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96" r:id="rId2"/>
    <p:sldId id="269" r:id="rId3"/>
    <p:sldId id="262" r:id="rId4"/>
    <p:sldId id="260" r:id="rId5"/>
    <p:sldId id="268" r:id="rId6"/>
    <p:sldId id="261" r:id="rId7"/>
    <p:sldId id="270" r:id="rId8"/>
    <p:sldId id="284" r:id="rId9"/>
    <p:sldId id="292" r:id="rId10"/>
    <p:sldId id="263" r:id="rId11"/>
    <p:sldId id="264" r:id="rId12"/>
    <p:sldId id="265" r:id="rId13"/>
    <p:sldId id="266" r:id="rId14"/>
    <p:sldId id="285" r:id="rId15"/>
    <p:sldId id="267" r:id="rId16"/>
    <p:sldId id="286" r:id="rId17"/>
    <p:sldId id="287" r:id="rId18"/>
    <p:sldId id="271" r:id="rId19"/>
    <p:sldId id="272" r:id="rId20"/>
    <p:sldId id="273" r:id="rId21"/>
    <p:sldId id="275" r:id="rId22"/>
    <p:sldId id="278" r:id="rId23"/>
    <p:sldId id="295" r:id="rId24"/>
    <p:sldId id="291" r:id="rId25"/>
    <p:sldId id="277" r:id="rId26"/>
    <p:sldId id="279" r:id="rId27"/>
    <p:sldId id="274" r:id="rId28"/>
    <p:sldId id="294" r:id="rId29"/>
    <p:sldId id="282" r:id="rId30"/>
    <p:sldId id="293" r:id="rId31"/>
    <p:sldId id="289"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ECE7BD-1785-40B8-98F8-C626F7392354}" type="datetimeFigureOut">
              <a:rPr lang="en-IN" smtClean="0"/>
              <a:pPr/>
              <a:t>20-05-2019</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2EAC00F-92DE-49F3-8E39-06C2017E6EC9}" type="slidenum">
              <a:rPr lang="en-IN" smtClean="0"/>
              <a:pPr/>
              <a:t>‹#›</a:t>
            </a:fld>
            <a:endParaRPr lang="en-IN"/>
          </a:p>
        </p:txBody>
      </p:sp>
    </p:spTree>
    <p:extLst>
      <p:ext uri="{BB962C8B-B14F-4D97-AF65-F5344CB8AC3E}">
        <p14:creationId xmlns:p14="http://schemas.microsoft.com/office/powerpoint/2010/main" xmlns="" val="232948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ECE7BD-1785-40B8-98F8-C626F7392354}" type="datetimeFigureOut">
              <a:rPr lang="en-IN" smtClean="0"/>
              <a:pPr/>
              <a:t>20-05-2019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EAC00F-92DE-49F3-8E39-06C2017E6EC9}" type="slidenum">
              <a:rPr lang="en-IN" smtClean="0"/>
              <a:pPr/>
              <a:t>‹#›</a:t>
            </a:fld>
            <a:endParaRPr lang="en-IN"/>
          </a:p>
        </p:txBody>
      </p:sp>
    </p:spTree>
    <p:extLst>
      <p:ext uri="{BB962C8B-B14F-4D97-AF65-F5344CB8AC3E}">
        <p14:creationId xmlns:p14="http://schemas.microsoft.com/office/powerpoint/2010/main" xmlns="" val="4106854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CE7BD-1785-40B8-98F8-C626F7392354}" type="datetimeFigureOut">
              <a:rPr lang="en-IN" smtClean="0"/>
              <a:pPr/>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EAC00F-92DE-49F3-8E39-06C2017E6EC9}" type="slidenum">
              <a:rPr lang="en-IN" smtClean="0"/>
              <a:pPr/>
              <a:t>‹#›</a:t>
            </a:fld>
            <a:endParaRPr lang="en-IN"/>
          </a:p>
        </p:txBody>
      </p:sp>
    </p:spTree>
    <p:extLst>
      <p:ext uri="{BB962C8B-B14F-4D97-AF65-F5344CB8AC3E}">
        <p14:creationId xmlns:p14="http://schemas.microsoft.com/office/powerpoint/2010/main" xmlns="" val="1273134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CE7BD-1785-40B8-98F8-C626F7392354}" type="datetimeFigureOut">
              <a:rPr lang="en-IN" smtClean="0"/>
              <a:pPr/>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EAC00F-92DE-49F3-8E39-06C2017E6EC9}" type="slidenum">
              <a:rPr lang="en-IN" smtClean="0"/>
              <a:pPr/>
              <a:t>‹#›</a:t>
            </a:fld>
            <a:endParaRPr lang="en-IN"/>
          </a:p>
        </p:txBody>
      </p:sp>
    </p:spTree>
    <p:extLst>
      <p:ext uri="{BB962C8B-B14F-4D97-AF65-F5344CB8AC3E}">
        <p14:creationId xmlns:p14="http://schemas.microsoft.com/office/powerpoint/2010/main" xmlns="" val="1248295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CE7BD-1785-40B8-98F8-C626F7392354}" type="datetimeFigureOut">
              <a:rPr lang="en-IN" smtClean="0"/>
              <a:pPr/>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EAC00F-92DE-49F3-8E39-06C2017E6EC9}" type="slidenum">
              <a:rPr lang="en-IN" smtClean="0"/>
              <a:pPr/>
              <a:t>‹#›</a:t>
            </a:fld>
            <a:endParaRPr lang="en-IN"/>
          </a:p>
        </p:txBody>
      </p:sp>
    </p:spTree>
    <p:extLst>
      <p:ext uri="{BB962C8B-B14F-4D97-AF65-F5344CB8AC3E}">
        <p14:creationId xmlns:p14="http://schemas.microsoft.com/office/powerpoint/2010/main" xmlns="" val="2298537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CE7BD-1785-40B8-98F8-C626F7392354}" type="datetimeFigureOut">
              <a:rPr lang="en-IN" smtClean="0"/>
              <a:pPr/>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EAC00F-92DE-49F3-8E39-06C2017E6EC9}" type="slidenum">
              <a:rPr lang="en-IN" smtClean="0"/>
              <a:pPr/>
              <a:t>‹#›</a:t>
            </a:fld>
            <a:endParaRPr lang="en-IN"/>
          </a:p>
        </p:txBody>
      </p:sp>
    </p:spTree>
    <p:extLst>
      <p:ext uri="{BB962C8B-B14F-4D97-AF65-F5344CB8AC3E}">
        <p14:creationId xmlns:p14="http://schemas.microsoft.com/office/powerpoint/2010/main" xmlns="" val="2905048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CE7BD-1785-40B8-98F8-C626F7392354}" type="datetimeFigureOut">
              <a:rPr lang="en-IN" smtClean="0"/>
              <a:pPr/>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EAC00F-92DE-49F3-8E39-06C2017E6EC9}" type="slidenum">
              <a:rPr lang="en-IN" smtClean="0"/>
              <a:pPr/>
              <a:t>‹#›</a:t>
            </a:fld>
            <a:endParaRPr lang="en-IN"/>
          </a:p>
        </p:txBody>
      </p:sp>
    </p:spTree>
    <p:extLst>
      <p:ext uri="{BB962C8B-B14F-4D97-AF65-F5344CB8AC3E}">
        <p14:creationId xmlns:p14="http://schemas.microsoft.com/office/powerpoint/2010/main" xmlns="" val="366544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CE7BD-1785-40B8-98F8-C626F7392354}" type="datetimeFigureOut">
              <a:rPr lang="en-IN" smtClean="0"/>
              <a:pPr/>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EAC00F-92DE-49F3-8E39-06C2017E6EC9}" type="slidenum">
              <a:rPr lang="en-IN" smtClean="0"/>
              <a:pPr/>
              <a:t>‹#›</a:t>
            </a:fld>
            <a:endParaRPr lang="en-IN"/>
          </a:p>
        </p:txBody>
      </p:sp>
    </p:spTree>
    <p:extLst>
      <p:ext uri="{BB962C8B-B14F-4D97-AF65-F5344CB8AC3E}">
        <p14:creationId xmlns:p14="http://schemas.microsoft.com/office/powerpoint/2010/main" xmlns="" val="3135477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CE7BD-1785-40B8-98F8-C626F7392354}" type="datetimeFigureOut">
              <a:rPr lang="en-IN" smtClean="0"/>
              <a:pPr/>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EAC00F-92DE-49F3-8E39-06C2017E6EC9}" type="slidenum">
              <a:rPr lang="en-IN" smtClean="0"/>
              <a:pPr/>
              <a:t>‹#›</a:t>
            </a:fld>
            <a:endParaRPr lang="en-IN"/>
          </a:p>
        </p:txBody>
      </p:sp>
    </p:spTree>
    <p:extLst>
      <p:ext uri="{BB962C8B-B14F-4D97-AF65-F5344CB8AC3E}">
        <p14:creationId xmlns:p14="http://schemas.microsoft.com/office/powerpoint/2010/main" xmlns="" val="415583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CE7BD-1785-40B8-98F8-C626F7392354}" type="datetimeFigureOut">
              <a:rPr lang="en-IN" smtClean="0"/>
              <a:pPr/>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2EAC00F-92DE-49F3-8E39-06C2017E6EC9}" type="slidenum">
              <a:rPr lang="en-IN" smtClean="0"/>
              <a:pPr/>
              <a:t>‹#›</a:t>
            </a:fld>
            <a:endParaRPr lang="en-IN"/>
          </a:p>
        </p:txBody>
      </p:sp>
    </p:spTree>
    <p:extLst>
      <p:ext uri="{BB962C8B-B14F-4D97-AF65-F5344CB8AC3E}">
        <p14:creationId xmlns:p14="http://schemas.microsoft.com/office/powerpoint/2010/main" xmlns="" val="555578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CE7BD-1785-40B8-98F8-C626F7392354}" type="datetimeFigureOut">
              <a:rPr lang="en-IN" smtClean="0"/>
              <a:pPr/>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EAC00F-92DE-49F3-8E39-06C2017E6EC9}" type="slidenum">
              <a:rPr lang="en-IN" smtClean="0"/>
              <a:pPr/>
              <a:t>‹#›</a:t>
            </a:fld>
            <a:endParaRPr lang="en-IN"/>
          </a:p>
        </p:txBody>
      </p:sp>
    </p:spTree>
    <p:extLst>
      <p:ext uri="{BB962C8B-B14F-4D97-AF65-F5344CB8AC3E}">
        <p14:creationId xmlns:p14="http://schemas.microsoft.com/office/powerpoint/2010/main" xmlns="" val="219424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ECE7BD-1785-40B8-98F8-C626F7392354}" type="datetimeFigureOut">
              <a:rPr lang="en-IN" smtClean="0"/>
              <a:pPr/>
              <a:t>20-05-2019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EAC00F-92DE-49F3-8E39-06C2017E6EC9}" type="slidenum">
              <a:rPr lang="en-IN" smtClean="0"/>
              <a:pPr/>
              <a:t>‹#›</a:t>
            </a:fld>
            <a:endParaRPr lang="en-IN"/>
          </a:p>
        </p:txBody>
      </p:sp>
    </p:spTree>
    <p:extLst>
      <p:ext uri="{BB962C8B-B14F-4D97-AF65-F5344CB8AC3E}">
        <p14:creationId xmlns:p14="http://schemas.microsoft.com/office/powerpoint/2010/main" xmlns="" val="390912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ECE7BD-1785-40B8-98F8-C626F7392354}" type="datetimeFigureOut">
              <a:rPr lang="en-IN" smtClean="0"/>
              <a:pPr/>
              <a:t>20-05-2019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EAC00F-92DE-49F3-8E39-06C2017E6EC9}" type="slidenum">
              <a:rPr lang="en-IN" smtClean="0"/>
              <a:pPr/>
              <a:t>‹#›</a:t>
            </a:fld>
            <a:endParaRPr lang="en-IN"/>
          </a:p>
        </p:txBody>
      </p:sp>
    </p:spTree>
    <p:extLst>
      <p:ext uri="{BB962C8B-B14F-4D97-AF65-F5344CB8AC3E}">
        <p14:creationId xmlns:p14="http://schemas.microsoft.com/office/powerpoint/2010/main" xmlns="" val="4132329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ECE7BD-1785-40B8-98F8-C626F7392354}" type="datetimeFigureOut">
              <a:rPr lang="en-IN" smtClean="0"/>
              <a:pPr/>
              <a:t>20-05-2019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EAC00F-92DE-49F3-8E39-06C2017E6EC9}" type="slidenum">
              <a:rPr lang="en-IN" smtClean="0"/>
              <a:pPr/>
              <a:t>‹#›</a:t>
            </a:fld>
            <a:endParaRPr lang="en-IN"/>
          </a:p>
        </p:txBody>
      </p:sp>
    </p:spTree>
    <p:extLst>
      <p:ext uri="{BB962C8B-B14F-4D97-AF65-F5344CB8AC3E}">
        <p14:creationId xmlns:p14="http://schemas.microsoft.com/office/powerpoint/2010/main" xmlns="" val="392008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CE7BD-1785-40B8-98F8-C626F7392354}" type="datetimeFigureOut">
              <a:rPr lang="en-IN" smtClean="0"/>
              <a:pPr/>
              <a:t>20-05-2019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EAC00F-92DE-49F3-8E39-06C2017E6EC9}" type="slidenum">
              <a:rPr lang="en-IN" smtClean="0"/>
              <a:pPr/>
              <a:t>‹#›</a:t>
            </a:fld>
            <a:endParaRPr lang="en-IN"/>
          </a:p>
        </p:txBody>
      </p:sp>
    </p:spTree>
    <p:extLst>
      <p:ext uri="{BB962C8B-B14F-4D97-AF65-F5344CB8AC3E}">
        <p14:creationId xmlns:p14="http://schemas.microsoft.com/office/powerpoint/2010/main" xmlns="" val="519575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ECE7BD-1785-40B8-98F8-C626F7392354}" type="datetimeFigureOut">
              <a:rPr lang="en-IN" smtClean="0"/>
              <a:pPr/>
              <a:t>20-05-2019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EAC00F-92DE-49F3-8E39-06C2017E6EC9}" type="slidenum">
              <a:rPr lang="en-IN" smtClean="0"/>
              <a:pPr/>
              <a:t>‹#›</a:t>
            </a:fld>
            <a:endParaRPr lang="en-IN"/>
          </a:p>
        </p:txBody>
      </p:sp>
    </p:spTree>
    <p:extLst>
      <p:ext uri="{BB962C8B-B14F-4D97-AF65-F5344CB8AC3E}">
        <p14:creationId xmlns:p14="http://schemas.microsoft.com/office/powerpoint/2010/main" xmlns="" val="259919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ECE7BD-1785-40B8-98F8-C626F7392354}" type="datetimeFigureOut">
              <a:rPr lang="en-IN" smtClean="0"/>
              <a:pPr/>
              <a:t>20-05-2019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EAC00F-92DE-49F3-8E39-06C2017E6EC9}" type="slidenum">
              <a:rPr lang="en-IN" smtClean="0"/>
              <a:pPr/>
              <a:t>‹#›</a:t>
            </a:fld>
            <a:endParaRPr lang="en-IN"/>
          </a:p>
        </p:txBody>
      </p:sp>
    </p:spTree>
    <p:extLst>
      <p:ext uri="{BB962C8B-B14F-4D97-AF65-F5344CB8AC3E}">
        <p14:creationId xmlns:p14="http://schemas.microsoft.com/office/powerpoint/2010/main" xmlns="" val="2860191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ECE7BD-1785-40B8-98F8-C626F7392354}" type="datetimeFigureOut">
              <a:rPr lang="en-IN" smtClean="0"/>
              <a:pPr/>
              <a:t>20-05-2019</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EAC00F-92DE-49F3-8E39-06C2017E6EC9}" type="slidenum">
              <a:rPr lang="en-IN" smtClean="0"/>
              <a:pPr/>
              <a:t>‹#›</a:t>
            </a:fld>
            <a:endParaRPr lang="en-IN"/>
          </a:p>
        </p:txBody>
      </p:sp>
    </p:spTree>
    <p:extLst>
      <p:ext uri="{BB962C8B-B14F-4D97-AF65-F5344CB8AC3E}">
        <p14:creationId xmlns:p14="http://schemas.microsoft.com/office/powerpoint/2010/main" xmlns="" val="122753101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564" y="1099868"/>
            <a:ext cx="10018713" cy="1752599"/>
          </a:xfrm>
        </p:spPr>
        <p:txBody>
          <a:bodyPr>
            <a:noAutofit/>
          </a:bodyPr>
          <a:lstStyle/>
          <a:p>
            <a:r>
              <a:rPr lang="en-IN" sz="6000" b="1" dirty="0" smtClean="0"/>
              <a:t>IMPLEMETATION OF LDPC AND PRODUCT CODES</a:t>
            </a:r>
            <a:endParaRPr lang="en-IN" sz="6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AE390-C240-4812-A65A-82DA52EEADE7}"/>
              </a:ext>
            </a:extLst>
          </p:cNvPr>
          <p:cNvSpPr>
            <a:spLocks noGrp="1"/>
          </p:cNvSpPr>
          <p:nvPr>
            <p:ph type="title"/>
          </p:nvPr>
        </p:nvSpPr>
        <p:spPr>
          <a:xfrm>
            <a:off x="1342268" y="1"/>
            <a:ext cx="10018713" cy="1083076"/>
          </a:xfrm>
        </p:spPr>
        <p:txBody>
          <a:bodyPr/>
          <a:lstStyle/>
          <a:p>
            <a:r>
              <a:rPr lang="en-US" b="1" dirty="0">
                <a:latin typeface="Constantia" panose="02030602050306030303" pitchFamily="18" charset="0"/>
              </a:rPr>
              <a:t>Understanding Of Tanner Graphs</a:t>
            </a:r>
            <a:endParaRPr lang="en-IN" b="1" dirty="0">
              <a:latin typeface="Constantia" panose="02030602050306030303" pitchFamily="18" charset="0"/>
            </a:endParaRPr>
          </a:p>
        </p:txBody>
      </p:sp>
      <p:sp>
        <p:nvSpPr>
          <p:cNvPr id="3" name="Content Placeholder 2">
            <a:extLst>
              <a:ext uri="{FF2B5EF4-FFF2-40B4-BE49-F238E27FC236}">
                <a16:creationId xmlns:a16="http://schemas.microsoft.com/office/drawing/2014/main" xmlns="" id="{9E4E0EC1-B7C6-4F75-AA4C-915C8D1A90F2}"/>
              </a:ext>
            </a:extLst>
          </p:cNvPr>
          <p:cNvSpPr>
            <a:spLocks noGrp="1"/>
          </p:cNvSpPr>
          <p:nvPr>
            <p:ph idx="1"/>
          </p:nvPr>
        </p:nvSpPr>
        <p:spPr>
          <a:xfrm>
            <a:off x="1519820" y="-1744463"/>
            <a:ext cx="10672180" cy="7887810"/>
          </a:xfrm>
        </p:spPr>
        <p:txBody>
          <a:bodyPr>
            <a:normAutofit/>
          </a:bodyPr>
          <a:lstStyle/>
          <a:p>
            <a:r>
              <a:rPr lang="en-US" dirty="0">
                <a:latin typeface="Calibri" panose="020F0502020204030204" pitchFamily="34" charset="0"/>
                <a:cs typeface="Calibri" panose="020F0502020204030204" pitchFamily="34" charset="0"/>
              </a:rPr>
              <a:t>Before going on for decoding, we first need to see what tanner graphs look like.</a:t>
            </a:r>
          </a:p>
          <a:p>
            <a:r>
              <a:rPr lang="en-US" dirty="0">
                <a:latin typeface="Calibri" panose="020F0502020204030204" pitchFamily="34" charset="0"/>
                <a:cs typeface="Calibri" panose="020F0502020204030204" pitchFamily="34" charset="0"/>
              </a:rPr>
              <a:t>In tanner graphs, the variable node and check nodes are connected to each other virtually. </a:t>
            </a:r>
          </a:p>
          <a:p>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FCD4052D-680E-4294-B1D2-B9A456071080}"/>
              </a:ext>
            </a:extLst>
          </p:cNvPr>
          <p:cNvPicPr>
            <a:picLocks noChangeAspect="1"/>
          </p:cNvPicPr>
          <p:nvPr/>
        </p:nvPicPr>
        <p:blipFill rotWithShape="1">
          <a:blip r:embed="rId2"/>
          <a:srcRect l="-1" t="6916" r="1866" b="24202"/>
          <a:stretch/>
        </p:blipFill>
        <p:spPr>
          <a:xfrm>
            <a:off x="2646434" y="3429000"/>
            <a:ext cx="6561779" cy="3293615"/>
          </a:xfrm>
          <a:prstGeom prst="rect">
            <a:avLst/>
          </a:prstGeom>
        </p:spPr>
      </p:pic>
      <p:sp>
        <p:nvSpPr>
          <p:cNvPr id="5" name="TextBox 4">
            <a:extLst>
              <a:ext uri="{FF2B5EF4-FFF2-40B4-BE49-F238E27FC236}">
                <a16:creationId xmlns:a16="http://schemas.microsoft.com/office/drawing/2014/main" xmlns="" id="{8D3E6CF1-6921-42B5-A539-20BE88AE5ED6}"/>
              </a:ext>
            </a:extLst>
          </p:cNvPr>
          <p:cNvSpPr txBox="1"/>
          <p:nvPr/>
        </p:nvSpPr>
        <p:spPr>
          <a:xfrm>
            <a:off x="4161405" y="3013047"/>
            <a:ext cx="3531835" cy="400110"/>
          </a:xfrm>
          <a:prstGeom prst="rect">
            <a:avLst/>
          </a:prstGeom>
          <a:noFill/>
        </p:spPr>
        <p:txBody>
          <a:bodyPr wrap="square" rtlCol="0">
            <a:spAutoFit/>
          </a:bodyPr>
          <a:lstStyle/>
          <a:p>
            <a:r>
              <a:rPr lang="en-US" sz="2000" b="1" dirty="0"/>
              <a:t>Visualization Of Tanner Graph</a:t>
            </a:r>
            <a:endParaRPr lang="en-IN" sz="2000" b="1" dirty="0"/>
          </a:p>
        </p:txBody>
      </p:sp>
    </p:spTree>
    <p:extLst>
      <p:ext uri="{BB962C8B-B14F-4D97-AF65-F5344CB8AC3E}">
        <p14:creationId xmlns:p14="http://schemas.microsoft.com/office/powerpoint/2010/main" xmlns="" val="4162524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AE390-C240-4812-A65A-82DA52EEADE7}"/>
              </a:ext>
            </a:extLst>
          </p:cNvPr>
          <p:cNvSpPr>
            <a:spLocks noGrp="1"/>
          </p:cNvSpPr>
          <p:nvPr>
            <p:ph type="title"/>
          </p:nvPr>
        </p:nvSpPr>
        <p:spPr>
          <a:xfrm>
            <a:off x="1342268" y="-140931"/>
            <a:ext cx="10018713" cy="1083076"/>
          </a:xfrm>
        </p:spPr>
        <p:txBody>
          <a:bodyPr/>
          <a:lstStyle/>
          <a:p>
            <a:r>
              <a:rPr lang="en-US" b="1" dirty="0">
                <a:latin typeface="Constantia" panose="02030602050306030303" pitchFamily="18" charset="0"/>
              </a:rPr>
              <a:t>Message passing Algorithm</a:t>
            </a:r>
            <a:endParaRPr lang="en-IN" b="1" dirty="0">
              <a:latin typeface="Constantia" panose="02030602050306030303" pitchFamily="18" charset="0"/>
            </a:endParaRPr>
          </a:p>
        </p:txBody>
      </p:sp>
      <p:sp>
        <p:nvSpPr>
          <p:cNvPr id="3" name="Content Placeholder 2">
            <a:extLst>
              <a:ext uri="{FF2B5EF4-FFF2-40B4-BE49-F238E27FC236}">
                <a16:creationId xmlns:a16="http://schemas.microsoft.com/office/drawing/2014/main" xmlns="" id="{9E4E0EC1-B7C6-4F75-AA4C-915C8D1A90F2}"/>
              </a:ext>
            </a:extLst>
          </p:cNvPr>
          <p:cNvSpPr>
            <a:spLocks noGrp="1"/>
          </p:cNvSpPr>
          <p:nvPr>
            <p:ph idx="1"/>
          </p:nvPr>
        </p:nvSpPr>
        <p:spPr>
          <a:xfrm>
            <a:off x="1519820" y="-2379212"/>
            <a:ext cx="10672180" cy="9428082"/>
          </a:xfrm>
        </p:spPr>
        <p:txBody>
          <a:bodyPr>
            <a:normAutofit/>
          </a:bodyPr>
          <a:lstStyle/>
          <a:p>
            <a:r>
              <a:rPr lang="en-US" dirty="0">
                <a:latin typeface="Calibri" panose="020F0502020204030204" pitchFamily="34" charset="0"/>
                <a:cs typeface="Calibri" panose="020F0502020204030204" pitchFamily="34" charset="0"/>
              </a:rPr>
              <a:t>Firstly, the check nodes are updated by the values of variables nodes connected to it. In our code, we have used vector instead of array for making code efficient. </a:t>
            </a:r>
          </a:p>
          <a:p>
            <a:r>
              <a:rPr lang="en-US" dirty="0">
                <a:latin typeface="Calibri" panose="020F0502020204030204" pitchFamily="34" charset="0"/>
                <a:cs typeface="Calibri" panose="020F0502020204030204" pitchFamily="34" charset="0"/>
              </a:rPr>
              <a:t>In the code, a pair of values have been passed to respective connected check node. The pair contains two parts- the value carried by the variable node connected to it and its index number.</a:t>
            </a:r>
          </a:p>
          <a:p>
            <a:r>
              <a:rPr lang="en-US" dirty="0">
                <a:latin typeface="Calibri" panose="020F0502020204030204" pitchFamily="34" charset="0"/>
                <a:cs typeface="Calibri" panose="020F0502020204030204" pitchFamily="34" charset="0"/>
              </a:rPr>
              <a:t>While on the other hand, the message node contains the index number of the check node to which it is connected. </a:t>
            </a:r>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052FDB9F-D380-4613-80D6-9639CB692824}"/>
              </a:ext>
            </a:extLst>
          </p:cNvPr>
          <p:cNvPicPr>
            <a:picLocks noChangeAspect="1"/>
          </p:cNvPicPr>
          <p:nvPr/>
        </p:nvPicPr>
        <p:blipFill rotWithShape="1">
          <a:blip r:embed="rId2"/>
          <a:srcRect l="6776" t="4858" r="14204" b="7311"/>
          <a:stretch/>
        </p:blipFill>
        <p:spPr>
          <a:xfrm>
            <a:off x="7165759" y="3519995"/>
            <a:ext cx="2769833" cy="3338004"/>
          </a:xfrm>
          <a:prstGeom prst="rect">
            <a:avLst/>
          </a:prstGeom>
        </p:spPr>
      </p:pic>
      <p:pic>
        <p:nvPicPr>
          <p:cNvPr id="6" name="Picture 5">
            <a:extLst>
              <a:ext uri="{FF2B5EF4-FFF2-40B4-BE49-F238E27FC236}">
                <a16:creationId xmlns:a16="http://schemas.microsoft.com/office/drawing/2014/main" xmlns="" id="{3A403C54-26A4-4121-92BA-903709AC7ED0}"/>
              </a:ext>
            </a:extLst>
          </p:cNvPr>
          <p:cNvPicPr>
            <a:picLocks noChangeAspect="1"/>
          </p:cNvPicPr>
          <p:nvPr/>
        </p:nvPicPr>
        <p:blipFill rotWithShape="1">
          <a:blip r:embed="rId3"/>
          <a:srcRect l="1889" t="15891" r="4030" b="9299"/>
          <a:stretch/>
        </p:blipFill>
        <p:spPr>
          <a:xfrm>
            <a:off x="2050742" y="4105921"/>
            <a:ext cx="2858609" cy="2166153"/>
          </a:xfrm>
          <a:prstGeom prst="rect">
            <a:avLst/>
          </a:prstGeom>
        </p:spPr>
      </p:pic>
      <p:cxnSp>
        <p:nvCxnSpPr>
          <p:cNvPr id="7" name="Straight Arrow Connector 6">
            <a:extLst>
              <a:ext uri="{FF2B5EF4-FFF2-40B4-BE49-F238E27FC236}">
                <a16:creationId xmlns:a16="http://schemas.microsoft.com/office/drawing/2014/main" xmlns="" id="{A9B93A0C-4526-48BF-A269-C1775496AA31}"/>
              </a:ext>
            </a:extLst>
          </p:cNvPr>
          <p:cNvCxnSpPr/>
          <p:nvPr/>
        </p:nvCxnSpPr>
        <p:spPr>
          <a:xfrm flipH="1">
            <a:off x="2627790" y="4696287"/>
            <a:ext cx="292963" cy="497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xmlns="" id="{7E56B949-3937-4A6D-A037-0FFD3B2C3F21}"/>
              </a:ext>
            </a:extLst>
          </p:cNvPr>
          <p:cNvCxnSpPr/>
          <p:nvPr/>
        </p:nvCxnSpPr>
        <p:spPr>
          <a:xfrm flipH="1" flipV="1">
            <a:off x="8078680" y="4483223"/>
            <a:ext cx="355106" cy="11185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394292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AE390-C240-4812-A65A-82DA52EEADE7}"/>
              </a:ext>
            </a:extLst>
          </p:cNvPr>
          <p:cNvSpPr>
            <a:spLocks noGrp="1"/>
          </p:cNvSpPr>
          <p:nvPr>
            <p:ph type="title"/>
          </p:nvPr>
        </p:nvSpPr>
        <p:spPr>
          <a:xfrm>
            <a:off x="1342268" y="1"/>
            <a:ext cx="10018713" cy="1083076"/>
          </a:xfrm>
        </p:spPr>
        <p:txBody>
          <a:bodyPr/>
          <a:lstStyle/>
          <a:p>
            <a:r>
              <a:rPr lang="en-US" b="1" dirty="0">
                <a:latin typeface="Constantia" panose="02030602050306030303" pitchFamily="18" charset="0"/>
              </a:rPr>
              <a:t>Decoding for BSC channel</a:t>
            </a:r>
            <a:endParaRPr lang="en-IN" b="1" dirty="0">
              <a:latin typeface="Constantia" panose="02030602050306030303" pitchFamily="18" charset="0"/>
            </a:endParaRPr>
          </a:p>
        </p:txBody>
      </p:sp>
      <p:sp>
        <p:nvSpPr>
          <p:cNvPr id="3" name="Content Placeholder 2">
            <a:extLst>
              <a:ext uri="{FF2B5EF4-FFF2-40B4-BE49-F238E27FC236}">
                <a16:creationId xmlns:a16="http://schemas.microsoft.com/office/drawing/2014/main" xmlns="" id="{9E4E0EC1-B7C6-4F75-AA4C-915C8D1A90F2}"/>
              </a:ext>
            </a:extLst>
          </p:cNvPr>
          <p:cNvSpPr>
            <a:spLocks noGrp="1"/>
          </p:cNvSpPr>
          <p:nvPr>
            <p:ph idx="1"/>
          </p:nvPr>
        </p:nvSpPr>
        <p:spPr>
          <a:xfrm>
            <a:off x="1519820" y="532663"/>
            <a:ext cx="10672180" cy="5717220"/>
          </a:xfrm>
        </p:spPr>
        <p:txBody>
          <a:bodyPr>
            <a:normAutofit/>
          </a:bodyPr>
          <a:lstStyle/>
          <a:p>
            <a:r>
              <a:rPr lang="en-US" dirty="0">
                <a:latin typeface="Calibri" panose="020F0502020204030204" pitchFamily="34" charset="0"/>
                <a:cs typeface="Calibri" panose="020F0502020204030204" pitchFamily="34" charset="0"/>
              </a:rPr>
              <a:t>For making the “</a:t>
            </a:r>
            <a:r>
              <a:rPr lang="en-US" sz="2800" b="1" dirty="0" err="1">
                <a:latin typeface="Calibri" panose="020F0502020204030204" pitchFamily="34" charset="0"/>
                <a:cs typeface="Calibri" panose="020F0502020204030204" pitchFamily="34" charset="0"/>
              </a:rPr>
              <a:t>maj</a:t>
            </a:r>
            <a:r>
              <a:rPr lang="en-US" sz="2800"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matrix, we have taken XOR of all values present in respective check nodes except for which the XOR is to be taken. For making </a:t>
            </a:r>
            <a:r>
              <a:rPr lang="en-US" dirty="0" err="1">
                <a:latin typeface="Calibri" panose="020F0502020204030204" pitchFamily="34" charset="0"/>
                <a:cs typeface="Calibri" panose="020F0502020204030204" pitchFamily="34" charset="0"/>
              </a:rPr>
              <a:t>maj</a:t>
            </a:r>
            <a:r>
              <a:rPr lang="en-US" dirty="0">
                <a:latin typeface="Calibri" panose="020F0502020204030204" pitchFamily="34" charset="0"/>
                <a:cs typeface="Calibri" panose="020F0502020204030204" pitchFamily="34" charset="0"/>
              </a:rPr>
              <a:t> matrix, 2D vector is used to make it memory efficient</a:t>
            </a:r>
          </a:p>
          <a:p>
            <a:r>
              <a:rPr lang="en-US" dirty="0">
                <a:latin typeface="Calibri" panose="020F0502020204030204" pitchFamily="34" charset="0"/>
                <a:cs typeface="Calibri" panose="020F0502020204030204" pitchFamily="34" charset="0"/>
              </a:rPr>
              <a:t>For e.g.- if we want to take XOR for (</a:t>
            </a:r>
            <a:r>
              <a:rPr lang="en-US" dirty="0">
                <a:solidFill>
                  <a:srgbClr val="FF0000"/>
                </a:solidFill>
                <a:latin typeface="Calibri" panose="020F0502020204030204" pitchFamily="34" charset="0"/>
                <a:cs typeface="Calibri" panose="020F0502020204030204" pitchFamily="34" charset="0"/>
              </a:rPr>
              <a:t>v1</a:t>
            </a:r>
            <a:r>
              <a:rPr lang="en-US" dirty="0">
                <a:latin typeface="Calibri" panose="020F0502020204030204" pitchFamily="34" charset="0"/>
                <a:cs typeface="Calibri" panose="020F0502020204030204" pitchFamily="34" charset="0"/>
              </a:rPr>
              <a:t>) from (</a:t>
            </a:r>
            <a:r>
              <a:rPr lang="en-US" dirty="0">
                <a:solidFill>
                  <a:srgbClr val="FF0000"/>
                </a:solidFill>
                <a:latin typeface="Calibri" panose="020F0502020204030204" pitchFamily="34" charset="0"/>
                <a:cs typeface="Calibri" panose="020F0502020204030204" pitchFamily="34" charset="0"/>
              </a:rPr>
              <a:t>c1</a:t>
            </a:r>
            <a:r>
              <a:rPr lang="en-US" dirty="0">
                <a:latin typeface="Calibri" panose="020F0502020204030204" pitchFamily="34" charset="0"/>
                <a:cs typeface="Calibri" panose="020F0502020204030204" pitchFamily="34" charset="0"/>
              </a:rPr>
              <a:t>) then we will take XOR of each value from the check node (</a:t>
            </a:r>
            <a:r>
              <a:rPr lang="en-US" dirty="0">
                <a:solidFill>
                  <a:srgbClr val="FF0000"/>
                </a:solidFill>
                <a:latin typeface="Calibri" panose="020F0502020204030204" pitchFamily="34" charset="0"/>
                <a:cs typeface="Calibri" panose="020F0502020204030204" pitchFamily="34" charset="0"/>
              </a:rPr>
              <a:t>c1</a:t>
            </a:r>
            <a:r>
              <a:rPr lang="en-US" dirty="0">
                <a:latin typeface="Calibri" panose="020F0502020204030204" pitchFamily="34" charset="0"/>
                <a:cs typeface="Calibri" panose="020F0502020204030204" pitchFamily="34" charset="0"/>
              </a:rPr>
              <a:t>) except (</a:t>
            </a:r>
            <a:r>
              <a:rPr lang="en-US" dirty="0">
                <a:solidFill>
                  <a:srgbClr val="FF0000"/>
                </a:solidFill>
                <a:latin typeface="Calibri" panose="020F0502020204030204" pitchFamily="34" charset="0"/>
                <a:cs typeface="Calibri" panose="020F0502020204030204" pitchFamily="34" charset="0"/>
              </a:rPr>
              <a:t>v1</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This process is continued till we get all values of </a:t>
            </a:r>
            <a:r>
              <a:rPr lang="en-US" dirty="0" err="1">
                <a:latin typeface="Calibri" panose="020F0502020204030204" pitchFamily="34" charset="0"/>
                <a:cs typeface="Calibri" panose="020F0502020204030204" pitchFamily="34" charset="0"/>
              </a:rPr>
              <a:t>maj</a:t>
            </a:r>
            <a:r>
              <a:rPr lang="en-US" dirty="0">
                <a:latin typeface="Calibri" panose="020F0502020204030204" pitchFamily="34" charset="0"/>
                <a:cs typeface="Calibri" panose="020F0502020204030204" pitchFamily="34" charset="0"/>
              </a:rPr>
              <a:t> matrix from the check node matrix.</a:t>
            </a:r>
          </a:p>
          <a:p>
            <a:r>
              <a:rPr lang="en-US" dirty="0">
                <a:latin typeface="Calibri" panose="020F0502020204030204" pitchFamily="34" charset="0"/>
                <a:cs typeface="Calibri" panose="020F0502020204030204" pitchFamily="34" charset="0"/>
              </a:rPr>
              <a:t>Each </a:t>
            </a:r>
            <a:r>
              <a:rPr lang="en-US" dirty="0" err="1">
                <a:latin typeface="Calibri" panose="020F0502020204030204" pitchFamily="34" charset="0"/>
                <a:cs typeface="Calibri" panose="020F0502020204030204" pitchFamily="34" charset="0"/>
              </a:rPr>
              <a:t>maj</a:t>
            </a:r>
            <a:r>
              <a:rPr lang="en-US" dirty="0">
                <a:latin typeface="Calibri" panose="020F0502020204030204" pitchFamily="34" charset="0"/>
                <a:cs typeface="Calibri" panose="020F0502020204030204" pitchFamily="34" charset="0"/>
              </a:rPr>
              <a:t> matrix element contains two values as pairs: the first value contains the index of </a:t>
            </a:r>
            <a:r>
              <a:rPr lang="en-US" dirty="0" err="1">
                <a:latin typeface="Calibri" panose="020F0502020204030204" pitchFamily="34" charset="0"/>
                <a:cs typeface="Calibri" panose="020F0502020204030204" pitchFamily="34" charset="0"/>
              </a:rPr>
              <a:t>checknode</a:t>
            </a:r>
            <a:r>
              <a:rPr lang="en-US" dirty="0">
                <a:latin typeface="Calibri" panose="020F0502020204030204" pitchFamily="34" charset="0"/>
                <a:cs typeface="Calibri" panose="020F0502020204030204" pitchFamily="34" charset="0"/>
              </a:rPr>
              <a:t> from which the XOR is obtained and second value contains the XOR value.</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915960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AE390-C240-4812-A65A-82DA52EEADE7}"/>
              </a:ext>
            </a:extLst>
          </p:cNvPr>
          <p:cNvSpPr>
            <a:spLocks noGrp="1"/>
          </p:cNvSpPr>
          <p:nvPr>
            <p:ph type="title"/>
          </p:nvPr>
        </p:nvSpPr>
        <p:spPr>
          <a:xfrm>
            <a:off x="1342268" y="1"/>
            <a:ext cx="10018713" cy="1083076"/>
          </a:xfrm>
        </p:spPr>
        <p:txBody>
          <a:bodyPr/>
          <a:lstStyle/>
          <a:p>
            <a:endParaRPr lang="en-IN" b="1" dirty="0">
              <a:latin typeface="Constantia" panose="02030602050306030303" pitchFamily="18" charset="0"/>
            </a:endParaRPr>
          </a:p>
        </p:txBody>
      </p:sp>
      <p:sp>
        <p:nvSpPr>
          <p:cNvPr id="3" name="Content Placeholder 2">
            <a:extLst>
              <a:ext uri="{FF2B5EF4-FFF2-40B4-BE49-F238E27FC236}">
                <a16:creationId xmlns:a16="http://schemas.microsoft.com/office/drawing/2014/main" xmlns="" id="{9E4E0EC1-B7C6-4F75-AA4C-915C8D1A90F2}"/>
              </a:ext>
            </a:extLst>
          </p:cNvPr>
          <p:cNvSpPr>
            <a:spLocks noGrp="1"/>
          </p:cNvSpPr>
          <p:nvPr>
            <p:ph idx="1"/>
          </p:nvPr>
        </p:nvSpPr>
        <p:spPr>
          <a:xfrm>
            <a:off x="1431044" y="541539"/>
            <a:ext cx="10509422" cy="5717220"/>
          </a:xfrm>
        </p:spPr>
        <p:txBody>
          <a:bodyPr>
            <a:normAutofit/>
          </a:bodyPr>
          <a:lstStyle/>
          <a:p>
            <a:r>
              <a:rPr lang="en-US" dirty="0">
                <a:latin typeface="Calibri" panose="020F0502020204030204" pitchFamily="34" charset="0"/>
                <a:cs typeface="Calibri" panose="020F0502020204030204" pitchFamily="34" charset="0"/>
              </a:rPr>
              <a:t>After making the </a:t>
            </a:r>
            <a:r>
              <a:rPr lang="en-US" dirty="0" err="1">
                <a:latin typeface="Calibri" panose="020F0502020204030204" pitchFamily="34" charset="0"/>
                <a:cs typeface="Calibri" panose="020F0502020204030204" pitchFamily="34" charset="0"/>
              </a:rPr>
              <a:t>maj</a:t>
            </a:r>
            <a:r>
              <a:rPr lang="en-US" dirty="0">
                <a:latin typeface="Calibri" panose="020F0502020204030204" pitchFamily="34" charset="0"/>
                <a:cs typeface="Calibri" panose="020F0502020204030204" pitchFamily="34" charset="0"/>
              </a:rPr>
              <a:t> matrix, for updating the values in check node matrix value v1 in c1, we will take majority of the elements present in </a:t>
            </a:r>
            <a:r>
              <a:rPr lang="en-US" dirty="0" err="1">
                <a:latin typeface="Calibri" panose="020F0502020204030204" pitchFamily="34" charset="0"/>
                <a:cs typeface="Calibri" panose="020F0502020204030204" pitchFamily="34" charset="0"/>
              </a:rPr>
              <a:t>maj</a:t>
            </a:r>
            <a:r>
              <a:rPr lang="en-US" dirty="0">
                <a:latin typeface="Calibri" panose="020F0502020204030204" pitchFamily="34" charset="0"/>
                <a:cs typeface="Calibri" panose="020F0502020204030204" pitchFamily="34" charset="0"/>
              </a:rPr>
              <a:t> matrix row 1 and received message code except the </a:t>
            </a:r>
            <a:r>
              <a:rPr lang="en-US" dirty="0" err="1">
                <a:latin typeface="Calibri" panose="020F0502020204030204" pitchFamily="34" charset="0"/>
                <a:cs typeface="Calibri" panose="020F0502020204030204" pitchFamily="34" charset="0"/>
              </a:rPr>
              <a:t>maj</a:t>
            </a:r>
            <a:r>
              <a:rPr lang="en-US" dirty="0">
                <a:latin typeface="Calibri" panose="020F0502020204030204" pitchFamily="34" charset="0"/>
                <a:cs typeface="Calibri" panose="020F0502020204030204" pitchFamily="34" charset="0"/>
              </a:rPr>
              <a:t> matrix element (c1,</a:t>
            </a:r>
            <a:r>
              <a:rPr lang="en-US" dirty="0">
                <a:solidFill>
                  <a:srgbClr val="FF0000"/>
                </a:solidFill>
                <a:latin typeface="Calibri" panose="020F0502020204030204" pitchFamily="34" charset="0"/>
                <a:cs typeface="Calibri" panose="020F0502020204030204" pitchFamily="34" charset="0"/>
              </a:rPr>
              <a:t>v1</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Continuing this process, we will get updated values of alpha matrix.</a:t>
            </a:r>
          </a:p>
          <a:p>
            <a:r>
              <a:rPr lang="en-US" dirty="0">
                <a:latin typeface="Calibri" panose="020F0502020204030204" pitchFamily="34" charset="0"/>
                <a:cs typeface="Calibri" panose="020F0502020204030204" pitchFamily="34" charset="0"/>
              </a:rPr>
              <a:t>While for counting the value of H*C we will take majority of all beta matrix element and received message.</a:t>
            </a:r>
          </a:p>
          <a:p>
            <a:r>
              <a:rPr lang="en-US" dirty="0">
                <a:latin typeface="Calibri" panose="020F0502020204030204" pitchFamily="34" charset="0"/>
                <a:cs typeface="Calibri" panose="020F0502020204030204" pitchFamily="34" charset="0"/>
              </a:rPr>
              <a:t>If H*C is zero for all </a:t>
            </a:r>
            <a:r>
              <a:rPr lang="en-US" dirty="0" err="1">
                <a:latin typeface="Calibri" panose="020F0502020204030204" pitchFamily="34" charset="0"/>
                <a:cs typeface="Calibri" panose="020F0502020204030204" pitchFamily="34" charset="0"/>
              </a:rPr>
              <a:t>checknode</a:t>
            </a:r>
            <a:r>
              <a:rPr lang="en-US" dirty="0">
                <a:latin typeface="Calibri" panose="020F0502020204030204" pitchFamily="34" charset="0"/>
                <a:cs typeface="Calibri" panose="020F0502020204030204" pitchFamily="34" charset="0"/>
              </a:rPr>
              <a:t> of dimension (N-K)*1, then we have successfully decoded the received message and break the loop else continue the loop till we successfully decode it.</a:t>
            </a:r>
          </a:p>
          <a:p>
            <a:r>
              <a:rPr lang="en-US" dirty="0">
                <a:latin typeface="Calibri" panose="020F0502020204030204" pitchFamily="34" charset="0"/>
                <a:cs typeface="Calibri" panose="020F0502020204030204" pitchFamily="34" charset="0"/>
              </a:rPr>
              <a:t>After some iterations, if the message is still not decoded then we will exit the loop even though the message is not decoded,</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990009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37B286A-0A6B-40C1-BE56-4A86FCD1330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rot="16200000">
            <a:off x="2656644" y="166450"/>
            <a:ext cx="6857999" cy="6525090"/>
          </a:xfrm>
          <a:prstGeom prst="rect">
            <a:avLst/>
          </a:prstGeom>
        </p:spPr>
      </p:pic>
    </p:spTree>
    <p:extLst>
      <p:ext uri="{BB962C8B-B14F-4D97-AF65-F5344CB8AC3E}">
        <p14:creationId xmlns:p14="http://schemas.microsoft.com/office/powerpoint/2010/main" xmlns="" val="13570957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AE390-C240-4812-A65A-82DA52EEADE7}"/>
              </a:ext>
            </a:extLst>
          </p:cNvPr>
          <p:cNvSpPr>
            <a:spLocks noGrp="1"/>
          </p:cNvSpPr>
          <p:nvPr>
            <p:ph type="title"/>
          </p:nvPr>
        </p:nvSpPr>
        <p:spPr>
          <a:xfrm>
            <a:off x="1342268" y="1"/>
            <a:ext cx="10018713" cy="1083076"/>
          </a:xfrm>
        </p:spPr>
        <p:txBody>
          <a:bodyPr/>
          <a:lstStyle/>
          <a:p>
            <a:r>
              <a:rPr lang="en-US" b="1" dirty="0">
                <a:latin typeface="Constantia" panose="02030602050306030303" pitchFamily="18" charset="0"/>
              </a:rPr>
              <a:t>Decoding for BEC channel</a:t>
            </a:r>
            <a:endParaRPr lang="en-IN" b="1" dirty="0">
              <a:latin typeface="Constantia" panose="02030602050306030303" pitchFamily="18" charset="0"/>
            </a:endParaRPr>
          </a:p>
        </p:txBody>
      </p:sp>
      <p:sp>
        <p:nvSpPr>
          <p:cNvPr id="3" name="Content Placeholder 2">
            <a:extLst>
              <a:ext uri="{FF2B5EF4-FFF2-40B4-BE49-F238E27FC236}">
                <a16:creationId xmlns:a16="http://schemas.microsoft.com/office/drawing/2014/main" xmlns="" id="{9E4E0EC1-B7C6-4F75-AA4C-915C8D1A90F2}"/>
              </a:ext>
            </a:extLst>
          </p:cNvPr>
          <p:cNvSpPr>
            <a:spLocks noGrp="1"/>
          </p:cNvSpPr>
          <p:nvPr>
            <p:ph idx="1"/>
          </p:nvPr>
        </p:nvSpPr>
        <p:spPr>
          <a:xfrm>
            <a:off x="1519820" y="532663"/>
            <a:ext cx="10672180" cy="5717220"/>
          </a:xfrm>
        </p:spPr>
        <p:txBody>
          <a:bodyPr>
            <a:normAutofit/>
          </a:bodyPr>
          <a:lstStyle/>
          <a:p>
            <a:r>
              <a:rPr lang="en-US" dirty="0">
                <a:latin typeface="Calibri" panose="020F0502020204030204" pitchFamily="34" charset="0"/>
                <a:cs typeface="Calibri" panose="020F0502020204030204" pitchFamily="34" charset="0"/>
              </a:rPr>
              <a:t>The message passing algorithm for BEC decoding remains same as for BSC decoding. However for the erased bits we have taken (-1) as value to be passed to checker node.</a:t>
            </a:r>
          </a:p>
          <a:p>
            <a:r>
              <a:rPr lang="en-US" dirty="0">
                <a:latin typeface="Calibri" panose="020F0502020204030204" pitchFamily="34" charset="0"/>
                <a:cs typeface="Calibri" panose="020F0502020204030204" pitchFamily="34" charset="0"/>
              </a:rPr>
              <a:t>As described above, while taking XOR if (-1) is encountered then (-1) is passed. However even if any other value other than (-1) is obtained, then we consider it as the correct value and assign it to its </a:t>
            </a:r>
            <a:r>
              <a:rPr lang="en-US" b="1" dirty="0">
                <a:latin typeface="Calibri" panose="020F0502020204030204" pitchFamily="34" charset="0"/>
                <a:cs typeface="Calibri" panose="020F0502020204030204" pitchFamily="34" charset="0"/>
              </a:rPr>
              <a:t>all</a:t>
            </a:r>
            <a:r>
              <a:rPr lang="en-US" dirty="0">
                <a:latin typeface="Calibri" panose="020F0502020204030204" pitchFamily="34" charset="0"/>
                <a:cs typeface="Calibri" panose="020F0502020204030204" pitchFamily="34" charset="0"/>
              </a:rPr>
              <a:t> connected </a:t>
            </a:r>
            <a:r>
              <a:rPr lang="en-US" dirty="0" err="1">
                <a:latin typeface="Calibri" panose="020F0502020204030204" pitchFamily="34" charset="0"/>
                <a:cs typeface="Calibri" panose="020F0502020204030204" pitchFamily="34" charset="0"/>
              </a:rPr>
              <a:t>checknode</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In our code, we also keep track the number of erasures after each iteration so that if erasures becomes zero then we exit the loop. After some number iterations, if erasures are not recovered then we stop the code without successful decoding.</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454192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C6AAC53-A2C0-4A18-885B-76466E0F237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885244" y="0"/>
            <a:ext cx="6178858" cy="6858000"/>
          </a:xfrm>
          <a:prstGeom prst="rect">
            <a:avLst/>
          </a:prstGeom>
        </p:spPr>
      </p:pic>
    </p:spTree>
    <p:extLst>
      <p:ext uri="{BB962C8B-B14F-4D97-AF65-F5344CB8AC3E}">
        <p14:creationId xmlns:p14="http://schemas.microsoft.com/office/powerpoint/2010/main" xmlns="" val="42043766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0E27E1-3F42-45E3-B69B-B6D8D49E3BE3}"/>
              </a:ext>
            </a:extLst>
          </p:cNvPr>
          <p:cNvSpPr>
            <a:spLocks noGrp="1"/>
          </p:cNvSpPr>
          <p:nvPr>
            <p:ph type="ctrTitle"/>
          </p:nvPr>
        </p:nvSpPr>
        <p:spPr>
          <a:xfrm>
            <a:off x="428876" y="812801"/>
            <a:ext cx="8574622" cy="2616199"/>
          </a:xfrm>
        </p:spPr>
        <p:txBody>
          <a:bodyPr>
            <a:normAutofit/>
          </a:bodyPr>
          <a:lstStyle/>
          <a:p>
            <a:r>
              <a:rPr lang="en-US" sz="8000" b="1" dirty="0"/>
              <a:t>GRAPHS</a:t>
            </a:r>
            <a:endParaRPr lang="en-IN" sz="8000" b="1" dirty="0"/>
          </a:p>
        </p:txBody>
      </p:sp>
      <p:sp>
        <p:nvSpPr>
          <p:cNvPr id="3" name="Subtitle 2">
            <a:extLst>
              <a:ext uri="{FF2B5EF4-FFF2-40B4-BE49-F238E27FC236}">
                <a16:creationId xmlns:a16="http://schemas.microsoft.com/office/drawing/2014/main" xmlns="" id="{C5FBC116-FB92-4A7D-B80E-7AAE682B427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xmlns="" val="26567217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AE390-C240-4812-A65A-82DA52EEADE7}"/>
              </a:ext>
            </a:extLst>
          </p:cNvPr>
          <p:cNvSpPr>
            <a:spLocks noGrp="1"/>
          </p:cNvSpPr>
          <p:nvPr>
            <p:ph type="title"/>
          </p:nvPr>
        </p:nvSpPr>
        <p:spPr>
          <a:xfrm>
            <a:off x="1342268" y="1"/>
            <a:ext cx="10018713" cy="1083076"/>
          </a:xfrm>
        </p:spPr>
        <p:txBody>
          <a:bodyPr/>
          <a:lstStyle/>
          <a:p>
            <a:endParaRPr lang="en-IN" b="1" dirty="0">
              <a:latin typeface="Constantia" panose="02030602050306030303" pitchFamily="18" charset="0"/>
            </a:endParaRPr>
          </a:p>
        </p:txBody>
      </p:sp>
      <p:pic>
        <p:nvPicPr>
          <p:cNvPr id="5" name="Content Placeholder 4">
            <a:extLst>
              <a:ext uri="{FF2B5EF4-FFF2-40B4-BE49-F238E27FC236}">
                <a16:creationId xmlns:a16="http://schemas.microsoft.com/office/drawing/2014/main" xmlns="" id="{2A7701F0-B06C-4DF7-B458-04DC34912A0C}"/>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0"/>
            <a:ext cx="12192000" cy="6857999"/>
          </a:xfrm>
        </p:spPr>
      </p:pic>
      <p:pic>
        <p:nvPicPr>
          <p:cNvPr id="4" name="Picture 3">
            <a:extLst>
              <a:ext uri="{FF2B5EF4-FFF2-40B4-BE49-F238E27FC236}">
                <a16:creationId xmlns:a16="http://schemas.microsoft.com/office/drawing/2014/main" xmlns="" id="{CE195DE4-8F5C-4DCF-97F4-9E13BD678E5F}"/>
              </a:ext>
            </a:extLst>
          </p:cNvPr>
          <p:cNvPicPr>
            <a:picLocks noChangeAspect="1"/>
          </p:cNvPicPr>
          <p:nvPr/>
        </p:nvPicPr>
        <p:blipFill rotWithShape="1">
          <a:blip r:embed="rId3">
            <a:extLst>
              <a:ext uri="{28A0092B-C50C-407E-A947-70E740481C1C}">
                <a14:useLocalDpi xmlns:a14="http://schemas.microsoft.com/office/drawing/2010/main" xmlns="" val="0"/>
              </a:ext>
            </a:extLst>
          </a:blip>
          <a:srcRect l="3933" r="6816"/>
          <a:stretch/>
        </p:blipFill>
        <p:spPr>
          <a:xfrm>
            <a:off x="479394" y="4439"/>
            <a:ext cx="10881587" cy="6853561"/>
          </a:xfrm>
          <a:prstGeom prst="rect">
            <a:avLst/>
          </a:prstGeom>
        </p:spPr>
      </p:pic>
    </p:spTree>
    <p:extLst>
      <p:ext uri="{BB962C8B-B14F-4D97-AF65-F5344CB8AC3E}">
        <p14:creationId xmlns:p14="http://schemas.microsoft.com/office/powerpoint/2010/main" xmlns="" val="32209832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C78566-6960-4AA3-BCB7-EA3DAFB6D2A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4B95CBE3-BD87-4083-B0E3-4B1314D941E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1"/>
            <a:ext cx="12192000" cy="6864659"/>
          </a:xfrm>
        </p:spPr>
      </p:pic>
    </p:spTree>
    <p:extLst>
      <p:ext uri="{BB962C8B-B14F-4D97-AF65-F5344CB8AC3E}">
        <p14:creationId xmlns:p14="http://schemas.microsoft.com/office/powerpoint/2010/main" xmlns="" val="2839318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AE390-C240-4812-A65A-82DA52EEADE7}"/>
              </a:ext>
            </a:extLst>
          </p:cNvPr>
          <p:cNvSpPr>
            <a:spLocks noGrp="1"/>
          </p:cNvSpPr>
          <p:nvPr>
            <p:ph type="title"/>
          </p:nvPr>
        </p:nvSpPr>
        <p:spPr>
          <a:xfrm>
            <a:off x="1342268" y="1"/>
            <a:ext cx="10018713" cy="1083076"/>
          </a:xfrm>
        </p:spPr>
        <p:txBody>
          <a:bodyPr/>
          <a:lstStyle/>
          <a:p>
            <a:r>
              <a:rPr lang="en-US" b="1" dirty="0">
                <a:latin typeface="Constantia" panose="02030602050306030303" pitchFamily="18" charset="0"/>
              </a:rPr>
              <a:t>Technical Introduction</a:t>
            </a:r>
            <a:endParaRPr lang="en-IN" b="1" dirty="0">
              <a:latin typeface="Constantia" panose="02030602050306030303" pitchFamily="18" charset="0"/>
            </a:endParaRPr>
          </a:p>
        </p:txBody>
      </p:sp>
      <p:sp>
        <p:nvSpPr>
          <p:cNvPr id="3" name="Content Placeholder 2">
            <a:extLst>
              <a:ext uri="{FF2B5EF4-FFF2-40B4-BE49-F238E27FC236}">
                <a16:creationId xmlns:a16="http://schemas.microsoft.com/office/drawing/2014/main" xmlns="" id="{9E4E0EC1-B7C6-4F75-AA4C-915C8D1A90F2}"/>
              </a:ext>
            </a:extLst>
          </p:cNvPr>
          <p:cNvSpPr>
            <a:spLocks noGrp="1"/>
          </p:cNvSpPr>
          <p:nvPr>
            <p:ph idx="1"/>
          </p:nvPr>
        </p:nvSpPr>
        <p:spPr>
          <a:xfrm>
            <a:off x="1519820" y="570390"/>
            <a:ext cx="10672180" cy="5717220"/>
          </a:xfrm>
        </p:spPr>
        <p:txBody>
          <a:bodyPr>
            <a:normAutofit/>
          </a:bodyPr>
          <a:lstStyle/>
          <a:p>
            <a:r>
              <a:rPr lang="en-US" b="1" dirty="0"/>
              <a:t>Problem statement-</a:t>
            </a:r>
            <a:r>
              <a:rPr lang="en-US" dirty="0"/>
              <a:t> Logic for code and graph itself is harder to understand and implement. Simulations taken for graph are tedious and time taking. </a:t>
            </a:r>
            <a:br>
              <a:rPr lang="en-US" dirty="0"/>
            </a:br>
            <a:endParaRPr lang="en-US" dirty="0"/>
          </a:p>
          <a:p>
            <a:r>
              <a:rPr lang="en-US" dirty="0"/>
              <a:t>The code takes a large amount of memory, so the computations become very slow. The code is a bit complex so it is frequent to get lost in between and lose the link.</a:t>
            </a:r>
          </a:p>
          <a:p>
            <a:endParaRPr lang="en-US" dirty="0"/>
          </a:p>
          <a:p>
            <a:r>
              <a:rPr lang="en-US" b="1" dirty="0"/>
              <a:t>Motivation- </a:t>
            </a:r>
            <a:r>
              <a:rPr lang="en-US" dirty="0"/>
              <a:t>Motivation for us to do this project was to learn about new things in communication systems like the product and LDPC codes, BEC and BSC channels etc. and to improve our coding skills.</a:t>
            </a: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654287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390CF1-ABDC-44EF-A729-2E35F0B928E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2F337B29-62D4-420A-8F97-82423AEA628D}"/>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 y="0"/>
            <a:ext cx="12192001" cy="6858000"/>
          </a:xfrm>
        </p:spPr>
      </p:pic>
    </p:spTree>
    <p:extLst>
      <p:ext uri="{BB962C8B-B14F-4D97-AF65-F5344CB8AC3E}">
        <p14:creationId xmlns:p14="http://schemas.microsoft.com/office/powerpoint/2010/main" xmlns="" val="73662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1B2E06-A920-4F8B-B557-1FF99F792065}"/>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xmlns="" id="{9313DE9E-D3A1-4634-B46B-1C7E1235DBA9}"/>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8618"/>
            <a:ext cx="12192000" cy="6866618"/>
          </a:xfrm>
        </p:spPr>
      </p:pic>
    </p:spTree>
    <p:extLst>
      <p:ext uri="{BB962C8B-B14F-4D97-AF65-F5344CB8AC3E}">
        <p14:creationId xmlns:p14="http://schemas.microsoft.com/office/powerpoint/2010/main" xmlns="" val="4193368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59E531-DFBC-49F6-AA3C-C010B3B5E6E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EC2B2E38-A799-4A71-B6D2-D3BEC60F5D26}"/>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2076" y="0"/>
            <a:ext cx="12169924" cy="6858000"/>
          </a:xfrm>
        </p:spPr>
      </p:pic>
    </p:spTree>
    <p:extLst>
      <p:ext uri="{BB962C8B-B14F-4D97-AF65-F5344CB8AC3E}">
        <p14:creationId xmlns:p14="http://schemas.microsoft.com/office/powerpoint/2010/main" xmlns="" val="30402142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59E531-DFBC-49F6-AA3C-C010B3B5E6EE}"/>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xmlns="" id="{5014945E-DBDD-4908-940B-FE6E8267CDB6}"/>
              </a:ext>
            </a:extLst>
          </p:cNvPr>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l="6844" r="6651"/>
          <a:stretch/>
        </p:blipFill>
        <p:spPr>
          <a:xfrm>
            <a:off x="0" y="0"/>
            <a:ext cx="12191999" cy="6858000"/>
          </a:xfrm>
        </p:spPr>
      </p:pic>
    </p:spTree>
    <p:extLst>
      <p:ext uri="{BB962C8B-B14F-4D97-AF65-F5344CB8AC3E}">
        <p14:creationId xmlns:p14="http://schemas.microsoft.com/office/powerpoint/2010/main" xmlns="" val="1952292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2E9E8DF7-4CF7-487E-A87A-EC87B9CAD273}"/>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2986" r="6431"/>
          <a:stretch/>
        </p:blipFill>
        <p:spPr>
          <a:xfrm>
            <a:off x="1" y="2220"/>
            <a:ext cx="12192000" cy="6855780"/>
          </a:xfrm>
          <a:prstGeom prst="rect">
            <a:avLst/>
          </a:prstGeom>
        </p:spPr>
      </p:pic>
    </p:spTree>
    <p:extLst>
      <p:ext uri="{BB962C8B-B14F-4D97-AF65-F5344CB8AC3E}">
        <p14:creationId xmlns:p14="http://schemas.microsoft.com/office/powerpoint/2010/main" xmlns="" val="2942140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AE390-C240-4812-A65A-82DA52EEADE7}"/>
              </a:ext>
            </a:extLst>
          </p:cNvPr>
          <p:cNvSpPr>
            <a:spLocks noGrp="1"/>
          </p:cNvSpPr>
          <p:nvPr>
            <p:ph type="title"/>
          </p:nvPr>
        </p:nvSpPr>
        <p:spPr>
          <a:xfrm>
            <a:off x="1342268" y="1"/>
            <a:ext cx="10018713" cy="1083076"/>
          </a:xfrm>
        </p:spPr>
        <p:txBody>
          <a:bodyPr/>
          <a:lstStyle/>
          <a:p>
            <a:r>
              <a:rPr lang="en-US" b="1" dirty="0">
                <a:latin typeface="Constantia" panose="02030602050306030303" pitchFamily="18" charset="0"/>
              </a:rPr>
              <a:t>Analyzation of Graphs</a:t>
            </a:r>
            <a:endParaRPr lang="en-IN" b="1" dirty="0">
              <a:latin typeface="Constantia" panose="02030602050306030303" pitchFamily="18" charset="0"/>
            </a:endParaRPr>
          </a:p>
        </p:txBody>
      </p:sp>
      <p:sp>
        <p:nvSpPr>
          <p:cNvPr id="3" name="Content Placeholder 2">
            <a:extLst>
              <a:ext uri="{FF2B5EF4-FFF2-40B4-BE49-F238E27FC236}">
                <a16:creationId xmlns:a16="http://schemas.microsoft.com/office/drawing/2014/main" xmlns="" id="{9E4E0EC1-B7C6-4F75-AA4C-915C8D1A90F2}"/>
              </a:ext>
            </a:extLst>
          </p:cNvPr>
          <p:cNvSpPr>
            <a:spLocks noGrp="1"/>
          </p:cNvSpPr>
          <p:nvPr>
            <p:ph idx="1"/>
          </p:nvPr>
        </p:nvSpPr>
        <p:spPr>
          <a:xfrm>
            <a:off x="1519820" y="719095"/>
            <a:ext cx="10672180" cy="5717220"/>
          </a:xfrm>
        </p:spPr>
        <p:txBody>
          <a:bodyPr>
            <a:normAutofit/>
          </a:bodyPr>
          <a:lstStyle/>
          <a:p>
            <a:endParaRPr lang="en-US" dirty="0">
              <a:latin typeface="Calibri" panose="020F0502020204030204" pitchFamily="34" charset="0"/>
              <a:cs typeface="Calibri" panose="020F0502020204030204" pitchFamily="34" charset="0"/>
            </a:endParaRPr>
          </a:p>
          <a:p>
            <a:r>
              <a:rPr lang="en-US" sz="3600" b="1" dirty="0">
                <a:latin typeface="Calibri" panose="020F0502020204030204" pitchFamily="34" charset="0"/>
                <a:cs typeface="Calibri" panose="020F0502020204030204" pitchFamily="34" charset="0"/>
              </a:rPr>
              <a:t>FOR BEC Channel-</a:t>
            </a:r>
            <a:endParaRPr lang="en-US" sz="32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For BEC product code, as N i.e. as number of total message bits including parity increases, the probability of solving erasure error decreases.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Also if probability is increased for erasing the message bits, the probability of solving erasure error decreases.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One noticing point about the BEC code which is not seen for BSC code is that error solving after each iteration always decreases or remains the same but does not increases.</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327866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3223F0-F742-4273-A548-566B41A59DBB}"/>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xmlns="" id="{5D78F61F-31DB-4167-AF6A-35685FC3F091}"/>
              </a:ext>
            </a:extLst>
          </p:cNvPr>
          <p:cNvPicPr>
            <a:picLocks noChangeAspect="1"/>
          </p:cNvPicPr>
          <p:nvPr/>
        </p:nvPicPr>
        <p:blipFill rotWithShape="1">
          <a:blip r:embed="rId2"/>
          <a:srcRect l="5651" r="5651"/>
          <a:stretch/>
        </p:blipFill>
        <p:spPr>
          <a:xfrm>
            <a:off x="0" y="0"/>
            <a:ext cx="12192000" cy="6858000"/>
          </a:xfrm>
          <a:prstGeom prst="rect">
            <a:avLst/>
          </a:prstGeom>
        </p:spPr>
      </p:pic>
      <p:sp>
        <p:nvSpPr>
          <p:cNvPr id="6" name="Content Placeholder 5">
            <a:extLst>
              <a:ext uri="{FF2B5EF4-FFF2-40B4-BE49-F238E27FC236}">
                <a16:creationId xmlns:a16="http://schemas.microsoft.com/office/drawing/2014/main" xmlns="" id="{905C334C-66C0-42B1-9130-24B86FEA0AD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xmlns="" val="30097657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78FB6-B2B1-4847-9EED-96F5D2B1BBE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AD36D560-9FB8-4F56-BAF7-0D54CA58D6A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2075" y="1"/>
            <a:ext cx="12169925" cy="6854118"/>
          </a:xfrm>
        </p:spPr>
      </p:pic>
    </p:spTree>
    <p:extLst>
      <p:ext uri="{BB962C8B-B14F-4D97-AF65-F5344CB8AC3E}">
        <p14:creationId xmlns:p14="http://schemas.microsoft.com/office/powerpoint/2010/main" xmlns="" val="12572746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78FB6-B2B1-4847-9EED-96F5D2B1BBE7}"/>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xmlns="" id="{67FAA0DE-5718-48D6-BFB7-F6BC4C427CD8}"/>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3349" r="6651"/>
          <a:stretch/>
        </p:blipFill>
        <p:spPr>
          <a:xfrm>
            <a:off x="0" y="-29767"/>
            <a:ext cx="12191999" cy="6887767"/>
          </a:xfrm>
          <a:prstGeom prst="rect">
            <a:avLst/>
          </a:prstGeom>
        </p:spPr>
      </p:pic>
      <p:sp>
        <p:nvSpPr>
          <p:cNvPr id="7" name="Content Placeholder 6">
            <a:extLst>
              <a:ext uri="{FF2B5EF4-FFF2-40B4-BE49-F238E27FC236}">
                <a16:creationId xmlns:a16="http://schemas.microsoft.com/office/drawing/2014/main" xmlns="" id="{F76EC0AE-73A4-445B-AAD3-BCE71FA0C6B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xmlns="" val="3760644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AE390-C240-4812-A65A-82DA52EEADE7}"/>
              </a:ext>
            </a:extLst>
          </p:cNvPr>
          <p:cNvSpPr>
            <a:spLocks noGrp="1"/>
          </p:cNvSpPr>
          <p:nvPr>
            <p:ph type="title"/>
          </p:nvPr>
        </p:nvSpPr>
        <p:spPr>
          <a:xfrm>
            <a:off x="1342268" y="1"/>
            <a:ext cx="10018713" cy="1083076"/>
          </a:xfrm>
        </p:spPr>
        <p:txBody>
          <a:bodyPr/>
          <a:lstStyle/>
          <a:p>
            <a:r>
              <a:rPr lang="en-US" b="1" dirty="0">
                <a:latin typeface="Constantia" panose="02030602050306030303" pitchFamily="18" charset="0"/>
              </a:rPr>
              <a:t>Analyzation of Graphs</a:t>
            </a:r>
            <a:endParaRPr lang="en-IN" b="1" dirty="0">
              <a:latin typeface="Constantia" panose="02030602050306030303" pitchFamily="18" charset="0"/>
            </a:endParaRPr>
          </a:p>
        </p:txBody>
      </p:sp>
      <p:sp>
        <p:nvSpPr>
          <p:cNvPr id="3" name="Content Placeholder 2">
            <a:extLst>
              <a:ext uri="{FF2B5EF4-FFF2-40B4-BE49-F238E27FC236}">
                <a16:creationId xmlns:a16="http://schemas.microsoft.com/office/drawing/2014/main" xmlns="" id="{9E4E0EC1-B7C6-4F75-AA4C-915C8D1A90F2}"/>
              </a:ext>
            </a:extLst>
          </p:cNvPr>
          <p:cNvSpPr>
            <a:spLocks noGrp="1"/>
          </p:cNvSpPr>
          <p:nvPr>
            <p:ph idx="1"/>
          </p:nvPr>
        </p:nvSpPr>
        <p:spPr>
          <a:xfrm>
            <a:off x="1519820" y="532663"/>
            <a:ext cx="10672180" cy="5717220"/>
          </a:xfrm>
        </p:spPr>
        <p:txBody>
          <a:bodyPr>
            <a:normAutofit/>
          </a:bodyPr>
          <a:lstStyle/>
          <a:p>
            <a:r>
              <a:rPr lang="en-US" sz="3200" b="1" dirty="0">
                <a:latin typeface="Calibri" panose="020F0502020204030204" pitchFamily="34" charset="0"/>
                <a:cs typeface="Calibri" panose="020F0502020204030204" pitchFamily="34" charset="0"/>
              </a:rPr>
              <a:t>FOR BSC Channel-</a:t>
            </a:r>
          </a:p>
          <a:p>
            <a:r>
              <a:rPr lang="en-IN" dirty="0">
                <a:latin typeface="Calibri" panose="020F0502020204030204" pitchFamily="34" charset="0"/>
                <a:cs typeface="Calibri" panose="020F0502020204030204" pitchFamily="34" charset="0"/>
              </a:rPr>
              <a:t>For BSC channel, there is such a trend that with each iteration the errors may increase, decrease or may also remain the same.</a:t>
            </a:r>
          </a:p>
          <a:p>
            <a:r>
              <a:rPr lang="en-IN" dirty="0">
                <a:latin typeface="Calibri" panose="020F0502020204030204" pitchFamily="34" charset="0"/>
                <a:cs typeface="Calibri" panose="020F0502020204030204" pitchFamily="34" charset="0"/>
              </a:rPr>
              <a:t>Also, as probability of flipping increases, the probability of error solving decreases.</a:t>
            </a:r>
          </a:p>
          <a:p>
            <a:r>
              <a:rPr lang="en-IN" dirty="0">
                <a:latin typeface="Calibri" panose="020F0502020204030204" pitchFamily="34" charset="0"/>
                <a:cs typeface="Calibri" panose="020F0502020204030204" pitchFamily="34" charset="0"/>
              </a:rPr>
              <a:t>The “U” graph can be explained as- if sqrt(n) is odd then on making flipping probability as closer to 1, the probability of solving error increases and if sqrt(n) is even then the conventional graph follows.</a:t>
            </a:r>
          </a:p>
        </p:txBody>
      </p:sp>
    </p:spTree>
    <p:extLst>
      <p:ext uri="{BB962C8B-B14F-4D97-AF65-F5344CB8AC3E}">
        <p14:creationId xmlns:p14="http://schemas.microsoft.com/office/powerpoint/2010/main" xmlns="" val="4081561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AE390-C240-4812-A65A-82DA52EEADE7}"/>
              </a:ext>
            </a:extLst>
          </p:cNvPr>
          <p:cNvSpPr>
            <a:spLocks noGrp="1"/>
          </p:cNvSpPr>
          <p:nvPr>
            <p:ph type="title"/>
          </p:nvPr>
        </p:nvSpPr>
        <p:spPr>
          <a:xfrm>
            <a:off x="1342268" y="1"/>
            <a:ext cx="10018713" cy="1083076"/>
          </a:xfrm>
        </p:spPr>
        <p:txBody>
          <a:bodyPr/>
          <a:lstStyle/>
          <a:p>
            <a:r>
              <a:rPr lang="en-US" b="1" dirty="0">
                <a:latin typeface="Constantia" panose="02030602050306030303" pitchFamily="18" charset="0"/>
              </a:rPr>
              <a:t>Project Description</a:t>
            </a:r>
            <a:endParaRPr lang="en-IN" b="1" dirty="0">
              <a:latin typeface="Constantia" panose="02030602050306030303" pitchFamily="18" charset="0"/>
            </a:endParaRPr>
          </a:p>
        </p:txBody>
      </p:sp>
      <p:sp>
        <p:nvSpPr>
          <p:cNvPr id="3" name="Content Placeholder 2">
            <a:extLst>
              <a:ext uri="{FF2B5EF4-FFF2-40B4-BE49-F238E27FC236}">
                <a16:creationId xmlns:a16="http://schemas.microsoft.com/office/drawing/2014/main" xmlns="" id="{9E4E0EC1-B7C6-4F75-AA4C-915C8D1A90F2}"/>
              </a:ext>
            </a:extLst>
          </p:cNvPr>
          <p:cNvSpPr>
            <a:spLocks noGrp="1"/>
          </p:cNvSpPr>
          <p:nvPr>
            <p:ph idx="1"/>
          </p:nvPr>
        </p:nvSpPr>
        <p:spPr>
          <a:xfrm>
            <a:off x="1519820" y="1367161"/>
            <a:ext cx="10672180" cy="5717220"/>
          </a:xfrm>
        </p:spPr>
        <p:txBody>
          <a:bodyPr>
            <a:normAutofit/>
          </a:bodyPr>
          <a:lstStyle/>
          <a:p>
            <a:pPr marL="800100" indent="-342900">
              <a:lnSpc>
                <a:spcPct val="150000"/>
              </a:lnSpc>
              <a:spcBef>
                <a:spcPts val="600"/>
              </a:spcBef>
            </a:pPr>
            <a:r>
              <a:rPr lang="en-IN" sz="2800" b="1" dirty="0"/>
              <a:t>Objectives:</a:t>
            </a:r>
          </a:p>
          <a:p>
            <a:pPr marL="800100" indent="-342900">
              <a:spcBef>
                <a:spcPts val="600"/>
              </a:spcBef>
            </a:pPr>
            <a:r>
              <a:rPr lang="en-IN" dirty="0"/>
              <a:t>Our first objective for this project was to </a:t>
            </a:r>
            <a:r>
              <a:rPr lang="en-IN" dirty="0" err="1"/>
              <a:t>develope</a:t>
            </a:r>
            <a:r>
              <a:rPr lang="en-IN" dirty="0"/>
              <a:t> a working program code which can work for both types of codes-the LDPC and product codes simultaneously. </a:t>
            </a:r>
          </a:p>
          <a:p>
            <a:pPr marL="800100" indent="-342900">
              <a:spcBef>
                <a:spcPts val="600"/>
              </a:spcBef>
            </a:pPr>
            <a:endParaRPr lang="en-IN" dirty="0"/>
          </a:p>
          <a:p>
            <a:pPr marL="800100" indent="-342900">
              <a:spcBef>
                <a:spcPts val="600"/>
              </a:spcBef>
            </a:pPr>
            <a:r>
              <a:rPr lang="en-IN" sz="2800" b="1" dirty="0"/>
              <a:t>Observations and Results: </a:t>
            </a:r>
          </a:p>
          <a:p>
            <a:pPr marL="800100" indent="-342900">
              <a:spcBef>
                <a:spcPts val="600"/>
              </a:spcBef>
            </a:pPr>
            <a:r>
              <a:rPr lang="en-IN" dirty="0"/>
              <a:t>From the graphical analysis, we tried to know the changing trends on changing error probability, number of message bits and parity bits.</a:t>
            </a:r>
          </a:p>
          <a:p>
            <a:pPr marL="800100" indent="-342900">
              <a:spcBef>
                <a:spcPts val="600"/>
              </a:spcBef>
            </a:pPr>
            <a:endParaRPr lang="en-IN" dirty="0"/>
          </a:p>
          <a:p>
            <a:pPr>
              <a:lnSpc>
                <a:spcPct val="150000"/>
              </a:lnSpc>
            </a:pPr>
            <a:endParaRPr lang="en-IN"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xmlns="" val="28766209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0F527EE-D3B9-4F3E-89DD-186F9FF57213}"/>
              </a:ext>
            </a:extLst>
          </p:cNvPr>
          <p:cNvSpPr txBox="1"/>
          <p:nvPr/>
        </p:nvSpPr>
        <p:spPr>
          <a:xfrm>
            <a:off x="1988598" y="154452"/>
            <a:ext cx="8877670" cy="584775"/>
          </a:xfrm>
          <a:prstGeom prst="rect">
            <a:avLst/>
          </a:prstGeom>
          <a:noFill/>
        </p:spPr>
        <p:txBody>
          <a:bodyPr wrap="square" rtlCol="0">
            <a:spAutoFit/>
          </a:bodyPr>
          <a:lstStyle/>
          <a:p>
            <a:r>
              <a:rPr lang="en-US" sz="3200" b="1" dirty="0"/>
              <a:t>Monte Carlo Theoretical and Simulation Analysis</a:t>
            </a:r>
            <a:endParaRPr lang="en-IN" sz="3200" b="1" dirty="0"/>
          </a:p>
        </p:txBody>
      </p:sp>
      <p:pic>
        <p:nvPicPr>
          <p:cNvPr id="5" name="Picture 4">
            <a:extLst>
              <a:ext uri="{FF2B5EF4-FFF2-40B4-BE49-F238E27FC236}">
                <a16:creationId xmlns:a16="http://schemas.microsoft.com/office/drawing/2014/main" xmlns="" id="{26576920-0273-45E5-97E3-B0FB950BCD92}"/>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6481" r="6796"/>
          <a:stretch/>
        </p:blipFill>
        <p:spPr>
          <a:xfrm>
            <a:off x="0" y="739227"/>
            <a:ext cx="12192000" cy="6118773"/>
          </a:xfrm>
          <a:prstGeom prst="rect">
            <a:avLst/>
          </a:prstGeom>
        </p:spPr>
      </p:pic>
    </p:spTree>
    <p:extLst>
      <p:ext uri="{BB962C8B-B14F-4D97-AF65-F5344CB8AC3E}">
        <p14:creationId xmlns:p14="http://schemas.microsoft.com/office/powerpoint/2010/main" xmlns="" val="4037322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AE390-C240-4812-A65A-82DA52EEADE7}"/>
              </a:ext>
            </a:extLst>
          </p:cNvPr>
          <p:cNvSpPr>
            <a:spLocks noGrp="1"/>
          </p:cNvSpPr>
          <p:nvPr>
            <p:ph type="title"/>
          </p:nvPr>
        </p:nvSpPr>
        <p:spPr>
          <a:xfrm>
            <a:off x="1342268" y="1"/>
            <a:ext cx="10018713" cy="1083076"/>
          </a:xfrm>
        </p:spPr>
        <p:txBody>
          <a:bodyPr/>
          <a:lstStyle/>
          <a:p>
            <a:r>
              <a:rPr lang="en-US" b="1" dirty="0">
                <a:latin typeface="Constantia" panose="02030602050306030303" pitchFamily="18" charset="0"/>
              </a:rPr>
              <a:t>Summary And Future Work</a:t>
            </a:r>
            <a:endParaRPr lang="en-IN" b="1" dirty="0">
              <a:latin typeface="Constantia" panose="02030602050306030303" pitchFamily="18" charset="0"/>
            </a:endParaRPr>
          </a:p>
        </p:txBody>
      </p:sp>
      <p:sp>
        <p:nvSpPr>
          <p:cNvPr id="3" name="Content Placeholder 2">
            <a:extLst>
              <a:ext uri="{FF2B5EF4-FFF2-40B4-BE49-F238E27FC236}">
                <a16:creationId xmlns:a16="http://schemas.microsoft.com/office/drawing/2014/main" xmlns="" id="{9E4E0EC1-B7C6-4F75-AA4C-915C8D1A90F2}"/>
              </a:ext>
            </a:extLst>
          </p:cNvPr>
          <p:cNvSpPr>
            <a:spLocks noGrp="1"/>
          </p:cNvSpPr>
          <p:nvPr>
            <p:ph idx="1"/>
          </p:nvPr>
        </p:nvSpPr>
        <p:spPr>
          <a:xfrm>
            <a:off x="1519820" y="532663"/>
            <a:ext cx="10672180" cy="5717220"/>
          </a:xfrm>
        </p:spPr>
        <p:txBody>
          <a:bodyPr>
            <a:normAutofit/>
          </a:bodyPr>
          <a:lstStyle/>
          <a:p>
            <a:r>
              <a:rPr lang="en-US" dirty="0">
                <a:latin typeface="Calibri" panose="020F0502020204030204" pitchFamily="34" charset="0"/>
                <a:cs typeface="Calibri" panose="020F0502020204030204" pitchFamily="34" charset="0"/>
              </a:rPr>
              <a:t>The process we did is known as Hard Decoding. Though the Hard Decoding is efficient, the more efficient is Soft Decoding which we were unable to make due to some constraints. In future, if we can get a chance again, we might try our hands on it too.</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5373725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BE0D6BF-0BF1-477F-BA21-7A146CB480D5}"/>
              </a:ext>
            </a:extLst>
          </p:cNvPr>
          <p:cNvSpPr/>
          <p:nvPr/>
        </p:nvSpPr>
        <p:spPr>
          <a:xfrm>
            <a:off x="3329126" y="2663300"/>
            <a:ext cx="5095783" cy="1200329"/>
          </a:xfrm>
          <a:prstGeom prst="rect">
            <a:avLst/>
          </a:prstGeom>
          <a:noFill/>
        </p:spPr>
        <p:txBody>
          <a:bodyPr wrap="square" lIns="91440" tIns="45720" rIns="91440" bIns="45720">
            <a:spAutoFit/>
          </a:bodyPr>
          <a:lstStyle/>
          <a:p>
            <a:pPr algn="ctr"/>
            <a:r>
              <a:rPr lang="en-US" sz="7200" b="1" dirty="0">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xmlns="" val="1661046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AE390-C240-4812-A65A-82DA52EEADE7}"/>
              </a:ext>
            </a:extLst>
          </p:cNvPr>
          <p:cNvSpPr>
            <a:spLocks noGrp="1"/>
          </p:cNvSpPr>
          <p:nvPr>
            <p:ph type="title"/>
          </p:nvPr>
        </p:nvSpPr>
        <p:spPr>
          <a:xfrm>
            <a:off x="1342268" y="1"/>
            <a:ext cx="10018713" cy="1083076"/>
          </a:xfrm>
        </p:spPr>
        <p:txBody>
          <a:bodyPr/>
          <a:lstStyle/>
          <a:p>
            <a:r>
              <a:rPr lang="en-IN" b="1" dirty="0"/>
              <a:t>Channel Encoding And Decoding</a:t>
            </a:r>
            <a:endParaRPr lang="en-IN" b="1" dirty="0">
              <a:latin typeface="Constantia" panose="02030602050306030303" pitchFamily="18" charset="0"/>
            </a:endParaRPr>
          </a:p>
        </p:txBody>
      </p:sp>
      <p:sp>
        <p:nvSpPr>
          <p:cNvPr id="3" name="Content Placeholder 2">
            <a:extLst>
              <a:ext uri="{FF2B5EF4-FFF2-40B4-BE49-F238E27FC236}">
                <a16:creationId xmlns:a16="http://schemas.microsoft.com/office/drawing/2014/main" xmlns="" id="{9E4E0EC1-B7C6-4F75-AA4C-915C8D1A90F2}"/>
              </a:ext>
            </a:extLst>
          </p:cNvPr>
          <p:cNvSpPr>
            <a:spLocks noGrp="1"/>
          </p:cNvSpPr>
          <p:nvPr>
            <p:ph idx="1"/>
          </p:nvPr>
        </p:nvSpPr>
        <p:spPr>
          <a:xfrm>
            <a:off x="1519820" y="1367161"/>
            <a:ext cx="10672180" cy="5717220"/>
          </a:xfrm>
        </p:spPr>
        <p:txBody>
          <a:bodyPr>
            <a:normAutofit/>
          </a:bodyPr>
          <a:lstStyle/>
          <a:p>
            <a:pPr marL="457200" lvl="0" indent="-360045">
              <a:spcBef>
                <a:spcPts val="0"/>
              </a:spcBef>
              <a:spcAft>
                <a:spcPts val="0"/>
              </a:spcAft>
              <a:buSzPts val="2070"/>
              <a:buChar char="●"/>
            </a:pPr>
            <a:r>
              <a:rPr lang="en-IN" sz="2800" b="1" dirty="0">
                <a:latin typeface="Calibri" panose="020F0502020204030204" pitchFamily="34" charset="0"/>
                <a:cs typeface="Calibri" panose="020F0502020204030204" pitchFamily="34" charset="0"/>
              </a:rPr>
              <a:t>Channel Encoding-</a:t>
            </a:r>
          </a:p>
          <a:p>
            <a:pPr marL="457200" lvl="0" indent="-360045">
              <a:spcBef>
                <a:spcPts val="0"/>
              </a:spcBef>
              <a:spcAft>
                <a:spcPts val="0"/>
              </a:spcAft>
              <a:buSzPts val="2070"/>
              <a:buChar char="●"/>
            </a:pPr>
            <a:r>
              <a:rPr lang="en-IN" sz="2500" dirty="0">
                <a:latin typeface="Calibri" panose="020F0502020204030204" pitchFamily="34" charset="0"/>
                <a:cs typeface="Calibri" panose="020F0502020204030204" pitchFamily="34" charset="0"/>
              </a:rPr>
              <a:t>The channel encoder adds redundant bits to the message signal. Now along with the original message bit we have other bits so that the received signal is quite long and can be decoded efficiently</a:t>
            </a:r>
            <a:r>
              <a:rPr lang="en-IN" dirty="0">
                <a:latin typeface="Calibri" panose="020F0502020204030204" pitchFamily="34" charset="0"/>
                <a:cs typeface="Calibri" panose="020F0502020204030204" pitchFamily="34" charset="0"/>
              </a:rPr>
              <a:t>.</a:t>
            </a:r>
          </a:p>
          <a:p>
            <a:pPr marL="457200" lvl="0" indent="-360045">
              <a:spcBef>
                <a:spcPts val="0"/>
              </a:spcBef>
              <a:spcAft>
                <a:spcPts val="0"/>
              </a:spcAft>
              <a:buSzPts val="2070"/>
              <a:buChar char="●"/>
            </a:pPr>
            <a:endParaRPr lang="en-IN" dirty="0">
              <a:latin typeface="Calibri" panose="020F0502020204030204" pitchFamily="34" charset="0"/>
              <a:cs typeface="Calibri" panose="020F0502020204030204" pitchFamily="34" charset="0"/>
            </a:endParaRPr>
          </a:p>
          <a:p>
            <a:pPr marL="457200" lvl="0" indent="-360045">
              <a:spcBef>
                <a:spcPts val="0"/>
              </a:spcBef>
              <a:spcAft>
                <a:spcPts val="0"/>
              </a:spcAft>
              <a:buSzPts val="2070"/>
              <a:buChar char="●"/>
            </a:pPr>
            <a:r>
              <a:rPr lang="en-IN" sz="2800" b="1" dirty="0">
                <a:latin typeface="Calibri" panose="020F0502020204030204" pitchFamily="34" charset="0"/>
                <a:cs typeface="Calibri" panose="020F0502020204030204" pitchFamily="34" charset="0"/>
              </a:rPr>
              <a:t>Channel Decoding-</a:t>
            </a:r>
          </a:p>
          <a:p>
            <a:pPr marL="457200" lvl="0" indent="-360045">
              <a:spcBef>
                <a:spcPts val="0"/>
              </a:spcBef>
              <a:spcAft>
                <a:spcPts val="0"/>
              </a:spcAft>
              <a:buSzPts val="2070"/>
              <a:buChar char="●"/>
            </a:pPr>
            <a:r>
              <a:rPr lang="en-IN" sz="2500" dirty="0">
                <a:latin typeface="Calibri" panose="020F0502020204030204" pitchFamily="34" charset="0"/>
                <a:cs typeface="Calibri" panose="020F0502020204030204" pitchFamily="34" charset="0"/>
              </a:rPr>
              <a:t>Performs channel decoding which is usually the reverse process of channel encoding. It is the process of translating received messages back into codewords of original code. It is usually used to recover messages sent over noisy channels. </a:t>
            </a:r>
          </a:p>
          <a:p>
            <a:pPr marL="457200" lvl="0" indent="-360045">
              <a:spcBef>
                <a:spcPts val="0"/>
              </a:spcBef>
              <a:spcAft>
                <a:spcPts val="0"/>
              </a:spcAft>
              <a:buSzPts val="2070"/>
              <a:buChar char="●"/>
            </a:pPr>
            <a:endParaRPr lang="en-IN" dirty="0">
              <a:latin typeface="Calibri" panose="020F0502020204030204" pitchFamily="34" charset="0"/>
              <a:cs typeface="Calibri" panose="020F0502020204030204" pitchFamily="34" charset="0"/>
            </a:endParaRPr>
          </a:p>
          <a:p>
            <a:pPr marL="457200" lvl="0" indent="0">
              <a:spcBef>
                <a:spcPts val="600"/>
              </a:spcBef>
              <a:buNone/>
            </a:pPr>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999047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AE390-C240-4812-A65A-82DA52EEADE7}"/>
              </a:ext>
            </a:extLst>
          </p:cNvPr>
          <p:cNvSpPr>
            <a:spLocks noGrp="1"/>
          </p:cNvSpPr>
          <p:nvPr>
            <p:ph type="title"/>
          </p:nvPr>
        </p:nvSpPr>
        <p:spPr>
          <a:xfrm>
            <a:off x="2530136" y="-153139"/>
            <a:ext cx="8188017" cy="1371600"/>
          </a:xfrm>
        </p:spPr>
        <p:txBody>
          <a:bodyPr anchor="ctr">
            <a:normAutofit/>
          </a:bodyPr>
          <a:lstStyle/>
          <a:p>
            <a:r>
              <a:rPr lang="en-US" sz="3600" b="1" dirty="0">
                <a:latin typeface="Constantia" panose="02030602050306030303" pitchFamily="18" charset="0"/>
              </a:rPr>
              <a:t>Generator matrix (for product code)</a:t>
            </a:r>
            <a:endParaRPr lang="en-IN" sz="3600" b="1" dirty="0">
              <a:latin typeface="Constantia" panose="02030602050306030303" pitchFamily="18" charset="0"/>
            </a:endParaRPr>
          </a:p>
        </p:txBody>
      </p:sp>
      <p:pic>
        <p:nvPicPr>
          <p:cNvPr id="9" name="Picture Placeholder 8">
            <a:extLst>
              <a:ext uri="{FF2B5EF4-FFF2-40B4-BE49-F238E27FC236}">
                <a16:creationId xmlns:a16="http://schemas.microsoft.com/office/drawing/2014/main" xmlns="" id="{DECE7EC1-7D83-4238-BBE5-B329C277A0F0}"/>
              </a:ext>
            </a:extLst>
          </p:cNvPr>
          <p:cNvPicPr>
            <a:picLocks noGrp="1" noChangeAspect="1"/>
          </p:cNvPicPr>
          <p:nvPr>
            <p:ph type="pic" idx="1"/>
          </p:nvPr>
        </p:nvPicPr>
        <p:blipFill>
          <a:blip r:embed="rId2">
            <a:extLst>
              <a:ext uri="{28A0092B-C50C-407E-A947-70E740481C1C}">
                <a14:useLocalDpi xmlns:a14="http://schemas.microsoft.com/office/drawing/2010/main" xmlns="" val="0"/>
              </a:ext>
            </a:extLst>
          </a:blip>
          <a:srcRect l="1713" r="1713"/>
          <a:stretch>
            <a:fillRect/>
          </a:stretch>
        </p:blipFill>
        <p:spPr>
          <a:xfrm>
            <a:off x="7870584" y="1127464"/>
            <a:ext cx="4321416" cy="5730536"/>
          </a:xfrm>
        </p:spPr>
      </p:pic>
      <p:sp>
        <p:nvSpPr>
          <p:cNvPr id="3" name="Content Placeholder 2">
            <a:extLst>
              <a:ext uri="{FF2B5EF4-FFF2-40B4-BE49-F238E27FC236}">
                <a16:creationId xmlns:a16="http://schemas.microsoft.com/office/drawing/2014/main" xmlns="" id="{9E4E0EC1-B7C6-4F75-AA4C-915C8D1A90F2}"/>
              </a:ext>
            </a:extLst>
          </p:cNvPr>
          <p:cNvSpPr>
            <a:spLocks noGrp="1"/>
          </p:cNvSpPr>
          <p:nvPr>
            <p:ph type="body" sz="half" idx="2"/>
          </p:nvPr>
        </p:nvSpPr>
        <p:spPr>
          <a:xfrm>
            <a:off x="1473846" y="532661"/>
            <a:ext cx="6622589" cy="5850384"/>
          </a:xfrm>
        </p:spPr>
        <p:txBody>
          <a:bodyPr>
            <a:normAutofit/>
          </a:bodyPr>
          <a:lstStyle/>
          <a:p>
            <a:pPr marL="285750" indent="-285750" algn="l">
              <a:spcBef>
                <a:spcPts val="360"/>
              </a:spcBef>
              <a:spcAft>
                <a:spcPts val="0"/>
              </a:spcAft>
              <a:buFont typeface="Arial" panose="020B0604020202020204" pitchFamily="34" charset="0"/>
              <a:buChar char="•"/>
            </a:pPr>
            <a:r>
              <a:rPr lang="en-US" sz="2400" dirty="0"/>
              <a:t>Take input k from the user. Finding the value of n=(sqrt(k)+1)^2.</a:t>
            </a:r>
          </a:p>
          <a:p>
            <a:pPr marL="285750" indent="-285750" algn="l">
              <a:spcBef>
                <a:spcPts val="600"/>
              </a:spcBef>
              <a:spcAft>
                <a:spcPts val="0"/>
              </a:spcAft>
              <a:buFont typeface="Arial" panose="020B0604020202020204" pitchFamily="34" charset="0"/>
              <a:buChar char="•"/>
            </a:pPr>
            <a:r>
              <a:rPr lang="en-US" sz="2400" dirty="0"/>
              <a:t>Initialize Generator matrix as a[n][k]={0}.In Generator Matrix, wherever message bits are present ,that codeword bits are represented </a:t>
            </a:r>
          </a:p>
          <a:p>
            <a:pPr algn="l">
              <a:spcBef>
                <a:spcPts val="600"/>
              </a:spcBef>
              <a:spcAft>
                <a:spcPts val="0"/>
              </a:spcAft>
            </a:pPr>
            <a:r>
              <a:rPr lang="en-US" sz="2400" dirty="0"/>
              <a:t>     as 1.Dividing the task of generating </a:t>
            </a:r>
          </a:p>
          <a:p>
            <a:pPr algn="l">
              <a:spcBef>
                <a:spcPts val="600"/>
              </a:spcBef>
              <a:spcAft>
                <a:spcPts val="0"/>
              </a:spcAft>
            </a:pPr>
            <a:r>
              <a:rPr lang="en-US" sz="2400" dirty="0"/>
              <a:t>     matrix into two parts.</a:t>
            </a:r>
          </a:p>
          <a:p>
            <a:pPr marL="285750" indent="-285750" algn="l">
              <a:spcBef>
                <a:spcPts val="600"/>
              </a:spcBef>
              <a:spcAft>
                <a:spcPts val="0"/>
              </a:spcAft>
              <a:buFont typeface="Arial" panose="020B0604020202020204" pitchFamily="34" charset="0"/>
              <a:buChar char="•"/>
            </a:pPr>
            <a:r>
              <a:rPr lang="en-US" sz="2400" b="1" u="sng" dirty="0" err="1"/>
              <a:t>Row-wise:</a:t>
            </a:r>
            <a:r>
              <a:rPr lang="en-US" sz="2400" dirty="0" err="1"/>
              <a:t>Doing</a:t>
            </a:r>
            <a:r>
              <a:rPr lang="en-US" sz="2400" dirty="0"/>
              <a:t> XOR of message bits horizontally </a:t>
            </a:r>
          </a:p>
          <a:p>
            <a:pPr marL="285750" indent="-285750" algn="l">
              <a:spcBef>
                <a:spcPts val="600"/>
              </a:spcBef>
              <a:spcAft>
                <a:spcPts val="0"/>
              </a:spcAft>
              <a:buFont typeface="Arial" panose="020B0604020202020204" pitchFamily="34" charset="0"/>
              <a:buChar char="•"/>
            </a:pPr>
            <a:r>
              <a:rPr lang="en-US" sz="2400" b="1" u="sng" dirty="0" err="1"/>
              <a:t>Column-wise:</a:t>
            </a:r>
            <a:r>
              <a:rPr lang="en-US" sz="2400" dirty="0" err="1"/>
              <a:t>Doing</a:t>
            </a:r>
            <a:r>
              <a:rPr lang="en-US" sz="2400" dirty="0"/>
              <a:t> XOR of message bits vertically</a:t>
            </a:r>
          </a:p>
          <a:p>
            <a:pPr marL="285750" indent="-285750" algn="l">
              <a:spcBef>
                <a:spcPts val="600"/>
              </a:spcBef>
              <a:buFont typeface="Arial" panose="020B0604020202020204" pitchFamily="34" charset="0"/>
              <a:buChar char="•"/>
            </a:pPr>
            <a:r>
              <a:rPr lang="en-US" sz="2400" dirty="0"/>
              <a:t>Finally XORing of all the message bits.</a:t>
            </a:r>
          </a:p>
        </p:txBody>
      </p:sp>
    </p:spTree>
    <p:extLst>
      <p:ext uri="{BB962C8B-B14F-4D97-AF65-F5344CB8AC3E}">
        <p14:creationId xmlns:p14="http://schemas.microsoft.com/office/powerpoint/2010/main" xmlns="" val="2657130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AE390-C240-4812-A65A-82DA52EEADE7}"/>
              </a:ext>
            </a:extLst>
          </p:cNvPr>
          <p:cNvSpPr>
            <a:spLocks noGrp="1"/>
          </p:cNvSpPr>
          <p:nvPr>
            <p:ph type="title"/>
          </p:nvPr>
        </p:nvSpPr>
        <p:spPr>
          <a:xfrm>
            <a:off x="1342268" y="1"/>
            <a:ext cx="10018713" cy="1083076"/>
          </a:xfrm>
        </p:spPr>
        <p:txBody>
          <a:bodyPr/>
          <a:lstStyle/>
          <a:p>
            <a:r>
              <a:rPr lang="en-US" b="1" dirty="0">
                <a:latin typeface="Constantia" panose="02030602050306030303" pitchFamily="18" charset="0"/>
              </a:rPr>
              <a:t>Types of Channels</a:t>
            </a:r>
            <a:endParaRPr lang="en-IN" b="1" dirty="0">
              <a:latin typeface="Constantia" panose="02030602050306030303" pitchFamily="18" charset="0"/>
            </a:endParaRPr>
          </a:p>
        </p:txBody>
      </p:sp>
      <p:sp>
        <p:nvSpPr>
          <p:cNvPr id="3" name="Content Placeholder 2">
            <a:extLst>
              <a:ext uri="{FF2B5EF4-FFF2-40B4-BE49-F238E27FC236}">
                <a16:creationId xmlns:a16="http://schemas.microsoft.com/office/drawing/2014/main" xmlns="" id="{9E4E0EC1-B7C6-4F75-AA4C-915C8D1A90F2}"/>
              </a:ext>
            </a:extLst>
          </p:cNvPr>
          <p:cNvSpPr>
            <a:spLocks noGrp="1"/>
          </p:cNvSpPr>
          <p:nvPr>
            <p:ph idx="1"/>
          </p:nvPr>
        </p:nvSpPr>
        <p:spPr>
          <a:xfrm>
            <a:off x="1519820" y="1140780"/>
            <a:ext cx="10672180" cy="5717220"/>
          </a:xfrm>
        </p:spPr>
        <p:txBody>
          <a:bodyPr>
            <a:normAutofit/>
          </a:bodyPr>
          <a:lstStyle/>
          <a:p>
            <a:r>
              <a:rPr lang="en-US" sz="2800" b="1" dirty="0">
                <a:latin typeface="Calibri" panose="020F0502020204030204" pitchFamily="34" charset="0"/>
                <a:cs typeface="Calibri" panose="020F0502020204030204" pitchFamily="34" charset="0"/>
              </a:rPr>
              <a:t>Binary Erasure Channel:</a:t>
            </a:r>
          </a:p>
          <a:p>
            <a:r>
              <a:rPr lang="en-US" dirty="0">
                <a:latin typeface="Calibri" panose="020F0502020204030204" pitchFamily="34" charset="0"/>
                <a:cs typeface="Calibri" panose="020F0502020204030204" pitchFamily="34" charset="0"/>
              </a:rPr>
              <a:t>The binary erasure channel or BEC is such a channel in which the binary bits are either transmitted correctly or some of the bits are erased with some probability.</a:t>
            </a:r>
          </a:p>
          <a:p>
            <a:endParaRPr lang="en-US" dirty="0">
              <a:latin typeface="Calibri" panose="020F0502020204030204" pitchFamily="34" charset="0"/>
              <a:cs typeface="Calibri" panose="020F0502020204030204" pitchFamily="34" charset="0"/>
            </a:endParaRPr>
          </a:p>
          <a:p>
            <a:r>
              <a:rPr lang="en-US" sz="2800" b="1" dirty="0">
                <a:latin typeface="Calibri" panose="020F0502020204030204" pitchFamily="34" charset="0"/>
                <a:cs typeface="Calibri" panose="020F0502020204030204" pitchFamily="34" charset="0"/>
              </a:rPr>
              <a:t>Binary Symmetric Channel:</a:t>
            </a:r>
          </a:p>
          <a:p>
            <a:r>
              <a:rPr lang="en-US" dirty="0">
                <a:latin typeface="Calibri" panose="020F0502020204030204" pitchFamily="34" charset="0"/>
                <a:cs typeface="Calibri" panose="020F0502020204030204" pitchFamily="34" charset="0"/>
              </a:rPr>
              <a:t>The binary symmetric channel or BSC is also called as flip channel in which all the bits are transmitted without being erased. However, the bits received after channel passing may be flipped with some probability. So, the user at receiver end has no idea which bit is received correctly.</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408139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AE390-C240-4812-A65A-82DA52EEADE7}"/>
              </a:ext>
            </a:extLst>
          </p:cNvPr>
          <p:cNvSpPr>
            <a:spLocks noGrp="1"/>
          </p:cNvSpPr>
          <p:nvPr>
            <p:ph type="title"/>
          </p:nvPr>
        </p:nvSpPr>
        <p:spPr>
          <a:xfrm>
            <a:off x="1333390" y="128726"/>
            <a:ext cx="10018713" cy="1083076"/>
          </a:xfrm>
        </p:spPr>
        <p:txBody>
          <a:bodyPr/>
          <a:lstStyle/>
          <a:p>
            <a:r>
              <a:rPr lang="en-US" b="1" dirty="0">
                <a:latin typeface="Constantia" panose="02030602050306030303" pitchFamily="18" charset="0"/>
              </a:rPr>
              <a:t>Channel Modelling</a:t>
            </a:r>
            <a:endParaRPr lang="en-IN" b="1" dirty="0">
              <a:latin typeface="Constantia" panose="02030602050306030303" pitchFamily="18" charset="0"/>
            </a:endParaRPr>
          </a:p>
        </p:txBody>
      </p:sp>
      <p:sp>
        <p:nvSpPr>
          <p:cNvPr id="3" name="Content Placeholder 2">
            <a:extLst>
              <a:ext uri="{FF2B5EF4-FFF2-40B4-BE49-F238E27FC236}">
                <a16:creationId xmlns:a16="http://schemas.microsoft.com/office/drawing/2014/main" xmlns="" id="{9E4E0EC1-B7C6-4F75-AA4C-915C8D1A90F2}"/>
              </a:ext>
            </a:extLst>
          </p:cNvPr>
          <p:cNvSpPr>
            <a:spLocks noGrp="1"/>
          </p:cNvSpPr>
          <p:nvPr>
            <p:ph idx="1"/>
          </p:nvPr>
        </p:nvSpPr>
        <p:spPr>
          <a:xfrm>
            <a:off x="1519820" y="670264"/>
            <a:ext cx="10672180" cy="5717220"/>
          </a:xfrm>
        </p:spPr>
        <p:txBody>
          <a:bodyPr>
            <a:normAutofit/>
          </a:bodyPr>
          <a:lstStyle/>
          <a:p>
            <a:r>
              <a:rPr lang="en-US" dirty="0">
                <a:latin typeface="Calibri" panose="020F0502020204030204" pitchFamily="34" charset="0"/>
                <a:cs typeface="Calibri" panose="020F0502020204030204" pitchFamily="34" charset="0"/>
              </a:rPr>
              <a:t>For introducing error in input message, the channel is modelled in a such a way that it flips or erases the message bit where the error is produced.</a:t>
            </a:r>
          </a:p>
          <a:p>
            <a:r>
              <a:rPr lang="en-US" dirty="0">
                <a:latin typeface="Calibri" panose="020F0502020204030204" pitchFamily="34" charset="0"/>
                <a:cs typeface="Calibri" panose="020F0502020204030204" pitchFamily="34" charset="0"/>
              </a:rPr>
              <a:t>For channel modelling, we have used the </a:t>
            </a:r>
            <a:r>
              <a:rPr lang="en-US" dirty="0" err="1">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 function </a:t>
            </a:r>
            <a:r>
              <a:rPr lang="en-US" dirty="0" err="1">
                <a:latin typeface="Calibri" panose="020F0502020204030204" pitchFamily="34" charset="0"/>
                <a:cs typeface="Calibri" panose="020F0502020204030204" pitchFamily="34" charset="0"/>
              </a:rPr>
              <a:t>distr</a:t>
            </a:r>
            <a:r>
              <a:rPr lang="en-US" dirty="0">
                <a:latin typeface="Calibri" panose="020F0502020204030204" pitchFamily="34" charset="0"/>
                <a:cs typeface="Calibri" panose="020F0502020204030204" pitchFamily="34" charset="0"/>
              </a:rPr>
              <a:t>() which generates a random number by itself. We have multiplied probability by large number like 10^7.</a:t>
            </a:r>
          </a:p>
          <a:p>
            <a:r>
              <a:rPr lang="en-US" dirty="0">
                <a:latin typeface="Calibri" panose="020F0502020204030204" pitchFamily="34" charset="0"/>
                <a:cs typeface="Calibri" panose="020F0502020204030204" pitchFamily="34" charset="0"/>
              </a:rPr>
              <a:t>If the random number is less than the probability value then in error message 1 is taken else 0 is taken.</a:t>
            </a:r>
          </a:p>
          <a:p>
            <a:r>
              <a:rPr lang="en-US" dirty="0">
                <a:latin typeface="Calibri" panose="020F0502020204030204" pitchFamily="34" charset="0"/>
                <a:cs typeface="Calibri" panose="020F0502020204030204" pitchFamily="34" charset="0"/>
              </a:rPr>
              <a:t>The position in error message where 1 is present is either flipped or erased in input message depending on the channel.</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93656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AE390-C240-4812-A65A-82DA52EEADE7}"/>
              </a:ext>
            </a:extLst>
          </p:cNvPr>
          <p:cNvSpPr>
            <a:spLocks noGrp="1"/>
          </p:cNvSpPr>
          <p:nvPr>
            <p:ph type="title"/>
          </p:nvPr>
        </p:nvSpPr>
        <p:spPr>
          <a:xfrm>
            <a:off x="1935485" y="0"/>
            <a:ext cx="9386503" cy="1371600"/>
          </a:xfrm>
        </p:spPr>
        <p:txBody>
          <a:bodyPr anchor="ctr">
            <a:normAutofit/>
          </a:bodyPr>
          <a:lstStyle/>
          <a:p>
            <a:r>
              <a:rPr lang="en-US" sz="3600" b="1" dirty="0">
                <a:latin typeface="Constantia" panose="02030602050306030303" pitchFamily="18" charset="0"/>
              </a:rPr>
              <a:t>Parity Check Matrix (for product code)</a:t>
            </a:r>
            <a:endParaRPr lang="en-IN" sz="3600" b="1" dirty="0">
              <a:latin typeface="Constantia" panose="02030602050306030303" pitchFamily="18" charset="0"/>
            </a:endParaRPr>
          </a:p>
        </p:txBody>
      </p:sp>
      <p:sp>
        <p:nvSpPr>
          <p:cNvPr id="6" name="Picture Placeholder 5">
            <a:extLst>
              <a:ext uri="{FF2B5EF4-FFF2-40B4-BE49-F238E27FC236}">
                <a16:creationId xmlns:a16="http://schemas.microsoft.com/office/drawing/2014/main" xmlns="" id="{2F15DAA0-852C-441A-824B-A25B4023F8A2}"/>
              </a:ext>
            </a:extLst>
          </p:cNvPr>
          <p:cNvSpPr>
            <a:spLocks noGrp="1"/>
          </p:cNvSpPr>
          <p:nvPr>
            <p:ph type="pic" idx="1"/>
          </p:nvPr>
        </p:nvSpPr>
        <p:spPr>
          <a:xfrm>
            <a:off x="7612437" y="1682318"/>
            <a:ext cx="3280974" cy="4572000"/>
          </a:xfrm>
        </p:spPr>
      </p:sp>
      <p:sp>
        <p:nvSpPr>
          <p:cNvPr id="3" name="Content Placeholder 2">
            <a:extLst>
              <a:ext uri="{FF2B5EF4-FFF2-40B4-BE49-F238E27FC236}">
                <a16:creationId xmlns:a16="http://schemas.microsoft.com/office/drawing/2014/main" xmlns="" id="{9E4E0EC1-B7C6-4F75-AA4C-915C8D1A90F2}"/>
              </a:ext>
            </a:extLst>
          </p:cNvPr>
          <p:cNvSpPr>
            <a:spLocks noGrp="1"/>
          </p:cNvSpPr>
          <p:nvPr>
            <p:ph type="body" sz="half" idx="2"/>
          </p:nvPr>
        </p:nvSpPr>
        <p:spPr>
          <a:xfrm>
            <a:off x="1480060" y="479394"/>
            <a:ext cx="5426158" cy="5774924"/>
          </a:xfrm>
        </p:spPr>
        <p:txBody>
          <a:bodyPr>
            <a:normAutofit/>
          </a:bodyPr>
          <a:lstStyle/>
          <a:p>
            <a:pPr marL="285750" indent="-285750" algn="l">
              <a:spcBef>
                <a:spcPts val="600"/>
              </a:spcBef>
              <a:spcAft>
                <a:spcPts val="0"/>
              </a:spcAft>
              <a:buFont typeface="Arial" panose="020B0604020202020204" pitchFamily="34" charset="0"/>
              <a:buChar char="•"/>
            </a:pPr>
            <a:r>
              <a:rPr lang="en-US" sz="2400" dirty="0"/>
              <a:t>Firstly, we initialize Parity Check Matrix of dimension(N-K)*N.</a:t>
            </a:r>
          </a:p>
          <a:p>
            <a:pPr marL="285750" indent="-285750" algn="l">
              <a:spcBef>
                <a:spcPts val="600"/>
              </a:spcBef>
              <a:spcAft>
                <a:spcPts val="0"/>
              </a:spcAft>
              <a:buFont typeface="Arial" panose="020B0604020202020204" pitchFamily="34" charset="0"/>
              <a:buChar char="•"/>
            </a:pPr>
            <a:endParaRPr lang="en-US" sz="2400" dirty="0"/>
          </a:p>
          <a:p>
            <a:pPr marL="285750" indent="-285750" algn="l">
              <a:spcBef>
                <a:spcPts val="600"/>
              </a:spcBef>
              <a:spcAft>
                <a:spcPts val="0"/>
              </a:spcAft>
              <a:buFont typeface="Arial" panose="020B0604020202020204" pitchFamily="34" charset="0"/>
              <a:buChar char="•"/>
            </a:pPr>
            <a:r>
              <a:rPr lang="en-US" sz="2400" dirty="0"/>
              <a:t> In Parity Check Matrix, if the message node is connected with corresponding </a:t>
            </a:r>
            <a:r>
              <a:rPr lang="en-US" sz="2400" dirty="0" err="1"/>
              <a:t>checknode</a:t>
            </a:r>
            <a:r>
              <a:rPr lang="en-US" sz="2400" dirty="0"/>
              <a:t> then it is denoted as 1 in parity check matrix.</a:t>
            </a:r>
          </a:p>
          <a:p>
            <a:pPr algn="l">
              <a:spcBef>
                <a:spcPts val="600"/>
              </a:spcBef>
              <a:spcAft>
                <a:spcPts val="0"/>
              </a:spcAft>
            </a:pPr>
            <a:endParaRPr lang="en-US" sz="2400" dirty="0"/>
          </a:p>
          <a:p>
            <a:pPr marL="285750" indent="-285750" algn="l">
              <a:spcBef>
                <a:spcPts val="600"/>
              </a:spcBef>
              <a:spcAft>
                <a:spcPts val="0"/>
              </a:spcAft>
              <a:buFont typeface="Arial" panose="020B0604020202020204" pitchFamily="34" charset="0"/>
              <a:buChar char="•"/>
            </a:pPr>
            <a:endParaRPr lang="en-US" sz="2400" dirty="0"/>
          </a:p>
          <a:p>
            <a:pPr marL="0" lvl="0" indent="0" algn="l">
              <a:spcBef>
                <a:spcPts val="600"/>
              </a:spcBef>
              <a:spcAft>
                <a:spcPts val="0"/>
              </a:spcAft>
              <a:buNone/>
            </a:pPr>
            <a:endParaRPr lang="en-IN" sz="24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A8C38509-0127-48A3-989C-FDB732C5A163}"/>
              </a:ext>
            </a:extLst>
          </p:cNvPr>
          <p:cNvPicPr>
            <a:picLocks noChangeAspect="1"/>
          </p:cNvPicPr>
          <p:nvPr/>
        </p:nvPicPr>
        <p:blipFill rotWithShape="1">
          <a:blip r:embed="rId2">
            <a:extLst>
              <a:ext uri="{28A0092B-C50C-407E-A947-70E740481C1C}">
                <a14:useLocalDpi xmlns:a14="http://schemas.microsoft.com/office/drawing/2010/main" xmlns="" val="0"/>
              </a:ext>
            </a:extLst>
          </a:blip>
          <a:srcRect b="24704"/>
          <a:stretch/>
        </p:blipFill>
        <p:spPr>
          <a:xfrm>
            <a:off x="7121226" y="1278384"/>
            <a:ext cx="5070774" cy="5659516"/>
          </a:xfrm>
          <a:prstGeom prst="rect">
            <a:avLst/>
          </a:prstGeom>
        </p:spPr>
      </p:pic>
    </p:spTree>
    <p:extLst>
      <p:ext uri="{BB962C8B-B14F-4D97-AF65-F5344CB8AC3E}">
        <p14:creationId xmlns:p14="http://schemas.microsoft.com/office/powerpoint/2010/main" xmlns="" val="2541243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AE390-C240-4812-A65A-82DA52EEADE7}"/>
              </a:ext>
            </a:extLst>
          </p:cNvPr>
          <p:cNvSpPr>
            <a:spLocks noGrp="1"/>
          </p:cNvSpPr>
          <p:nvPr>
            <p:ph type="title"/>
          </p:nvPr>
        </p:nvSpPr>
        <p:spPr>
          <a:xfrm>
            <a:off x="1342268" y="106532"/>
            <a:ext cx="10018713" cy="1083076"/>
          </a:xfrm>
        </p:spPr>
        <p:txBody>
          <a:bodyPr/>
          <a:lstStyle/>
          <a:p>
            <a:r>
              <a:rPr lang="en-US" b="1" dirty="0">
                <a:latin typeface="Constantia" panose="02030602050306030303" pitchFamily="18" charset="0"/>
              </a:rPr>
              <a:t>LDPC Code</a:t>
            </a:r>
            <a:endParaRPr lang="en-IN" b="1" dirty="0">
              <a:latin typeface="Constantia" panose="02030602050306030303" pitchFamily="18" charset="0"/>
            </a:endParaRPr>
          </a:p>
        </p:txBody>
      </p:sp>
      <p:sp>
        <p:nvSpPr>
          <p:cNvPr id="3" name="Content Placeholder 2">
            <a:extLst>
              <a:ext uri="{FF2B5EF4-FFF2-40B4-BE49-F238E27FC236}">
                <a16:creationId xmlns:a16="http://schemas.microsoft.com/office/drawing/2014/main" xmlns="" id="{9E4E0EC1-B7C6-4F75-AA4C-915C8D1A90F2}"/>
              </a:ext>
            </a:extLst>
          </p:cNvPr>
          <p:cNvSpPr>
            <a:spLocks noGrp="1"/>
          </p:cNvSpPr>
          <p:nvPr>
            <p:ph idx="1"/>
          </p:nvPr>
        </p:nvSpPr>
        <p:spPr>
          <a:xfrm>
            <a:off x="1519820" y="106532"/>
            <a:ext cx="10672180" cy="7887810"/>
          </a:xfrm>
        </p:spPr>
        <p:txBody>
          <a:bodyPr>
            <a:normAutofit/>
          </a:bodyPr>
          <a:lstStyle/>
          <a:p>
            <a:r>
              <a:rPr lang="en-US" dirty="0">
                <a:latin typeface="Calibri" panose="020F0502020204030204" pitchFamily="34" charset="0"/>
                <a:cs typeface="Calibri" panose="020F0502020204030204" pitchFamily="34" charset="0"/>
              </a:rPr>
              <a:t>LDPC code are known as Low Density Parity Check Code. In LDPC code, unlike the product code, the parity check matrix is given as input by user. In LDPC code, the percentage of 1’s in the parity check matrix is low.</a:t>
            </a:r>
          </a:p>
          <a:p>
            <a:r>
              <a:rPr lang="en-US" dirty="0">
                <a:latin typeface="Calibri" panose="020F0502020204030204" pitchFamily="34" charset="0"/>
                <a:cs typeface="Calibri" panose="020F0502020204030204" pitchFamily="34" charset="0"/>
              </a:rPr>
              <a:t>Irregular LDPC code consists of unequal row and column distribution. For example unequal number of check nodes are connected with message node.</a:t>
            </a:r>
          </a:p>
          <a:p>
            <a:r>
              <a:rPr lang="en-US" dirty="0">
                <a:latin typeface="Calibri" panose="020F0502020204030204" pitchFamily="34" charset="0"/>
                <a:cs typeface="Calibri" panose="020F0502020204030204" pitchFamily="34" charset="0"/>
              </a:rPr>
              <a:t>While for regular LDPC, the row weight is equal for all rows and column weight is equal for all columns. For </a:t>
            </a:r>
            <a:r>
              <a:rPr lang="en-US" dirty="0" err="1">
                <a:latin typeface="Calibri" panose="020F0502020204030204" pitchFamily="34" charset="0"/>
                <a:cs typeface="Calibri" panose="020F0502020204030204" pitchFamily="34" charset="0"/>
              </a:rPr>
              <a:t>e.g</a:t>
            </a:r>
            <a:r>
              <a:rPr lang="en-US" dirty="0">
                <a:latin typeface="Calibri" panose="020F0502020204030204" pitchFamily="34" charset="0"/>
                <a:cs typeface="Calibri" panose="020F0502020204030204" pitchFamily="34" charset="0"/>
              </a:rPr>
              <a:t>, each message node is connected with equal number of check nodes and vice versa. </a:t>
            </a:r>
          </a:p>
          <a:p>
            <a:r>
              <a:rPr lang="en-US" dirty="0">
                <a:latin typeface="Calibri" panose="020F0502020204030204" pitchFamily="34" charset="0"/>
                <a:cs typeface="Calibri" panose="020F0502020204030204" pitchFamily="34" charset="0"/>
              </a:rPr>
              <a:t>For regular LDPC code, if number of rows are N and columns are M and row weight is </a:t>
            </a:r>
            <a:r>
              <a:rPr lang="en-US" dirty="0" err="1">
                <a:latin typeface="Calibri" panose="020F0502020204030204" pitchFamily="34" charset="0"/>
                <a:cs typeface="Calibri" panose="020F0502020204030204" pitchFamily="34" charset="0"/>
              </a:rPr>
              <a:t>wr</a:t>
            </a:r>
            <a:r>
              <a:rPr lang="en-US" dirty="0">
                <a:latin typeface="Calibri" panose="020F0502020204030204" pitchFamily="34" charset="0"/>
                <a:cs typeface="Calibri" panose="020F0502020204030204" pitchFamily="34" charset="0"/>
              </a:rPr>
              <a:t> and column weight is </a:t>
            </a:r>
            <a:r>
              <a:rPr lang="en-US" dirty="0" err="1">
                <a:latin typeface="Calibri" panose="020F0502020204030204" pitchFamily="34" charset="0"/>
                <a:cs typeface="Calibri" panose="020F0502020204030204" pitchFamily="34" charset="0"/>
              </a:rPr>
              <a:t>wc</a:t>
            </a:r>
            <a:r>
              <a:rPr lang="en-US" dirty="0">
                <a:latin typeface="Calibri" panose="020F0502020204030204" pitchFamily="34" charset="0"/>
                <a:cs typeface="Calibri" panose="020F0502020204030204" pitchFamily="34" charset="0"/>
              </a:rPr>
              <a:t> then-</a:t>
            </a:r>
          </a:p>
          <a:p>
            <a:pPr marL="0" indent="0">
              <a:buNone/>
            </a:pPr>
            <a:r>
              <a:rPr lang="en-US" dirty="0">
                <a:latin typeface="Calibri" panose="020F0502020204030204" pitchFamily="34" charset="0"/>
                <a:cs typeface="Calibri" panose="020F0502020204030204" pitchFamily="34" charset="0"/>
              </a:rPr>
              <a:t>     N*</a:t>
            </a:r>
            <a:r>
              <a:rPr lang="en-US" dirty="0" err="1">
                <a:latin typeface="Calibri" panose="020F0502020204030204" pitchFamily="34" charset="0"/>
                <a:cs typeface="Calibri" panose="020F0502020204030204" pitchFamily="34" charset="0"/>
              </a:rPr>
              <a:t>wr</a:t>
            </a:r>
            <a:r>
              <a:rPr lang="en-US" dirty="0">
                <a:latin typeface="Calibri" panose="020F0502020204030204" pitchFamily="34" charset="0"/>
                <a:cs typeface="Calibri" panose="020F0502020204030204" pitchFamily="34" charset="0"/>
              </a:rPr>
              <a:t>=M*</a:t>
            </a:r>
            <a:r>
              <a:rPr lang="en-US" dirty="0" err="1">
                <a:latin typeface="Calibri" panose="020F0502020204030204" pitchFamily="34" charset="0"/>
                <a:cs typeface="Calibri" panose="020F0502020204030204" pitchFamily="34" charset="0"/>
              </a:rPr>
              <a:t>wc</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9725039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mytheme" id="{B7DB7B8B-E930-410C-A890-FB1397CCB887}" vid="{93DEDB3E-4A71-42C7-97B5-ACFF4A53D4FC}"/>
    </a:ext>
  </a:extLst>
</a:theme>
</file>

<file path=ppt/theme/themeOverride1.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573</TotalTime>
  <Words>1435</Words>
  <Application>Microsoft Office PowerPoint</Application>
  <PresentationFormat>Custom</PresentationFormat>
  <Paragraphs>89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mytheme</vt:lpstr>
      <vt:lpstr>IMPLEMETATION OF LDPC AND PRODUCT CODES</vt:lpstr>
      <vt:lpstr>Technical Introduction</vt:lpstr>
      <vt:lpstr>Project Description</vt:lpstr>
      <vt:lpstr>Channel Encoding And Decoding</vt:lpstr>
      <vt:lpstr>Generator matrix (for product code)</vt:lpstr>
      <vt:lpstr>Types of Channels</vt:lpstr>
      <vt:lpstr>Channel Modelling</vt:lpstr>
      <vt:lpstr>Parity Check Matrix (for product code)</vt:lpstr>
      <vt:lpstr>LDPC Code</vt:lpstr>
      <vt:lpstr>Understanding Of Tanner Graphs</vt:lpstr>
      <vt:lpstr>Message passing Algorithm</vt:lpstr>
      <vt:lpstr>Decoding for BSC channel</vt:lpstr>
      <vt:lpstr>Slide 13</vt:lpstr>
      <vt:lpstr>Slide 14</vt:lpstr>
      <vt:lpstr>Decoding for BEC channel</vt:lpstr>
      <vt:lpstr>Slide 16</vt:lpstr>
      <vt:lpstr>GRAPHS</vt:lpstr>
      <vt:lpstr>Slide 18</vt:lpstr>
      <vt:lpstr>Slide 19</vt:lpstr>
      <vt:lpstr>Slide 20</vt:lpstr>
      <vt:lpstr>Slide 21</vt:lpstr>
      <vt:lpstr>Slide 22</vt:lpstr>
      <vt:lpstr>Slide 23</vt:lpstr>
      <vt:lpstr>Slide 24</vt:lpstr>
      <vt:lpstr>Analyzation of Graphs</vt:lpstr>
      <vt:lpstr>Slide 26</vt:lpstr>
      <vt:lpstr>Slide 27</vt:lpstr>
      <vt:lpstr>Slide 28</vt:lpstr>
      <vt:lpstr>Analyzation of Graphs</vt:lpstr>
      <vt:lpstr>Slide 30</vt:lpstr>
      <vt:lpstr>Summary And Future Work</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CT-111 END SEM PROJECT</dc:title>
  <dc:creator>Parth Naghera</dc:creator>
  <cp:lastModifiedBy>HP</cp:lastModifiedBy>
  <cp:revision>64</cp:revision>
  <dcterms:created xsi:type="dcterms:W3CDTF">2019-04-15T16:26:00Z</dcterms:created>
  <dcterms:modified xsi:type="dcterms:W3CDTF">2019-05-20T13:00:34Z</dcterms:modified>
</cp:coreProperties>
</file>