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jpeg"/>
  <Override PartName="/ppt/media/image11.jpg" ContentType="image/jpe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7" r:id="rId2"/>
    <p:sldId id="256" r:id="rId3"/>
    <p:sldId id="258" r:id="rId4"/>
    <p:sldId id="262" r:id="rId5"/>
    <p:sldId id="259" r:id="rId6"/>
    <p:sldId id="265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1546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8FFAE-A9B9-423F-84DE-936386E4B4B2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A6709-B001-4923-93F9-1816FF63A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297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79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58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64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5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5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5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3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1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5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98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5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046439-ACDF-4F5B-913C-6D227D9E18AA}" type="datetimeFigureOut">
              <a:rPr lang="en-US" smtClean="0"/>
              <a:t>01/12/21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6BDE40-F053-4C4B-B557-1AC994CDE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8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3112" y="1607736"/>
            <a:ext cx="594746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 smtClean="0"/>
              <a:t>ByteFourz</a:t>
            </a:r>
            <a:endParaRPr lang="en-US" sz="6600" dirty="0" smtClean="0"/>
          </a:p>
          <a:p>
            <a:r>
              <a:rPr lang="en-US" sz="2800" dirty="0" smtClean="0"/>
              <a:t>Solution for improving </a:t>
            </a:r>
            <a:r>
              <a:rPr lang="en-US" sz="2800" dirty="0" smtClean="0"/>
              <a:t>packing </a:t>
            </a:r>
            <a:r>
              <a:rPr lang="en-US" sz="2800" dirty="0" smtClean="0"/>
              <a:t>process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803112" y="3146619"/>
            <a:ext cx="659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Moinak Ghosh(TL)	</a:t>
            </a:r>
            <a:r>
              <a:rPr lang="en-US" i="1" dirty="0" err="1" smtClean="0"/>
              <a:t>Sayani</a:t>
            </a:r>
            <a:r>
              <a:rPr lang="en-US" i="1" dirty="0" smtClean="0"/>
              <a:t> Dutta	</a:t>
            </a:r>
            <a:r>
              <a:rPr lang="en-US" i="1" dirty="0" err="1" smtClean="0"/>
              <a:t>Swarnim</a:t>
            </a:r>
            <a:r>
              <a:rPr lang="en-US" i="1" dirty="0" smtClean="0"/>
              <a:t> Raj	</a:t>
            </a:r>
            <a:r>
              <a:rPr lang="en-US" i="1" dirty="0" err="1" smtClean="0"/>
              <a:t>Keshav</a:t>
            </a:r>
            <a:r>
              <a:rPr lang="en-US" i="1" dirty="0" smtClean="0"/>
              <a:t> Bagri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9090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78104" y="338853"/>
            <a:ext cx="282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The Problems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171700" y="1558636"/>
            <a:ext cx="86376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Large number of moving parts that </a:t>
            </a:r>
            <a:r>
              <a:rPr lang="en-US" sz="2000" dirty="0" smtClean="0"/>
              <a:t>causes mechanical </a:t>
            </a:r>
            <a:r>
              <a:rPr lang="en-US" sz="2000" dirty="0" smtClean="0"/>
              <a:t>wear and </a:t>
            </a:r>
            <a:r>
              <a:rPr lang="en-US" sz="2000" dirty="0" smtClean="0"/>
              <a:t>tear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way for real-time notification of 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Fault detection takes time and effort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Time required to service fault increases in the event of unavailability of </a:t>
            </a:r>
            <a:r>
              <a:rPr lang="en-US" sz="2000" dirty="0" smtClean="0"/>
              <a:t>spares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 availability of data to create fault prediction models</a:t>
            </a:r>
            <a:endParaRPr lang="en-US" sz="2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5" b="89899" l="2729" r="99181">
                        <a14:foregroundMark x1="42428" y1="51389" x2="42428" y2="51389"/>
                        <a14:foregroundMark x1="51023" y1="55934" x2="51023" y2="55934"/>
                        <a14:foregroundMark x1="55116" y1="64646" x2="55116" y2="64646"/>
                        <a14:foregroundMark x1="65211" y1="70833" x2="65211" y2="70833"/>
                        <a14:foregroundMark x1="62756" y1="72475" x2="62756" y2="72475"/>
                        <a14:foregroundMark x1="59618" y1="68687" x2="59618" y2="68687"/>
                        <a14:foregroundMark x1="52933" y1="66540" x2="52933" y2="66540"/>
                        <a14:foregroundMark x1="52660" y1="59722" x2="52660" y2="59722"/>
                        <a14:foregroundMark x1="52660" y1="61742" x2="52660" y2="61742"/>
                        <a14:foregroundMark x1="54434" y1="63510" x2="54434" y2="63510"/>
                        <a14:foregroundMark x1="61119" y1="69192" x2="61119" y2="69192"/>
                        <a14:foregroundMark x1="68076" y1="70707" x2="68076" y2="70707"/>
                        <a14:foregroundMark x1="65211" y1="49874" x2="65211" y2="49874"/>
                        <a14:foregroundMark x1="64802" y1="38131" x2="64802" y2="381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570" y="4162567"/>
            <a:ext cx="1528584" cy="1650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778" y1="50778" x2="46778" y2="50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290" y="4192090"/>
            <a:ext cx="1462739" cy="14627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63426" l="0" r="100000">
                        <a14:foregroundMark x1="27304" y1="20648" x2="27304" y2="20648"/>
                        <a14:foregroundMark x1="55176" y1="37593" x2="55176" y2="37593"/>
                        <a14:foregroundMark x1="45506" y1="57778" x2="45506" y2="5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039" y="4429834"/>
            <a:ext cx="1451229" cy="1783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412" y="4162568"/>
            <a:ext cx="1492261" cy="14922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17" y="4310743"/>
            <a:ext cx="1390934" cy="116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7019" y="72737"/>
            <a:ext cx="2871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Our Solution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73774" y="1099996"/>
            <a:ext cx="999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 end to end solution to use assorted sensors to capture fault indication metrics, process that locally on a microcontroller using DSP and Machine Learning algorithms and send the inference data to the cloud for </a:t>
            </a:r>
            <a:r>
              <a:rPr lang="en-US" dirty="0" err="1" smtClean="0"/>
              <a:t>datalogging</a:t>
            </a:r>
            <a:r>
              <a:rPr lang="en-US" dirty="0" smtClean="0"/>
              <a:t>, anomaly type detection and notifying concerned personnel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97992" y="2697963"/>
            <a:ext cx="10681528" cy="975658"/>
            <a:chOff x="1306156" y="2657139"/>
            <a:chExt cx="10681528" cy="975661"/>
          </a:xfrm>
        </p:grpSpPr>
        <p:sp>
          <p:nvSpPr>
            <p:cNvPr id="4" name="TextBox 3"/>
            <p:cNvSpPr txBox="1"/>
            <p:nvPr/>
          </p:nvSpPr>
          <p:spPr>
            <a:xfrm>
              <a:off x="1306156" y="2804095"/>
              <a:ext cx="1413980" cy="686573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Sensor Data captured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099" y="2657139"/>
              <a:ext cx="1858944" cy="975657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Preprocessing and analysis on local processor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79657" y="2657140"/>
              <a:ext cx="1858944" cy="975657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Inference data sent to the cloud database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81126" y="2657141"/>
              <a:ext cx="2012976" cy="975657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Data further </a:t>
              </a:r>
              <a:r>
                <a:rPr lang="en-US" sz="1600" dirty="0" err="1" smtClean="0">
                  <a:solidFill>
                    <a:schemeClr val="bg1"/>
                  </a:solidFill>
                </a:rPr>
                <a:t>analysed</a:t>
              </a:r>
              <a:r>
                <a:rPr lang="en-US" sz="1600" dirty="0" smtClean="0">
                  <a:solidFill>
                    <a:schemeClr val="bg1"/>
                  </a:solidFill>
                </a:rPr>
                <a:t> to detect type of anomaly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4" idx="3"/>
              <a:endCxn id="5" idx="1"/>
            </p:cNvCxnSpPr>
            <p:nvPr/>
          </p:nvCxnSpPr>
          <p:spPr>
            <a:xfrm flipV="1">
              <a:off x="2720136" y="3144972"/>
              <a:ext cx="444963" cy="2415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3"/>
              <a:endCxn id="6" idx="1"/>
            </p:cNvCxnSpPr>
            <p:nvPr/>
          </p:nvCxnSpPr>
          <p:spPr>
            <a:xfrm>
              <a:off x="5024043" y="3144972"/>
              <a:ext cx="455614" cy="0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3"/>
              <a:endCxn id="7" idx="1"/>
            </p:cNvCxnSpPr>
            <p:nvPr/>
          </p:nvCxnSpPr>
          <p:spPr>
            <a:xfrm>
              <a:off x="7338601" y="3144972"/>
              <a:ext cx="442525" cy="0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0236627" y="2657142"/>
              <a:ext cx="1751057" cy="975658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Concerned Personnel notified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7" idx="3"/>
              <a:endCxn id="11" idx="1"/>
            </p:cNvCxnSpPr>
            <p:nvPr/>
          </p:nvCxnSpPr>
          <p:spPr>
            <a:xfrm>
              <a:off x="9794102" y="3144972"/>
              <a:ext cx="442525" cy="0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90" y="4113378"/>
            <a:ext cx="1927220" cy="144541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02"/>
          <a:stretch/>
        </p:blipFill>
        <p:spPr>
          <a:xfrm>
            <a:off x="7906223" y="4191402"/>
            <a:ext cx="1746453" cy="129208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9" y="4223175"/>
            <a:ext cx="1838739" cy="122582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713" y="4284091"/>
            <a:ext cx="1683268" cy="11099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8" r="44863"/>
          <a:stretch/>
        </p:blipFill>
        <p:spPr>
          <a:xfrm>
            <a:off x="10294723" y="4158883"/>
            <a:ext cx="1673018" cy="1354411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2985140" y="4911436"/>
            <a:ext cx="444963" cy="2415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189485" y="4895873"/>
            <a:ext cx="455614" cy="0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330436" y="4911436"/>
            <a:ext cx="442525" cy="0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752810" y="4915204"/>
            <a:ext cx="442525" cy="0"/>
          </a:xfrm>
          <a:prstGeom prst="straightConnector1">
            <a:avLst/>
          </a:prstGeom>
          <a:ln w="19050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89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7019" y="72737"/>
            <a:ext cx="3603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908308" y="780623"/>
            <a:ext cx="3699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Motor Power data analysis</a:t>
            </a:r>
            <a:endParaRPr lang="en-US" sz="24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1908308" y="4323833"/>
            <a:ext cx="8510954" cy="1846660"/>
            <a:chOff x="2317173" y="4481565"/>
            <a:chExt cx="8510954" cy="1846660"/>
          </a:xfrm>
        </p:grpSpPr>
        <p:sp>
          <p:nvSpPr>
            <p:cNvPr id="4" name="TextBox 3"/>
            <p:cNvSpPr txBox="1"/>
            <p:nvPr/>
          </p:nvSpPr>
          <p:spPr>
            <a:xfrm>
              <a:off x="2317173" y="4481565"/>
              <a:ext cx="3017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Merits of the solution</a:t>
              </a:r>
              <a:endParaRPr lang="en-US" sz="24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17173" y="4850897"/>
              <a:ext cx="851095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Direct mechanism to detect damage to gears, bushings and </a:t>
              </a:r>
              <a:r>
                <a:rPr lang="en-US" dirty="0" smtClean="0"/>
                <a:t>washers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Detects loss of lubrication at a specific location</a:t>
              </a:r>
              <a:endParaRPr lang="en-US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Detects fault in motors or any rotating component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Through suitable assemblies, can be used for linear actuators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Indirect method to detect electrical faults as well</a:t>
              </a:r>
              <a:endParaRPr lang="en-US" dirty="0" smtClean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08308" y="2515979"/>
            <a:ext cx="9723836" cy="1413213"/>
            <a:chOff x="2226148" y="2351829"/>
            <a:chExt cx="8804740" cy="1413213"/>
          </a:xfrm>
        </p:grpSpPr>
        <p:sp>
          <p:nvSpPr>
            <p:cNvPr id="7" name="TextBox 6"/>
            <p:cNvSpPr txBox="1"/>
            <p:nvPr/>
          </p:nvSpPr>
          <p:spPr>
            <a:xfrm>
              <a:off x="2226148" y="2510856"/>
              <a:ext cx="1858944" cy="1084064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Current draw pattern </a:t>
              </a:r>
              <a:r>
                <a:rPr lang="en-US" dirty="0" err="1" smtClean="0">
                  <a:solidFill>
                    <a:schemeClr val="bg1"/>
                  </a:solidFill>
                </a:rPr>
                <a:t>analysed</a:t>
              </a:r>
              <a:r>
                <a:rPr lang="en-US" dirty="0" smtClean="0">
                  <a:solidFill>
                    <a:schemeClr val="bg1"/>
                  </a:solidFill>
                </a:rPr>
                <a:t> locally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10066" y="2351829"/>
              <a:ext cx="2027955" cy="1409283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points sent to the cloud when a threshold is crossed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2987" y="2355759"/>
              <a:ext cx="2011985" cy="1409283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stored in AWS </a:t>
              </a:r>
              <a:r>
                <a:rPr lang="en-US" dirty="0" err="1" smtClean="0">
                  <a:solidFill>
                    <a:schemeClr val="bg1"/>
                  </a:solidFill>
                </a:rPr>
                <a:t>DynamoDB</a:t>
              </a:r>
              <a:r>
                <a:rPr lang="en-US" dirty="0" smtClean="0">
                  <a:solidFill>
                    <a:schemeClr val="bg1"/>
                  </a:solidFill>
                </a:rPr>
                <a:t> and anomaly detection started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71944" y="2671307"/>
              <a:ext cx="1858944" cy="758845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Notifications 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Arrow Connector 12"/>
            <p:cNvCxnSpPr>
              <a:stCxn id="7" idx="3"/>
              <a:endCxn id="9" idx="1"/>
            </p:cNvCxnSpPr>
            <p:nvPr/>
          </p:nvCxnSpPr>
          <p:spPr>
            <a:xfrm>
              <a:off x="4085092" y="3052888"/>
              <a:ext cx="324974" cy="3583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9" idx="3"/>
              <a:endCxn id="10" idx="1"/>
            </p:cNvCxnSpPr>
            <p:nvPr/>
          </p:nvCxnSpPr>
          <p:spPr>
            <a:xfrm>
              <a:off x="6438022" y="3056471"/>
              <a:ext cx="444966" cy="3930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3"/>
              <a:endCxn id="11" idx="1"/>
            </p:cNvCxnSpPr>
            <p:nvPr/>
          </p:nvCxnSpPr>
          <p:spPr>
            <a:xfrm flipV="1">
              <a:off x="8894972" y="3050730"/>
              <a:ext cx="276972" cy="9671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908308" y="1231111"/>
            <a:ext cx="9723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main moving elements inside the </a:t>
            </a:r>
            <a:r>
              <a:rPr lang="en-US" dirty="0" err="1" smtClean="0"/>
              <a:t>Autopack</a:t>
            </a:r>
            <a:r>
              <a:rPr lang="en-US" dirty="0" smtClean="0"/>
              <a:t> </a:t>
            </a:r>
            <a:r>
              <a:rPr lang="en-US" dirty="0" err="1" smtClean="0"/>
              <a:t>Sollas</a:t>
            </a:r>
            <a:r>
              <a:rPr lang="en-US" dirty="0" smtClean="0"/>
              <a:t> packing machine are the servo motors</a:t>
            </a:r>
          </a:p>
          <a:p>
            <a:r>
              <a:rPr lang="en-US" dirty="0" smtClean="0"/>
              <a:t>By analysis of the voltage and current draw of the motors, it can be predicted if there is tolerance in a joint or if the friction has increased due to lack of lubrication or damage to bearings, gears or belts.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3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7019" y="72737"/>
            <a:ext cx="3603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Implementation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11456" y="1141819"/>
            <a:ext cx="3225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Vibration data analysis</a:t>
            </a:r>
            <a:endParaRPr lang="en-US" sz="2400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4794477"/>
            <a:ext cx="8510954" cy="1614558"/>
            <a:chOff x="2317173" y="4436668"/>
            <a:chExt cx="8510954" cy="1614558"/>
          </a:xfrm>
        </p:grpSpPr>
        <p:sp>
          <p:nvSpPr>
            <p:cNvPr id="5" name="TextBox 4"/>
            <p:cNvSpPr txBox="1"/>
            <p:nvPr/>
          </p:nvSpPr>
          <p:spPr>
            <a:xfrm>
              <a:off x="2317173" y="4436668"/>
              <a:ext cx="3017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Merits of the solution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317173" y="4850897"/>
              <a:ext cx="85109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Direct mechanism to detect damage to moving parts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Detects tolerances in precision equipment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smtClean="0"/>
                <a:t>Low-cost, non-invasive </a:t>
              </a:r>
              <a:r>
                <a:rPr lang="en-US" dirty="0"/>
                <a:t>and portable attachment</a:t>
              </a:r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6868" y="2942078"/>
            <a:ext cx="9978783" cy="1409283"/>
            <a:chOff x="1834582" y="2488704"/>
            <a:chExt cx="9211258" cy="1409283"/>
          </a:xfrm>
        </p:grpSpPr>
        <p:sp>
          <p:nvSpPr>
            <p:cNvPr id="7" name="TextBox 6"/>
            <p:cNvSpPr txBox="1"/>
            <p:nvPr/>
          </p:nvSpPr>
          <p:spPr>
            <a:xfrm>
              <a:off x="1834582" y="2812429"/>
              <a:ext cx="2189310" cy="758845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Vibration pattern </a:t>
              </a:r>
              <a:r>
                <a:rPr lang="en-US" dirty="0" err="1" smtClean="0">
                  <a:solidFill>
                    <a:schemeClr val="bg1"/>
                  </a:solidFill>
                </a:rPr>
                <a:t>analysed</a:t>
              </a:r>
              <a:r>
                <a:rPr lang="en-US" dirty="0" smtClean="0">
                  <a:solidFill>
                    <a:schemeClr val="bg1"/>
                  </a:solidFill>
                </a:rPr>
                <a:t> locally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46374" y="2488704"/>
              <a:ext cx="2191649" cy="1409283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points sent to the cloud when a threshold is crossed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15779" y="2488704"/>
              <a:ext cx="2193361" cy="1409283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Data stored in AWS </a:t>
              </a:r>
              <a:r>
                <a:rPr lang="en-US" dirty="0" err="1" smtClean="0">
                  <a:solidFill>
                    <a:schemeClr val="bg1"/>
                  </a:solidFill>
                </a:rPr>
                <a:t>DynamoDB</a:t>
              </a:r>
              <a:r>
                <a:rPr lang="en-US" dirty="0" smtClean="0">
                  <a:solidFill>
                    <a:schemeClr val="bg1"/>
                  </a:solidFill>
                </a:rPr>
                <a:t> and anomaly detection started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86896" y="2812429"/>
              <a:ext cx="1858944" cy="758845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Notifications 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sent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7" idx="3"/>
              <a:endCxn id="8" idx="1"/>
            </p:cNvCxnSpPr>
            <p:nvPr/>
          </p:nvCxnSpPr>
          <p:spPr>
            <a:xfrm>
              <a:off x="4023892" y="3191852"/>
              <a:ext cx="222482" cy="1494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9" idx="1"/>
            </p:cNvCxnSpPr>
            <p:nvPr/>
          </p:nvCxnSpPr>
          <p:spPr>
            <a:xfrm>
              <a:off x="6438023" y="3193346"/>
              <a:ext cx="277756" cy="0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3"/>
              <a:endCxn id="10" idx="1"/>
            </p:cNvCxnSpPr>
            <p:nvPr/>
          </p:nvCxnSpPr>
          <p:spPr>
            <a:xfrm flipV="1">
              <a:off x="8909140" y="3191852"/>
              <a:ext cx="277756" cy="1494"/>
            </a:xfrm>
            <a:prstGeom prst="straightConnector1">
              <a:avLst/>
            </a:prstGeom>
            <a:ln w="19050" cap="flat" cmpd="sng" algn="ctr">
              <a:solidFill>
                <a:schemeClr val="bg2">
                  <a:lumMod val="25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2045115" y="1633834"/>
            <a:ext cx="9418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Vibration patterns of the </a:t>
            </a:r>
            <a:r>
              <a:rPr lang="en-US" dirty="0" err="1" smtClean="0"/>
              <a:t>Sollas</a:t>
            </a:r>
            <a:r>
              <a:rPr lang="en-US" dirty="0" smtClean="0"/>
              <a:t> Packing machine would be monitored to predict mechanical attachment faults or tolerances in linear actuators. The signal would also be </a:t>
            </a:r>
            <a:r>
              <a:rPr lang="en-US" dirty="0" err="1" smtClean="0"/>
              <a:t>downsampled</a:t>
            </a:r>
            <a:r>
              <a:rPr lang="en-US" dirty="0" smtClean="0"/>
              <a:t> and sent to the cloud for logging along with the inference drawn about the vibration pattern.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6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5237019" y="72737"/>
            <a:ext cx="360387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Implementation</a:t>
            </a:r>
            <a:endParaRPr sz="4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2106157" y="780623"/>
            <a:ext cx="33662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Gateway and Cloud interface</a:t>
            </a:r>
            <a:endParaRPr sz="2000" b="1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317173" y="4958644"/>
            <a:ext cx="8454602" cy="1401735"/>
            <a:chOff x="2317173" y="4481565"/>
            <a:chExt cx="8454602" cy="1401735"/>
          </a:xfrm>
        </p:grpSpPr>
        <p:sp>
          <p:nvSpPr>
            <p:cNvPr id="204" name="Google Shape;204;p24"/>
            <p:cNvSpPr txBox="1"/>
            <p:nvPr/>
          </p:nvSpPr>
          <p:spPr>
            <a:xfrm>
              <a:off x="2317173" y="4481565"/>
              <a:ext cx="2550698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Merits of the solution</a:t>
              </a:r>
              <a:endParaRPr sz="20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2317175" y="4850903"/>
              <a:ext cx="8454600" cy="10323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Immediate fault notification sent through Cloud app</a:t>
              </a:r>
              <a:endParaRPr dirty="0"/>
            </a:p>
            <a:p>
              <a:pPr marL="4572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Notification sent to concerned personnel about expected replacements</a:t>
              </a: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  <a:p>
              <a:pPr marL="4572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Char char="●"/>
              </a:pPr>
              <a:r>
                <a:rPr lang="en-US" sz="1800" dirty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Automated inventory queries help managers line up repairs </a:t>
              </a:r>
              <a:r>
                <a:rPr lang="en-US" sz="1800" dirty="0" smtClean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quicker</a:t>
              </a:r>
            </a:p>
            <a:p>
              <a:pPr marL="457200" marR="0" lvl="0" indent="-3429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Char char="●"/>
              </a:pPr>
              <a:r>
                <a:rPr lang="en-US" dirty="0" smtClean="0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Data logged is useful in making models to predict similar faults in future</a:t>
              </a:r>
              <a:endParaRPr sz="1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06" name="Google Shape;206;p24"/>
          <p:cNvSpPr/>
          <p:nvPr/>
        </p:nvSpPr>
        <p:spPr>
          <a:xfrm>
            <a:off x="2106157" y="1149955"/>
            <a:ext cx="9277460" cy="113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Corbel"/>
                <a:sym typeface="Corbel"/>
              </a:rPr>
              <a:t>The processed data points from the microcontroller would be logged on the AWS Dynamo DB from where the data would be queried and further </a:t>
            </a:r>
            <a:r>
              <a:rPr lang="en-US" dirty="0" err="1" smtClean="0">
                <a:solidFill>
                  <a:schemeClr val="dk1"/>
                </a:solidFill>
                <a:latin typeface="Corbel"/>
                <a:sym typeface="Corbel"/>
              </a:rPr>
              <a:t>analysed</a:t>
            </a:r>
            <a:r>
              <a:rPr lang="en-US" dirty="0" smtClean="0">
                <a:solidFill>
                  <a:schemeClr val="dk1"/>
                </a:solidFill>
                <a:latin typeface="Corbel"/>
                <a:sym typeface="Corbel"/>
              </a:rPr>
              <a:t> using AWS Lambda scripts.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Corbel"/>
                <a:sym typeface="Corbel"/>
              </a:rPr>
              <a:t>Relevant notifications are sent to all stakeholders with action items and inventory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  <a:latin typeface="Corbel"/>
                <a:sym typeface="Corbel"/>
              </a:rPr>
              <a:t>Data logged is used for creating a digital twin of machine</a:t>
            </a:r>
            <a:endParaRPr dirty="0"/>
          </a:p>
        </p:txBody>
      </p:sp>
      <p:grpSp>
        <p:nvGrpSpPr>
          <p:cNvPr id="3" name="Group 2"/>
          <p:cNvGrpSpPr/>
          <p:nvPr/>
        </p:nvGrpSpPr>
        <p:grpSpPr>
          <a:xfrm>
            <a:off x="2106157" y="2619445"/>
            <a:ext cx="8939514" cy="2052450"/>
            <a:chOff x="2106157" y="2327898"/>
            <a:chExt cx="8939514" cy="2052450"/>
          </a:xfrm>
        </p:grpSpPr>
        <p:sp>
          <p:nvSpPr>
            <p:cNvPr id="207" name="Google Shape;207;p24"/>
            <p:cNvSpPr/>
            <p:nvPr/>
          </p:nvSpPr>
          <p:spPr>
            <a:xfrm>
              <a:off x="2106157" y="2343323"/>
              <a:ext cx="1858800" cy="975600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Inference data sent by microcontroller</a:t>
              </a:r>
              <a:endParaRPr sz="1600" dirty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4579075" y="2327926"/>
              <a:ext cx="1858800" cy="975600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Gateway sends data to AWS IoT cloud</a:t>
              </a:r>
              <a:endParaRPr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6882975" y="2327926"/>
              <a:ext cx="1858800" cy="975600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AWS Lambda scripts detect anomaly</a:t>
              </a:r>
              <a:endParaRPr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9186871" y="2327898"/>
              <a:ext cx="1858800" cy="975600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Notifications on dashboard and on phone received</a:t>
              </a:r>
              <a:endParaRPr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11" name="Google Shape;211;p24"/>
            <p:cNvCxnSpPr>
              <a:stCxn id="207" idx="3"/>
              <a:endCxn id="208" idx="1"/>
            </p:cNvCxnSpPr>
            <p:nvPr/>
          </p:nvCxnSpPr>
          <p:spPr>
            <a:xfrm rot="10800000" flipH="1">
              <a:off x="3964957" y="2815823"/>
              <a:ext cx="614100" cy="15300"/>
            </a:xfrm>
            <a:prstGeom prst="straightConnector1">
              <a:avLst/>
            </a:prstGeom>
            <a:noFill/>
            <a:ln w="19050" cap="flat" cmpd="sng">
              <a:solidFill>
                <a:srgbClr val="373737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12" name="Google Shape;212;p24"/>
            <p:cNvCxnSpPr>
              <a:stCxn id="208" idx="3"/>
              <a:endCxn id="209" idx="1"/>
            </p:cNvCxnSpPr>
            <p:nvPr/>
          </p:nvCxnSpPr>
          <p:spPr>
            <a:xfrm>
              <a:off x="6437875" y="2815726"/>
              <a:ext cx="445200" cy="0"/>
            </a:xfrm>
            <a:prstGeom prst="straightConnector1">
              <a:avLst/>
            </a:prstGeom>
            <a:noFill/>
            <a:ln w="19050" cap="flat" cmpd="sng">
              <a:solidFill>
                <a:srgbClr val="373737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213" name="Google Shape;213;p24"/>
            <p:cNvCxnSpPr>
              <a:stCxn id="209" idx="3"/>
              <a:endCxn id="210" idx="1"/>
            </p:cNvCxnSpPr>
            <p:nvPr/>
          </p:nvCxnSpPr>
          <p:spPr>
            <a:xfrm>
              <a:off x="8741775" y="2815726"/>
              <a:ext cx="445200" cy="0"/>
            </a:xfrm>
            <a:prstGeom prst="straightConnector1">
              <a:avLst/>
            </a:prstGeom>
            <a:noFill/>
            <a:ln w="19050" cap="flat" cmpd="sng">
              <a:solidFill>
                <a:srgbClr val="373737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14" name="Google Shape;214;p24"/>
            <p:cNvSpPr/>
            <p:nvPr/>
          </p:nvSpPr>
          <p:spPr>
            <a:xfrm>
              <a:off x="4469125" y="3538550"/>
              <a:ext cx="2078700" cy="708000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Datalogs  stored in AWS DynamoDB</a:t>
              </a:r>
              <a:endParaRPr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15" name="Google Shape;215;p24"/>
            <p:cNvCxnSpPr>
              <a:stCxn id="208" idx="2"/>
              <a:endCxn id="214" idx="0"/>
            </p:cNvCxnSpPr>
            <p:nvPr/>
          </p:nvCxnSpPr>
          <p:spPr>
            <a:xfrm>
              <a:off x="5508475" y="3303526"/>
              <a:ext cx="0" cy="234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Google Shape;216;p24"/>
            <p:cNvCxnSpPr>
              <a:stCxn id="209" idx="2"/>
              <a:endCxn id="214" idx="3"/>
            </p:cNvCxnSpPr>
            <p:nvPr/>
          </p:nvCxnSpPr>
          <p:spPr>
            <a:xfrm rot="5400000">
              <a:off x="6885675" y="2965726"/>
              <a:ext cx="588900" cy="1264500"/>
            </a:xfrm>
            <a:prstGeom prst="bentConnector2">
              <a:avLst/>
            </a:prstGeom>
            <a:noFill/>
            <a:ln w="19050" cap="flat" cmpd="sng">
              <a:solidFill>
                <a:srgbClr val="373737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sp>
          <p:nvSpPr>
            <p:cNvPr id="217" name="Google Shape;217;p24"/>
            <p:cNvSpPr/>
            <p:nvPr/>
          </p:nvSpPr>
          <p:spPr>
            <a:xfrm>
              <a:off x="9186871" y="3404748"/>
              <a:ext cx="1858800" cy="975600"/>
            </a:xfrm>
            <a:prstGeom prst="roundRect">
              <a:avLst>
                <a:gd name="adj" fmla="val 26503"/>
              </a:avLst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Inventory queried for spares and shortages flagged</a:t>
              </a:r>
              <a:endParaRPr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18" name="Google Shape;218;p24"/>
            <p:cNvCxnSpPr>
              <a:stCxn id="209" idx="3"/>
              <a:endCxn id="217" idx="1"/>
            </p:cNvCxnSpPr>
            <p:nvPr/>
          </p:nvCxnSpPr>
          <p:spPr>
            <a:xfrm>
              <a:off x="8741775" y="2815726"/>
              <a:ext cx="445200" cy="1076700"/>
            </a:xfrm>
            <a:prstGeom prst="straightConnector1">
              <a:avLst/>
            </a:prstGeom>
            <a:noFill/>
            <a:ln w="19050" cap="flat" cmpd="sng">
              <a:solidFill>
                <a:srgbClr val="373737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6864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81566" y="100484"/>
            <a:ext cx="4662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Cost Analysis</a:t>
            </a:r>
            <a:endParaRPr lang="en-US" sz="4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121768"/>
              </p:ext>
            </p:extLst>
          </p:nvPr>
        </p:nvGraphicFramePr>
        <p:xfrm>
          <a:off x="2162628" y="1031165"/>
          <a:ext cx="929249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1198">
                  <a:extLst>
                    <a:ext uri="{9D8B030D-6E8A-4147-A177-3AD203B41FA5}">
                      <a16:colId xmlns:a16="http://schemas.microsoft.com/office/drawing/2014/main" val="3291298497"/>
                    </a:ext>
                  </a:extLst>
                </a:gridCol>
                <a:gridCol w="1205948">
                  <a:extLst>
                    <a:ext uri="{9D8B030D-6E8A-4147-A177-3AD203B41FA5}">
                      <a16:colId xmlns:a16="http://schemas.microsoft.com/office/drawing/2014/main" val="1482198059"/>
                    </a:ext>
                  </a:extLst>
                </a:gridCol>
                <a:gridCol w="2165348">
                  <a:extLst>
                    <a:ext uri="{9D8B030D-6E8A-4147-A177-3AD203B41FA5}">
                      <a16:colId xmlns:a16="http://schemas.microsoft.com/office/drawing/2014/main" val="2945492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43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Vibration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1400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32726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ARM </a:t>
                      </a:r>
                      <a:r>
                        <a:rPr lang="en-US" dirty="0" err="1" smtClean="0"/>
                        <a:t>Cotex</a:t>
                      </a:r>
                      <a:r>
                        <a:rPr lang="en-US" baseline="0" dirty="0" smtClean="0"/>
                        <a:t> M7 microprocessor 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2000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78353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Network</a:t>
                      </a:r>
                      <a:r>
                        <a:rPr lang="en-US" baseline="0" dirty="0" smtClean="0"/>
                        <a:t> connection controller(gateway)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414706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Battery and charging circuit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03554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Cabling and mechanical attachments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8786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 Enclosure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/>
                        <a:t>Development(IP67)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506154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Recurring Cloud database fees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1500*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14064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136160"/>
                  </a:ext>
                </a:extLst>
              </a:tr>
            </a:tbl>
          </a:graphicData>
        </a:graphic>
      </p:graphicFrame>
      <p:sp>
        <p:nvSpPr>
          <p:cNvPr id="5" name="Google Shape;225;p25"/>
          <p:cNvSpPr txBox="1"/>
          <p:nvPr/>
        </p:nvSpPr>
        <p:spPr>
          <a:xfrm>
            <a:off x="2162625" y="4368825"/>
            <a:ext cx="81615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/>
                <a:ea typeface="Corbel"/>
                <a:cs typeface="Corbel"/>
                <a:sym typeface="Corbel"/>
              </a:rPr>
              <a:t>*https://aws.amazon.com/iot-core/pricing/</a:t>
            </a:r>
            <a:endParaRPr dirty="0"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64652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2296" y="100484"/>
            <a:ext cx="46624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Possible Enhancements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042000" y="4916555"/>
            <a:ext cx="9303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Use of high precision camera for measuring tolerances in packing heads.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Measurement of temperature of heat-sealing heads with suitable sensor attachment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3" b="90000" l="0" r="100000">
                        <a14:foregroundMark x1="41875" y1="19531" x2="41875" y2="19531"/>
                        <a14:foregroundMark x1="48125" y1="19531" x2="48125" y2="19531"/>
                        <a14:foregroundMark x1="50703" y1="19531" x2="50703" y2="19531"/>
                        <a14:foregroundMark x1="68203" y1="21719" x2="68203" y2="21719"/>
                        <a14:foregroundMark x1="16875" y1="15156" x2="16875" y2="15156"/>
                        <a14:foregroundMark x1="45000" y1="20156" x2="45000" y2="20156"/>
                        <a14:foregroundMark x1="33750" y1="20156" x2="33750" y2="20156"/>
                        <a14:foregroundMark x1="38125" y1="19844" x2="38125" y2="198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225" y="1715469"/>
            <a:ext cx="4237383" cy="4237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333" b="89778" l="9778" r="8977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42596" y="1946620"/>
            <a:ext cx="3865159" cy="357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42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5191" y="2883877"/>
            <a:ext cx="26386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Thank You!!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8661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377</TotalTime>
  <Words>583</Words>
  <Application>Microsoft Office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2021-01-09T05:08:54Z</dcterms:created>
  <dcterms:modified xsi:type="dcterms:W3CDTF">2021-01-12T16:41:01Z</dcterms:modified>
</cp:coreProperties>
</file>