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23"/>
  </p:notesMasterIdLst>
  <p:sldIdLst>
    <p:sldId id="256" r:id="rId2"/>
    <p:sldId id="313" r:id="rId3"/>
    <p:sldId id="312" r:id="rId4"/>
    <p:sldId id="314" r:id="rId5"/>
    <p:sldId id="315" r:id="rId6"/>
    <p:sldId id="316" r:id="rId7"/>
    <p:sldId id="324" r:id="rId8"/>
    <p:sldId id="321" r:id="rId9"/>
    <p:sldId id="331" r:id="rId10"/>
    <p:sldId id="318" r:id="rId11"/>
    <p:sldId id="326" r:id="rId12"/>
    <p:sldId id="329" r:id="rId13"/>
    <p:sldId id="328" r:id="rId14"/>
    <p:sldId id="325" r:id="rId15"/>
    <p:sldId id="332" r:id="rId16"/>
    <p:sldId id="323" r:id="rId17"/>
    <p:sldId id="317" r:id="rId18"/>
    <p:sldId id="322" r:id="rId19"/>
    <p:sldId id="319" r:id="rId20"/>
    <p:sldId id="330" r:id="rId21"/>
    <p:sldId id="333" r:id="rId22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24"/>
      <p:bold r:id="rId25"/>
      <p:italic r:id="rId26"/>
      <p:boldItalic r:id="rId27"/>
    </p:embeddedFont>
    <p:embeddedFont>
      <p:font typeface="Fira Sans Extra Condensed Medium" panose="020B0604020202020204" charset="0"/>
      <p:regular r:id="rId28"/>
      <p:bold r:id="rId29"/>
      <p:italic r:id="rId30"/>
      <p:boldItalic r:id="rId31"/>
    </p:embeddedFont>
    <p:embeddedFont>
      <p:font typeface="Roboto" panose="020B0604020202020204" charset="0"/>
      <p:regular r:id="rId32"/>
      <p:bold r:id="rId33"/>
      <p:italic r:id="rId34"/>
      <p:boldItalic r:id="rId35"/>
    </p:embeddedFont>
    <p:embeddedFont>
      <p:font typeface="Roboto Slab" panose="020B0604020202020204" charset="0"/>
      <p:regular r:id="rId36"/>
      <p:bold r:id="rId37"/>
    </p:embeddedFont>
    <p:embeddedFont>
      <p:font typeface="Roboto Slab Regular" panose="020B0604020202020204" charset="0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754E9E-BFDD-4485-8516-EE0AE17B1C1C}">
  <a:tblStyle styleId="{19754E9E-BFDD-4485-8516-EE0AE17B1C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5256" autoAdjust="0"/>
  </p:normalViewPr>
  <p:slideViewPr>
    <p:cSldViewPr snapToGrid="0">
      <p:cViewPr varScale="1">
        <p:scale>
          <a:sx n="114" d="100"/>
          <a:sy n="114" d="100"/>
        </p:scale>
        <p:origin x="53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E6AE70-D72A-4DA6-B715-A89A35A91160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B00CDCB-69B6-41F6-A82C-CD28A6DDE176}">
      <dgm:prSet phldrT="[Text]" custT="1"/>
      <dgm:spPr>
        <a:solidFill>
          <a:schemeClr val="accent3"/>
        </a:solidFill>
        <a:ln w="19050">
          <a:solidFill>
            <a:schemeClr val="tx1"/>
          </a:solidFill>
        </a:ln>
      </dgm:spPr>
      <dgm:t>
        <a:bodyPr/>
        <a:lstStyle/>
        <a:p>
          <a:r>
            <a:rPr lang="en-US" sz="2000" spc="300" dirty="0">
              <a:latin typeface="Fira Sans Extra Condensed Medium" panose="020B0604020202020204" charset="0"/>
            </a:rPr>
            <a:t>INPUT</a:t>
          </a:r>
        </a:p>
      </dgm:t>
    </dgm:pt>
    <dgm:pt modelId="{AA8EF48C-CE32-4433-8CD3-8284B93D2803}" type="parTrans" cxnId="{E34E7DEC-BCA2-4C55-AEF1-A61C273EC050}">
      <dgm:prSet/>
      <dgm:spPr/>
      <dgm:t>
        <a:bodyPr/>
        <a:lstStyle/>
        <a:p>
          <a:endParaRPr lang="en-US"/>
        </a:p>
      </dgm:t>
    </dgm:pt>
    <dgm:pt modelId="{7455ADB0-1C92-426D-A9E7-54176423EECF}" type="sibTrans" cxnId="{E34E7DEC-BCA2-4C55-AEF1-A61C273EC050}">
      <dgm:prSet/>
      <dgm:spPr/>
      <dgm:t>
        <a:bodyPr/>
        <a:lstStyle/>
        <a:p>
          <a:endParaRPr lang="en-US"/>
        </a:p>
      </dgm:t>
    </dgm:pt>
    <dgm:pt modelId="{9C59A44D-9B0D-4FD0-A8A7-1F6952373A3A}">
      <dgm:prSet phldrT="[Text]" custT="1"/>
      <dgm:spPr>
        <a:solidFill>
          <a:schemeClr val="accent1">
            <a:lumMod val="5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r>
            <a:rPr lang="en-US" sz="1800" spc="300" dirty="0">
              <a:latin typeface="Fira Sans Extra Condensed Medium" panose="020B0604020202020204" charset="0"/>
            </a:rPr>
            <a:t>PROCESSING</a:t>
          </a:r>
        </a:p>
      </dgm:t>
    </dgm:pt>
    <dgm:pt modelId="{A8795F9C-A827-4D16-933F-13FD46E995C0}" type="parTrans" cxnId="{A6597741-9B5B-403A-8F43-4A32A9EED816}">
      <dgm:prSet/>
      <dgm:spPr/>
      <dgm:t>
        <a:bodyPr/>
        <a:lstStyle/>
        <a:p>
          <a:endParaRPr lang="en-US"/>
        </a:p>
      </dgm:t>
    </dgm:pt>
    <dgm:pt modelId="{A179EED1-876D-4101-9FFA-11D1DB7C9905}" type="sibTrans" cxnId="{A6597741-9B5B-403A-8F43-4A32A9EED816}">
      <dgm:prSet/>
      <dgm:spPr/>
      <dgm:t>
        <a:bodyPr/>
        <a:lstStyle/>
        <a:p>
          <a:endParaRPr lang="en-US"/>
        </a:p>
      </dgm:t>
    </dgm:pt>
    <dgm:pt modelId="{E9F19868-AA3B-4692-8023-06244DBE5F54}">
      <dgm:prSet phldrT="[Text]" custT="1"/>
      <dgm:spPr>
        <a:solidFill>
          <a:schemeClr val="accent2"/>
        </a:solidFill>
        <a:ln w="19050">
          <a:solidFill>
            <a:schemeClr val="tx1"/>
          </a:solidFill>
        </a:ln>
      </dgm:spPr>
      <dgm:t>
        <a:bodyPr/>
        <a:lstStyle/>
        <a:p>
          <a:r>
            <a:rPr lang="en-US" sz="1800" spc="300" dirty="0">
              <a:latin typeface="Fira Sans Extra Condensed Medium" panose="020B0604020202020204" charset="0"/>
            </a:rPr>
            <a:t>OUTPUT</a:t>
          </a:r>
        </a:p>
      </dgm:t>
    </dgm:pt>
    <dgm:pt modelId="{BB368BAD-F9EB-4DBE-B5AC-6813D9EB71C5}" type="parTrans" cxnId="{78A75CBD-FF0E-4407-8C56-E4ED24A902A7}">
      <dgm:prSet/>
      <dgm:spPr/>
      <dgm:t>
        <a:bodyPr/>
        <a:lstStyle/>
        <a:p>
          <a:endParaRPr lang="en-US"/>
        </a:p>
      </dgm:t>
    </dgm:pt>
    <dgm:pt modelId="{04D95E26-DE04-4CD0-907E-344084B50CF5}" type="sibTrans" cxnId="{78A75CBD-FF0E-4407-8C56-E4ED24A902A7}">
      <dgm:prSet/>
      <dgm:spPr/>
      <dgm:t>
        <a:bodyPr/>
        <a:lstStyle/>
        <a:p>
          <a:endParaRPr lang="en-US"/>
        </a:p>
      </dgm:t>
    </dgm:pt>
    <dgm:pt modelId="{30AB2A27-9820-4935-BF69-AE88CD6949E4}" type="pres">
      <dgm:prSet presAssocID="{90E6AE70-D72A-4DA6-B715-A89A35A91160}" presName="Name0" presStyleCnt="0">
        <dgm:presLayoutVars>
          <dgm:dir/>
          <dgm:resizeHandles val="exact"/>
        </dgm:presLayoutVars>
      </dgm:prSet>
      <dgm:spPr/>
    </dgm:pt>
    <dgm:pt modelId="{1D38266C-F9D4-447E-8331-E8C701CBF3EA}" type="pres">
      <dgm:prSet presAssocID="{8B00CDCB-69B6-41F6-A82C-CD28A6DDE176}" presName="parTxOnly" presStyleLbl="node1" presStyleIdx="0" presStyleCnt="3" custScaleX="93748" custScaleY="70213" custLinFactNeighborX="-78" custLinFactNeighborY="-2960">
        <dgm:presLayoutVars>
          <dgm:bulletEnabled val="1"/>
        </dgm:presLayoutVars>
      </dgm:prSet>
      <dgm:spPr/>
    </dgm:pt>
    <dgm:pt modelId="{21FD5690-597B-4A22-AC9B-F0C6DA2CF841}" type="pres">
      <dgm:prSet presAssocID="{7455ADB0-1C92-426D-A9E7-54176423EECF}" presName="parSpace" presStyleCnt="0"/>
      <dgm:spPr/>
    </dgm:pt>
    <dgm:pt modelId="{4A00DF26-D91C-4B2F-BB55-01DC4510C6E8}" type="pres">
      <dgm:prSet presAssocID="{9C59A44D-9B0D-4FD0-A8A7-1F6952373A3A}" presName="parTxOnly" presStyleLbl="node1" presStyleIdx="1" presStyleCnt="3" custLinFactNeighborX="-910">
        <dgm:presLayoutVars>
          <dgm:bulletEnabled val="1"/>
        </dgm:presLayoutVars>
      </dgm:prSet>
      <dgm:spPr/>
    </dgm:pt>
    <dgm:pt modelId="{A34FFB96-0709-4CFD-94D5-C1EEBB520F0D}" type="pres">
      <dgm:prSet presAssocID="{A179EED1-876D-4101-9FFA-11D1DB7C9905}" presName="parSpace" presStyleCnt="0"/>
      <dgm:spPr/>
    </dgm:pt>
    <dgm:pt modelId="{B019533D-A368-45B2-9508-E0A222B9AC8A}" type="pres">
      <dgm:prSet presAssocID="{E9F19868-AA3B-4692-8023-06244DBE5F54}" presName="parTxOnly" presStyleLbl="node1" presStyleIdx="2" presStyleCnt="3" custLinFactNeighborX="79" custLinFactNeighborY="17286">
        <dgm:presLayoutVars>
          <dgm:bulletEnabled val="1"/>
        </dgm:presLayoutVars>
      </dgm:prSet>
      <dgm:spPr/>
    </dgm:pt>
  </dgm:ptLst>
  <dgm:cxnLst>
    <dgm:cxn modelId="{CF64ED20-A559-42BE-A308-85279F9DF4DE}" type="presOf" srcId="{E9F19868-AA3B-4692-8023-06244DBE5F54}" destId="{B019533D-A368-45B2-9508-E0A222B9AC8A}" srcOrd="0" destOrd="0" presId="urn:microsoft.com/office/officeart/2005/8/layout/hChevron3"/>
    <dgm:cxn modelId="{A6597741-9B5B-403A-8F43-4A32A9EED816}" srcId="{90E6AE70-D72A-4DA6-B715-A89A35A91160}" destId="{9C59A44D-9B0D-4FD0-A8A7-1F6952373A3A}" srcOrd="1" destOrd="0" parTransId="{A8795F9C-A827-4D16-933F-13FD46E995C0}" sibTransId="{A179EED1-876D-4101-9FFA-11D1DB7C9905}"/>
    <dgm:cxn modelId="{15DCD154-838E-4D66-9642-E80A68F0F059}" type="presOf" srcId="{9C59A44D-9B0D-4FD0-A8A7-1F6952373A3A}" destId="{4A00DF26-D91C-4B2F-BB55-01DC4510C6E8}" srcOrd="0" destOrd="0" presId="urn:microsoft.com/office/officeart/2005/8/layout/hChevron3"/>
    <dgm:cxn modelId="{BD37EE75-CE1F-4D5F-8BC2-651D253E72CF}" type="presOf" srcId="{8B00CDCB-69B6-41F6-A82C-CD28A6DDE176}" destId="{1D38266C-F9D4-447E-8331-E8C701CBF3EA}" srcOrd="0" destOrd="0" presId="urn:microsoft.com/office/officeart/2005/8/layout/hChevron3"/>
    <dgm:cxn modelId="{AA2B4A57-03AE-412A-B894-E9A0A22EE346}" type="presOf" srcId="{90E6AE70-D72A-4DA6-B715-A89A35A91160}" destId="{30AB2A27-9820-4935-BF69-AE88CD6949E4}" srcOrd="0" destOrd="0" presId="urn:microsoft.com/office/officeart/2005/8/layout/hChevron3"/>
    <dgm:cxn modelId="{78A75CBD-FF0E-4407-8C56-E4ED24A902A7}" srcId="{90E6AE70-D72A-4DA6-B715-A89A35A91160}" destId="{E9F19868-AA3B-4692-8023-06244DBE5F54}" srcOrd="2" destOrd="0" parTransId="{BB368BAD-F9EB-4DBE-B5AC-6813D9EB71C5}" sibTransId="{04D95E26-DE04-4CD0-907E-344084B50CF5}"/>
    <dgm:cxn modelId="{E34E7DEC-BCA2-4C55-AEF1-A61C273EC050}" srcId="{90E6AE70-D72A-4DA6-B715-A89A35A91160}" destId="{8B00CDCB-69B6-41F6-A82C-CD28A6DDE176}" srcOrd="0" destOrd="0" parTransId="{AA8EF48C-CE32-4433-8CD3-8284B93D2803}" sibTransId="{7455ADB0-1C92-426D-A9E7-54176423EECF}"/>
    <dgm:cxn modelId="{3C615941-2872-4CA9-A102-4E72496662DC}" type="presParOf" srcId="{30AB2A27-9820-4935-BF69-AE88CD6949E4}" destId="{1D38266C-F9D4-447E-8331-E8C701CBF3EA}" srcOrd="0" destOrd="0" presId="urn:microsoft.com/office/officeart/2005/8/layout/hChevron3"/>
    <dgm:cxn modelId="{9BC5B245-E29F-4FB0-8D4C-BE15A8458424}" type="presParOf" srcId="{30AB2A27-9820-4935-BF69-AE88CD6949E4}" destId="{21FD5690-597B-4A22-AC9B-F0C6DA2CF841}" srcOrd="1" destOrd="0" presId="urn:microsoft.com/office/officeart/2005/8/layout/hChevron3"/>
    <dgm:cxn modelId="{472C9EB9-F7FA-4922-B98C-495BD6BE9644}" type="presParOf" srcId="{30AB2A27-9820-4935-BF69-AE88CD6949E4}" destId="{4A00DF26-D91C-4B2F-BB55-01DC4510C6E8}" srcOrd="2" destOrd="0" presId="urn:microsoft.com/office/officeart/2005/8/layout/hChevron3"/>
    <dgm:cxn modelId="{44FC8063-C79E-4720-A487-138230DD80D3}" type="presParOf" srcId="{30AB2A27-9820-4935-BF69-AE88CD6949E4}" destId="{A34FFB96-0709-4CFD-94D5-C1EEBB520F0D}" srcOrd="3" destOrd="0" presId="urn:microsoft.com/office/officeart/2005/8/layout/hChevron3"/>
    <dgm:cxn modelId="{F7F24E92-3DE5-4884-9F0D-D25EB248D1E6}" type="presParOf" srcId="{30AB2A27-9820-4935-BF69-AE88CD6949E4}" destId="{B019533D-A368-45B2-9508-E0A222B9AC8A}" srcOrd="4" destOrd="0" presId="urn:microsoft.com/office/officeart/2005/8/layout/hChevron3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E6AE70-D72A-4DA6-B715-A89A35A91160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B00CDCB-69B6-41F6-A82C-CD28A6DDE176}">
      <dgm:prSet phldrT="[Text]" custT="1"/>
      <dgm:spPr>
        <a:solidFill>
          <a:schemeClr val="accent3"/>
        </a:solidFill>
        <a:ln w="19050">
          <a:solidFill>
            <a:schemeClr val="tx1"/>
          </a:solidFill>
        </a:ln>
      </dgm:spPr>
      <dgm:t>
        <a:bodyPr/>
        <a:lstStyle/>
        <a:p>
          <a:r>
            <a:rPr lang="en-US" sz="2000" spc="300" dirty="0">
              <a:latin typeface="Fira Sans Extra Condensed Medium" panose="020B0604020202020204" charset="0"/>
            </a:rPr>
            <a:t>INPUT</a:t>
          </a:r>
        </a:p>
      </dgm:t>
    </dgm:pt>
    <dgm:pt modelId="{AA8EF48C-CE32-4433-8CD3-8284B93D2803}" type="parTrans" cxnId="{E34E7DEC-BCA2-4C55-AEF1-A61C273EC050}">
      <dgm:prSet/>
      <dgm:spPr/>
      <dgm:t>
        <a:bodyPr/>
        <a:lstStyle/>
        <a:p>
          <a:endParaRPr lang="en-US"/>
        </a:p>
      </dgm:t>
    </dgm:pt>
    <dgm:pt modelId="{7455ADB0-1C92-426D-A9E7-54176423EECF}" type="sibTrans" cxnId="{E34E7DEC-BCA2-4C55-AEF1-A61C273EC050}">
      <dgm:prSet/>
      <dgm:spPr/>
      <dgm:t>
        <a:bodyPr/>
        <a:lstStyle/>
        <a:p>
          <a:endParaRPr lang="en-US"/>
        </a:p>
      </dgm:t>
    </dgm:pt>
    <dgm:pt modelId="{9C59A44D-9B0D-4FD0-A8A7-1F6952373A3A}">
      <dgm:prSet phldrT="[Text]" custT="1"/>
      <dgm:spPr>
        <a:solidFill>
          <a:schemeClr val="accent1">
            <a:lumMod val="5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r>
            <a:rPr lang="en-US" sz="1800" spc="300" dirty="0">
              <a:latin typeface="Fira Sans Extra Condensed Medium" panose="020B0604020202020204" charset="0"/>
            </a:rPr>
            <a:t>PROCESSING</a:t>
          </a:r>
        </a:p>
      </dgm:t>
    </dgm:pt>
    <dgm:pt modelId="{A8795F9C-A827-4D16-933F-13FD46E995C0}" type="parTrans" cxnId="{A6597741-9B5B-403A-8F43-4A32A9EED816}">
      <dgm:prSet/>
      <dgm:spPr/>
      <dgm:t>
        <a:bodyPr/>
        <a:lstStyle/>
        <a:p>
          <a:endParaRPr lang="en-US"/>
        </a:p>
      </dgm:t>
    </dgm:pt>
    <dgm:pt modelId="{A179EED1-876D-4101-9FFA-11D1DB7C9905}" type="sibTrans" cxnId="{A6597741-9B5B-403A-8F43-4A32A9EED816}">
      <dgm:prSet/>
      <dgm:spPr/>
      <dgm:t>
        <a:bodyPr/>
        <a:lstStyle/>
        <a:p>
          <a:endParaRPr lang="en-US"/>
        </a:p>
      </dgm:t>
    </dgm:pt>
    <dgm:pt modelId="{E9F19868-AA3B-4692-8023-06244DBE5F54}">
      <dgm:prSet phldrT="[Text]" custT="1"/>
      <dgm:spPr>
        <a:solidFill>
          <a:schemeClr val="accent2"/>
        </a:solidFill>
        <a:ln w="19050">
          <a:solidFill>
            <a:schemeClr val="tx1"/>
          </a:solidFill>
        </a:ln>
      </dgm:spPr>
      <dgm:t>
        <a:bodyPr/>
        <a:lstStyle/>
        <a:p>
          <a:r>
            <a:rPr lang="en-US" sz="1800" spc="300" dirty="0">
              <a:latin typeface="Fira Sans Extra Condensed Medium" panose="020B0604020202020204" charset="0"/>
            </a:rPr>
            <a:t>OUTPUT</a:t>
          </a:r>
        </a:p>
      </dgm:t>
    </dgm:pt>
    <dgm:pt modelId="{BB368BAD-F9EB-4DBE-B5AC-6813D9EB71C5}" type="parTrans" cxnId="{78A75CBD-FF0E-4407-8C56-E4ED24A902A7}">
      <dgm:prSet/>
      <dgm:spPr/>
      <dgm:t>
        <a:bodyPr/>
        <a:lstStyle/>
        <a:p>
          <a:endParaRPr lang="en-US"/>
        </a:p>
      </dgm:t>
    </dgm:pt>
    <dgm:pt modelId="{04D95E26-DE04-4CD0-907E-344084B50CF5}" type="sibTrans" cxnId="{78A75CBD-FF0E-4407-8C56-E4ED24A902A7}">
      <dgm:prSet/>
      <dgm:spPr/>
      <dgm:t>
        <a:bodyPr/>
        <a:lstStyle/>
        <a:p>
          <a:endParaRPr lang="en-US"/>
        </a:p>
      </dgm:t>
    </dgm:pt>
    <dgm:pt modelId="{30AB2A27-9820-4935-BF69-AE88CD6949E4}" type="pres">
      <dgm:prSet presAssocID="{90E6AE70-D72A-4DA6-B715-A89A35A91160}" presName="Name0" presStyleCnt="0">
        <dgm:presLayoutVars>
          <dgm:dir/>
          <dgm:resizeHandles val="exact"/>
        </dgm:presLayoutVars>
      </dgm:prSet>
      <dgm:spPr/>
    </dgm:pt>
    <dgm:pt modelId="{1D38266C-F9D4-447E-8331-E8C701CBF3EA}" type="pres">
      <dgm:prSet presAssocID="{8B00CDCB-69B6-41F6-A82C-CD28A6DDE176}" presName="parTxOnly" presStyleLbl="node1" presStyleIdx="0" presStyleCnt="3" custScaleX="93748" custScaleY="70213" custLinFactNeighborX="-78" custLinFactNeighborY="-2960">
        <dgm:presLayoutVars>
          <dgm:bulletEnabled val="1"/>
        </dgm:presLayoutVars>
      </dgm:prSet>
      <dgm:spPr/>
    </dgm:pt>
    <dgm:pt modelId="{21FD5690-597B-4A22-AC9B-F0C6DA2CF841}" type="pres">
      <dgm:prSet presAssocID="{7455ADB0-1C92-426D-A9E7-54176423EECF}" presName="parSpace" presStyleCnt="0"/>
      <dgm:spPr/>
    </dgm:pt>
    <dgm:pt modelId="{4A00DF26-D91C-4B2F-BB55-01DC4510C6E8}" type="pres">
      <dgm:prSet presAssocID="{9C59A44D-9B0D-4FD0-A8A7-1F6952373A3A}" presName="parTxOnly" presStyleLbl="node1" presStyleIdx="1" presStyleCnt="3" custLinFactNeighborX="-910">
        <dgm:presLayoutVars>
          <dgm:bulletEnabled val="1"/>
        </dgm:presLayoutVars>
      </dgm:prSet>
      <dgm:spPr/>
    </dgm:pt>
    <dgm:pt modelId="{A34FFB96-0709-4CFD-94D5-C1EEBB520F0D}" type="pres">
      <dgm:prSet presAssocID="{A179EED1-876D-4101-9FFA-11D1DB7C9905}" presName="parSpace" presStyleCnt="0"/>
      <dgm:spPr/>
    </dgm:pt>
    <dgm:pt modelId="{B019533D-A368-45B2-9508-E0A222B9AC8A}" type="pres">
      <dgm:prSet presAssocID="{E9F19868-AA3B-4692-8023-06244DBE5F54}" presName="parTxOnly" presStyleLbl="node1" presStyleIdx="2" presStyleCnt="3" custLinFactNeighborX="79" custLinFactNeighborY="17286">
        <dgm:presLayoutVars>
          <dgm:bulletEnabled val="1"/>
        </dgm:presLayoutVars>
      </dgm:prSet>
      <dgm:spPr/>
    </dgm:pt>
  </dgm:ptLst>
  <dgm:cxnLst>
    <dgm:cxn modelId="{CF64ED20-A559-42BE-A308-85279F9DF4DE}" type="presOf" srcId="{E9F19868-AA3B-4692-8023-06244DBE5F54}" destId="{B019533D-A368-45B2-9508-E0A222B9AC8A}" srcOrd="0" destOrd="0" presId="urn:microsoft.com/office/officeart/2005/8/layout/hChevron3"/>
    <dgm:cxn modelId="{A6597741-9B5B-403A-8F43-4A32A9EED816}" srcId="{90E6AE70-D72A-4DA6-B715-A89A35A91160}" destId="{9C59A44D-9B0D-4FD0-A8A7-1F6952373A3A}" srcOrd="1" destOrd="0" parTransId="{A8795F9C-A827-4D16-933F-13FD46E995C0}" sibTransId="{A179EED1-876D-4101-9FFA-11D1DB7C9905}"/>
    <dgm:cxn modelId="{15DCD154-838E-4D66-9642-E80A68F0F059}" type="presOf" srcId="{9C59A44D-9B0D-4FD0-A8A7-1F6952373A3A}" destId="{4A00DF26-D91C-4B2F-BB55-01DC4510C6E8}" srcOrd="0" destOrd="0" presId="urn:microsoft.com/office/officeart/2005/8/layout/hChevron3"/>
    <dgm:cxn modelId="{BD37EE75-CE1F-4D5F-8BC2-651D253E72CF}" type="presOf" srcId="{8B00CDCB-69B6-41F6-A82C-CD28A6DDE176}" destId="{1D38266C-F9D4-447E-8331-E8C701CBF3EA}" srcOrd="0" destOrd="0" presId="urn:microsoft.com/office/officeart/2005/8/layout/hChevron3"/>
    <dgm:cxn modelId="{AA2B4A57-03AE-412A-B894-E9A0A22EE346}" type="presOf" srcId="{90E6AE70-D72A-4DA6-B715-A89A35A91160}" destId="{30AB2A27-9820-4935-BF69-AE88CD6949E4}" srcOrd="0" destOrd="0" presId="urn:microsoft.com/office/officeart/2005/8/layout/hChevron3"/>
    <dgm:cxn modelId="{78A75CBD-FF0E-4407-8C56-E4ED24A902A7}" srcId="{90E6AE70-D72A-4DA6-B715-A89A35A91160}" destId="{E9F19868-AA3B-4692-8023-06244DBE5F54}" srcOrd="2" destOrd="0" parTransId="{BB368BAD-F9EB-4DBE-B5AC-6813D9EB71C5}" sibTransId="{04D95E26-DE04-4CD0-907E-344084B50CF5}"/>
    <dgm:cxn modelId="{E34E7DEC-BCA2-4C55-AEF1-A61C273EC050}" srcId="{90E6AE70-D72A-4DA6-B715-A89A35A91160}" destId="{8B00CDCB-69B6-41F6-A82C-CD28A6DDE176}" srcOrd="0" destOrd="0" parTransId="{AA8EF48C-CE32-4433-8CD3-8284B93D2803}" sibTransId="{7455ADB0-1C92-426D-A9E7-54176423EECF}"/>
    <dgm:cxn modelId="{3C615941-2872-4CA9-A102-4E72496662DC}" type="presParOf" srcId="{30AB2A27-9820-4935-BF69-AE88CD6949E4}" destId="{1D38266C-F9D4-447E-8331-E8C701CBF3EA}" srcOrd="0" destOrd="0" presId="urn:microsoft.com/office/officeart/2005/8/layout/hChevron3"/>
    <dgm:cxn modelId="{9BC5B245-E29F-4FB0-8D4C-BE15A8458424}" type="presParOf" srcId="{30AB2A27-9820-4935-BF69-AE88CD6949E4}" destId="{21FD5690-597B-4A22-AC9B-F0C6DA2CF841}" srcOrd="1" destOrd="0" presId="urn:microsoft.com/office/officeart/2005/8/layout/hChevron3"/>
    <dgm:cxn modelId="{472C9EB9-F7FA-4922-B98C-495BD6BE9644}" type="presParOf" srcId="{30AB2A27-9820-4935-BF69-AE88CD6949E4}" destId="{4A00DF26-D91C-4B2F-BB55-01DC4510C6E8}" srcOrd="2" destOrd="0" presId="urn:microsoft.com/office/officeart/2005/8/layout/hChevron3"/>
    <dgm:cxn modelId="{44FC8063-C79E-4720-A487-138230DD80D3}" type="presParOf" srcId="{30AB2A27-9820-4935-BF69-AE88CD6949E4}" destId="{A34FFB96-0709-4CFD-94D5-C1EEBB520F0D}" srcOrd="3" destOrd="0" presId="urn:microsoft.com/office/officeart/2005/8/layout/hChevron3"/>
    <dgm:cxn modelId="{F7F24E92-3DE5-4884-9F0D-D25EB248D1E6}" type="presParOf" srcId="{30AB2A27-9820-4935-BF69-AE88CD6949E4}" destId="{B019533D-A368-45B2-9508-E0A222B9AC8A}" srcOrd="4" destOrd="0" presId="urn:microsoft.com/office/officeart/2005/8/layout/hChevron3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38266C-F9D4-447E-8331-E8C701CBF3EA}">
      <dsp:nvSpPr>
        <dsp:cNvPr id="0" name=""/>
        <dsp:cNvSpPr/>
      </dsp:nvSpPr>
      <dsp:spPr>
        <a:xfrm>
          <a:off x="3" y="0"/>
          <a:ext cx="2919426" cy="465699"/>
        </a:xfrm>
        <a:prstGeom prst="homePlate">
          <a:avLst/>
        </a:prstGeom>
        <a:solidFill>
          <a:schemeClr val="accent3"/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spc="300" dirty="0">
              <a:latin typeface="Fira Sans Extra Condensed Medium" panose="020B0604020202020204" charset="0"/>
            </a:rPr>
            <a:t>INPUT</a:t>
          </a:r>
        </a:p>
      </dsp:txBody>
      <dsp:txXfrm>
        <a:off x="3" y="0"/>
        <a:ext cx="2803001" cy="465699"/>
      </dsp:txXfrm>
    </dsp:sp>
    <dsp:sp modelId="{4A00DF26-D91C-4B2F-BB55-01DC4510C6E8}">
      <dsp:nvSpPr>
        <dsp:cNvPr id="0" name=""/>
        <dsp:cNvSpPr/>
      </dsp:nvSpPr>
      <dsp:spPr>
        <a:xfrm>
          <a:off x="2291424" y="0"/>
          <a:ext cx="3114121" cy="465699"/>
        </a:xfrm>
        <a:prstGeom prst="chevron">
          <a:avLst/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spc="300" dirty="0">
              <a:latin typeface="Fira Sans Extra Condensed Medium" panose="020B0604020202020204" charset="0"/>
            </a:rPr>
            <a:t>PROCESSING</a:t>
          </a:r>
        </a:p>
      </dsp:txBody>
      <dsp:txXfrm>
        <a:off x="2524274" y="0"/>
        <a:ext cx="2648422" cy="465699"/>
      </dsp:txXfrm>
    </dsp:sp>
    <dsp:sp modelId="{B019533D-A368-45B2-9508-E0A222B9AC8A}">
      <dsp:nvSpPr>
        <dsp:cNvPr id="0" name=""/>
        <dsp:cNvSpPr/>
      </dsp:nvSpPr>
      <dsp:spPr>
        <a:xfrm>
          <a:off x="4788878" y="0"/>
          <a:ext cx="3114121" cy="465699"/>
        </a:xfrm>
        <a:prstGeom prst="chevron">
          <a:avLst/>
        </a:prstGeom>
        <a:solidFill>
          <a:schemeClr val="accent2"/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spc="300" dirty="0">
              <a:latin typeface="Fira Sans Extra Condensed Medium" panose="020B0604020202020204" charset="0"/>
            </a:rPr>
            <a:t>OUTPUT</a:t>
          </a:r>
        </a:p>
      </dsp:txBody>
      <dsp:txXfrm>
        <a:off x="5021728" y="0"/>
        <a:ext cx="2648422" cy="4656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38266C-F9D4-447E-8331-E8C701CBF3EA}">
      <dsp:nvSpPr>
        <dsp:cNvPr id="0" name=""/>
        <dsp:cNvSpPr/>
      </dsp:nvSpPr>
      <dsp:spPr>
        <a:xfrm>
          <a:off x="3" y="0"/>
          <a:ext cx="2919426" cy="465699"/>
        </a:xfrm>
        <a:prstGeom prst="homePlate">
          <a:avLst/>
        </a:prstGeom>
        <a:solidFill>
          <a:schemeClr val="accent3"/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spc="300" dirty="0">
              <a:latin typeface="Fira Sans Extra Condensed Medium" panose="020B0604020202020204" charset="0"/>
            </a:rPr>
            <a:t>INPUT</a:t>
          </a:r>
        </a:p>
      </dsp:txBody>
      <dsp:txXfrm>
        <a:off x="3" y="0"/>
        <a:ext cx="2803001" cy="465699"/>
      </dsp:txXfrm>
    </dsp:sp>
    <dsp:sp modelId="{4A00DF26-D91C-4B2F-BB55-01DC4510C6E8}">
      <dsp:nvSpPr>
        <dsp:cNvPr id="0" name=""/>
        <dsp:cNvSpPr/>
      </dsp:nvSpPr>
      <dsp:spPr>
        <a:xfrm>
          <a:off x="2291424" y="0"/>
          <a:ext cx="3114121" cy="465699"/>
        </a:xfrm>
        <a:prstGeom prst="chevron">
          <a:avLst/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spc="300" dirty="0">
              <a:latin typeface="Fira Sans Extra Condensed Medium" panose="020B0604020202020204" charset="0"/>
            </a:rPr>
            <a:t>PROCESSING</a:t>
          </a:r>
        </a:p>
      </dsp:txBody>
      <dsp:txXfrm>
        <a:off x="2524274" y="0"/>
        <a:ext cx="2648422" cy="465699"/>
      </dsp:txXfrm>
    </dsp:sp>
    <dsp:sp modelId="{B019533D-A368-45B2-9508-E0A222B9AC8A}">
      <dsp:nvSpPr>
        <dsp:cNvPr id="0" name=""/>
        <dsp:cNvSpPr/>
      </dsp:nvSpPr>
      <dsp:spPr>
        <a:xfrm>
          <a:off x="4788878" y="0"/>
          <a:ext cx="3114121" cy="465699"/>
        </a:xfrm>
        <a:prstGeom prst="chevron">
          <a:avLst/>
        </a:prstGeom>
        <a:solidFill>
          <a:schemeClr val="accent2"/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spc="300" dirty="0">
              <a:latin typeface="Fira Sans Extra Condensed Medium" panose="020B0604020202020204" charset="0"/>
            </a:rPr>
            <a:t>OUTPUT</a:t>
          </a:r>
        </a:p>
      </dsp:txBody>
      <dsp:txXfrm>
        <a:off x="5021728" y="0"/>
        <a:ext cx="2648422" cy="4656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475" y="-14675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183800" y="0"/>
            <a:ext cx="7960500" cy="41445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1899474"/>
            <a:ext cx="1575000" cy="32442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697175" y="1320225"/>
            <a:ext cx="3616800" cy="16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6304925" y="3139200"/>
            <a:ext cx="2009100" cy="5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/>
          <p:nvPr/>
        </p:nvSpPr>
        <p:spPr>
          <a:xfrm rot="828" flipH="1">
            <a:off x="4162800" y="4979536"/>
            <a:ext cx="4981200" cy="1641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42" name="Google Shape;42;p7"/>
          <p:cNvSpPr/>
          <p:nvPr/>
        </p:nvSpPr>
        <p:spPr>
          <a:xfrm flipH="1">
            <a:off x="0" y="0"/>
            <a:ext cx="325200" cy="46473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43" name="Google Shape;43;p7"/>
          <p:cNvSpPr/>
          <p:nvPr/>
        </p:nvSpPr>
        <p:spPr>
          <a:xfrm rot="984" flipH="1">
            <a:off x="7638900" y="4897324"/>
            <a:ext cx="1047900" cy="1641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44" name="Google Shape;44;p7"/>
          <p:cNvSpPr/>
          <p:nvPr/>
        </p:nvSpPr>
        <p:spPr>
          <a:xfrm rot="-5398897" flipH="1">
            <a:off x="8513700" y="2409300"/>
            <a:ext cx="935400" cy="3249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45" name="Google Shape;45;p7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7704000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763738" y="1530875"/>
            <a:ext cx="3852600" cy="25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Roboto Slab"/>
              <a:buChar char="●"/>
              <a:defRPr>
                <a:solidFill>
                  <a:srgbClr val="073763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Slab"/>
              <a:buChar char="○"/>
              <a:defRPr>
                <a:solidFill>
                  <a:srgbClr val="073763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Slab"/>
              <a:buChar char="■"/>
              <a:defRPr>
                <a:solidFill>
                  <a:srgbClr val="073763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Slab"/>
              <a:buChar char="●"/>
              <a:defRPr>
                <a:solidFill>
                  <a:srgbClr val="073763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Slab"/>
              <a:buChar char="○"/>
              <a:defRPr>
                <a:solidFill>
                  <a:srgbClr val="073763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Slab"/>
              <a:buChar char="■"/>
              <a:defRPr>
                <a:solidFill>
                  <a:srgbClr val="073763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Slab"/>
              <a:buChar char="●"/>
              <a:defRPr>
                <a:solidFill>
                  <a:srgbClr val="073763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Slab"/>
              <a:buChar char="○"/>
              <a:defRPr>
                <a:solidFill>
                  <a:srgbClr val="073763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Slab"/>
              <a:buChar char="■"/>
              <a:defRPr>
                <a:solidFill>
                  <a:srgbClr val="07376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/>
          <p:nvPr/>
        </p:nvSpPr>
        <p:spPr>
          <a:xfrm>
            <a:off x="773800" y="2322625"/>
            <a:ext cx="144300" cy="9081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8"/>
          <p:cNvSpPr/>
          <p:nvPr/>
        </p:nvSpPr>
        <p:spPr>
          <a:xfrm>
            <a:off x="542400" y="0"/>
            <a:ext cx="144300" cy="28209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8"/>
          <p:cNvSpPr/>
          <p:nvPr/>
        </p:nvSpPr>
        <p:spPr>
          <a:xfrm>
            <a:off x="8028375" y="411475"/>
            <a:ext cx="144300" cy="17232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8"/>
          <p:cNvSpPr/>
          <p:nvPr/>
        </p:nvSpPr>
        <p:spPr>
          <a:xfrm>
            <a:off x="8613000" y="3420300"/>
            <a:ext cx="531000" cy="17232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2484150" y="1366425"/>
            <a:ext cx="4175700" cy="235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7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3" name="Google Shape;53;p8"/>
          <p:cNvSpPr/>
          <p:nvPr/>
        </p:nvSpPr>
        <p:spPr>
          <a:xfrm rot="-5398897" flipH="1">
            <a:off x="-395550" y="2499750"/>
            <a:ext cx="935400" cy="1440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54" name="Google Shape;54;p8"/>
          <p:cNvSpPr/>
          <p:nvPr/>
        </p:nvSpPr>
        <p:spPr>
          <a:xfrm rot="5400000">
            <a:off x="8213250" y="-41450"/>
            <a:ext cx="138300" cy="17232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/>
          <p:nvPr/>
        </p:nvSpPr>
        <p:spPr>
          <a:xfrm rot="670" flipH="1">
            <a:off x="-150" y="4979146"/>
            <a:ext cx="1538400" cy="1641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2688600" y="550689"/>
            <a:ext cx="3766800" cy="11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L="137160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L="182880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L="228600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L="274320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L="320040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L="365760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L="411480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/>
          <p:nvPr/>
        </p:nvSpPr>
        <p:spPr>
          <a:xfrm>
            <a:off x="0" y="3420300"/>
            <a:ext cx="140700" cy="17232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0"/>
          <p:cNvSpPr/>
          <p:nvPr/>
        </p:nvSpPr>
        <p:spPr>
          <a:xfrm>
            <a:off x="7249500" y="4573650"/>
            <a:ext cx="1894500" cy="3108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0"/>
          <p:cNvSpPr/>
          <p:nvPr/>
        </p:nvSpPr>
        <p:spPr>
          <a:xfrm rot="5400000">
            <a:off x="8304150" y="4295575"/>
            <a:ext cx="765300" cy="1077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0"/>
          <p:cNvSpPr/>
          <p:nvPr/>
        </p:nvSpPr>
        <p:spPr>
          <a:xfrm rot="5400000">
            <a:off x="366925" y="384100"/>
            <a:ext cx="138300" cy="8721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/>
          <p:nvPr/>
        </p:nvSpPr>
        <p:spPr>
          <a:xfrm>
            <a:off x="0" y="4573650"/>
            <a:ext cx="3990000" cy="3108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1"/>
          <p:cNvSpPr/>
          <p:nvPr/>
        </p:nvSpPr>
        <p:spPr>
          <a:xfrm rot="10800000">
            <a:off x="2207575" y="411400"/>
            <a:ext cx="6937200" cy="1077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1"/>
          <p:cNvSpPr/>
          <p:nvPr/>
        </p:nvSpPr>
        <p:spPr>
          <a:xfrm rot="10800000">
            <a:off x="6895050" y="465250"/>
            <a:ext cx="1785900" cy="294600"/>
          </a:xfrm>
          <a:prstGeom prst="rect">
            <a:avLst/>
          </a:prstGeom>
          <a:solidFill>
            <a:schemeClr val="accent6">
              <a:alpha val="534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 rot="10800000">
            <a:off x="5808150" y="3897725"/>
            <a:ext cx="2872800" cy="1383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title" hasCustomPrompt="1"/>
          </p:nvPr>
        </p:nvSpPr>
        <p:spPr>
          <a:xfrm>
            <a:off x="4419275" y="1373263"/>
            <a:ext cx="3942600" cy="16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>
            <a:off x="5938614" y="3191388"/>
            <a:ext cx="2377200" cy="57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5">
  <p:cSld name="CUSTOM_3_1_1_1_1_1_1_1_1_1_1_1_1_1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/>
          <p:nvPr/>
        </p:nvSpPr>
        <p:spPr>
          <a:xfrm>
            <a:off x="8729025" y="1230300"/>
            <a:ext cx="272700" cy="39132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171" name="Google Shape;171;p25"/>
          <p:cNvSpPr/>
          <p:nvPr/>
        </p:nvSpPr>
        <p:spPr>
          <a:xfrm>
            <a:off x="8871300" y="0"/>
            <a:ext cx="272700" cy="51435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172" name="Google Shape;172;p25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7704000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7">
  <p:cSld name="CUSTOM_3_1_1_1_1_1_1_1_1_1_1_1_1_1_1_1_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/>
          <p:nvPr/>
        </p:nvSpPr>
        <p:spPr>
          <a:xfrm flipH="1">
            <a:off x="0" y="679995"/>
            <a:ext cx="8481600" cy="44634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175" name="Google Shape;175;p26"/>
          <p:cNvSpPr/>
          <p:nvPr/>
        </p:nvSpPr>
        <p:spPr>
          <a:xfrm flipH="1">
            <a:off x="662875" y="7125"/>
            <a:ext cx="8481600" cy="45102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176" name="Google Shape;176;p26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7704000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Extra Condensed Medium"/>
              <a:buNone/>
              <a:defRPr sz="28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Fira Sans Extra Condensed Medium"/>
              <a:buNone/>
              <a:defRPr sz="2800">
                <a:solidFill>
                  <a:srgbClr val="66666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Fira Sans Extra Condensed Medium"/>
              <a:buNone/>
              <a:defRPr sz="2800">
                <a:solidFill>
                  <a:srgbClr val="66666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Fira Sans Extra Condensed Medium"/>
              <a:buNone/>
              <a:defRPr sz="2800">
                <a:solidFill>
                  <a:srgbClr val="66666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Fira Sans Extra Condensed Medium"/>
              <a:buNone/>
              <a:defRPr sz="2800">
                <a:solidFill>
                  <a:srgbClr val="66666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Fira Sans Extra Condensed Medium"/>
              <a:buNone/>
              <a:defRPr sz="2800">
                <a:solidFill>
                  <a:srgbClr val="66666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Fira Sans Extra Condensed Medium"/>
              <a:buNone/>
              <a:defRPr sz="2800">
                <a:solidFill>
                  <a:srgbClr val="66666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Fira Sans Extra Condensed Medium"/>
              <a:buNone/>
              <a:defRPr sz="2800">
                <a:solidFill>
                  <a:srgbClr val="66666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Fira Sans Extra Condensed Medium"/>
              <a:buNone/>
              <a:defRPr sz="2800">
                <a:solidFill>
                  <a:srgbClr val="66666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175" y="1201750"/>
            <a:ext cx="7716600" cy="3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Slab"/>
              <a:buChar char="●"/>
              <a:defRPr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6" r:id="rId4"/>
    <p:sldLayoutId id="2147483657" r:id="rId5"/>
    <p:sldLayoutId id="2147483671" r:id="rId6"/>
    <p:sldLayoutId id="214748367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ciencedirect.com/science/article/pii/S0970389618304622" TargetMode="External"/><Relationship Id="rId3" Type="http://schemas.openxmlformats.org/officeDocument/2006/relationships/hyperlink" Target="https://www.altexsoft.com/blog/demand-forecasting-methods-using-machine-learning/" TargetMode="External"/><Relationship Id="rId7" Type="http://schemas.openxmlformats.org/officeDocument/2006/relationships/hyperlink" Target="https://www.orderhive.com/warehouse-design-layout-and-locations-guide" TargetMode="External"/><Relationship Id="rId12" Type="http://schemas.openxmlformats.org/officeDocument/2006/relationships/hyperlink" Target="https://www.oliverwyman.com/our-expertise/insights/2020/may/advanced-forecasting-to-cash.html" TargetMode="External"/><Relationship Id="rId2" Type="http://schemas.openxmlformats.org/officeDocument/2006/relationships/hyperlink" Target="https://blog.hubspot.com/sales/sales-forecasting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mecalux.com/logistics-items/warehouse-design-and-layout-6-basic-factors" TargetMode="External"/><Relationship Id="rId11" Type="http://schemas.openxmlformats.org/officeDocument/2006/relationships/hyperlink" Target="https://www.flexport.com/blog/rethinking-inventory-management-in-the-age-of-covid-19" TargetMode="External"/><Relationship Id="rId5" Type="http://schemas.openxmlformats.org/officeDocument/2006/relationships/hyperlink" Target="https://www.logisticsbureau.com/warehouse-design-key-factors-to-consider/" TargetMode="External"/><Relationship Id="rId10" Type="http://schemas.openxmlformats.org/officeDocument/2006/relationships/hyperlink" Target="https://kontakt.io/blog/comparing_rfid_and_bluetooth_tags/#:~:text=BLE%20tag%20readers%20" TargetMode="External"/><Relationship Id="rId4" Type="http://schemas.openxmlformats.org/officeDocument/2006/relationships/hyperlink" Target="https://www.datanami.com/2020/05/11/the-new-omnichannel-imperative-ai-to-the-rescue/" TargetMode="External"/><Relationship Id="rId9" Type="http://schemas.openxmlformats.org/officeDocument/2006/relationships/hyperlink" Target="https://core.ac.uk/download/pdf/329117487.pdf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>
            <a:spLocks noGrp="1"/>
          </p:cNvSpPr>
          <p:nvPr>
            <p:ph type="ctrTitle"/>
          </p:nvPr>
        </p:nvSpPr>
        <p:spPr>
          <a:xfrm>
            <a:off x="3700129" y="1270605"/>
            <a:ext cx="2820487" cy="16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TEAM- 11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E0BA37-2E49-4187-908D-E26E4F4687BF}"/>
              </a:ext>
            </a:extLst>
          </p:cNvPr>
          <p:cNvSpPr/>
          <p:nvPr/>
        </p:nvSpPr>
        <p:spPr>
          <a:xfrm>
            <a:off x="421763" y="1346788"/>
            <a:ext cx="2169041" cy="32567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 </a:t>
            </a:r>
            <a:endParaRPr lang="en-IN" b="1" dirty="0"/>
          </a:p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65F26A-BE60-4719-B0B1-831358AB2A68}"/>
              </a:ext>
            </a:extLst>
          </p:cNvPr>
          <p:cNvSpPr txBox="1"/>
          <p:nvPr/>
        </p:nvSpPr>
        <p:spPr>
          <a:xfrm>
            <a:off x="326065" y="794152"/>
            <a:ext cx="3484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Oswald"/>
              </a:rPr>
              <a:t>NEXT WAREHOUSE LOCATION?</a:t>
            </a:r>
            <a:endParaRPr lang="en-US" sz="1800" dirty="0"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952FA0-45FE-4C94-9E74-13E3A68D446C}"/>
              </a:ext>
            </a:extLst>
          </p:cNvPr>
          <p:cNvSpPr txBox="1"/>
          <p:nvPr/>
        </p:nvSpPr>
        <p:spPr>
          <a:xfrm>
            <a:off x="914400" y="1495304"/>
            <a:ext cx="107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accent2"/>
                </a:solidFill>
                <a:latin typeface="Fira Sans Extra Condensed Medium" panose="020B0604020202020204" charset="0"/>
              </a:rPr>
              <a:t>PROBLEM</a:t>
            </a:r>
            <a:endParaRPr lang="en-IN" sz="1800" dirty="0">
              <a:solidFill>
                <a:schemeClr val="accent2"/>
              </a:solidFill>
              <a:latin typeface="Fira Sans Extra Condensed Medium" panose="020B060402020202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3881F2-7F01-4056-9998-1D37A4AAE2BE}"/>
              </a:ext>
            </a:extLst>
          </p:cNvPr>
          <p:cNvSpPr txBox="1"/>
          <p:nvPr/>
        </p:nvSpPr>
        <p:spPr>
          <a:xfrm>
            <a:off x="559981" y="2289543"/>
            <a:ext cx="18376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chemeClr val="tx1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Costly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chemeClr val="tx1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Irreversible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chemeClr val="tx1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Management Intensive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CE46B7-7F05-4F63-9DAD-852822729D7E}"/>
              </a:ext>
            </a:extLst>
          </p:cNvPr>
          <p:cNvGrpSpPr/>
          <p:nvPr/>
        </p:nvGrpSpPr>
        <p:grpSpPr>
          <a:xfrm>
            <a:off x="3487479" y="1346788"/>
            <a:ext cx="2169041" cy="3256709"/>
            <a:chOff x="3547729" y="1346790"/>
            <a:chExt cx="2169041" cy="325670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B28174E-6BE7-4ED9-9430-9998DE0A9844}"/>
                </a:ext>
              </a:extLst>
            </p:cNvPr>
            <p:cNvSpPr/>
            <p:nvPr/>
          </p:nvSpPr>
          <p:spPr>
            <a:xfrm>
              <a:off x="3547729" y="1346790"/>
              <a:ext cx="2169041" cy="325670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dirty="0">
                <a:solidFill>
                  <a:srgbClr val="45698A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ED537F8-8E53-48C3-A5FD-D8AA46B2A4ED}"/>
                </a:ext>
              </a:extLst>
            </p:cNvPr>
            <p:cNvSpPr txBox="1"/>
            <p:nvPr/>
          </p:nvSpPr>
          <p:spPr>
            <a:xfrm>
              <a:off x="4065182" y="1516909"/>
              <a:ext cx="1130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800" b="1" dirty="0">
                  <a:solidFill>
                    <a:schemeClr val="accent2"/>
                  </a:solidFill>
                  <a:latin typeface="Fira Sans Extra Condensed Medium" panose="020B0604020202020204" charset="0"/>
                </a:rPr>
                <a:t>VARIABLES</a:t>
              </a:r>
              <a:endParaRPr lang="en-IN" sz="1800" dirty="0">
                <a:solidFill>
                  <a:schemeClr val="accent2"/>
                </a:solidFill>
                <a:latin typeface="Fira Sans Extra Condensed Medium" panose="020B060402020202020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16A5BC-636C-4CB8-8FB9-2A48F4F50F4D}"/>
                </a:ext>
              </a:extLst>
            </p:cNvPr>
            <p:cNvSpPr txBox="1"/>
            <p:nvPr/>
          </p:nvSpPr>
          <p:spPr>
            <a:xfrm>
              <a:off x="3652287" y="2289543"/>
              <a:ext cx="1827025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>
                  <a:solidFill>
                    <a:schemeClr val="tx1"/>
                  </a:solidFill>
                  <a:latin typeface="Roboto Slab" panose="020B0604020202020204" charset="0"/>
                  <a:ea typeface="Roboto Slab" panose="020B0604020202020204" charset="0"/>
                </a:rPr>
                <a:t>Demographic</a:t>
              </a:r>
            </a:p>
            <a:p>
              <a:endParaRPr lang="en-US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>
                  <a:solidFill>
                    <a:schemeClr val="tx1"/>
                  </a:solidFill>
                  <a:latin typeface="Roboto Slab" panose="020B0604020202020204" charset="0"/>
                  <a:ea typeface="Roboto Slab" panose="020B0604020202020204" charset="0"/>
                </a:rPr>
                <a:t>Geographical</a:t>
              </a:r>
            </a:p>
            <a:p>
              <a:r>
                <a:rPr lang="en-US" b="1" dirty="0">
                  <a:solidFill>
                    <a:schemeClr val="tx1"/>
                  </a:solidFill>
                  <a:latin typeface="Roboto Slab" panose="020B0604020202020204" charset="0"/>
                  <a:ea typeface="Roboto Slab" panose="020B0604020202020204" charset="0"/>
                </a:rPr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>
                  <a:solidFill>
                    <a:schemeClr val="tx1"/>
                  </a:solidFill>
                  <a:latin typeface="Roboto Slab" panose="020B0604020202020204" charset="0"/>
                  <a:ea typeface="Roboto Slab" panose="020B0604020202020204" charset="0"/>
                </a:rPr>
                <a:t>Infrastructural </a:t>
              </a:r>
            </a:p>
            <a:p>
              <a:endParaRPr lang="en-US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>
                  <a:solidFill>
                    <a:schemeClr val="tx1"/>
                  </a:solidFill>
                  <a:latin typeface="Roboto Slab" panose="020B0604020202020204" charset="0"/>
                  <a:ea typeface="Roboto Slab" panose="020B0604020202020204" charset="0"/>
                </a:rPr>
                <a:t>Competition</a:t>
              </a:r>
              <a:endParaRPr lang="en-IN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3B1AB6-476A-406B-9B3C-09B7F978A7BE}"/>
              </a:ext>
            </a:extLst>
          </p:cNvPr>
          <p:cNvGrpSpPr/>
          <p:nvPr/>
        </p:nvGrpSpPr>
        <p:grpSpPr>
          <a:xfrm>
            <a:off x="6414978" y="1351919"/>
            <a:ext cx="2169041" cy="3256709"/>
            <a:chOff x="6414978" y="1351919"/>
            <a:chExt cx="2169041" cy="32567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6B35B22-50CE-4B4F-8411-8CF1E3EA57A3}"/>
                </a:ext>
              </a:extLst>
            </p:cNvPr>
            <p:cNvSpPr/>
            <p:nvPr/>
          </p:nvSpPr>
          <p:spPr>
            <a:xfrm>
              <a:off x="6414978" y="1351919"/>
              <a:ext cx="2169041" cy="325670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Roboto Slab" panose="020B0604020202020204" charset="0"/>
                <a:ea typeface="Roboto Slab" panose="020B060402020202020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071DFA5-6B8D-4BA9-BAC9-D7F51C500330}"/>
                </a:ext>
              </a:extLst>
            </p:cNvPr>
            <p:cNvSpPr txBox="1"/>
            <p:nvPr/>
          </p:nvSpPr>
          <p:spPr>
            <a:xfrm>
              <a:off x="7077741" y="1516909"/>
              <a:ext cx="8435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800" b="1" dirty="0">
                  <a:solidFill>
                    <a:schemeClr val="accent2"/>
                  </a:solidFill>
                  <a:latin typeface="Fira Sans Extra Condensed Medium" panose="020B0604020202020204" charset="0"/>
                </a:rPr>
                <a:t>RESULT</a:t>
              </a:r>
              <a:endParaRPr lang="en-IN" sz="1800" dirty="0">
                <a:solidFill>
                  <a:schemeClr val="accent2"/>
                </a:solidFill>
                <a:latin typeface="Fira Sans Extra Condensed Medium" panose="020B060402020202020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46D2C50-D498-4319-BD32-231D44060A1E}"/>
              </a:ext>
            </a:extLst>
          </p:cNvPr>
          <p:cNvSpPr txBox="1"/>
          <p:nvPr/>
        </p:nvSpPr>
        <p:spPr>
          <a:xfrm>
            <a:off x="6691414" y="2218305"/>
            <a:ext cx="1623238" cy="1671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Optimum Location With </a:t>
            </a:r>
            <a:r>
              <a:rPr lang="en-US" b="1" i="0" u="none" strike="noStrike" dirty="0">
                <a:solidFill>
                  <a:schemeClr val="accent4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Regression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And </a:t>
            </a:r>
            <a:r>
              <a:rPr lang="en-US" b="1" i="0" u="none" strike="noStrike" dirty="0">
                <a:solidFill>
                  <a:schemeClr val="accent4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Classification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Models</a:t>
            </a:r>
            <a:endParaRPr lang="en-IN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6F4A79-83D5-427A-971F-C443BB4F7BB0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590804" y="2975143"/>
            <a:ext cx="896675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E3F762-809A-415F-AFE7-697F9B40AC6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656520" y="2975143"/>
            <a:ext cx="758458" cy="513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08F04157-73A9-45DA-9469-96AE4D51A4B4}"/>
              </a:ext>
            </a:extLst>
          </p:cNvPr>
          <p:cNvSpPr txBox="1">
            <a:spLocks/>
          </p:cNvSpPr>
          <p:nvPr/>
        </p:nvSpPr>
        <p:spPr>
          <a:xfrm>
            <a:off x="720000" y="116172"/>
            <a:ext cx="7704000" cy="4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Fira Sans Extra Condensed Medium"/>
              <a:buNone/>
              <a:defRPr sz="28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Fira Sans Extra Condensed Medium"/>
              <a:buNone/>
              <a:defRPr sz="1800" b="0" i="0" u="none" strike="noStrike" cap="none">
                <a:solidFill>
                  <a:srgbClr val="D9D9D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Fira Sans Extra Condensed Medium"/>
              <a:buNone/>
              <a:defRPr sz="1800" b="0" i="0" u="none" strike="noStrike" cap="none">
                <a:solidFill>
                  <a:srgbClr val="D9D9D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Fira Sans Extra Condensed Medium"/>
              <a:buNone/>
              <a:defRPr sz="1800" b="0" i="0" u="none" strike="noStrike" cap="none">
                <a:solidFill>
                  <a:srgbClr val="D9D9D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Fira Sans Extra Condensed Medium"/>
              <a:buNone/>
              <a:defRPr sz="1800" b="0" i="0" u="none" strike="noStrike" cap="none">
                <a:solidFill>
                  <a:srgbClr val="D9D9D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Fira Sans Extra Condensed Medium"/>
              <a:buNone/>
              <a:defRPr sz="1800" b="0" i="0" u="none" strike="noStrike" cap="none">
                <a:solidFill>
                  <a:srgbClr val="D9D9D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Fira Sans Extra Condensed Medium"/>
              <a:buNone/>
              <a:defRPr sz="1800" b="0" i="0" u="none" strike="noStrike" cap="none">
                <a:solidFill>
                  <a:srgbClr val="D9D9D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Fira Sans Extra Condensed Medium"/>
              <a:buNone/>
              <a:defRPr sz="1800" b="0" i="0" u="none" strike="noStrike" cap="none">
                <a:solidFill>
                  <a:srgbClr val="D9D9D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Fira Sans Extra Condensed Medium"/>
              <a:buNone/>
              <a:defRPr sz="1800" b="0" i="0" u="none" strike="noStrike" cap="none">
                <a:solidFill>
                  <a:srgbClr val="D9D9D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-IN"/>
              <a:t>2. WAREHOUSE LOCATION AND SPECIALIZATION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7067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3E70A-FF7A-47DA-B737-B595FAF9D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116172"/>
            <a:ext cx="7704000" cy="405600"/>
          </a:xfrm>
        </p:spPr>
        <p:txBody>
          <a:bodyPr/>
          <a:lstStyle/>
          <a:p>
            <a:r>
              <a:rPr lang="en-IN" dirty="0"/>
              <a:t>3. BEST ROUTE COMPUTATION</a:t>
            </a:r>
          </a:p>
        </p:txBody>
      </p:sp>
      <p:grpSp>
        <p:nvGrpSpPr>
          <p:cNvPr id="4" name="Google Shape;312;p37">
            <a:extLst>
              <a:ext uri="{FF2B5EF4-FFF2-40B4-BE49-F238E27FC236}">
                <a16:creationId xmlns:a16="http://schemas.microsoft.com/office/drawing/2014/main" id="{1A612221-EA6D-42A0-9BC8-8BF65B14E9B1}"/>
              </a:ext>
            </a:extLst>
          </p:cNvPr>
          <p:cNvGrpSpPr/>
          <p:nvPr/>
        </p:nvGrpSpPr>
        <p:grpSpPr>
          <a:xfrm>
            <a:off x="2407031" y="521772"/>
            <a:ext cx="3814835" cy="3790597"/>
            <a:chOff x="2662213" y="676344"/>
            <a:chExt cx="3814835" cy="3790597"/>
          </a:xfrm>
        </p:grpSpPr>
        <p:sp>
          <p:nvSpPr>
            <p:cNvPr id="5" name="Google Shape;313;p37">
              <a:extLst>
                <a:ext uri="{FF2B5EF4-FFF2-40B4-BE49-F238E27FC236}">
                  <a16:creationId xmlns:a16="http://schemas.microsoft.com/office/drawing/2014/main" id="{B641515E-5C17-408C-80CF-12869A8A807C}"/>
                </a:ext>
              </a:extLst>
            </p:cNvPr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name="adj1" fmla="val 12622480"/>
                <a:gd name="adj2" fmla="val 19781569"/>
                <a:gd name="adj3" fmla="val 2077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14;p37">
              <a:extLst>
                <a:ext uri="{FF2B5EF4-FFF2-40B4-BE49-F238E27FC236}">
                  <a16:creationId xmlns:a16="http://schemas.microsoft.com/office/drawing/2014/main" id="{685C8EE7-69F3-4E31-9747-3D58D0E14DC5}"/>
                </a:ext>
              </a:extLst>
            </p:cNvPr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name="adj1" fmla="val 12622480"/>
                <a:gd name="adj2" fmla="val 19662822"/>
                <a:gd name="adj3" fmla="val 20729"/>
              </a:avLst>
            </a:pr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15;p37">
              <a:extLst>
                <a:ext uri="{FF2B5EF4-FFF2-40B4-BE49-F238E27FC236}">
                  <a16:creationId xmlns:a16="http://schemas.microsoft.com/office/drawing/2014/main" id="{CCF13E73-DE7C-402E-9C45-88FE91991FCF}"/>
                </a:ext>
              </a:extLst>
            </p:cNvPr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name="adj1" fmla="val 12622480"/>
                <a:gd name="adj2" fmla="val 19703271"/>
                <a:gd name="adj3" fmla="val 20851"/>
              </a:avLst>
            </a:pr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" name="Google Shape;316;p37">
              <a:extLst>
                <a:ext uri="{FF2B5EF4-FFF2-40B4-BE49-F238E27FC236}">
                  <a16:creationId xmlns:a16="http://schemas.microsoft.com/office/drawing/2014/main" id="{DF4357D3-DD48-439A-8A88-87BCB332B0D6}"/>
                </a:ext>
              </a:extLst>
            </p:cNvPr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17" name="Google Shape;317;p37">
                <a:extLst>
                  <a:ext uri="{FF2B5EF4-FFF2-40B4-BE49-F238E27FC236}">
                    <a16:creationId xmlns:a16="http://schemas.microsoft.com/office/drawing/2014/main" id="{6A9A2DC7-6D63-45C0-ADA4-6557A19C577F}"/>
                  </a:ext>
                </a:extLst>
              </p:cNvPr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318;p37">
                <a:extLst>
                  <a:ext uri="{FF2B5EF4-FFF2-40B4-BE49-F238E27FC236}">
                    <a16:creationId xmlns:a16="http://schemas.microsoft.com/office/drawing/2014/main" id="{7BAA438E-9F5D-4187-8FE7-B06BF9CD0B1E}"/>
                  </a:ext>
                </a:extLst>
              </p:cNvPr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9FC5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" name="Google Shape;319;p37">
              <a:extLst>
                <a:ext uri="{FF2B5EF4-FFF2-40B4-BE49-F238E27FC236}">
                  <a16:creationId xmlns:a16="http://schemas.microsoft.com/office/drawing/2014/main" id="{C01D95C4-F611-4950-A267-6B07247EC1D7}"/>
                </a:ext>
              </a:extLst>
            </p:cNvPr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15" name="Google Shape;320;p37">
                <a:extLst>
                  <a:ext uri="{FF2B5EF4-FFF2-40B4-BE49-F238E27FC236}">
                    <a16:creationId xmlns:a16="http://schemas.microsoft.com/office/drawing/2014/main" id="{14F822A1-7A7C-44F1-9155-F5EC44769460}"/>
                  </a:ext>
                </a:extLst>
              </p:cNvPr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0737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321;p37">
                <a:extLst>
                  <a:ext uri="{FF2B5EF4-FFF2-40B4-BE49-F238E27FC236}">
                    <a16:creationId xmlns:a16="http://schemas.microsoft.com/office/drawing/2014/main" id="{B931E297-1673-42F7-8196-1DC78AED2EA7}"/>
                  </a:ext>
                </a:extLst>
              </p:cNvPr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0737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" name="Google Shape;322;p37">
              <a:extLst>
                <a:ext uri="{FF2B5EF4-FFF2-40B4-BE49-F238E27FC236}">
                  <a16:creationId xmlns:a16="http://schemas.microsoft.com/office/drawing/2014/main" id="{23ED995C-BB59-46A4-9E6D-5405486094BC}"/>
                </a:ext>
              </a:extLst>
            </p:cNvPr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13" name="Google Shape;323;p37">
                <a:extLst>
                  <a:ext uri="{FF2B5EF4-FFF2-40B4-BE49-F238E27FC236}">
                    <a16:creationId xmlns:a16="http://schemas.microsoft.com/office/drawing/2014/main" id="{6CA8A6C3-8C8B-401C-B1E1-DC41793EC5D7}"/>
                  </a:ext>
                </a:extLst>
              </p:cNvPr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3D85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324;p37">
                <a:extLst>
                  <a:ext uri="{FF2B5EF4-FFF2-40B4-BE49-F238E27FC236}">
                    <a16:creationId xmlns:a16="http://schemas.microsoft.com/office/drawing/2014/main" id="{D442F8A4-E5D4-4EEB-A879-55BEE6FCE16A}"/>
                  </a:ext>
                </a:extLst>
              </p:cNvPr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3D85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" name="Google Shape;325;p37">
              <a:extLst>
                <a:ext uri="{FF2B5EF4-FFF2-40B4-BE49-F238E27FC236}">
                  <a16:creationId xmlns:a16="http://schemas.microsoft.com/office/drawing/2014/main" id="{38F0B554-6745-4066-A11E-0CDC178E2C18}"/>
                </a:ext>
              </a:extLst>
            </p:cNvPr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 </a:t>
              </a:r>
              <a:endParaRPr sz="16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" name="Google Shape;326;p37">
              <a:extLst>
                <a:ext uri="{FF2B5EF4-FFF2-40B4-BE49-F238E27FC236}">
                  <a16:creationId xmlns:a16="http://schemas.microsoft.com/office/drawing/2014/main" id="{B98C246E-9F9C-4861-BECD-14A1E6D400C7}"/>
                </a:ext>
              </a:extLst>
            </p:cNvPr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 </a:t>
              </a:r>
              <a:endParaRPr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" name="Google Shape;327;p37">
            <a:extLst>
              <a:ext uri="{FF2B5EF4-FFF2-40B4-BE49-F238E27FC236}">
                <a16:creationId xmlns:a16="http://schemas.microsoft.com/office/drawing/2014/main" id="{0EB2CBDB-D771-4059-9172-5FF4A7DE78E4}"/>
              </a:ext>
            </a:extLst>
          </p:cNvPr>
          <p:cNvSpPr txBox="1"/>
          <p:nvPr/>
        </p:nvSpPr>
        <p:spPr>
          <a:xfrm>
            <a:off x="5025468" y="2670008"/>
            <a:ext cx="509100" cy="2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 </a:t>
            </a:r>
            <a:endParaRPr sz="16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" name="Google Shape;331;p37">
            <a:extLst>
              <a:ext uri="{FF2B5EF4-FFF2-40B4-BE49-F238E27FC236}">
                <a16:creationId xmlns:a16="http://schemas.microsoft.com/office/drawing/2014/main" id="{C7139CE1-A339-4DCE-A88E-172C690B9E44}"/>
              </a:ext>
            </a:extLst>
          </p:cNvPr>
          <p:cNvCxnSpPr>
            <a:cxnSpLocks/>
            <a:endCxn id="32" idx="3"/>
          </p:cNvCxnSpPr>
          <p:nvPr/>
        </p:nvCxnSpPr>
        <p:spPr>
          <a:xfrm flipH="1">
            <a:off x="2126642" y="2580673"/>
            <a:ext cx="828449" cy="0"/>
          </a:xfrm>
          <a:prstGeom prst="straightConnector1">
            <a:avLst/>
          </a:prstGeom>
          <a:noFill/>
          <a:ln w="9525" cap="flat" cmpd="sng">
            <a:solidFill>
              <a:srgbClr val="249C90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26" name="Google Shape;334;p37">
            <a:extLst>
              <a:ext uri="{FF2B5EF4-FFF2-40B4-BE49-F238E27FC236}">
                <a16:creationId xmlns:a16="http://schemas.microsoft.com/office/drawing/2014/main" id="{21F99B3F-54BC-4111-BB5E-24A2E3ACBC49}"/>
              </a:ext>
            </a:extLst>
          </p:cNvPr>
          <p:cNvCxnSpPr>
            <a:cxnSpLocks/>
          </p:cNvCxnSpPr>
          <p:nvPr/>
        </p:nvCxnSpPr>
        <p:spPr>
          <a:xfrm>
            <a:off x="5277069" y="3354009"/>
            <a:ext cx="568729" cy="0"/>
          </a:xfrm>
          <a:prstGeom prst="straightConnector1">
            <a:avLst/>
          </a:prstGeom>
          <a:noFill/>
          <a:ln w="9525" cap="flat" cmpd="sng">
            <a:solidFill>
              <a:srgbClr val="1D7E74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27" name="Google Shape;335;p37">
            <a:extLst>
              <a:ext uri="{FF2B5EF4-FFF2-40B4-BE49-F238E27FC236}">
                <a16:creationId xmlns:a16="http://schemas.microsoft.com/office/drawing/2014/main" id="{62A49FED-20A5-46E0-89DD-332B47C02369}"/>
              </a:ext>
            </a:extLst>
          </p:cNvPr>
          <p:cNvCxnSpPr>
            <a:cxnSpLocks/>
          </p:cNvCxnSpPr>
          <p:nvPr/>
        </p:nvCxnSpPr>
        <p:spPr>
          <a:xfrm>
            <a:off x="5291606" y="1440709"/>
            <a:ext cx="615555" cy="0"/>
          </a:xfrm>
          <a:prstGeom prst="straightConnector1">
            <a:avLst/>
          </a:prstGeom>
          <a:noFill/>
          <a:ln w="9525" cap="flat" cmpd="sng">
            <a:solidFill>
              <a:srgbClr val="1D7E74"/>
            </a:solidFill>
            <a:prstDash val="solid"/>
            <a:round/>
            <a:headEnd type="none" w="sm" len="sm"/>
            <a:tailEnd type="oval" w="med" len="med"/>
          </a:ln>
        </p:spPr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FD11305-3EE7-4747-A60C-DD40A0B8AB97}"/>
              </a:ext>
            </a:extLst>
          </p:cNvPr>
          <p:cNvGrpSpPr/>
          <p:nvPr/>
        </p:nvGrpSpPr>
        <p:grpSpPr>
          <a:xfrm>
            <a:off x="6002689" y="3099186"/>
            <a:ext cx="2589845" cy="1986524"/>
            <a:chOff x="133901" y="1885854"/>
            <a:chExt cx="2406498" cy="198652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6E55FFB-6E8F-45C5-9217-E70EA6FF9191}"/>
                </a:ext>
              </a:extLst>
            </p:cNvPr>
            <p:cNvSpPr txBox="1"/>
            <p:nvPr/>
          </p:nvSpPr>
          <p:spPr>
            <a:xfrm>
              <a:off x="825788" y="1885854"/>
              <a:ext cx="1316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800" b="1" dirty="0">
                  <a:solidFill>
                    <a:schemeClr val="accent2"/>
                  </a:solidFill>
                  <a:latin typeface="Fira Sans Extra Condensed Medium" panose="020B0604020202020204" charset="0"/>
                </a:rPr>
                <a:t>A SOLUTION</a:t>
              </a:r>
              <a:endParaRPr lang="en-IN" sz="1800" dirty="0">
                <a:solidFill>
                  <a:schemeClr val="accent2"/>
                </a:solidFill>
                <a:latin typeface="Fira Sans Extra Condensed Medium" panose="020B060402020202020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B0C45BE-FD71-45B3-B85E-5A9F9EA6B944}"/>
                </a:ext>
              </a:extLst>
            </p:cNvPr>
            <p:cNvSpPr txBox="1"/>
            <p:nvPr/>
          </p:nvSpPr>
          <p:spPr>
            <a:xfrm>
              <a:off x="133901" y="2302718"/>
              <a:ext cx="2406498" cy="156966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Roboto Slab" panose="020B0604020202020204" charset="0"/>
                  <a:ea typeface="Roboto Slab" panose="020B0604020202020204" charset="0"/>
                </a:rPr>
                <a:t>SELECTING BEST ROUTE OF TRANSIT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200" dirty="0">
                <a:latin typeface="Roboto Slab" panose="020B0604020202020204" charset="0"/>
                <a:ea typeface="Roboto Slab" panose="020B060402020202020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Roboto Slab" panose="020B0604020202020204" charset="0"/>
                  <a:ea typeface="Roboto Slab" panose="020B0604020202020204" charset="0"/>
                </a:rPr>
                <a:t>AUTOMATING DECISION MAKING WITH ROBUST AI MODELS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200" dirty="0">
                <a:latin typeface="Roboto Slab" panose="020B0604020202020204" charset="0"/>
                <a:ea typeface="Roboto Slab" panose="020B060402020202020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Roboto Slab" panose="020B0604020202020204" charset="0"/>
                  <a:ea typeface="Roboto Slab" panose="020B0604020202020204" charset="0"/>
                </a:rPr>
                <a:t>JUST-IN-TIME PRINCIPLE 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9CB09F9-F46A-4753-8E97-57C0DE2C577E}"/>
              </a:ext>
            </a:extLst>
          </p:cNvPr>
          <p:cNvGrpSpPr/>
          <p:nvPr/>
        </p:nvGrpSpPr>
        <p:grpSpPr>
          <a:xfrm>
            <a:off x="183886" y="2396007"/>
            <a:ext cx="2406498" cy="1605425"/>
            <a:chOff x="133901" y="1897622"/>
            <a:chExt cx="2406498" cy="160542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5FE70E3-5005-4694-8847-A67FFBD45B88}"/>
                </a:ext>
              </a:extLst>
            </p:cNvPr>
            <p:cNvSpPr txBox="1"/>
            <p:nvPr/>
          </p:nvSpPr>
          <p:spPr>
            <a:xfrm>
              <a:off x="862510" y="1897622"/>
              <a:ext cx="1214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800" b="1" dirty="0">
                  <a:solidFill>
                    <a:schemeClr val="accent2"/>
                  </a:solidFill>
                  <a:latin typeface="Fira Sans Extra Condensed Medium" panose="020B0604020202020204" charset="0"/>
                </a:rPr>
                <a:t>THE ISSUE</a:t>
              </a:r>
              <a:endParaRPr lang="en-IN" sz="1800" dirty="0">
                <a:solidFill>
                  <a:schemeClr val="accent2"/>
                </a:solidFill>
                <a:latin typeface="Fira Sans Extra Condensed Medium" panose="020B060402020202020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93E500-ADA9-49E3-9AA5-43C3B307F366}"/>
                </a:ext>
              </a:extLst>
            </p:cNvPr>
            <p:cNvSpPr txBox="1"/>
            <p:nvPr/>
          </p:nvSpPr>
          <p:spPr>
            <a:xfrm>
              <a:off x="133901" y="2302718"/>
              <a:ext cx="2406498" cy="120032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200" dirty="0">
                  <a:latin typeface="Roboto Slab" panose="020B0604020202020204" charset="0"/>
                  <a:ea typeface="Roboto Slab" panose="020B0604020202020204" charset="0"/>
                </a:rPr>
                <a:t>WAREHOUSE CONSTRUCTION IS COSTLY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IN" sz="1200" dirty="0">
                <a:latin typeface="Roboto Slab" panose="020B0604020202020204" charset="0"/>
                <a:ea typeface="Roboto Slab" panose="020B060402020202020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200" dirty="0">
                  <a:latin typeface="Roboto Slab" panose="020B0604020202020204" charset="0"/>
                  <a:ea typeface="Roboto Slab" panose="020B0604020202020204" charset="0"/>
                </a:rPr>
                <a:t>INVENTORY HOLDING CAUSES CAPITAL DRAINS</a:t>
              </a:r>
              <a:endParaRPr lang="en-US" sz="1200" dirty="0">
                <a:latin typeface="Roboto Slab" panose="020B0604020202020204" charset="0"/>
                <a:ea typeface="Roboto Slab" panose="020B060402020202020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B722D00-A7B4-44F4-A27B-F04B864DDA67}"/>
              </a:ext>
            </a:extLst>
          </p:cNvPr>
          <p:cNvGrpSpPr/>
          <p:nvPr/>
        </p:nvGrpSpPr>
        <p:grpSpPr>
          <a:xfrm>
            <a:off x="5982911" y="869548"/>
            <a:ext cx="2589845" cy="1574070"/>
            <a:chOff x="133901" y="1897622"/>
            <a:chExt cx="2406498" cy="157407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67D2C2C-8145-4487-AA6C-E236654855E9}"/>
                </a:ext>
              </a:extLst>
            </p:cNvPr>
            <p:cNvSpPr txBox="1"/>
            <p:nvPr/>
          </p:nvSpPr>
          <p:spPr>
            <a:xfrm>
              <a:off x="862510" y="1897622"/>
              <a:ext cx="1316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800" b="1" dirty="0">
                  <a:solidFill>
                    <a:schemeClr val="accent2"/>
                  </a:solidFill>
                  <a:latin typeface="Fira Sans Extra Condensed Medium" panose="020B0604020202020204" charset="0"/>
                </a:rPr>
                <a:t>THE IMPACT</a:t>
              </a:r>
              <a:endParaRPr lang="en-IN" sz="1800" dirty="0">
                <a:solidFill>
                  <a:schemeClr val="accent2"/>
                </a:solidFill>
                <a:latin typeface="Fira Sans Extra Condensed Medium" panose="020B060402020202020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867A317-40F8-4E6A-AA48-544F9E169825}"/>
                </a:ext>
              </a:extLst>
            </p:cNvPr>
            <p:cNvSpPr txBox="1"/>
            <p:nvPr/>
          </p:nvSpPr>
          <p:spPr>
            <a:xfrm>
              <a:off x="133901" y="2302718"/>
              <a:ext cx="2406498" cy="116897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latin typeface="Roboto Slab" panose="020B0604020202020204" charset="0"/>
                  <a:ea typeface="Roboto Slab" panose="020B0604020202020204" charset="0"/>
                </a:rPr>
                <a:t>REDUCE WAREHOUSING COST DRASTICALLY BY DECREASING THE NUMBER OF STOPS DURING TRANSIT.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1774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3E70A-FF7A-47DA-B737-B595FAF9D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116172"/>
            <a:ext cx="7704000" cy="405600"/>
          </a:xfrm>
        </p:spPr>
        <p:txBody>
          <a:bodyPr/>
          <a:lstStyle/>
          <a:p>
            <a:r>
              <a:rPr lang="en-IN" dirty="0"/>
              <a:t>3. BEST ROUTE COMPUTATION</a:t>
            </a:r>
          </a:p>
        </p:txBody>
      </p:sp>
      <p:grpSp>
        <p:nvGrpSpPr>
          <p:cNvPr id="3" name="Google Shape;688;p72">
            <a:extLst>
              <a:ext uri="{FF2B5EF4-FFF2-40B4-BE49-F238E27FC236}">
                <a16:creationId xmlns:a16="http://schemas.microsoft.com/office/drawing/2014/main" id="{B7F3280A-356E-480E-BE57-81455695E020}"/>
              </a:ext>
            </a:extLst>
          </p:cNvPr>
          <p:cNvGrpSpPr/>
          <p:nvPr/>
        </p:nvGrpSpPr>
        <p:grpSpPr>
          <a:xfrm>
            <a:off x="1281940" y="2801832"/>
            <a:ext cx="1628006" cy="446983"/>
            <a:chOff x="4260510" y="2286814"/>
            <a:chExt cx="628501" cy="172560"/>
          </a:xfrm>
        </p:grpSpPr>
        <p:sp>
          <p:nvSpPr>
            <p:cNvPr id="4" name="Google Shape;689;p72">
              <a:extLst>
                <a:ext uri="{FF2B5EF4-FFF2-40B4-BE49-F238E27FC236}">
                  <a16:creationId xmlns:a16="http://schemas.microsoft.com/office/drawing/2014/main" id="{CEFD13DB-B706-411F-A30F-7A456EC9D616}"/>
                </a:ext>
              </a:extLst>
            </p:cNvPr>
            <p:cNvSpPr/>
            <p:nvPr/>
          </p:nvSpPr>
          <p:spPr>
            <a:xfrm>
              <a:off x="4643001" y="2286954"/>
              <a:ext cx="246010" cy="172421"/>
            </a:xfrm>
            <a:custGeom>
              <a:avLst/>
              <a:gdLst/>
              <a:ahLst/>
              <a:cxnLst/>
              <a:rect l="l" t="t" r="r" b="b"/>
              <a:pathLst>
                <a:path w="8976" h="6291" extrusionOk="0">
                  <a:moveTo>
                    <a:pt x="1" y="1"/>
                  </a:moveTo>
                  <a:cubicBezTo>
                    <a:pt x="1585" y="1791"/>
                    <a:pt x="1585" y="4500"/>
                    <a:pt x="1" y="6290"/>
                  </a:cubicBezTo>
                  <a:lnTo>
                    <a:pt x="7117" y="6290"/>
                  </a:lnTo>
                  <a:lnTo>
                    <a:pt x="8976" y="3306"/>
                  </a:lnTo>
                  <a:lnTo>
                    <a:pt x="71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" name="Google Shape;690;p72">
              <a:extLst>
                <a:ext uri="{FF2B5EF4-FFF2-40B4-BE49-F238E27FC236}">
                  <a16:creationId xmlns:a16="http://schemas.microsoft.com/office/drawing/2014/main" id="{79DC9CF4-06E5-4D38-91E0-118F3B488C53}"/>
                </a:ext>
              </a:extLst>
            </p:cNvPr>
            <p:cNvSpPr/>
            <p:nvPr/>
          </p:nvSpPr>
          <p:spPr>
            <a:xfrm>
              <a:off x="4260510" y="2286954"/>
              <a:ext cx="187495" cy="172421"/>
            </a:xfrm>
            <a:custGeom>
              <a:avLst/>
              <a:gdLst/>
              <a:ahLst/>
              <a:cxnLst/>
              <a:rect l="l" t="t" r="r" b="b"/>
              <a:pathLst>
                <a:path w="6841" h="6291" extrusionOk="0">
                  <a:moveTo>
                    <a:pt x="0" y="1"/>
                  </a:moveTo>
                  <a:lnTo>
                    <a:pt x="1619" y="3214"/>
                  </a:lnTo>
                  <a:lnTo>
                    <a:pt x="0" y="6290"/>
                  </a:lnTo>
                  <a:lnTo>
                    <a:pt x="6841" y="6290"/>
                  </a:lnTo>
                  <a:cubicBezTo>
                    <a:pt x="5245" y="4500"/>
                    <a:pt x="5245" y="1791"/>
                    <a:pt x="68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91;p72">
              <a:extLst>
                <a:ext uri="{FF2B5EF4-FFF2-40B4-BE49-F238E27FC236}">
                  <a16:creationId xmlns:a16="http://schemas.microsoft.com/office/drawing/2014/main" id="{34D30B7E-CCA6-4629-B0F4-26DA601B2CAD}"/>
                </a:ext>
              </a:extLst>
            </p:cNvPr>
            <p:cNvSpPr/>
            <p:nvPr/>
          </p:nvSpPr>
          <p:spPr>
            <a:xfrm>
              <a:off x="4375547" y="2286814"/>
              <a:ext cx="350625" cy="172422"/>
            </a:xfrm>
            <a:custGeom>
              <a:avLst/>
              <a:gdLst/>
              <a:ahLst/>
              <a:cxnLst/>
              <a:rect l="l" t="t" r="r" b="b"/>
              <a:pathLst>
                <a:path w="14025" h="6834" extrusionOk="0">
                  <a:moveTo>
                    <a:pt x="2857" y="0"/>
                  </a:moveTo>
                  <a:lnTo>
                    <a:pt x="0" y="2786"/>
                  </a:lnTo>
                  <a:lnTo>
                    <a:pt x="1476" y="5953"/>
                  </a:lnTo>
                  <a:lnTo>
                    <a:pt x="2857" y="6834"/>
                  </a:lnTo>
                  <a:lnTo>
                    <a:pt x="10739" y="6834"/>
                  </a:lnTo>
                  <a:lnTo>
                    <a:pt x="14025" y="3167"/>
                  </a:lnTo>
                  <a:lnTo>
                    <a:pt x="10930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</p:sp>
      </p:grpSp>
      <p:cxnSp>
        <p:nvCxnSpPr>
          <p:cNvPr id="7" name="Google Shape;692;p72">
            <a:extLst>
              <a:ext uri="{FF2B5EF4-FFF2-40B4-BE49-F238E27FC236}">
                <a16:creationId xmlns:a16="http://schemas.microsoft.com/office/drawing/2014/main" id="{B3B760FA-2952-4D0A-899F-EEAE1A174FCE}"/>
              </a:ext>
            </a:extLst>
          </p:cNvPr>
          <p:cNvCxnSpPr/>
          <p:nvPr/>
        </p:nvCxnSpPr>
        <p:spPr>
          <a:xfrm rot="10800000">
            <a:off x="1547980" y="1786995"/>
            <a:ext cx="0" cy="1015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diamond" w="med" len="med"/>
          </a:ln>
        </p:spPr>
      </p:cxnSp>
      <p:grpSp>
        <p:nvGrpSpPr>
          <p:cNvPr id="8" name="Google Shape;693;p72">
            <a:extLst>
              <a:ext uri="{FF2B5EF4-FFF2-40B4-BE49-F238E27FC236}">
                <a16:creationId xmlns:a16="http://schemas.microsoft.com/office/drawing/2014/main" id="{02629AAF-F466-41D0-AD7B-A001D12002D0}"/>
              </a:ext>
            </a:extLst>
          </p:cNvPr>
          <p:cNvGrpSpPr/>
          <p:nvPr/>
        </p:nvGrpSpPr>
        <p:grpSpPr>
          <a:xfrm>
            <a:off x="4239462" y="2801832"/>
            <a:ext cx="1628006" cy="446983"/>
            <a:chOff x="4260510" y="2286814"/>
            <a:chExt cx="628501" cy="172560"/>
          </a:xfrm>
        </p:grpSpPr>
        <p:sp>
          <p:nvSpPr>
            <p:cNvPr id="9" name="Google Shape;694;p72">
              <a:extLst>
                <a:ext uri="{FF2B5EF4-FFF2-40B4-BE49-F238E27FC236}">
                  <a16:creationId xmlns:a16="http://schemas.microsoft.com/office/drawing/2014/main" id="{8DC369FD-5FE5-4A00-9EE2-FD14D1271518}"/>
                </a:ext>
              </a:extLst>
            </p:cNvPr>
            <p:cNvSpPr/>
            <p:nvPr/>
          </p:nvSpPr>
          <p:spPr>
            <a:xfrm>
              <a:off x="4643001" y="2286954"/>
              <a:ext cx="246010" cy="172421"/>
            </a:xfrm>
            <a:custGeom>
              <a:avLst/>
              <a:gdLst/>
              <a:ahLst/>
              <a:cxnLst/>
              <a:rect l="l" t="t" r="r" b="b"/>
              <a:pathLst>
                <a:path w="8976" h="6291" extrusionOk="0">
                  <a:moveTo>
                    <a:pt x="1" y="1"/>
                  </a:moveTo>
                  <a:cubicBezTo>
                    <a:pt x="1585" y="1791"/>
                    <a:pt x="1585" y="4500"/>
                    <a:pt x="1" y="6290"/>
                  </a:cubicBezTo>
                  <a:lnTo>
                    <a:pt x="7117" y="6290"/>
                  </a:lnTo>
                  <a:lnTo>
                    <a:pt x="8976" y="3306"/>
                  </a:lnTo>
                  <a:lnTo>
                    <a:pt x="71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" name="Google Shape;695;p72">
              <a:extLst>
                <a:ext uri="{FF2B5EF4-FFF2-40B4-BE49-F238E27FC236}">
                  <a16:creationId xmlns:a16="http://schemas.microsoft.com/office/drawing/2014/main" id="{7D15C382-62CE-4B77-99C0-4C7B30677458}"/>
                </a:ext>
              </a:extLst>
            </p:cNvPr>
            <p:cNvSpPr/>
            <p:nvPr/>
          </p:nvSpPr>
          <p:spPr>
            <a:xfrm>
              <a:off x="4260510" y="2286954"/>
              <a:ext cx="187495" cy="172421"/>
            </a:xfrm>
            <a:custGeom>
              <a:avLst/>
              <a:gdLst/>
              <a:ahLst/>
              <a:cxnLst/>
              <a:rect l="l" t="t" r="r" b="b"/>
              <a:pathLst>
                <a:path w="6841" h="6291" extrusionOk="0">
                  <a:moveTo>
                    <a:pt x="0" y="1"/>
                  </a:moveTo>
                  <a:lnTo>
                    <a:pt x="1619" y="3214"/>
                  </a:lnTo>
                  <a:lnTo>
                    <a:pt x="0" y="6290"/>
                  </a:lnTo>
                  <a:lnTo>
                    <a:pt x="6841" y="6290"/>
                  </a:lnTo>
                  <a:cubicBezTo>
                    <a:pt x="5245" y="4500"/>
                    <a:pt x="5245" y="1791"/>
                    <a:pt x="68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96;p72">
              <a:extLst>
                <a:ext uri="{FF2B5EF4-FFF2-40B4-BE49-F238E27FC236}">
                  <a16:creationId xmlns:a16="http://schemas.microsoft.com/office/drawing/2014/main" id="{E457D7A7-00FB-4981-8A64-5C557F9F1DC1}"/>
                </a:ext>
              </a:extLst>
            </p:cNvPr>
            <p:cNvSpPr/>
            <p:nvPr/>
          </p:nvSpPr>
          <p:spPr>
            <a:xfrm>
              <a:off x="4375547" y="2286814"/>
              <a:ext cx="350625" cy="172422"/>
            </a:xfrm>
            <a:custGeom>
              <a:avLst/>
              <a:gdLst/>
              <a:ahLst/>
              <a:cxnLst/>
              <a:rect l="l" t="t" r="r" b="b"/>
              <a:pathLst>
                <a:path w="14025" h="6834" extrusionOk="0">
                  <a:moveTo>
                    <a:pt x="2857" y="0"/>
                  </a:moveTo>
                  <a:lnTo>
                    <a:pt x="0" y="2786"/>
                  </a:lnTo>
                  <a:lnTo>
                    <a:pt x="1476" y="5953"/>
                  </a:lnTo>
                  <a:lnTo>
                    <a:pt x="2857" y="6834"/>
                  </a:lnTo>
                  <a:lnTo>
                    <a:pt x="10739" y="6834"/>
                  </a:lnTo>
                  <a:lnTo>
                    <a:pt x="14025" y="3167"/>
                  </a:lnTo>
                  <a:lnTo>
                    <a:pt x="10930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</p:sp>
      </p:grpSp>
      <p:cxnSp>
        <p:nvCxnSpPr>
          <p:cNvPr id="12" name="Google Shape;697;p72">
            <a:extLst>
              <a:ext uri="{FF2B5EF4-FFF2-40B4-BE49-F238E27FC236}">
                <a16:creationId xmlns:a16="http://schemas.microsoft.com/office/drawing/2014/main" id="{07FFDEE1-2AEF-4106-9A65-BA9FE4D0FEFE}"/>
              </a:ext>
            </a:extLst>
          </p:cNvPr>
          <p:cNvCxnSpPr>
            <a:cxnSpLocks/>
          </p:cNvCxnSpPr>
          <p:nvPr/>
        </p:nvCxnSpPr>
        <p:spPr>
          <a:xfrm flipH="1" flipV="1">
            <a:off x="4695810" y="1833516"/>
            <a:ext cx="3781" cy="96215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diamond" w="med" len="med"/>
          </a:ln>
        </p:spPr>
      </p:cxnSp>
      <p:grpSp>
        <p:nvGrpSpPr>
          <p:cNvPr id="13" name="Google Shape;699;p72">
            <a:extLst>
              <a:ext uri="{FF2B5EF4-FFF2-40B4-BE49-F238E27FC236}">
                <a16:creationId xmlns:a16="http://schemas.microsoft.com/office/drawing/2014/main" id="{48CB641B-9024-4110-99A2-EDA021A55EC4}"/>
              </a:ext>
            </a:extLst>
          </p:cNvPr>
          <p:cNvGrpSpPr/>
          <p:nvPr/>
        </p:nvGrpSpPr>
        <p:grpSpPr>
          <a:xfrm>
            <a:off x="2760690" y="2801832"/>
            <a:ext cx="1628006" cy="446983"/>
            <a:chOff x="4260510" y="2286814"/>
            <a:chExt cx="628501" cy="172560"/>
          </a:xfrm>
        </p:grpSpPr>
        <p:sp>
          <p:nvSpPr>
            <p:cNvPr id="14" name="Google Shape;700;p72">
              <a:extLst>
                <a:ext uri="{FF2B5EF4-FFF2-40B4-BE49-F238E27FC236}">
                  <a16:creationId xmlns:a16="http://schemas.microsoft.com/office/drawing/2014/main" id="{01956C87-32D0-40F1-882B-91B7D239BB32}"/>
                </a:ext>
              </a:extLst>
            </p:cNvPr>
            <p:cNvSpPr/>
            <p:nvPr/>
          </p:nvSpPr>
          <p:spPr>
            <a:xfrm>
              <a:off x="4643001" y="2286954"/>
              <a:ext cx="246010" cy="172421"/>
            </a:xfrm>
            <a:custGeom>
              <a:avLst/>
              <a:gdLst/>
              <a:ahLst/>
              <a:cxnLst/>
              <a:rect l="l" t="t" r="r" b="b"/>
              <a:pathLst>
                <a:path w="8976" h="6291" extrusionOk="0">
                  <a:moveTo>
                    <a:pt x="1" y="1"/>
                  </a:moveTo>
                  <a:cubicBezTo>
                    <a:pt x="1585" y="1791"/>
                    <a:pt x="1585" y="4500"/>
                    <a:pt x="1" y="6290"/>
                  </a:cubicBezTo>
                  <a:lnTo>
                    <a:pt x="7117" y="6290"/>
                  </a:lnTo>
                  <a:lnTo>
                    <a:pt x="8976" y="3306"/>
                  </a:lnTo>
                  <a:lnTo>
                    <a:pt x="71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" name="Google Shape;701;p72">
              <a:extLst>
                <a:ext uri="{FF2B5EF4-FFF2-40B4-BE49-F238E27FC236}">
                  <a16:creationId xmlns:a16="http://schemas.microsoft.com/office/drawing/2014/main" id="{C4827A1A-76D0-4A14-BFDD-8B5CE1A47E1A}"/>
                </a:ext>
              </a:extLst>
            </p:cNvPr>
            <p:cNvSpPr/>
            <p:nvPr/>
          </p:nvSpPr>
          <p:spPr>
            <a:xfrm>
              <a:off x="4260510" y="2286954"/>
              <a:ext cx="187495" cy="172421"/>
            </a:xfrm>
            <a:custGeom>
              <a:avLst/>
              <a:gdLst/>
              <a:ahLst/>
              <a:cxnLst/>
              <a:rect l="l" t="t" r="r" b="b"/>
              <a:pathLst>
                <a:path w="6841" h="6291" extrusionOk="0">
                  <a:moveTo>
                    <a:pt x="0" y="1"/>
                  </a:moveTo>
                  <a:lnTo>
                    <a:pt x="1619" y="3214"/>
                  </a:lnTo>
                  <a:lnTo>
                    <a:pt x="0" y="6290"/>
                  </a:lnTo>
                  <a:lnTo>
                    <a:pt x="6841" y="6290"/>
                  </a:lnTo>
                  <a:cubicBezTo>
                    <a:pt x="5245" y="4500"/>
                    <a:pt x="5245" y="1791"/>
                    <a:pt x="68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02;p72">
              <a:extLst>
                <a:ext uri="{FF2B5EF4-FFF2-40B4-BE49-F238E27FC236}">
                  <a16:creationId xmlns:a16="http://schemas.microsoft.com/office/drawing/2014/main" id="{094046BA-CE3D-4ABF-A26E-9B31CC5D1C1C}"/>
                </a:ext>
              </a:extLst>
            </p:cNvPr>
            <p:cNvSpPr/>
            <p:nvPr/>
          </p:nvSpPr>
          <p:spPr>
            <a:xfrm>
              <a:off x="4375547" y="2286814"/>
              <a:ext cx="350625" cy="172422"/>
            </a:xfrm>
            <a:custGeom>
              <a:avLst/>
              <a:gdLst/>
              <a:ahLst/>
              <a:cxnLst/>
              <a:rect l="l" t="t" r="r" b="b"/>
              <a:pathLst>
                <a:path w="14025" h="6834" extrusionOk="0">
                  <a:moveTo>
                    <a:pt x="2857" y="0"/>
                  </a:moveTo>
                  <a:lnTo>
                    <a:pt x="0" y="2786"/>
                  </a:lnTo>
                  <a:lnTo>
                    <a:pt x="1476" y="5953"/>
                  </a:lnTo>
                  <a:lnTo>
                    <a:pt x="2857" y="6834"/>
                  </a:lnTo>
                  <a:lnTo>
                    <a:pt x="10739" y="6834"/>
                  </a:lnTo>
                  <a:lnTo>
                    <a:pt x="14025" y="3167"/>
                  </a:lnTo>
                  <a:lnTo>
                    <a:pt x="10930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</p:sp>
      </p:grpSp>
      <p:cxnSp>
        <p:nvCxnSpPr>
          <p:cNvPr id="17" name="Google Shape;703;p72">
            <a:extLst>
              <a:ext uri="{FF2B5EF4-FFF2-40B4-BE49-F238E27FC236}">
                <a16:creationId xmlns:a16="http://schemas.microsoft.com/office/drawing/2014/main" id="{F848C84C-B3E0-42AC-A784-ED0B9868D04E}"/>
              </a:ext>
            </a:extLst>
          </p:cNvPr>
          <p:cNvCxnSpPr/>
          <p:nvPr/>
        </p:nvCxnSpPr>
        <p:spPr>
          <a:xfrm rot="10800000">
            <a:off x="3086721" y="3242291"/>
            <a:ext cx="0" cy="10521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diamond" w="med" len="med"/>
            <a:tailEnd type="none" w="med" len="med"/>
          </a:ln>
        </p:spPr>
      </p:cxnSp>
      <p:grpSp>
        <p:nvGrpSpPr>
          <p:cNvPr id="18" name="Google Shape;704;p72">
            <a:extLst>
              <a:ext uri="{FF2B5EF4-FFF2-40B4-BE49-F238E27FC236}">
                <a16:creationId xmlns:a16="http://schemas.microsoft.com/office/drawing/2014/main" id="{A68B8421-665F-498A-86E4-C3C148331EA0}"/>
              </a:ext>
            </a:extLst>
          </p:cNvPr>
          <p:cNvGrpSpPr/>
          <p:nvPr/>
        </p:nvGrpSpPr>
        <p:grpSpPr>
          <a:xfrm>
            <a:off x="5694274" y="2801832"/>
            <a:ext cx="1628006" cy="446983"/>
            <a:chOff x="4260510" y="2286814"/>
            <a:chExt cx="628501" cy="172560"/>
          </a:xfrm>
        </p:grpSpPr>
        <p:sp>
          <p:nvSpPr>
            <p:cNvPr id="19" name="Google Shape;705;p72">
              <a:extLst>
                <a:ext uri="{FF2B5EF4-FFF2-40B4-BE49-F238E27FC236}">
                  <a16:creationId xmlns:a16="http://schemas.microsoft.com/office/drawing/2014/main" id="{6A0017F4-D92E-4BD9-9F5E-7277BDE12B08}"/>
                </a:ext>
              </a:extLst>
            </p:cNvPr>
            <p:cNvSpPr/>
            <p:nvPr/>
          </p:nvSpPr>
          <p:spPr>
            <a:xfrm>
              <a:off x="4643001" y="2286954"/>
              <a:ext cx="246010" cy="172421"/>
            </a:xfrm>
            <a:custGeom>
              <a:avLst/>
              <a:gdLst/>
              <a:ahLst/>
              <a:cxnLst/>
              <a:rect l="l" t="t" r="r" b="b"/>
              <a:pathLst>
                <a:path w="8976" h="6291" extrusionOk="0">
                  <a:moveTo>
                    <a:pt x="1" y="1"/>
                  </a:moveTo>
                  <a:cubicBezTo>
                    <a:pt x="1585" y="1791"/>
                    <a:pt x="1585" y="4500"/>
                    <a:pt x="1" y="6290"/>
                  </a:cubicBezTo>
                  <a:lnTo>
                    <a:pt x="7117" y="6290"/>
                  </a:lnTo>
                  <a:lnTo>
                    <a:pt x="8976" y="3306"/>
                  </a:lnTo>
                  <a:lnTo>
                    <a:pt x="71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" name="Google Shape;706;p72">
              <a:extLst>
                <a:ext uri="{FF2B5EF4-FFF2-40B4-BE49-F238E27FC236}">
                  <a16:creationId xmlns:a16="http://schemas.microsoft.com/office/drawing/2014/main" id="{56DA158C-D1EF-4B13-8C66-B744FB156220}"/>
                </a:ext>
              </a:extLst>
            </p:cNvPr>
            <p:cNvSpPr/>
            <p:nvPr/>
          </p:nvSpPr>
          <p:spPr>
            <a:xfrm>
              <a:off x="4260510" y="2286954"/>
              <a:ext cx="187495" cy="172421"/>
            </a:xfrm>
            <a:custGeom>
              <a:avLst/>
              <a:gdLst/>
              <a:ahLst/>
              <a:cxnLst/>
              <a:rect l="l" t="t" r="r" b="b"/>
              <a:pathLst>
                <a:path w="6841" h="6291" extrusionOk="0">
                  <a:moveTo>
                    <a:pt x="0" y="1"/>
                  </a:moveTo>
                  <a:lnTo>
                    <a:pt x="1619" y="3214"/>
                  </a:lnTo>
                  <a:lnTo>
                    <a:pt x="0" y="6290"/>
                  </a:lnTo>
                  <a:lnTo>
                    <a:pt x="6841" y="6290"/>
                  </a:lnTo>
                  <a:cubicBezTo>
                    <a:pt x="5245" y="4500"/>
                    <a:pt x="5245" y="1791"/>
                    <a:pt x="68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07;p72">
              <a:extLst>
                <a:ext uri="{FF2B5EF4-FFF2-40B4-BE49-F238E27FC236}">
                  <a16:creationId xmlns:a16="http://schemas.microsoft.com/office/drawing/2014/main" id="{9980BB58-B7C6-4347-9705-5613A3B09946}"/>
                </a:ext>
              </a:extLst>
            </p:cNvPr>
            <p:cNvSpPr/>
            <p:nvPr/>
          </p:nvSpPr>
          <p:spPr>
            <a:xfrm>
              <a:off x="4375547" y="2286814"/>
              <a:ext cx="350625" cy="172422"/>
            </a:xfrm>
            <a:custGeom>
              <a:avLst/>
              <a:gdLst/>
              <a:ahLst/>
              <a:cxnLst/>
              <a:rect l="l" t="t" r="r" b="b"/>
              <a:pathLst>
                <a:path w="14025" h="6834" extrusionOk="0">
                  <a:moveTo>
                    <a:pt x="2857" y="0"/>
                  </a:moveTo>
                  <a:lnTo>
                    <a:pt x="0" y="2786"/>
                  </a:lnTo>
                  <a:lnTo>
                    <a:pt x="1476" y="5953"/>
                  </a:lnTo>
                  <a:lnTo>
                    <a:pt x="2857" y="6834"/>
                  </a:lnTo>
                  <a:lnTo>
                    <a:pt x="10739" y="6834"/>
                  </a:lnTo>
                  <a:lnTo>
                    <a:pt x="14025" y="3167"/>
                  </a:lnTo>
                  <a:lnTo>
                    <a:pt x="10930" y="0"/>
                  </a:lnTo>
                  <a:close/>
                </a:path>
              </a:pathLst>
            </a:custGeom>
            <a:solidFill>
              <a:srgbClr val="00AE9D"/>
            </a:solidFill>
            <a:ln>
              <a:noFill/>
            </a:ln>
          </p:spPr>
        </p:sp>
      </p:grpSp>
      <p:cxnSp>
        <p:nvCxnSpPr>
          <p:cNvPr id="22" name="Google Shape;708;p72">
            <a:extLst>
              <a:ext uri="{FF2B5EF4-FFF2-40B4-BE49-F238E27FC236}">
                <a16:creationId xmlns:a16="http://schemas.microsoft.com/office/drawing/2014/main" id="{15BFC800-8D00-4729-9993-9F8EA3B07F6E}"/>
              </a:ext>
            </a:extLst>
          </p:cNvPr>
          <p:cNvCxnSpPr/>
          <p:nvPr/>
        </p:nvCxnSpPr>
        <p:spPr>
          <a:xfrm rot="10800000">
            <a:off x="5953417" y="3248818"/>
            <a:ext cx="0" cy="10521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diamond" w="med" len="med"/>
            <a:tailEnd type="none" w="med" len="med"/>
          </a:ln>
        </p:spPr>
      </p:cxnSp>
      <p:grpSp>
        <p:nvGrpSpPr>
          <p:cNvPr id="23" name="Google Shape;709;p72">
            <a:extLst>
              <a:ext uri="{FF2B5EF4-FFF2-40B4-BE49-F238E27FC236}">
                <a16:creationId xmlns:a16="http://schemas.microsoft.com/office/drawing/2014/main" id="{6710E2E0-4318-4E38-B2A0-F162C884F47D}"/>
              </a:ext>
            </a:extLst>
          </p:cNvPr>
          <p:cNvGrpSpPr/>
          <p:nvPr/>
        </p:nvGrpSpPr>
        <p:grpSpPr>
          <a:xfrm>
            <a:off x="3449143" y="2886869"/>
            <a:ext cx="251103" cy="251421"/>
            <a:chOff x="-61784125" y="1931250"/>
            <a:chExt cx="316650" cy="317050"/>
          </a:xfrm>
        </p:grpSpPr>
        <p:sp>
          <p:nvSpPr>
            <p:cNvPr id="24" name="Google Shape;710;p72">
              <a:extLst>
                <a:ext uri="{FF2B5EF4-FFF2-40B4-BE49-F238E27FC236}">
                  <a16:creationId xmlns:a16="http://schemas.microsoft.com/office/drawing/2014/main" id="{AEC3B645-AC2F-4924-8F60-5B93282D7CCF}"/>
                </a:ext>
              </a:extLst>
            </p:cNvPr>
            <p:cNvSpPr/>
            <p:nvPr/>
          </p:nvSpPr>
          <p:spPr>
            <a:xfrm>
              <a:off x="-61688025" y="1931250"/>
              <a:ext cx="124450" cy="134300"/>
            </a:xfrm>
            <a:custGeom>
              <a:avLst/>
              <a:gdLst/>
              <a:ahLst/>
              <a:cxnLst/>
              <a:rect l="l" t="t" r="r" b="b"/>
              <a:pathLst>
                <a:path w="4978" h="5372" extrusionOk="0">
                  <a:moveTo>
                    <a:pt x="2497" y="845"/>
                  </a:moveTo>
                  <a:cubicBezTo>
                    <a:pt x="2709" y="845"/>
                    <a:pt x="2922" y="922"/>
                    <a:pt x="3088" y="1087"/>
                  </a:cubicBezTo>
                  <a:cubicBezTo>
                    <a:pt x="3277" y="1276"/>
                    <a:pt x="3340" y="1591"/>
                    <a:pt x="3277" y="1906"/>
                  </a:cubicBezTo>
                  <a:cubicBezTo>
                    <a:pt x="3182" y="2190"/>
                    <a:pt x="2993" y="2410"/>
                    <a:pt x="2709" y="2442"/>
                  </a:cubicBezTo>
                  <a:cubicBezTo>
                    <a:pt x="2625" y="2467"/>
                    <a:pt x="2545" y="2479"/>
                    <a:pt x="2469" y="2479"/>
                  </a:cubicBezTo>
                  <a:cubicBezTo>
                    <a:pt x="2259" y="2479"/>
                    <a:pt x="2075" y="2391"/>
                    <a:pt x="1890" y="2253"/>
                  </a:cubicBezTo>
                  <a:cubicBezTo>
                    <a:pt x="1701" y="2032"/>
                    <a:pt x="1607" y="1717"/>
                    <a:pt x="1701" y="1434"/>
                  </a:cubicBezTo>
                  <a:cubicBezTo>
                    <a:pt x="1800" y="1059"/>
                    <a:pt x="2145" y="845"/>
                    <a:pt x="2497" y="845"/>
                  </a:cubicBezTo>
                  <a:close/>
                  <a:moveTo>
                    <a:pt x="2520" y="3324"/>
                  </a:moveTo>
                  <a:cubicBezTo>
                    <a:pt x="3277" y="3324"/>
                    <a:pt x="3907" y="3828"/>
                    <a:pt x="4096" y="4553"/>
                  </a:cubicBezTo>
                  <a:lnTo>
                    <a:pt x="914" y="4553"/>
                  </a:lnTo>
                  <a:cubicBezTo>
                    <a:pt x="1103" y="3828"/>
                    <a:pt x="1733" y="3324"/>
                    <a:pt x="2520" y="3324"/>
                  </a:cubicBezTo>
                  <a:close/>
                  <a:moveTo>
                    <a:pt x="2510" y="1"/>
                  </a:moveTo>
                  <a:cubicBezTo>
                    <a:pt x="1805" y="1"/>
                    <a:pt x="1113" y="455"/>
                    <a:pt x="914" y="1213"/>
                  </a:cubicBezTo>
                  <a:cubicBezTo>
                    <a:pt x="756" y="1780"/>
                    <a:pt x="914" y="2347"/>
                    <a:pt x="1292" y="2789"/>
                  </a:cubicBezTo>
                  <a:cubicBezTo>
                    <a:pt x="567" y="3198"/>
                    <a:pt x="0" y="3986"/>
                    <a:pt x="0" y="4931"/>
                  </a:cubicBezTo>
                  <a:cubicBezTo>
                    <a:pt x="0" y="5183"/>
                    <a:pt x="189" y="5372"/>
                    <a:pt x="441" y="5372"/>
                  </a:cubicBezTo>
                  <a:lnTo>
                    <a:pt x="4568" y="5372"/>
                  </a:lnTo>
                  <a:cubicBezTo>
                    <a:pt x="4820" y="5372"/>
                    <a:pt x="4978" y="5183"/>
                    <a:pt x="4978" y="4931"/>
                  </a:cubicBezTo>
                  <a:cubicBezTo>
                    <a:pt x="4978" y="3986"/>
                    <a:pt x="4442" y="3198"/>
                    <a:pt x="3718" y="2789"/>
                  </a:cubicBezTo>
                  <a:cubicBezTo>
                    <a:pt x="3907" y="2568"/>
                    <a:pt x="4033" y="2347"/>
                    <a:pt x="4096" y="2064"/>
                  </a:cubicBezTo>
                  <a:cubicBezTo>
                    <a:pt x="4253" y="1528"/>
                    <a:pt x="4096" y="930"/>
                    <a:pt x="3655" y="489"/>
                  </a:cubicBezTo>
                  <a:cubicBezTo>
                    <a:pt x="3331" y="153"/>
                    <a:pt x="2918" y="1"/>
                    <a:pt x="2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11;p72">
              <a:extLst>
                <a:ext uri="{FF2B5EF4-FFF2-40B4-BE49-F238E27FC236}">
                  <a16:creationId xmlns:a16="http://schemas.microsoft.com/office/drawing/2014/main" id="{37D12CFD-EB93-48CD-AEFD-60406B0F92BE}"/>
                </a:ext>
              </a:extLst>
            </p:cNvPr>
            <p:cNvSpPr/>
            <p:nvPr/>
          </p:nvSpPr>
          <p:spPr>
            <a:xfrm>
              <a:off x="-61784125" y="2113325"/>
              <a:ext cx="124450" cy="134975"/>
            </a:xfrm>
            <a:custGeom>
              <a:avLst/>
              <a:gdLst/>
              <a:ahLst/>
              <a:cxnLst/>
              <a:rect l="l" t="t" r="r" b="b"/>
              <a:pathLst>
                <a:path w="4978" h="5399" extrusionOk="0">
                  <a:moveTo>
                    <a:pt x="2482" y="848"/>
                  </a:moveTo>
                  <a:cubicBezTo>
                    <a:pt x="2688" y="848"/>
                    <a:pt x="2895" y="921"/>
                    <a:pt x="3056" y="1082"/>
                  </a:cubicBezTo>
                  <a:cubicBezTo>
                    <a:pt x="3245" y="1271"/>
                    <a:pt x="3340" y="1586"/>
                    <a:pt x="3245" y="1901"/>
                  </a:cubicBezTo>
                  <a:cubicBezTo>
                    <a:pt x="3182" y="2185"/>
                    <a:pt x="2993" y="2437"/>
                    <a:pt x="2710" y="2468"/>
                  </a:cubicBezTo>
                  <a:cubicBezTo>
                    <a:pt x="2633" y="2483"/>
                    <a:pt x="2559" y="2491"/>
                    <a:pt x="2487" y="2491"/>
                  </a:cubicBezTo>
                  <a:cubicBezTo>
                    <a:pt x="2261" y="2491"/>
                    <a:pt x="2058" y="2415"/>
                    <a:pt x="1891" y="2248"/>
                  </a:cubicBezTo>
                  <a:cubicBezTo>
                    <a:pt x="1670" y="2059"/>
                    <a:pt x="1607" y="1743"/>
                    <a:pt x="1670" y="1428"/>
                  </a:cubicBezTo>
                  <a:cubicBezTo>
                    <a:pt x="1770" y="1068"/>
                    <a:pt x="2124" y="848"/>
                    <a:pt x="2482" y="848"/>
                  </a:cubicBezTo>
                  <a:close/>
                  <a:moveTo>
                    <a:pt x="2458" y="3319"/>
                  </a:moveTo>
                  <a:cubicBezTo>
                    <a:pt x="3245" y="3319"/>
                    <a:pt x="3907" y="3854"/>
                    <a:pt x="4096" y="4547"/>
                  </a:cubicBezTo>
                  <a:lnTo>
                    <a:pt x="883" y="4547"/>
                  </a:lnTo>
                  <a:cubicBezTo>
                    <a:pt x="1040" y="3886"/>
                    <a:pt x="1733" y="3319"/>
                    <a:pt x="2458" y="3319"/>
                  </a:cubicBezTo>
                  <a:close/>
                  <a:moveTo>
                    <a:pt x="2509" y="1"/>
                  </a:moveTo>
                  <a:cubicBezTo>
                    <a:pt x="1812" y="1"/>
                    <a:pt x="1143" y="437"/>
                    <a:pt x="946" y="1208"/>
                  </a:cubicBezTo>
                  <a:cubicBezTo>
                    <a:pt x="788" y="1806"/>
                    <a:pt x="946" y="2342"/>
                    <a:pt x="1324" y="2783"/>
                  </a:cubicBezTo>
                  <a:cubicBezTo>
                    <a:pt x="568" y="3224"/>
                    <a:pt x="32" y="4012"/>
                    <a:pt x="32" y="4957"/>
                  </a:cubicBezTo>
                  <a:cubicBezTo>
                    <a:pt x="0" y="5209"/>
                    <a:pt x="189" y="5398"/>
                    <a:pt x="410" y="5398"/>
                  </a:cubicBezTo>
                  <a:lnTo>
                    <a:pt x="4569" y="5398"/>
                  </a:lnTo>
                  <a:cubicBezTo>
                    <a:pt x="4789" y="5398"/>
                    <a:pt x="4978" y="5209"/>
                    <a:pt x="4978" y="4988"/>
                  </a:cubicBezTo>
                  <a:cubicBezTo>
                    <a:pt x="4978" y="4043"/>
                    <a:pt x="4474" y="3256"/>
                    <a:pt x="3718" y="2815"/>
                  </a:cubicBezTo>
                  <a:cubicBezTo>
                    <a:pt x="3939" y="2626"/>
                    <a:pt x="4033" y="2374"/>
                    <a:pt x="4128" y="2090"/>
                  </a:cubicBezTo>
                  <a:cubicBezTo>
                    <a:pt x="4285" y="1523"/>
                    <a:pt x="4128" y="924"/>
                    <a:pt x="3687" y="483"/>
                  </a:cubicBezTo>
                  <a:cubicBezTo>
                    <a:pt x="3346" y="155"/>
                    <a:pt x="2923" y="1"/>
                    <a:pt x="2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12;p72">
              <a:extLst>
                <a:ext uri="{FF2B5EF4-FFF2-40B4-BE49-F238E27FC236}">
                  <a16:creationId xmlns:a16="http://schemas.microsoft.com/office/drawing/2014/main" id="{0866326A-8494-4532-8E6C-2B63A2FD6B10}"/>
                </a:ext>
              </a:extLst>
            </p:cNvPr>
            <p:cNvSpPr/>
            <p:nvPr/>
          </p:nvSpPr>
          <p:spPr>
            <a:xfrm>
              <a:off x="-61591150" y="2113325"/>
              <a:ext cx="123675" cy="134175"/>
            </a:xfrm>
            <a:custGeom>
              <a:avLst/>
              <a:gdLst/>
              <a:ahLst/>
              <a:cxnLst/>
              <a:rect l="l" t="t" r="r" b="b"/>
              <a:pathLst>
                <a:path w="4947" h="5367" extrusionOk="0">
                  <a:moveTo>
                    <a:pt x="2482" y="848"/>
                  </a:moveTo>
                  <a:cubicBezTo>
                    <a:pt x="2688" y="848"/>
                    <a:pt x="2895" y="921"/>
                    <a:pt x="3056" y="1082"/>
                  </a:cubicBezTo>
                  <a:cubicBezTo>
                    <a:pt x="3245" y="1271"/>
                    <a:pt x="3340" y="1586"/>
                    <a:pt x="3245" y="1901"/>
                  </a:cubicBezTo>
                  <a:cubicBezTo>
                    <a:pt x="3182" y="2185"/>
                    <a:pt x="2993" y="2437"/>
                    <a:pt x="2710" y="2468"/>
                  </a:cubicBezTo>
                  <a:cubicBezTo>
                    <a:pt x="2633" y="2483"/>
                    <a:pt x="2559" y="2491"/>
                    <a:pt x="2486" y="2491"/>
                  </a:cubicBezTo>
                  <a:cubicBezTo>
                    <a:pt x="2261" y="2491"/>
                    <a:pt x="2057" y="2415"/>
                    <a:pt x="1890" y="2248"/>
                  </a:cubicBezTo>
                  <a:cubicBezTo>
                    <a:pt x="1670" y="2059"/>
                    <a:pt x="1607" y="1743"/>
                    <a:pt x="1670" y="1428"/>
                  </a:cubicBezTo>
                  <a:cubicBezTo>
                    <a:pt x="1770" y="1068"/>
                    <a:pt x="2124" y="848"/>
                    <a:pt x="2482" y="848"/>
                  </a:cubicBezTo>
                  <a:close/>
                  <a:moveTo>
                    <a:pt x="2521" y="3382"/>
                  </a:moveTo>
                  <a:cubicBezTo>
                    <a:pt x="3308" y="3382"/>
                    <a:pt x="3938" y="3886"/>
                    <a:pt x="4127" y="4579"/>
                  </a:cubicBezTo>
                  <a:lnTo>
                    <a:pt x="882" y="4579"/>
                  </a:lnTo>
                  <a:cubicBezTo>
                    <a:pt x="1103" y="3886"/>
                    <a:pt x="1733" y="3382"/>
                    <a:pt x="2521" y="3382"/>
                  </a:cubicBezTo>
                  <a:close/>
                  <a:moveTo>
                    <a:pt x="2467" y="1"/>
                  </a:moveTo>
                  <a:cubicBezTo>
                    <a:pt x="1761" y="1"/>
                    <a:pt x="1080" y="437"/>
                    <a:pt x="882" y="1208"/>
                  </a:cubicBezTo>
                  <a:cubicBezTo>
                    <a:pt x="725" y="1806"/>
                    <a:pt x="882" y="2342"/>
                    <a:pt x="1292" y="2783"/>
                  </a:cubicBezTo>
                  <a:cubicBezTo>
                    <a:pt x="536" y="3224"/>
                    <a:pt x="0" y="4012"/>
                    <a:pt x="0" y="4957"/>
                  </a:cubicBezTo>
                  <a:cubicBezTo>
                    <a:pt x="0" y="5178"/>
                    <a:pt x="189" y="5367"/>
                    <a:pt x="378" y="5367"/>
                  </a:cubicBezTo>
                  <a:lnTo>
                    <a:pt x="4505" y="5367"/>
                  </a:lnTo>
                  <a:cubicBezTo>
                    <a:pt x="4757" y="5367"/>
                    <a:pt x="4946" y="5178"/>
                    <a:pt x="4946" y="4957"/>
                  </a:cubicBezTo>
                  <a:cubicBezTo>
                    <a:pt x="4946" y="4075"/>
                    <a:pt x="4442" y="3256"/>
                    <a:pt x="3686" y="2815"/>
                  </a:cubicBezTo>
                  <a:cubicBezTo>
                    <a:pt x="3875" y="2626"/>
                    <a:pt x="4001" y="2374"/>
                    <a:pt x="4096" y="2090"/>
                  </a:cubicBezTo>
                  <a:cubicBezTo>
                    <a:pt x="4253" y="1523"/>
                    <a:pt x="4096" y="924"/>
                    <a:pt x="3655" y="483"/>
                  </a:cubicBezTo>
                  <a:cubicBezTo>
                    <a:pt x="3314" y="155"/>
                    <a:pt x="2887" y="1"/>
                    <a:pt x="2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13;p72">
              <a:extLst>
                <a:ext uri="{FF2B5EF4-FFF2-40B4-BE49-F238E27FC236}">
                  <a16:creationId xmlns:a16="http://schemas.microsoft.com/office/drawing/2014/main" id="{D7B9CEB9-EABD-4F84-938D-1A77D22E5A3C}"/>
                </a:ext>
              </a:extLst>
            </p:cNvPr>
            <p:cNvSpPr/>
            <p:nvPr/>
          </p:nvSpPr>
          <p:spPr>
            <a:xfrm>
              <a:off x="-61677800" y="2072225"/>
              <a:ext cx="106350" cy="62450"/>
            </a:xfrm>
            <a:custGeom>
              <a:avLst/>
              <a:gdLst/>
              <a:ahLst/>
              <a:cxnLst/>
              <a:rect l="l" t="t" r="r" b="b"/>
              <a:pathLst>
                <a:path w="4254" h="2498" extrusionOk="0">
                  <a:moveTo>
                    <a:pt x="2096" y="1"/>
                  </a:moveTo>
                  <a:cubicBezTo>
                    <a:pt x="1985" y="1"/>
                    <a:pt x="1875" y="48"/>
                    <a:pt x="1796" y="142"/>
                  </a:cubicBezTo>
                  <a:lnTo>
                    <a:pt x="158" y="1781"/>
                  </a:lnTo>
                  <a:cubicBezTo>
                    <a:pt x="1" y="1938"/>
                    <a:pt x="1" y="2222"/>
                    <a:pt x="158" y="2379"/>
                  </a:cubicBezTo>
                  <a:cubicBezTo>
                    <a:pt x="237" y="2458"/>
                    <a:pt x="339" y="2497"/>
                    <a:pt x="442" y="2497"/>
                  </a:cubicBezTo>
                  <a:cubicBezTo>
                    <a:pt x="544" y="2497"/>
                    <a:pt x="646" y="2458"/>
                    <a:pt x="725" y="2379"/>
                  </a:cubicBezTo>
                  <a:lnTo>
                    <a:pt x="2111" y="993"/>
                  </a:lnTo>
                  <a:lnTo>
                    <a:pt x="3498" y="2379"/>
                  </a:lnTo>
                  <a:cubicBezTo>
                    <a:pt x="3576" y="2458"/>
                    <a:pt x="3687" y="2497"/>
                    <a:pt x="3797" y="2497"/>
                  </a:cubicBezTo>
                  <a:cubicBezTo>
                    <a:pt x="3907" y="2497"/>
                    <a:pt x="4017" y="2458"/>
                    <a:pt x="4096" y="2379"/>
                  </a:cubicBezTo>
                  <a:cubicBezTo>
                    <a:pt x="4254" y="2222"/>
                    <a:pt x="4254" y="1938"/>
                    <a:pt x="4096" y="1781"/>
                  </a:cubicBezTo>
                  <a:lnTo>
                    <a:pt x="2395" y="142"/>
                  </a:lnTo>
                  <a:cubicBezTo>
                    <a:pt x="2316" y="48"/>
                    <a:pt x="2206" y="1"/>
                    <a:pt x="20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714;p72">
            <a:extLst>
              <a:ext uri="{FF2B5EF4-FFF2-40B4-BE49-F238E27FC236}">
                <a16:creationId xmlns:a16="http://schemas.microsoft.com/office/drawing/2014/main" id="{A5BFC2DA-D85B-45E0-AA37-229759857C7E}"/>
              </a:ext>
            </a:extLst>
          </p:cNvPr>
          <p:cNvGrpSpPr/>
          <p:nvPr/>
        </p:nvGrpSpPr>
        <p:grpSpPr>
          <a:xfrm>
            <a:off x="1925760" y="2886403"/>
            <a:ext cx="251103" cy="252352"/>
            <a:chOff x="-62150375" y="2664925"/>
            <a:chExt cx="316650" cy="318225"/>
          </a:xfrm>
        </p:grpSpPr>
        <p:sp>
          <p:nvSpPr>
            <p:cNvPr id="29" name="Google Shape;715;p72">
              <a:extLst>
                <a:ext uri="{FF2B5EF4-FFF2-40B4-BE49-F238E27FC236}">
                  <a16:creationId xmlns:a16="http://schemas.microsoft.com/office/drawing/2014/main" id="{BDA3C131-C84A-4D88-8025-325F88F38BFF}"/>
                </a:ext>
              </a:extLst>
            </p:cNvPr>
            <p:cNvSpPr/>
            <p:nvPr/>
          </p:nvSpPr>
          <p:spPr>
            <a:xfrm>
              <a:off x="-62150375" y="2961850"/>
              <a:ext cx="316650" cy="21300"/>
            </a:xfrm>
            <a:custGeom>
              <a:avLst/>
              <a:gdLst/>
              <a:ahLst/>
              <a:cxnLst/>
              <a:rect l="l" t="t" r="r" b="b"/>
              <a:pathLst>
                <a:path w="12666" h="852" extrusionOk="0">
                  <a:moveTo>
                    <a:pt x="379" y="0"/>
                  </a:moveTo>
                  <a:cubicBezTo>
                    <a:pt x="158" y="0"/>
                    <a:pt x="1" y="189"/>
                    <a:pt x="1" y="410"/>
                  </a:cubicBezTo>
                  <a:cubicBezTo>
                    <a:pt x="1" y="662"/>
                    <a:pt x="190" y="851"/>
                    <a:pt x="379" y="851"/>
                  </a:cubicBezTo>
                  <a:lnTo>
                    <a:pt x="12225" y="851"/>
                  </a:lnTo>
                  <a:cubicBezTo>
                    <a:pt x="12477" y="851"/>
                    <a:pt x="12634" y="662"/>
                    <a:pt x="12634" y="410"/>
                  </a:cubicBezTo>
                  <a:cubicBezTo>
                    <a:pt x="12666" y="158"/>
                    <a:pt x="12477" y="0"/>
                    <a:pt x="12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16;p72">
              <a:extLst>
                <a:ext uri="{FF2B5EF4-FFF2-40B4-BE49-F238E27FC236}">
                  <a16:creationId xmlns:a16="http://schemas.microsoft.com/office/drawing/2014/main" id="{200E28F5-5CCE-42B5-A601-1983A6AD20E4}"/>
                </a:ext>
              </a:extLst>
            </p:cNvPr>
            <p:cNvSpPr/>
            <p:nvPr/>
          </p:nvSpPr>
          <p:spPr>
            <a:xfrm>
              <a:off x="-62150375" y="2838200"/>
              <a:ext cx="82725" cy="102400"/>
            </a:xfrm>
            <a:custGeom>
              <a:avLst/>
              <a:gdLst/>
              <a:ahLst/>
              <a:cxnLst/>
              <a:rect l="l" t="t" r="r" b="b"/>
              <a:pathLst>
                <a:path w="3309" h="4096" extrusionOk="0">
                  <a:moveTo>
                    <a:pt x="2363" y="756"/>
                  </a:moveTo>
                  <a:cubicBezTo>
                    <a:pt x="2427" y="756"/>
                    <a:pt x="2521" y="851"/>
                    <a:pt x="2521" y="914"/>
                  </a:cubicBezTo>
                  <a:lnTo>
                    <a:pt x="2521" y="3119"/>
                  </a:lnTo>
                  <a:cubicBezTo>
                    <a:pt x="2521" y="3214"/>
                    <a:pt x="2427" y="3245"/>
                    <a:pt x="2363" y="3245"/>
                  </a:cubicBezTo>
                  <a:lnTo>
                    <a:pt x="977" y="3245"/>
                  </a:lnTo>
                  <a:cubicBezTo>
                    <a:pt x="883" y="3245"/>
                    <a:pt x="820" y="3151"/>
                    <a:pt x="820" y="3119"/>
                  </a:cubicBezTo>
                  <a:lnTo>
                    <a:pt x="820" y="914"/>
                  </a:lnTo>
                  <a:cubicBezTo>
                    <a:pt x="820" y="851"/>
                    <a:pt x="883" y="756"/>
                    <a:pt x="977" y="756"/>
                  </a:cubicBezTo>
                  <a:close/>
                  <a:moveTo>
                    <a:pt x="946" y="0"/>
                  </a:moveTo>
                  <a:cubicBezTo>
                    <a:pt x="379" y="0"/>
                    <a:pt x="1" y="441"/>
                    <a:pt x="1" y="945"/>
                  </a:cubicBezTo>
                  <a:lnTo>
                    <a:pt x="1" y="3151"/>
                  </a:lnTo>
                  <a:cubicBezTo>
                    <a:pt x="1" y="3686"/>
                    <a:pt x="410" y="4096"/>
                    <a:pt x="946" y="4096"/>
                  </a:cubicBezTo>
                  <a:lnTo>
                    <a:pt x="2300" y="4096"/>
                  </a:lnTo>
                  <a:cubicBezTo>
                    <a:pt x="2868" y="4096"/>
                    <a:pt x="3309" y="3686"/>
                    <a:pt x="3309" y="3151"/>
                  </a:cubicBezTo>
                  <a:lnTo>
                    <a:pt x="3309" y="945"/>
                  </a:lnTo>
                  <a:cubicBezTo>
                    <a:pt x="3309" y="410"/>
                    <a:pt x="2868" y="0"/>
                    <a:pt x="2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17;p72">
              <a:extLst>
                <a:ext uri="{FF2B5EF4-FFF2-40B4-BE49-F238E27FC236}">
                  <a16:creationId xmlns:a16="http://schemas.microsoft.com/office/drawing/2014/main" id="{9F8BEF58-074A-4FAA-8DF4-04DBF5599334}"/>
                </a:ext>
              </a:extLst>
            </p:cNvPr>
            <p:cNvSpPr/>
            <p:nvPr/>
          </p:nvSpPr>
          <p:spPr>
            <a:xfrm>
              <a:off x="-62033800" y="2664925"/>
              <a:ext cx="82725" cy="274900"/>
            </a:xfrm>
            <a:custGeom>
              <a:avLst/>
              <a:gdLst/>
              <a:ahLst/>
              <a:cxnLst/>
              <a:rect l="l" t="t" r="r" b="b"/>
              <a:pathLst>
                <a:path w="3309" h="10996" extrusionOk="0">
                  <a:moveTo>
                    <a:pt x="2332" y="788"/>
                  </a:moveTo>
                  <a:cubicBezTo>
                    <a:pt x="2426" y="851"/>
                    <a:pt x="2489" y="882"/>
                    <a:pt x="2489" y="945"/>
                  </a:cubicBezTo>
                  <a:lnTo>
                    <a:pt x="2489" y="10050"/>
                  </a:lnTo>
                  <a:cubicBezTo>
                    <a:pt x="2489" y="10145"/>
                    <a:pt x="2426" y="10176"/>
                    <a:pt x="2332" y="10176"/>
                  </a:cubicBezTo>
                  <a:lnTo>
                    <a:pt x="946" y="10176"/>
                  </a:lnTo>
                  <a:cubicBezTo>
                    <a:pt x="882" y="10176"/>
                    <a:pt x="851" y="10082"/>
                    <a:pt x="851" y="10050"/>
                  </a:cubicBezTo>
                  <a:lnTo>
                    <a:pt x="851" y="945"/>
                  </a:lnTo>
                  <a:cubicBezTo>
                    <a:pt x="851" y="882"/>
                    <a:pt x="914" y="788"/>
                    <a:pt x="946" y="788"/>
                  </a:cubicBezTo>
                  <a:close/>
                  <a:moveTo>
                    <a:pt x="946" y="0"/>
                  </a:moveTo>
                  <a:cubicBezTo>
                    <a:pt x="410" y="0"/>
                    <a:pt x="0" y="441"/>
                    <a:pt x="0" y="945"/>
                  </a:cubicBezTo>
                  <a:lnTo>
                    <a:pt x="0" y="10050"/>
                  </a:lnTo>
                  <a:cubicBezTo>
                    <a:pt x="0" y="10617"/>
                    <a:pt x="441" y="10995"/>
                    <a:pt x="946" y="10995"/>
                  </a:cubicBezTo>
                  <a:lnTo>
                    <a:pt x="2332" y="10995"/>
                  </a:lnTo>
                  <a:cubicBezTo>
                    <a:pt x="2899" y="10995"/>
                    <a:pt x="3308" y="10554"/>
                    <a:pt x="3308" y="10050"/>
                  </a:cubicBezTo>
                  <a:lnTo>
                    <a:pt x="3308" y="945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18;p72">
              <a:extLst>
                <a:ext uri="{FF2B5EF4-FFF2-40B4-BE49-F238E27FC236}">
                  <a16:creationId xmlns:a16="http://schemas.microsoft.com/office/drawing/2014/main" id="{A8EA8AD2-07B1-4551-8678-383D51C3ED62}"/>
                </a:ext>
              </a:extLst>
            </p:cNvPr>
            <p:cNvSpPr/>
            <p:nvPr/>
          </p:nvSpPr>
          <p:spPr>
            <a:xfrm>
              <a:off x="-61917225" y="2754700"/>
              <a:ext cx="83500" cy="185900"/>
            </a:xfrm>
            <a:custGeom>
              <a:avLst/>
              <a:gdLst/>
              <a:ahLst/>
              <a:cxnLst/>
              <a:rect l="l" t="t" r="r" b="b"/>
              <a:pathLst>
                <a:path w="3340" h="7436" extrusionOk="0">
                  <a:moveTo>
                    <a:pt x="2394" y="788"/>
                  </a:moveTo>
                  <a:cubicBezTo>
                    <a:pt x="2489" y="788"/>
                    <a:pt x="2520" y="883"/>
                    <a:pt x="2520" y="946"/>
                  </a:cubicBezTo>
                  <a:lnTo>
                    <a:pt x="2520" y="6459"/>
                  </a:lnTo>
                  <a:cubicBezTo>
                    <a:pt x="2520" y="6554"/>
                    <a:pt x="2426" y="6585"/>
                    <a:pt x="2394" y="6585"/>
                  </a:cubicBezTo>
                  <a:lnTo>
                    <a:pt x="1008" y="6585"/>
                  </a:lnTo>
                  <a:cubicBezTo>
                    <a:pt x="945" y="6585"/>
                    <a:pt x="851" y="6491"/>
                    <a:pt x="851" y="6459"/>
                  </a:cubicBezTo>
                  <a:lnTo>
                    <a:pt x="851" y="946"/>
                  </a:lnTo>
                  <a:cubicBezTo>
                    <a:pt x="851" y="883"/>
                    <a:pt x="945" y="788"/>
                    <a:pt x="1008" y="788"/>
                  </a:cubicBezTo>
                  <a:close/>
                  <a:moveTo>
                    <a:pt x="977" y="1"/>
                  </a:moveTo>
                  <a:cubicBezTo>
                    <a:pt x="441" y="1"/>
                    <a:pt x="0" y="442"/>
                    <a:pt x="0" y="977"/>
                  </a:cubicBezTo>
                  <a:lnTo>
                    <a:pt x="0" y="6491"/>
                  </a:lnTo>
                  <a:cubicBezTo>
                    <a:pt x="0" y="7058"/>
                    <a:pt x="441" y="7436"/>
                    <a:pt x="977" y="7436"/>
                  </a:cubicBezTo>
                  <a:lnTo>
                    <a:pt x="2363" y="7436"/>
                  </a:lnTo>
                  <a:cubicBezTo>
                    <a:pt x="2899" y="7436"/>
                    <a:pt x="3308" y="7026"/>
                    <a:pt x="3308" y="6491"/>
                  </a:cubicBezTo>
                  <a:lnTo>
                    <a:pt x="3308" y="977"/>
                  </a:lnTo>
                  <a:cubicBezTo>
                    <a:pt x="3340" y="442"/>
                    <a:pt x="2899" y="1"/>
                    <a:pt x="2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724;p72">
            <a:extLst>
              <a:ext uri="{FF2B5EF4-FFF2-40B4-BE49-F238E27FC236}">
                <a16:creationId xmlns:a16="http://schemas.microsoft.com/office/drawing/2014/main" id="{BA4F8BBC-363F-4737-9491-B2716867021F}"/>
              </a:ext>
            </a:extLst>
          </p:cNvPr>
          <p:cNvGrpSpPr/>
          <p:nvPr/>
        </p:nvGrpSpPr>
        <p:grpSpPr>
          <a:xfrm>
            <a:off x="6400401" y="2886255"/>
            <a:ext cx="252967" cy="252650"/>
            <a:chOff x="-60620800" y="2304600"/>
            <a:chExt cx="319000" cy="318600"/>
          </a:xfrm>
        </p:grpSpPr>
        <p:sp>
          <p:nvSpPr>
            <p:cNvPr id="34" name="Google Shape;725;p72">
              <a:extLst>
                <a:ext uri="{FF2B5EF4-FFF2-40B4-BE49-F238E27FC236}">
                  <a16:creationId xmlns:a16="http://schemas.microsoft.com/office/drawing/2014/main" id="{BB9AD82E-AA52-4669-9F2C-275CE02BEDD7}"/>
                </a:ext>
              </a:extLst>
            </p:cNvPr>
            <p:cNvSpPr/>
            <p:nvPr/>
          </p:nvSpPr>
          <p:spPr>
            <a:xfrm>
              <a:off x="-60620800" y="2304600"/>
              <a:ext cx="319000" cy="318600"/>
            </a:xfrm>
            <a:custGeom>
              <a:avLst/>
              <a:gdLst/>
              <a:ahLst/>
              <a:cxnLst/>
              <a:rect l="l" t="t" r="r" b="b"/>
              <a:pathLst>
                <a:path w="12760" h="12744" extrusionOk="0">
                  <a:moveTo>
                    <a:pt x="10939" y="845"/>
                  </a:moveTo>
                  <a:cubicBezTo>
                    <a:pt x="10969" y="845"/>
                    <a:pt x="11001" y="853"/>
                    <a:pt x="11027" y="866"/>
                  </a:cubicBezTo>
                  <a:lnTo>
                    <a:pt x="11752" y="1276"/>
                  </a:lnTo>
                  <a:cubicBezTo>
                    <a:pt x="11783" y="1339"/>
                    <a:pt x="11815" y="1433"/>
                    <a:pt x="11783" y="1465"/>
                  </a:cubicBezTo>
                  <a:lnTo>
                    <a:pt x="11437" y="2063"/>
                  </a:lnTo>
                  <a:lnTo>
                    <a:pt x="10491" y="1496"/>
                  </a:lnTo>
                  <a:lnTo>
                    <a:pt x="10838" y="898"/>
                  </a:lnTo>
                  <a:cubicBezTo>
                    <a:pt x="10856" y="861"/>
                    <a:pt x="10897" y="845"/>
                    <a:pt x="10939" y="845"/>
                  </a:cubicBezTo>
                  <a:close/>
                  <a:moveTo>
                    <a:pt x="10050" y="2252"/>
                  </a:moveTo>
                  <a:lnTo>
                    <a:pt x="10995" y="2819"/>
                  </a:lnTo>
                  <a:lnTo>
                    <a:pt x="8916" y="6379"/>
                  </a:lnTo>
                  <a:lnTo>
                    <a:pt x="7971" y="5844"/>
                  </a:lnTo>
                  <a:lnTo>
                    <a:pt x="10050" y="2252"/>
                  </a:lnTo>
                  <a:close/>
                  <a:moveTo>
                    <a:pt x="7813" y="6663"/>
                  </a:moveTo>
                  <a:lnTo>
                    <a:pt x="8318" y="6978"/>
                  </a:lnTo>
                  <a:lnTo>
                    <a:pt x="7782" y="7324"/>
                  </a:lnTo>
                  <a:lnTo>
                    <a:pt x="7813" y="6663"/>
                  </a:lnTo>
                  <a:close/>
                  <a:moveTo>
                    <a:pt x="11342" y="5245"/>
                  </a:moveTo>
                  <a:cubicBezTo>
                    <a:pt x="11594" y="5245"/>
                    <a:pt x="11752" y="5434"/>
                    <a:pt x="11752" y="5686"/>
                  </a:cubicBezTo>
                  <a:lnTo>
                    <a:pt x="11752" y="11483"/>
                  </a:lnTo>
                  <a:cubicBezTo>
                    <a:pt x="11752" y="11704"/>
                    <a:pt x="11531" y="11893"/>
                    <a:pt x="11342" y="11893"/>
                  </a:cubicBezTo>
                  <a:lnTo>
                    <a:pt x="1197" y="11893"/>
                  </a:lnTo>
                  <a:cubicBezTo>
                    <a:pt x="945" y="11893"/>
                    <a:pt x="788" y="11704"/>
                    <a:pt x="788" y="11483"/>
                  </a:cubicBezTo>
                  <a:lnTo>
                    <a:pt x="788" y="5686"/>
                  </a:lnTo>
                  <a:cubicBezTo>
                    <a:pt x="788" y="5434"/>
                    <a:pt x="977" y="5245"/>
                    <a:pt x="1197" y="5245"/>
                  </a:cubicBezTo>
                  <a:lnTo>
                    <a:pt x="7372" y="5245"/>
                  </a:lnTo>
                  <a:lnTo>
                    <a:pt x="7057" y="5749"/>
                  </a:lnTo>
                  <a:cubicBezTo>
                    <a:pt x="7026" y="5812"/>
                    <a:pt x="7026" y="5875"/>
                    <a:pt x="7026" y="5970"/>
                  </a:cubicBezTo>
                  <a:lnTo>
                    <a:pt x="6900" y="7734"/>
                  </a:lnTo>
                  <a:lnTo>
                    <a:pt x="5545" y="7734"/>
                  </a:lnTo>
                  <a:cubicBezTo>
                    <a:pt x="5325" y="7734"/>
                    <a:pt x="5167" y="7923"/>
                    <a:pt x="5167" y="8175"/>
                  </a:cubicBezTo>
                  <a:cubicBezTo>
                    <a:pt x="5167" y="8396"/>
                    <a:pt x="5356" y="8585"/>
                    <a:pt x="5545" y="8585"/>
                  </a:cubicBezTo>
                  <a:lnTo>
                    <a:pt x="10523" y="8585"/>
                  </a:lnTo>
                  <a:cubicBezTo>
                    <a:pt x="10743" y="8585"/>
                    <a:pt x="10964" y="8396"/>
                    <a:pt x="10964" y="8175"/>
                  </a:cubicBezTo>
                  <a:cubicBezTo>
                    <a:pt x="10964" y="7923"/>
                    <a:pt x="10743" y="7734"/>
                    <a:pt x="10523" y="7734"/>
                  </a:cubicBezTo>
                  <a:lnTo>
                    <a:pt x="8633" y="7734"/>
                  </a:lnTo>
                  <a:lnTo>
                    <a:pt x="9294" y="7293"/>
                  </a:lnTo>
                  <a:cubicBezTo>
                    <a:pt x="9326" y="7261"/>
                    <a:pt x="9420" y="7230"/>
                    <a:pt x="9420" y="7135"/>
                  </a:cubicBezTo>
                  <a:lnTo>
                    <a:pt x="10523" y="5245"/>
                  </a:lnTo>
                  <a:close/>
                  <a:moveTo>
                    <a:pt x="10933" y="0"/>
                  </a:moveTo>
                  <a:cubicBezTo>
                    <a:pt x="10599" y="0"/>
                    <a:pt x="10280" y="175"/>
                    <a:pt x="10113" y="488"/>
                  </a:cubicBezTo>
                  <a:lnTo>
                    <a:pt x="9578" y="1433"/>
                  </a:lnTo>
                  <a:lnTo>
                    <a:pt x="7877" y="4395"/>
                  </a:lnTo>
                  <a:lnTo>
                    <a:pt x="1229" y="4395"/>
                  </a:lnTo>
                  <a:cubicBezTo>
                    <a:pt x="567" y="4395"/>
                    <a:pt x="0" y="4930"/>
                    <a:pt x="0" y="5592"/>
                  </a:cubicBezTo>
                  <a:lnTo>
                    <a:pt x="0" y="11483"/>
                  </a:lnTo>
                  <a:cubicBezTo>
                    <a:pt x="0" y="12145"/>
                    <a:pt x="567" y="12743"/>
                    <a:pt x="1229" y="12743"/>
                  </a:cubicBezTo>
                  <a:lnTo>
                    <a:pt x="11374" y="12743"/>
                  </a:lnTo>
                  <a:cubicBezTo>
                    <a:pt x="12067" y="12743"/>
                    <a:pt x="12602" y="12176"/>
                    <a:pt x="12602" y="11483"/>
                  </a:cubicBezTo>
                  <a:lnTo>
                    <a:pt x="12602" y="5686"/>
                  </a:lnTo>
                  <a:cubicBezTo>
                    <a:pt x="12602" y="5025"/>
                    <a:pt x="12067" y="4458"/>
                    <a:pt x="11374" y="4458"/>
                  </a:cubicBezTo>
                  <a:lnTo>
                    <a:pt x="11027" y="4458"/>
                  </a:lnTo>
                  <a:lnTo>
                    <a:pt x="12508" y="1937"/>
                  </a:lnTo>
                  <a:cubicBezTo>
                    <a:pt x="12760" y="1433"/>
                    <a:pt x="12602" y="835"/>
                    <a:pt x="12130" y="551"/>
                  </a:cubicBezTo>
                  <a:lnTo>
                    <a:pt x="11437" y="141"/>
                  </a:lnTo>
                  <a:cubicBezTo>
                    <a:pt x="11277" y="46"/>
                    <a:pt x="11103" y="0"/>
                    <a:pt x="109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26;p72">
              <a:extLst>
                <a:ext uri="{FF2B5EF4-FFF2-40B4-BE49-F238E27FC236}">
                  <a16:creationId xmlns:a16="http://schemas.microsoft.com/office/drawing/2014/main" id="{1A08ECBF-DB30-435C-84C3-22AE00E4EFC7}"/>
                </a:ext>
              </a:extLst>
            </p:cNvPr>
            <p:cNvSpPr/>
            <p:nvPr/>
          </p:nvSpPr>
          <p:spPr>
            <a:xfrm>
              <a:off x="-60491625" y="2560150"/>
              <a:ext cx="144925" cy="20525"/>
            </a:xfrm>
            <a:custGeom>
              <a:avLst/>
              <a:gdLst/>
              <a:ahLst/>
              <a:cxnLst/>
              <a:rect l="l" t="t" r="r" b="b"/>
              <a:pathLst>
                <a:path w="5797" h="821" extrusionOk="0">
                  <a:moveTo>
                    <a:pt x="378" y="1"/>
                  </a:moveTo>
                  <a:cubicBezTo>
                    <a:pt x="158" y="1"/>
                    <a:pt x="0" y="190"/>
                    <a:pt x="0" y="411"/>
                  </a:cubicBezTo>
                  <a:cubicBezTo>
                    <a:pt x="0" y="663"/>
                    <a:pt x="189" y="820"/>
                    <a:pt x="378" y="820"/>
                  </a:cubicBezTo>
                  <a:lnTo>
                    <a:pt x="5356" y="820"/>
                  </a:lnTo>
                  <a:cubicBezTo>
                    <a:pt x="5576" y="820"/>
                    <a:pt x="5797" y="631"/>
                    <a:pt x="5797" y="411"/>
                  </a:cubicBezTo>
                  <a:cubicBezTo>
                    <a:pt x="5797" y="190"/>
                    <a:pt x="5576" y="1"/>
                    <a:pt x="5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27;p72">
              <a:extLst>
                <a:ext uri="{FF2B5EF4-FFF2-40B4-BE49-F238E27FC236}">
                  <a16:creationId xmlns:a16="http://schemas.microsoft.com/office/drawing/2014/main" id="{338A9521-1D0E-42DA-AFE5-6A6AF7F7F9DB}"/>
                </a:ext>
              </a:extLst>
            </p:cNvPr>
            <p:cNvSpPr/>
            <p:nvPr/>
          </p:nvSpPr>
          <p:spPr>
            <a:xfrm>
              <a:off x="-60573550" y="2445950"/>
              <a:ext cx="62250" cy="146525"/>
            </a:xfrm>
            <a:custGeom>
              <a:avLst/>
              <a:gdLst/>
              <a:ahLst/>
              <a:cxnLst/>
              <a:rect l="l" t="t" r="r" b="b"/>
              <a:pathLst>
                <a:path w="2490" h="5861" extrusionOk="0">
                  <a:moveTo>
                    <a:pt x="1229" y="1"/>
                  </a:moveTo>
                  <a:cubicBezTo>
                    <a:pt x="977" y="1"/>
                    <a:pt x="820" y="190"/>
                    <a:pt x="820" y="410"/>
                  </a:cubicBezTo>
                  <a:lnTo>
                    <a:pt x="820" y="694"/>
                  </a:lnTo>
                  <a:cubicBezTo>
                    <a:pt x="347" y="851"/>
                    <a:pt x="1" y="1324"/>
                    <a:pt x="1" y="1891"/>
                  </a:cubicBezTo>
                  <a:cubicBezTo>
                    <a:pt x="1" y="2553"/>
                    <a:pt x="568" y="2931"/>
                    <a:pt x="977" y="3246"/>
                  </a:cubicBezTo>
                  <a:cubicBezTo>
                    <a:pt x="1292" y="3498"/>
                    <a:pt x="1670" y="3718"/>
                    <a:pt x="1670" y="3970"/>
                  </a:cubicBezTo>
                  <a:cubicBezTo>
                    <a:pt x="1670" y="4191"/>
                    <a:pt x="1450" y="4348"/>
                    <a:pt x="1229" y="4348"/>
                  </a:cubicBezTo>
                  <a:cubicBezTo>
                    <a:pt x="977" y="4348"/>
                    <a:pt x="820" y="4159"/>
                    <a:pt x="820" y="3970"/>
                  </a:cubicBezTo>
                  <a:cubicBezTo>
                    <a:pt x="820" y="3718"/>
                    <a:pt x="631" y="3529"/>
                    <a:pt x="442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7" y="4947"/>
                    <a:pt x="820" y="5136"/>
                  </a:cubicBezTo>
                  <a:lnTo>
                    <a:pt x="820" y="5420"/>
                  </a:lnTo>
                  <a:cubicBezTo>
                    <a:pt x="820" y="5672"/>
                    <a:pt x="1040" y="5861"/>
                    <a:pt x="1229" y="5861"/>
                  </a:cubicBezTo>
                  <a:cubicBezTo>
                    <a:pt x="1450" y="5861"/>
                    <a:pt x="1670" y="5672"/>
                    <a:pt x="1670" y="5420"/>
                  </a:cubicBezTo>
                  <a:lnTo>
                    <a:pt x="1670" y="5136"/>
                  </a:lnTo>
                  <a:cubicBezTo>
                    <a:pt x="2143" y="4979"/>
                    <a:pt x="2489" y="4506"/>
                    <a:pt x="2489" y="3970"/>
                  </a:cubicBezTo>
                  <a:cubicBezTo>
                    <a:pt x="2489" y="3309"/>
                    <a:pt x="1922" y="2899"/>
                    <a:pt x="1513" y="2584"/>
                  </a:cubicBezTo>
                  <a:cubicBezTo>
                    <a:pt x="1198" y="2364"/>
                    <a:pt x="820" y="2112"/>
                    <a:pt x="820" y="1891"/>
                  </a:cubicBezTo>
                  <a:cubicBezTo>
                    <a:pt x="788" y="1639"/>
                    <a:pt x="977" y="1450"/>
                    <a:pt x="1229" y="1450"/>
                  </a:cubicBezTo>
                  <a:cubicBezTo>
                    <a:pt x="1450" y="1450"/>
                    <a:pt x="1670" y="1639"/>
                    <a:pt x="1670" y="1891"/>
                  </a:cubicBezTo>
                  <a:cubicBezTo>
                    <a:pt x="1670" y="2112"/>
                    <a:pt x="1859" y="2269"/>
                    <a:pt x="2048" y="2269"/>
                  </a:cubicBezTo>
                  <a:cubicBezTo>
                    <a:pt x="2300" y="2269"/>
                    <a:pt x="2489" y="2080"/>
                    <a:pt x="2489" y="1891"/>
                  </a:cubicBezTo>
                  <a:cubicBezTo>
                    <a:pt x="2489" y="1324"/>
                    <a:pt x="2143" y="883"/>
                    <a:pt x="1670" y="694"/>
                  </a:cubicBezTo>
                  <a:lnTo>
                    <a:pt x="1670" y="410"/>
                  </a:lnTo>
                  <a:cubicBezTo>
                    <a:pt x="1670" y="190"/>
                    <a:pt x="1450" y="1"/>
                    <a:pt x="12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731;p72">
            <a:extLst>
              <a:ext uri="{FF2B5EF4-FFF2-40B4-BE49-F238E27FC236}">
                <a16:creationId xmlns:a16="http://schemas.microsoft.com/office/drawing/2014/main" id="{AECF47DF-AEF1-4B41-9ED1-A10B778C9060}"/>
              </a:ext>
            </a:extLst>
          </p:cNvPr>
          <p:cNvSpPr/>
          <p:nvPr/>
        </p:nvSpPr>
        <p:spPr>
          <a:xfrm>
            <a:off x="4890936" y="2886924"/>
            <a:ext cx="246555" cy="251310"/>
          </a:xfrm>
          <a:custGeom>
            <a:avLst/>
            <a:gdLst/>
            <a:ahLst/>
            <a:cxnLst/>
            <a:rect l="l" t="t" r="r" b="b"/>
            <a:pathLst>
              <a:path w="12446" h="12686" extrusionOk="0">
                <a:moveTo>
                  <a:pt x="6176" y="808"/>
                </a:moveTo>
                <a:cubicBezTo>
                  <a:pt x="6428" y="808"/>
                  <a:pt x="6554" y="997"/>
                  <a:pt x="6554" y="1249"/>
                </a:cubicBezTo>
                <a:cubicBezTo>
                  <a:pt x="6554" y="1497"/>
                  <a:pt x="6359" y="1667"/>
                  <a:pt x="6153" y="1667"/>
                </a:cubicBezTo>
                <a:cubicBezTo>
                  <a:pt x="6097" y="1667"/>
                  <a:pt x="6041" y="1654"/>
                  <a:pt x="5987" y="1627"/>
                </a:cubicBezTo>
                <a:cubicBezTo>
                  <a:pt x="5829" y="1564"/>
                  <a:pt x="5735" y="1438"/>
                  <a:pt x="5735" y="1249"/>
                </a:cubicBezTo>
                <a:cubicBezTo>
                  <a:pt x="5766" y="997"/>
                  <a:pt x="5924" y="808"/>
                  <a:pt x="6176" y="808"/>
                </a:cubicBezTo>
                <a:close/>
                <a:moveTo>
                  <a:pt x="1986" y="2541"/>
                </a:moveTo>
                <a:lnTo>
                  <a:pt x="3088" y="5755"/>
                </a:lnTo>
                <a:lnTo>
                  <a:pt x="946" y="5755"/>
                </a:lnTo>
                <a:lnTo>
                  <a:pt x="1986" y="2541"/>
                </a:lnTo>
                <a:close/>
                <a:moveTo>
                  <a:pt x="10303" y="2541"/>
                </a:moveTo>
                <a:lnTo>
                  <a:pt x="11374" y="5755"/>
                </a:lnTo>
                <a:lnTo>
                  <a:pt x="9200" y="5755"/>
                </a:lnTo>
                <a:lnTo>
                  <a:pt x="10303" y="2541"/>
                </a:lnTo>
                <a:close/>
                <a:moveTo>
                  <a:pt x="3183" y="6605"/>
                </a:moveTo>
                <a:cubicBezTo>
                  <a:pt x="3025" y="7109"/>
                  <a:pt x="2584" y="7424"/>
                  <a:pt x="2049" y="7424"/>
                </a:cubicBezTo>
                <a:cubicBezTo>
                  <a:pt x="1481" y="7424"/>
                  <a:pt x="1040" y="7078"/>
                  <a:pt x="851" y="6605"/>
                </a:cubicBezTo>
                <a:close/>
                <a:moveTo>
                  <a:pt x="11437" y="6605"/>
                </a:moveTo>
                <a:cubicBezTo>
                  <a:pt x="11279" y="7109"/>
                  <a:pt x="10870" y="7424"/>
                  <a:pt x="10303" y="7424"/>
                </a:cubicBezTo>
                <a:cubicBezTo>
                  <a:pt x="9767" y="7424"/>
                  <a:pt x="9326" y="7078"/>
                  <a:pt x="9137" y="6605"/>
                </a:cubicBezTo>
                <a:close/>
                <a:moveTo>
                  <a:pt x="6617" y="2415"/>
                </a:moveTo>
                <a:lnTo>
                  <a:pt x="6617" y="8558"/>
                </a:lnTo>
                <a:lnTo>
                  <a:pt x="5766" y="8558"/>
                </a:lnTo>
                <a:lnTo>
                  <a:pt x="5766" y="2415"/>
                </a:lnTo>
                <a:cubicBezTo>
                  <a:pt x="5908" y="2462"/>
                  <a:pt x="6050" y="2486"/>
                  <a:pt x="6191" y="2486"/>
                </a:cubicBezTo>
                <a:cubicBezTo>
                  <a:pt x="6333" y="2486"/>
                  <a:pt x="6475" y="2462"/>
                  <a:pt x="6617" y="2415"/>
                </a:cubicBezTo>
                <a:close/>
                <a:moveTo>
                  <a:pt x="8255" y="9346"/>
                </a:moveTo>
                <a:lnTo>
                  <a:pt x="8255" y="10165"/>
                </a:lnTo>
                <a:lnTo>
                  <a:pt x="4128" y="10165"/>
                </a:lnTo>
                <a:lnTo>
                  <a:pt x="4128" y="9346"/>
                </a:lnTo>
                <a:close/>
                <a:moveTo>
                  <a:pt x="9074" y="11016"/>
                </a:moveTo>
                <a:lnTo>
                  <a:pt x="9074" y="11835"/>
                </a:lnTo>
                <a:lnTo>
                  <a:pt x="3309" y="11835"/>
                </a:lnTo>
                <a:lnTo>
                  <a:pt x="3309" y="11016"/>
                </a:lnTo>
                <a:close/>
                <a:moveTo>
                  <a:pt x="6265" y="1"/>
                </a:moveTo>
                <a:cubicBezTo>
                  <a:pt x="5747" y="1"/>
                  <a:pt x="5253" y="326"/>
                  <a:pt x="5073" y="840"/>
                </a:cubicBezTo>
                <a:lnTo>
                  <a:pt x="1292" y="840"/>
                </a:lnTo>
                <a:cubicBezTo>
                  <a:pt x="1103" y="840"/>
                  <a:pt x="914" y="997"/>
                  <a:pt x="851" y="1186"/>
                </a:cubicBezTo>
                <a:cubicBezTo>
                  <a:pt x="820" y="1438"/>
                  <a:pt x="1009" y="1659"/>
                  <a:pt x="1261" y="1659"/>
                </a:cubicBezTo>
                <a:lnTo>
                  <a:pt x="1481" y="1659"/>
                </a:lnTo>
                <a:cubicBezTo>
                  <a:pt x="30" y="6044"/>
                  <a:pt x="1" y="6133"/>
                  <a:pt x="1" y="6133"/>
                </a:cubicBezTo>
                <a:lnTo>
                  <a:pt x="1" y="6133"/>
                </a:lnTo>
                <a:cubicBezTo>
                  <a:pt x="1" y="6133"/>
                  <a:pt x="1" y="6133"/>
                  <a:pt x="1" y="6133"/>
                </a:cubicBezTo>
                <a:lnTo>
                  <a:pt x="1" y="6196"/>
                </a:lnTo>
                <a:cubicBezTo>
                  <a:pt x="1" y="6479"/>
                  <a:pt x="64" y="6763"/>
                  <a:pt x="158" y="6983"/>
                </a:cubicBezTo>
                <a:cubicBezTo>
                  <a:pt x="464" y="7784"/>
                  <a:pt x="1229" y="8250"/>
                  <a:pt x="2042" y="8250"/>
                </a:cubicBezTo>
                <a:cubicBezTo>
                  <a:pt x="2317" y="8250"/>
                  <a:pt x="2597" y="8197"/>
                  <a:pt x="2868" y="8086"/>
                </a:cubicBezTo>
                <a:cubicBezTo>
                  <a:pt x="3403" y="7865"/>
                  <a:pt x="3844" y="7393"/>
                  <a:pt x="4033" y="6794"/>
                </a:cubicBezTo>
                <a:cubicBezTo>
                  <a:pt x="4128" y="6542"/>
                  <a:pt x="4159" y="6290"/>
                  <a:pt x="4128" y="6164"/>
                </a:cubicBezTo>
                <a:lnTo>
                  <a:pt x="4128" y="6038"/>
                </a:lnTo>
                <a:cubicBezTo>
                  <a:pt x="4128" y="6007"/>
                  <a:pt x="2679" y="1659"/>
                  <a:pt x="2679" y="1627"/>
                </a:cubicBezTo>
                <a:lnTo>
                  <a:pt x="4978" y="1627"/>
                </a:lnTo>
                <a:lnTo>
                  <a:pt x="4978" y="8527"/>
                </a:lnTo>
                <a:lnTo>
                  <a:pt x="3781" y="8527"/>
                </a:lnTo>
                <a:cubicBezTo>
                  <a:pt x="3529" y="8527"/>
                  <a:pt x="3340" y="8716"/>
                  <a:pt x="3340" y="8968"/>
                </a:cubicBezTo>
                <a:lnTo>
                  <a:pt x="3340" y="10165"/>
                </a:lnTo>
                <a:lnTo>
                  <a:pt x="2931" y="10165"/>
                </a:lnTo>
                <a:cubicBezTo>
                  <a:pt x="2710" y="10165"/>
                  <a:pt x="2521" y="10386"/>
                  <a:pt x="2521" y="10606"/>
                </a:cubicBezTo>
                <a:lnTo>
                  <a:pt x="2521" y="12245"/>
                </a:lnTo>
                <a:cubicBezTo>
                  <a:pt x="2521" y="12497"/>
                  <a:pt x="2710" y="12686"/>
                  <a:pt x="2931" y="12686"/>
                </a:cubicBezTo>
                <a:lnTo>
                  <a:pt x="9547" y="12686"/>
                </a:lnTo>
                <a:cubicBezTo>
                  <a:pt x="9673" y="12686"/>
                  <a:pt x="9767" y="12654"/>
                  <a:pt x="9830" y="12560"/>
                </a:cubicBezTo>
                <a:cubicBezTo>
                  <a:pt x="9925" y="12497"/>
                  <a:pt x="9956" y="12371"/>
                  <a:pt x="9956" y="12308"/>
                </a:cubicBezTo>
                <a:lnTo>
                  <a:pt x="9956" y="10638"/>
                </a:lnTo>
                <a:cubicBezTo>
                  <a:pt x="9956" y="10417"/>
                  <a:pt x="9767" y="10228"/>
                  <a:pt x="9515" y="10228"/>
                </a:cubicBezTo>
                <a:lnTo>
                  <a:pt x="9137" y="10228"/>
                </a:lnTo>
                <a:lnTo>
                  <a:pt x="9137" y="8968"/>
                </a:lnTo>
                <a:cubicBezTo>
                  <a:pt x="9137" y="8716"/>
                  <a:pt x="8917" y="8527"/>
                  <a:pt x="8696" y="8527"/>
                </a:cubicBezTo>
                <a:lnTo>
                  <a:pt x="7467" y="8527"/>
                </a:lnTo>
                <a:lnTo>
                  <a:pt x="7467" y="1627"/>
                </a:lnTo>
                <a:lnTo>
                  <a:pt x="9799" y="1627"/>
                </a:lnTo>
                <a:cubicBezTo>
                  <a:pt x="9799" y="1659"/>
                  <a:pt x="8350" y="6038"/>
                  <a:pt x="8350" y="6070"/>
                </a:cubicBezTo>
                <a:lnTo>
                  <a:pt x="8350" y="6164"/>
                </a:lnTo>
                <a:lnTo>
                  <a:pt x="8350" y="6227"/>
                </a:lnTo>
                <a:cubicBezTo>
                  <a:pt x="8350" y="6952"/>
                  <a:pt x="8696" y="7550"/>
                  <a:pt x="9232" y="7928"/>
                </a:cubicBezTo>
                <a:cubicBezTo>
                  <a:pt x="9601" y="8178"/>
                  <a:pt x="10011" y="8295"/>
                  <a:pt x="10411" y="8295"/>
                </a:cubicBezTo>
                <a:cubicBezTo>
                  <a:pt x="11275" y="8295"/>
                  <a:pt x="12092" y="7751"/>
                  <a:pt x="12351" y="6826"/>
                </a:cubicBezTo>
                <a:cubicBezTo>
                  <a:pt x="12382" y="6637"/>
                  <a:pt x="12445" y="6448"/>
                  <a:pt x="12445" y="6227"/>
                </a:cubicBezTo>
                <a:cubicBezTo>
                  <a:pt x="12382" y="6164"/>
                  <a:pt x="12351" y="6133"/>
                  <a:pt x="12351" y="6070"/>
                </a:cubicBezTo>
                <a:lnTo>
                  <a:pt x="10901" y="1659"/>
                </a:lnTo>
                <a:lnTo>
                  <a:pt x="11153" y="1659"/>
                </a:lnTo>
                <a:cubicBezTo>
                  <a:pt x="11342" y="1659"/>
                  <a:pt x="11532" y="1501"/>
                  <a:pt x="11563" y="1312"/>
                </a:cubicBezTo>
                <a:cubicBezTo>
                  <a:pt x="11626" y="1092"/>
                  <a:pt x="11406" y="840"/>
                  <a:pt x="11185" y="840"/>
                </a:cubicBezTo>
                <a:lnTo>
                  <a:pt x="7404" y="840"/>
                </a:lnTo>
                <a:cubicBezTo>
                  <a:pt x="7278" y="462"/>
                  <a:pt x="6963" y="178"/>
                  <a:pt x="6617" y="52"/>
                </a:cubicBezTo>
                <a:cubicBezTo>
                  <a:pt x="6501" y="17"/>
                  <a:pt x="6382" y="1"/>
                  <a:pt x="626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732;p72">
            <a:extLst>
              <a:ext uri="{FF2B5EF4-FFF2-40B4-BE49-F238E27FC236}">
                <a16:creationId xmlns:a16="http://schemas.microsoft.com/office/drawing/2014/main" id="{EAEAAF7D-F2F4-41C9-9A55-E37A4B3CBDF3}"/>
              </a:ext>
            </a:extLst>
          </p:cNvPr>
          <p:cNvSpPr txBox="1"/>
          <p:nvPr/>
        </p:nvSpPr>
        <p:spPr>
          <a:xfrm>
            <a:off x="920761" y="1355262"/>
            <a:ext cx="14436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CUSTOMER PLACES ORDER</a:t>
            </a:r>
            <a:endParaRPr sz="1600" dirty="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9" name="Google Shape;733;p72">
            <a:extLst>
              <a:ext uri="{FF2B5EF4-FFF2-40B4-BE49-F238E27FC236}">
                <a16:creationId xmlns:a16="http://schemas.microsoft.com/office/drawing/2014/main" id="{F7460C08-7095-460D-96B2-BFE26EE99965}"/>
              </a:ext>
            </a:extLst>
          </p:cNvPr>
          <p:cNvSpPr txBox="1"/>
          <p:nvPr/>
        </p:nvSpPr>
        <p:spPr>
          <a:xfrm>
            <a:off x="1628077" y="2014936"/>
            <a:ext cx="2060826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Placed Orders Goes To Order Management System</a:t>
            </a:r>
          </a:p>
        </p:txBody>
      </p:sp>
      <p:sp>
        <p:nvSpPr>
          <p:cNvPr id="40" name="Google Shape;734;p72">
            <a:extLst>
              <a:ext uri="{FF2B5EF4-FFF2-40B4-BE49-F238E27FC236}">
                <a16:creationId xmlns:a16="http://schemas.microsoft.com/office/drawing/2014/main" id="{DF4B594B-BE13-4D0A-BD27-031AB7CDAF25}"/>
              </a:ext>
            </a:extLst>
          </p:cNvPr>
          <p:cNvSpPr txBox="1"/>
          <p:nvPr/>
        </p:nvSpPr>
        <p:spPr>
          <a:xfrm>
            <a:off x="4343681" y="1363254"/>
            <a:ext cx="1773094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SELECT BEST ROUTE</a:t>
            </a:r>
            <a:endParaRPr sz="1800" dirty="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1" name="Google Shape;698;p72">
            <a:extLst>
              <a:ext uri="{FF2B5EF4-FFF2-40B4-BE49-F238E27FC236}">
                <a16:creationId xmlns:a16="http://schemas.microsoft.com/office/drawing/2014/main" id="{D35E1EB1-0019-45FC-A8C7-CECB421D20FD}"/>
              </a:ext>
            </a:extLst>
          </p:cNvPr>
          <p:cNvSpPr txBox="1"/>
          <p:nvPr/>
        </p:nvSpPr>
        <p:spPr>
          <a:xfrm>
            <a:off x="4717999" y="2030951"/>
            <a:ext cx="2173184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Stock Availability, Route Performance, Time Delay </a:t>
            </a:r>
          </a:p>
        </p:txBody>
      </p:sp>
      <p:sp>
        <p:nvSpPr>
          <p:cNvPr id="42" name="Google Shape;737;p72">
            <a:extLst>
              <a:ext uri="{FF2B5EF4-FFF2-40B4-BE49-F238E27FC236}">
                <a16:creationId xmlns:a16="http://schemas.microsoft.com/office/drawing/2014/main" id="{1138DC41-3E8C-464E-97D9-36C35496901E}"/>
              </a:ext>
            </a:extLst>
          </p:cNvPr>
          <p:cNvSpPr txBox="1"/>
          <p:nvPr/>
        </p:nvSpPr>
        <p:spPr>
          <a:xfrm>
            <a:off x="2543072" y="4508510"/>
            <a:ext cx="171045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AI CHECKS MULTIPLE ROUTES</a:t>
            </a:r>
            <a:endParaRPr sz="1600" dirty="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3" name="Google Shape;738;p72">
            <a:extLst>
              <a:ext uri="{FF2B5EF4-FFF2-40B4-BE49-F238E27FC236}">
                <a16:creationId xmlns:a16="http://schemas.microsoft.com/office/drawing/2014/main" id="{F970E179-1360-4044-A5FE-0510BD225961}"/>
              </a:ext>
            </a:extLst>
          </p:cNvPr>
          <p:cNvSpPr txBox="1"/>
          <p:nvPr/>
        </p:nvSpPr>
        <p:spPr>
          <a:xfrm>
            <a:off x="2942725" y="3603936"/>
            <a:ext cx="1948211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Sellers, Distributors And Manufacturers</a:t>
            </a:r>
          </a:p>
        </p:txBody>
      </p:sp>
      <p:sp>
        <p:nvSpPr>
          <p:cNvPr id="44" name="Google Shape;739;p72">
            <a:extLst>
              <a:ext uri="{FF2B5EF4-FFF2-40B4-BE49-F238E27FC236}">
                <a16:creationId xmlns:a16="http://schemas.microsoft.com/office/drawing/2014/main" id="{18FAF9AF-21CD-40A4-A953-615A145ABAF1}"/>
              </a:ext>
            </a:extLst>
          </p:cNvPr>
          <p:cNvSpPr txBox="1"/>
          <p:nvPr/>
        </p:nvSpPr>
        <p:spPr>
          <a:xfrm>
            <a:off x="5536698" y="4490691"/>
            <a:ext cx="1346163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SHIPMENT</a:t>
            </a:r>
            <a:endParaRPr sz="1800" dirty="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5" name="Google Shape;740;p72">
            <a:extLst>
              <a:ext uri="{FF2B5EF4-FFF2-40B4-BE49-F238E27FC236}">
                <a16:creationId xmlns:a16="http://schemas.microsoft.com/office/drawing/2014/main" id="{1CA89D44-8564-42B7-956D-4ECFBAD14B75}"/>
              </a:ext>
            </a:extLst>
          </p:cNvPr>
          <p:cNvSpPr txBox="1"/>
          <p:nvPr/>
        </p:nvSpPr>
        <p:spPr>
          <a:xfrm>
            <a:off x="5992254" y="3528874"/>
            <a:ext cx="1980856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Product Shipped and Customer Updated With Arrival Time</a:t>
            </a:r>
            <a:endParaRPr dirty="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446B8A7-EC35-4C0B-AF3D-025FCB580436}"/>
              </a:ext>
            </a:extLst>
          </p:cNvPr>
          <p:cNvSpPr txBox="1"/>
          <p:nvPr/>
        </p:nvSpPr>
        <p:spPr>
          <a:xfrm>
            <a:off x="495634" y="734725"/>
            <a:ext cx="1821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Oswald"/>
              </a:rPr>
              <a:t>HOW IT WORKS?</a:t>
            </a:r>
            <a:endParaRPr lang="en-US" sz="1800" dirty="0"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7381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3E70A-FF7A-47DA-B737-B595FAF9D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116172"/>
            <a:ext cx="7704000" cy="405600"/>
          </a:xfrm>
        </p:spPr>
        <p:txBody>
          <a:bodyPr/>
          <a:lstStyle/>
          <a:p>
            <a:r>
              <a:rPr lang="en-IN" dirty="0"/>
              <a:t>4. INVENTORY QUALITY CHECK AND RETURNS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EC5574-32A0-40BD-8745-B0AD474E47C4}"/>
              </a:ext>
            </a:extLst>
          </p:cNvPr>
          <p:cNvSpPr txBox="1"/>
          <p:nvPr/>
        </p:nvSpPr>
        <p:spPr>
          <a:xfrm>
            <a:off x="425303" y="763436"/>
            <a:ext cx="1821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Oswald"/>
              </a:rPr>
              <a:t>QUALITY CHECK</a:t>
            </a:r>
            <a:endParaRPr lang="en-US" sz="1800" dirty="0"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E2ED9D-CEE6-490E-9C17-2ADAB95777DB}"/>
              </a:ext>
            </a:extLst>
          </p:cNvPr>
          <p:cNvSpPr/>
          <p:nvPr/>
        </p:nvSpPr>
        <p:spPr>
          <a:xfrm>
            <a:off x="5559564" y="1232043"/>
            <a:ext cx="2721935" cy="13397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 </a:t>
            </a:r>
            <a:endParaRPr lang="en-IN" b="1" dirty="0"/>
          </a:p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446F62-61A8-40C3-9D5E-86FB9794751B}"/>
              </a:ext>
            </a:extLst>
          </p:cNvPr>
          <p:cNvSpPr/>
          <p:nvPr/>
        </p:nvSpPr>
        <p:spPr>
          <a:xfrm>
            <a:off x="521000" y="1232044"/>
            <a:ext cx="2721935" cy="13397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 </a:t>
            </a:r>
            <a:endParaRPr lang="en-IN" b="1" dirty="0"/>
          </a:p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A235EE-F576-45A1-B021-31EC9ED03D60}"/>
              </a:ext>
            </a:extLst>
          </p:cNvPr>
          <p:cNvSpPr txBox="1"/>
          <p:nvPr/>
        </p:nvSpPr>
        <p:spPr>
          <a:xfrm>
            <a:off x="1230323" y="1232044"/>
            <a:ext cx="1214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accent2"/>
                </a:solidFill>
                <a:latin typeface="Fira Sans Extra Condensed Medium" panose="020B0604020202020204" charset="0"/>
              </a:rPr>
              <a:t>OBJECTIVE</a:t>
            </a:r>
            <a:endParaRPr lang="en-IN" sz="1800" dirty="0">
              <a:solidFill>
                <a:schemeClr val="accent2"/>
              </a:solidFill>
              <a:latin typeface="Fira Sans Extra Condensed Medium" panose="020B060402020202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1C90FB-8B0E-4ECB-A968-10F5ACA94A6A}"/>
              </a:ext>
            </a:extLst>
          </p:cNvPr>
          <p:cNvSpPr txBox="1"/>
          <p:nvPr/>
        </p:nvSpPr>
        <p:spPr>
          <a:xfrm>
            <a:off x="6656205" y="1245980"/>
            <a:ext cx="813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accent2"/>
                </a:solidFill>
                <a:latin typeface="Fira Sans Extra Condensed Medium" panose="020B0604020202020204" charset="0"/>
              </a:rPr>
              <a:t>GOALS</a:t>
            </a:r>
            <a:endParaRPr lang="en-IN" sz="1800" dirty="0">
              <a:solidFill>
                <a:schemeClr val="accent2"/>
              </a:solidFill>
              <a:latin typeface="Fira Sans Extra Condensed Medium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2681ED-F7B1-462C-918C-A795B8A80D58}"/>
              </a:ext>
            </a:extLst>
          </p:cNvPr>
          <p:cNvSpPr txBox="1"/>
          <p:nvPr/>
        </p:nvSpPr>
        <p:spPr>
          <a:xfrm>
            <a:off x="773899" y="1635981"/>
            <a:ext cx="2216135" cy="614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i="0" u="none" strike="noStrike" dirty="0">
                <a:solidFill>
                  <a:schemeClr val="tx1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Developing Warehouse Performance Index (WPI)</a:t>
            </a:r>
            <a:endParaRPr lang="en-IN" sz="1200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248B88-E1A5-4459-92B8-1F943477E510}"/>
              </a:ext>
            </a:extLst>
          </p:cNvPr>
          <p:cNvSpPr txBox="1"/>
          <p:nvPr/>
        </p:nvSpPr>
        <p:spPr>
          <a:xfrm>
            <a:off x="5651477" y="1628172"/>
            <a:ext cx="2672311" cy="614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Training workforce efficiently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Assist Audit firms in inspection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5820F620-271E-4FF4-8B5F-BF3207D3A403}"/>
              </a:ext>
            </a:extLst>
          </p:cNvPr>
          <p:cNvGraphicFramePr/>
          <p:nvPr/>
        </p:nvGraphicFramePr>
        <p:xfrm>
          <a:off x="521000" y="2880244"/>
          <a:ext cx="7903000" cy="465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7F33B06-6817-43E1-8F29-007A3CDC5B90}"/>
              </a:ext>
            </a:extLst>
          </p:cNvPr>
          <p:cNvSpPr txBox="1"/>
          <p:nvPr/>
        </p:nvSpPr>
        <p:spPr>
          <a:xfrm>
            <a:off x="521000" y="3550096"/>
            <a:ext cx="24064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Roboto Slab" panose="020B0604020202020204" charset="0"/>
                <a:ea typeface="Roboto Slab" panose="020B0604020202020204" charset="0"/>
              </a:rPr>
              <a:t>X = Returns/ Shipping</a:t>
            </a:r>
            <a:endParaRPr lang="en-IN" sz="1200" b="1" dirty="0"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b="1" dirty="0"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Roboto Slab" panose="020B0604020202020204" charset="0"/>
                <a:ea typeface="Roboto Slab" panose="020B0604020202020204" charset="0"/>
              </a:rPr>
              <a:t>Y = Items Missing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1" dirty="0"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Roboto Slab" panose="020B0604020202020204" charset="0"/>
                <a:ea typeface="Roboto Slab" panose="020B0604020202020204" charset="0"/>
              </a:rPr>
              <a:t>Threshold Of WPI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1" dirty="0"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Roboto Slab" panose="020B0604020202020204" charset="0"/>
                <a:ea typeface="Roboto Slab" panose="020B0604020202020204" charset="0"/>
              </a:rPr>
              <a:t>User &amp; Workers Feedback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EBB1A4-A21B-4224-A100-5B8FD77A0D7A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3242935" y="1901896"/>
            <a:ext cx="2316629" cy="1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29E27B8-CE82-485F-A00C-5325EA284FBF}"/>
              </a:ext>
            </a:extLst>
          </p:cNvPr>
          <p:cNvSpPr txBox="1"/>
          <p:nvPr/>
        </p:nvSpPr>
        <p:spPr>
          <a:xfrm>
            <a:off x="3108761" y="3519606"/>
            <a:ext cx="2283715" cy="1445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b="1" dirty="0">
                <a:latin typeface="Roboto Slab" panose="020B0604020202020204" charset="0"/>
                <a:ea typeface="Roboto Slab" panose="020B0604020202020204" charset="0"/>
              </a:rPr>
              <a:t>Classification Models And Outlier Detection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200" b="1" dirty="0"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b="1" dirty="0">
                <a:latin typeface="Roboto Slab" panose="020B0604020202020204" charset="0"/>
                <a:ea typeface="Roboto Slab" panose="020B0604020202020204" charset="0"/>
              </a:rPr>
              <a:t>Analysis To Calculate Threshold For WPI</a:t>
            </a:r>
            <a:endParaRPr lang="en-US" sz="1200" b="1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CD4B1D-D1CD-4B0B-923D-E034A49FEA4C}"/>
              </a:ext>
            </a:extLst>
          </p:cNvPr>
          <p:cNvSpPr txBox="1"/>
          <p:nvPr/>
        </p:nvSpPr>
        <p:spPr>
          <a:xfrm>
            <a:off x="6070512" y="3654438"/>
            <a:ext cx="1834239" cy="1145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200" b="1" dirty="0">
                <a:latin typeface="Roboto Slab" panose="020B0604020202020204" charset="0"/>
                <a:ea typeface="Roboto Slab" panose="020B0604020202020204" charset="0"/>
              </a:rPr>
              <a:t>WPI Calculation Using AI And Suggested Solutions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245EE8-2F74-4036-86C1-FFB42B650C1A}"/>
              </a:ext>
            </a:extLst>
          </p:cNvPr>
          <p:cNvCxnSpPr/>
          <p:nvPr/>
        </p:nvCxnSpPr>
        <p:spPr>
          <a:xfrm>
            <a:off x="2927498" y="3550096"/>
            <a:ext cx="0" cy="141548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AB200C-58A0-4B6E-B4C8-9C09D852CF0A}"/>
              </a:ext>
            </a:extLst>
          </p:cNvPr>
          <p:cNvCxnSpPr/>
          <p:nvPr/>
        </p:nvCxnSpPr>
        <p:spPr>
          <a:xfrm>
            <a:off x="5559564" y="3550096"/>
            <a:ext cx="0" cy="141548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Checkmark">
            <a:extLst>
              <a:ext uri="{FF2B5EF4-FFF2-40B4-BE49-F238E27FC236}">
                <a16:creationId xmlns:a16="http://schemas.microsoft.com/office/drawing/2014/main" id="{95AEB932-86A7-4CC2-8C5A-F9CC49CA3D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15300" y="144469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888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3E70A-FF7A-47DA-B737-B595FAF9D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116172"/>
            <a:ext cx="7704000" cy="405600"/>
          </a:xfrm>
        </p:spPr>
        <p:txBody>
          <a:bodyPr/>
          <a:lstStyle/>
          <a:p>
            <a:r>
              <a:rPr lang="en-IN" dirty="0"/>
              <a:t>4. INVENTORY QUALITY CHECK AND RETURNS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EC5574-32A0-40BD-8745-B0AD474E47C4}"/>
              </a:ext>
            </a:extLst>
          </p:cNvPr>
          <p:cNvSpPr txBox="1"/>
          <p:nvPr/>
        </p:nvSpPr>
        <p:spPr>
          <a:xfrm>
            <a:off x="425303" y="763436"/>
            <a:ext cx="2332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Oswald"/>
              </a:rPr>
              <a:t>OPTIMIZING RETURNS</a:t>
            </a:r>
            <a:endParaRPr lang="en-US" sz="1800" dirty="0"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E2ED9D-CEE6-490E-9C17-2ADAB95777DB}"/>
              </a:ext>
            </a:extLst>
          </p:cNvPr>
          <p:cNvSpPr/>
          <p:nvPr/>
        </p:nvSpPr>
        <p:spPr>
          <a:xfrm>
            <a:off x="5559564" y="1232043"/>
            <a:ext cx="2721935" cy="13397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 </a:t>
            </a:r>
            <a:endParaRPr lang="en-IN" b="1" dirty="0"/>
          </a:p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446F62-61A8-40C3-9D5E-86FB9794751B}"/>
              </a:ext>
            </a:extLst>
          </p:cNvPr>
          <p:cNvSpPr/>
          <p:nvPr/>
        </p:nvSpPr>
        <p:spPr>
          <a:xfrm>
            <a:off x="521000" y="1232044"/>
            <a:ext cx="2721935" cy="13397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 </a:t>
            </a:r>
            <a:endParaRPr lang="en-IN" b="1" dirty="0"/>
          </a:p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A235EE-F576-45A1-B021-31EC9ED03D60}"/>
              </a:ext>
            </a:extLst>
          </p:cNvPr>
          <p:cNvSpPr txBox="1"/>
          <p:nvPr/>
        </p:nvSpPr>
        <p:spPr>
          <a:xfrm>
            <a:off x="1304508" y="1232043"/>
            <a:ext cx="83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accent2"/>
                </a:solidFill>
                <a:latin typeface="Fira Sans Extra Condensed Medium" panose="020B0604020202020204" charset="0"/>
              </a:rPr>
              <a:t>GOALS</a:t>
            </a:r>
            <a:endParaRPr lang="en-IN" sz="1800" dirty="0">
              <a:solidFill>
                <a:schemeClr val="accent2"/>
              </a:solidFill>
              <a:latin typeface="Fira Sans Extra Condensed Medium" panose="020B060402020202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1C90FB-8B0E-4ECB-A968-10F5ACA94A6A}"/>
              </a:ext>
            </a:extLst>
          </p:cNvPr>
          <p:cNvSpPr txBox="1"/>
          <p:nvPr/>
        </p:nvSpPr>
        <p:spPr>
          <a:xfrm>
            <a:off x="6243994" y="1232043"/>
            <a:ext cx="1487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accent2"/>
                </a:solidFill>
                <a:latin typeface="Fira Sans Extra Condensed Medium" panose="020B0604020202020204" charset="0"/>
              </a:rPr>
              <a:t>ASSUMPTIONS</a:t>
            </a:r>
            <a:endParaRPr lang="en-IN" sz="1800" dirty="0">
              <a:solidFill>
                <a:schemeClr val="accent2"/>
              </a:solidFill>
              <a:latin typeface="Fira Sans Extra Condensed Medium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2681ED-F7B1-462C-918C-A795B8A80D58}"/>
              </a:ext>
            </a:extLst>
          </p:cNvPr>
          <p:cNvSpPr txBox="1"/>
          <p:nvPr/>
        </p:nvSpPr>
        <p:spPr>
          <a:xfrm>
            <a:off x="5879562" y="1541785"/>
            <a:ext cx="2216135" cy="891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i="0" u="none" strike="noStrike" dirty="0">
                <a:solidFill>
                  <a:schemeClr val="tx1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Organization Should Have Offline Accessible Return Points</a:t>
            </a:r>
            <a:endParaRPr lang="en-IN" sz="1200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248B88-E1A5-4459-92B8-1F943477E510}"/>
              </a:ext>
            </a:extLst>
          </p:cNvPr>
          <p:cNvSpPr txBox="1"/>
          <p:nvPr/>
        </p:nvSpPr>
        <p:spPr>
          <a:xfrm>
            <a:off x="570624" y="1541785"/>
            <a:ext cx="2672311" cy="891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Minimise Time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Fraud Detection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Optimize Customer Experience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5820F620-271E-4FF4-8B5F-BF3207D3A4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8388246"/>
              </p:ext>
            </p:extLst>
          </p:nvPr>
        </p:nvGraphicFramePr>
        <p:xfrm>
          <a:off x="521000" y="2880244"/>
          <a:ext cx="7903000" cy="465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7F33B06-6817-43E1-8F29-007A3CDC5B90}"/>
              </a:ext>
            </a:extLst>
          </p:cNvPr>
          <p:cNvSpPr txBox="1"/>
          <p:nvPr/>
        </p:nvSpPr>
        <p:spPr>
          <a:xfrm>
            <a:off x="521000" y="3556006"/>
            <a:ext cx="2406498" cy="1445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b="1" dirty="0">
                <a:latin typeface="Roboto Slab" panose="020B0604020202020204" charset="0"/>
                <a:ea typeface="Roboto Slab" panose="020B0604020202020204" charset="0"/>
              </a:rPr>
              <a:t>Customer Location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200" b="1" dirty="0"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b="1" dirty="0">
                <a:latin typeface="Roboto Slab" panose="020B0604020202020204" charset="0"/>
                <a:ea typeface="Roboto Slab" panose="020B0604020202020204" charset="0"/>
              </a:rPr>
              <a:t>Product To Return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200" b="1" dirty="0"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b="1" dirty="0">
                <a:latin typeface="Roboto Slab" panose="020B0604020202020204" charset="0"/>
                <a:ea typeface="Roboto Slab" panose="020B0604020202020204" charset="0"/>
              </a:rPr>
              <a:t>Exchange Or Refund</a:t>
            </a:r>
            <a:endParaRPr lang="en-US" sz="1200" b="1" dirty="0">
              <a:latin typeface="Roboto Slab" panose="020B0604020202020204" charset="0"/>
              <a:ea typeface="Roboto Slab" panose="020B060402020202020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EBB1A4-A21B-4224-A100-5B8FD77A0D7A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3242935" y="1901896"/>
            <a:ext cx="2316629" cy="1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29E27B8-CE82-485F-A00C-5325EA284FBF}"/>
              </a:ext>
            </a:extLst>
          </p:cNvPr>
          <p:cNvSpPr txBox="1"/>
          <p:nvPr/>
        </p:nvSpPr>
        <p:spPr>
          <a:xfrm>
            <a:off x="2936489" y="3393442"/>
            <a:ext cx="2623075" cy="1722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b="1" dirty="0">
                <a:latin typeface="Roboto Slab" panose="020B0604020202020204" charset="0"/>
                <a:ea typeface="Roboto Slab" panose="020B0604020202020204" charset="0"/>
              </a:rPr>
              <a:t>Best Route To Return From Customer Inputs.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b="1" dirty="0">
                <a:latin typeface="Roboto Slab" panose="020B0604020202020204" charset="0"/>
                <a:ea typeface="Roboto Slab" panose="020B0604020202020204" charset="0"/>
              </a:rPr>
              <a:t>Fraud Detection Using Image Processing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b="1" dirty="0">
                <a:latin typeface="Roboto Slab" panose="020B0604020202020204" charset="0"/>
                <a:ea typeface="Roboto Slab" panose="020B0604020202020204" charset="0"/>
              </a:rPr>
              <a:t>Initiating And Automating Refund Or Exchange</a:t>
            </a:r>
            <a:endParaRPr lang="en-US" sz="1200" b="1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CD4B1D-D1CD-4B0B-923D-E034A49FEA4C}"/>
              </a:ext>
            </a:extLst>
          </p:cNvPr>
          <p:cNvSpPr txBox="1"/>
          <p:nvPr/>
        </p:nvSpPr>
        <p:spPr>
          <a:xfrm>
            <a:off x="5784381" y="3412107"/>
            <a:ext cx="2406496" cy="1515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200" b="1" dirty="0">
                <a:latin typeface="Roboto Slab" panose="020B0604020202020204" charset="0"/>
                <a:ea typeface="Roboto Slab" panose="020B0604020202020204" charset="0"/>
              </a:rPr>
              <a:t>Seamless Customer Experience, Suggested Offline Return Centers And Reduced Loss Of Company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245EE8-2F74-4036-86C1-FFB42B650C1A}"/>
              </a:ext>
            </a:extLst>
          </p:cNvPr>
          <p:cNvCxnSpPr/>
          <p:nvPr/>
        </p:nvCxnSpPr>
        <p:spPr>
          <a:xfrm>
            <a:off x="2927498" y="3550096"/>
            <a:ext cx="0" cy="141548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AB200C-58A0-4B6E-B4C8-9C09D852CF0A}"/>
              </a:ext>
            </a:extLst>
          </p:cNvPr>
          <p:cNvCxnSpPr/>
          <p:nvPr/>
        </p:nvCxnSpPr>
        <p:spPr>
          <a:xfrm>
            <a:off x="5559564" y="3550096"/>
            <a:ext cx="0" cy="141548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oogle Shape;285;p35">
            <a:extLst>
              <a:ext uri="{FF2B5EF4-FFF2-40B4-BE49-F238E27FC236}">
                <a16:creationId xmlns:a16="http://schemas.microsoft.com/office/drawing/2014/main" id="{95509E8F-5B1E-4BFC-A339-3A38EE4805F0}"/>
              </a:ext>
            </a:extLst>
          </p:cNvPr>
          <p:cNvSpPr txBox="1"/>
          <p:nvPr/>
        </p:nvSpPr>
        <p:spPr>
          <a:xfrm>
            <a:off x="3430312" y="1924681"/>
            <a:ext cx="19776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Roboto Slab"/>
                <a:ea typeface="Roboto Slab"/>
                <a:cs typeface="Roboto Slab"/>
                <a:sym typeface="Roboto Slab"/>
              </a:rPr>
              <a:t>People Prefer Offline Returns</a:t>
            </a:r>
            <a:endParaRPr sz="1200" b="1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7" name="Google Shape;288;p35">
            <a:extLst>
              <a:ext uri="{FF2B5EF4-FFF2-40B4-BE49-F238E27FC236}">
                <a16:creationId xmlns:a16="http://schemas.microsoft.com/office/drawing/2014/main" id="{A747C1E2-7B73-4A5E-BABD-C7E61D8842BC}"/>
              </a:ext>
            </a:extLst>
          </p:cNvPr>
          <p:cNvSpPr txBox="1"/>
          <p:nvPr/>
        </p:nvSpPr>
        <p:spPr>
          <a:xfrm>
            <a:off x="4011366" y="1400299"/>
            <a:ext cx="921949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097A78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67%</a:t>
            </a:r>
            <a:endParaRPr sz="2400" b="1" dirty="0">
              <a:solidFill>
                <a:srgbClr val="097A78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737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3E70A-FF7A-47DA-B737-B595FAF9D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116172"/>
            <a:ext cx="7704000" cy="405600"/>
          </a:xfrm>
        </p:spPr>
        <p:txBody>
          <a:bodyPr/>
          <a:lstStyle/>
          <a:p>
            <a:r>
              <a:rPr lang="en-IN" dirty="0"/>
              <a:t>5. INTELLIGENT IOT TRACKING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65F26A-BE60-4719-B0B1-831358AB2A68}"/>
              </a:ext>
            </a:extLst>
          </p:cNvPr>
          <p:cNvSpPr txBox="1"/>
          <p:nvPr/>
        </p:nvSpPr>
        <p:spPr>
          <a:xfrm>
            <a:off x="304801" y="660034"/>
            <a:ext cx="1928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Oswald"/>
              </a:rPr>
              <a:t>ABOUT BLE TAGS</a:t>
            </a:r>
            <a:endParaRPr lang="en-US" sz="1800" dirty="0"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D634799-4C17-4666-B528-5102081E6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76" y="1110995"/>
            <a:ext cx="3539950" cy="2885250"/>
          </a:xfrm>
          <a:prstGeom prst="rect">
            <a:avLst/>
          </a:prstGeom>
          <a:noFill/>
          <a:ln w="28575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1F554F-8126-4012-BDD4-4D8CCA171754}"/>
              </a:ext>
            </a:extLst>
          </p:cNvPr>
          <p:cNvCxnSpPr>
            <a:cxnSpLocks/>
          </p:cNvCxnSpPr>
          <p:nvPr/>
        </p:nvCxnSpPr>
        <p:spPr>
          <a:xfrm>
            <a:off x="6400800" y="851600"/>
            <a:ext cx="11804" cy="340404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0174946F-41ED-45EA-824D-BF23FE82B44E}"/>
              </a:ext>
            </a:extLst>
          </p:cNvPr>
          <p:cNvGrpSpPr/>
          <p:nvPr/>
        </p:nvGrpSpPr>
        <p:grpSpPr>
          <a:xfrm>
            <a:off x="5631712" y="1064032"/>
            <a:ext cx="733646" cy="140215"/>
            <a:chOff x="5631712" y="1064032"/>
            <a:chExt cx="733646" cy="140215"/>
          </a:xfrm>
          <a:solidFill>
            <a:schemeClr val="accent2"/>
          </a:solidFill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52338E7-5503-4C50-B493-283CF476FF53}"/>
                </a:ext>
              </a:extLst>
            </p:cNvPr>
            <p:cNvCxnSpPr/>
            <p:nvPr/>
          </p:nvCxnSpPr>
          <p:spPr>
            <a:xfrm flipH="1">
              <a:off x="5777023" y="1134140"/>
              <a:ext cx="588335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409B6C-0F9B-4949-AC7A-87F0960EC92E}"/>
                </a:ext>
              </a:extLst>
            </p:cNvPr>
            <p:cNvSpPr/>
            <p:nvPr/>
          </p:nvSpPr>
          <p:spPr>
            <a:xfrm>
              <a:off x="5631712" y="1064032"/>
              <a:ext cx="155942" cy="14021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AF70E85-6B75-47B2-914F-B1859928F52F}"/>
              </a:ext>
            </a:extLst>
          </p:cNvPr>
          <p:cNvGrpSpPr/>
          <p:nvPr/>
        </p:nvGrpSpPr>
        <p:grpSpPr>
          <a:xfrm>
            <a:off x="5674728" y="2473863"/>
            <a:ext cx="733646" cy="140215"/>
            <a:chOff x="5631712" y="1064032"/>
            <a:chExt cx="733646" cy="140215"/>
          </a:xfrm>
          <a:solidFill>
            <a:schemeClr val="accent4"/>
          </a:solidFill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2942475-FD63-4E63-99D1-ABA56A0EA912}"/>
                </a:ext>
              </a:extLst>
            </p:cNvPr>
            <p:cNvCxnSpPr/>
            <p:nvPr/>
          </p:nvCxnSpPr>
          <p:spPr>
            <a:xfrm flipH="1">
              <a:off x="5777023" y="1134140"/>
              <a:ext cx="588335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22C9125-E03D-4FC0-AFA0-CC15D9BA9E55}"/>
                </a:ext>
              </a:extLst>
            </p:cNvPr>
            <p:cNvSpPr/>
            <p:nvPr/>
          </p:nvSpPr>
          <p:spPr>
            <a:xfrm>
              <a:off x="5631712" y="1064032"/>
              <a:ext cx="155942" cy="14021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FC0467D-073F-4096-A81A-DDA05FD0DB28}"/>
              </a:ext>
            </a:extLst>
          </p:cNvPr>
          <p:cNvGrpSpPr/>
          <p:nvPr/>
        </p:nvGrpSpPr>
        <p:grpSpPr>
          <a:xfrm rot="10800000">
            <a:off x="6400800" y="1751884"/>
            <a:ext cx="733646" cy="140215"/>
            <a:chOff x="5631712" y="1064032"/>
            <a:chExt cx="733646" cy="140215"/>
          </a:xfrm>
          <a:solidFill>
            <a:schemeClr val="accent5"/>
          </a:solidFill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3CE1800-AB2A-491E-99D7-8982C1DC46FB}"/>
                </a:ext>
              </a:extLst>
            </p:cNvPr>
            <p:cNvCxnSpPr/>
            <p:nvPr/>
          </p:nvCxnSpPr>
          <p:spPr>
            <a:xfrm flipH="1">
              <a:off x="5777023" y="1134140"/>
              <a:ext cx="588335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E591851-5953-47B3-BCF9-F709D08C5807}"/>
                </a:ext>
              </a:extLst>
            </p:cNvPr>
            <p:cNvSpPr/>
            <p:nvPr/>
          </p:nvSpPr>
          <p:spPr>
            <a:xfrm>
              <a:off x="5631712" y="1064032"/>
              <a:ext cx="155942" cy="14021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D938BAC-D1D5-40B8-A48E-13D01F3C1373}"/>
              </a:ext>
            </a:extLst>
          </p:cNvPr>
          <p:cNvGrpSpPr/>
          <p:nvPr/>
        </p:nvGrpSpPr>
        <p:grpSpPr>
          <a:xfrm rot="10800000">
            <a:off x="6408374" y="3381415"/>
            <a:ext cx="733646" cy="140215"/>
            <a:chOff x="5631712" y="1064032"/>
            <a:chExt cx="733646" cy="140215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FDCAFAF-146B-436D-9048-0B366B19AA5E}"/>
                </a:ext>
              </a:extLst>
            </p:cNvPr>
            <p:cNvCxnSpPr/>
            <p:nvPr/>
          </p:nvCxnSpPr>
          <p:spPr>
            <a:xfrm flipH="1">
              <a:off x="5777023" y="1134140"/>
              <a:ext cx="5883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39F26F8-4076-4762-A21F-DE6C17CEB9E7}"/>
                </a:ext>
              </a:extLst>
            </p:cNvPr>
            <p:cNvSpPr/>
            <p:nvPr/>
          </p:nvSpPr>
          <p:spPr>
            <a:xfrm>
              <a:off x="5631712" y="1064032"/>
              <a:ext cx="155942" cy="1402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949B5DD-A32E-4D78-ABC1-42AC7F3E6CF6}"/>
              </a:ext>
            </a:extLst>
          </p:cNvPr>
          <p:cNvGrpSpPr/>
          <p:nvPr/>
        </p:nvGrpSpPr>
        <p:grpSpPr>
          <a:xfrm>
            <a:off x="4334213" y="949473"/>
            <a:ext cx="1877860" cy="987239"/>
            <a:chOff x="4334213" y="949473"/>
            <a:chExt cx="1877860" cy="98723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0C689D-C056-4D07-9EA6-40FA3E3BC71E}"/>
                </a:ext>
              </a:extLst>
            </p:cNvPr>
            <p:cNvSpPr txBox="1"/>
            <p:nvPr/>
          </p:nvSpPr>
          <p:spPr>
            <a:xfrm>
              <a:off x="4334213" y="949473"/>
              <a:ext cx="1417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800" b="1" dirty="0">
                  <a:solidFill>
                    <a:schemeClr val="accent2"/>
                  </a:solidFill>
                  <a:latin typeface="Fira Sans Extra Condensed Medium" panose="020B0604020202020204" charset="0"/>
                </a:rPr>
                <a:t>What is it?</a:t>
              </a:r>
              <a:endParaRPr lang="en-IN" sz="1800" dirty="0">
                <a:solidFill>
                  <a:schemeClr val="accent2"/>
                </a:solidFill>
                <a:latin typeface="Fira Sans Extra Condensed Medium" panose="020B060402020202020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04BA27A-3F90-47D6-865B-129F567BA601}"/>
                </a:ext>
              </a:extLst>
            </p:cNvPr>
            <p:cNvSpPr txBox="1"/>
            <p:nvPr/>
          </p:nvSpPr>
          <p:spPr>
            <a:xfrm>
              <a:off x="4342516" y="1321735"/>
              <a:ext cx="1869557" cy="614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IN" sz="1200" b="1" dirty="0">
                  <a:latin typeface="Roboto Slab" panose="020B0604020202020204" charset="0"/>
                  <a:ea typeface="Roboto Slab" panose="020B0604020202020204" charset="0"/>
                </a:rPr>
                <a:t>Scalable beacon based asset tracking system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778D6F0-D089-467B-AD8C-813E5419A2E1}"/>
              </a:ext>
            </a:extLst>
          </p:cNvPr>
          <p:cNvGrpSpPr/>
          <p:nvPr/>
        </p:nvGrpSpPr>
        <p:grpSpPr>
          <a:xfrm>
            <a:off x="7056475" y="1637324"/>
            <a:ext cx="1782724" cy="988741"/>
            <a:chOff x="7056475" y="1637324"/>
            <a:chExt cx="1782724" cy="98874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21B135-89A7-4B71-9CFA-4ACDD6436E17}"/>
                </a:ext>
              </a:extLst>
            </p:cNvPr>
            <p:cNvSpPr txBox="1"/>
            <p:nvPr/>
          </p:nvSpPr>
          <p:spPr>
            <a:xfrm>
              <a:off x="7159254" y="1637324"/>
              <a:ext cx="1417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800" b="1" dirty="0">
                  <a:solidFill>
                    <a:schemeClr val="accent2"/>
                  </a:solidFill>
                  <a:latin typeface="Fira Sans Extra Condensed Medium" panose="020B0604020202020204" charset="0"/>
                </a:rPr>
                <a:t>What it does?</a:t>
              </a:r>
              <a:endParaRPr lang="en-IN" sz="1800" dirty="0">
                <a:solidFill>
                  <a:schemeClr val="accent2"/>
                </a:solidFill>
                <a:latin typeface="Fira Sans Extra Condensed Medium" panose="020B060402020202020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3D205BA-DE1C-4240-B949-3EE31F3B5C03}"/>
                </a:ext>
              </a:extLst>
            </p:cNvPr>
            <p:cNvSpPr txBox="1"/>
            <p:nvPr/>
          </p:nvSpPr>
          <p:spPr>
            <a:xfrm>
              <a:off x="7056475" y="2011088"/>
              <a:ext cx="1782724" cy="614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N" sz="1200" b="1" dirty="0">
                  <a:latin typeface="Roboto Slab" panose="020B0604020202020204" charset="0"/>
                  <a:ea typeface="Roboto Slab" panose="020B0604020202020204" charset="0"/>
                </a:rPr>
                <a:t>Provide periodic GPS, temperature data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363C146-6A02-44F7-85B6-CC022E3E9C7A}"/>
              </a:ext>
            </a:extLst>
          </p:cNvPr>
          <p:cNvGrpSpPr/>
          <p:nvPr/>
        </p:nvGrpSpPr>
        <p:grpSpPr>
          <a:xfrm>
            <a:off x="4179814" y="2328805"/>
            <a:ext cx="1869557" cy="1261306"/>
            <a:chOff x="4203406" y="2739287"/>
            <a:chExt cx="1869557" cy="126130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F7472D1-2CF9-494B-9525-BF690F3EAE0C}"/>
                </a:ext>
              </a:extLst>
            </p:cNvPr>
            <p:cNvSpPr txBox="1"/>
            <p:nvPr/>
          </p:nvSpPr>
          <p:spPr>
            <a:xfrm>
              <a:off x="4257570" y="2739287"/>
              <a:ext cx="1417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800" b="1" dirty="0">
                  <a:solidFill>
                    <a:schemeClr val="accent2"/>
                  </a:solidFill>
                  <a:latin typeface="Fira Sans Extra Condensed Medium" panose="020B0604020202020204" charset="0"/>
                </a:rPr>
                <a:t>What it costs?</a:t>
              </a:r>
              <a:endParaRPr lang="en-IN" sz="1800" dirty="0">
                <a:solidFill>
                  <a:schemeClr val="accent2"/>
                </a:solidFill>
                <a:latin typeface="Fira Sans Extra Condensed Medium" panose="020B060402020202020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C53268-0397-4E88-9C0A-90408A17308E}"/>
                </a:ext>
              </a:extLst>
            </p:cNvPr>
            <p:cNvSpPr txBox="1"/>
            <p:nvPr/>
          </p:nvSpPr>
          <p:spPr>
            <a:xfrm>
              <a:off x="4203406" y="3108618"/>
              <a:ext cx="1869557" cy="891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IN" sz="1200" b="1" dirty="0">
                  <a:latin typeface="Roboto Slab" panose="020B0604020202020204" charset="0"/>
                  <a:ea typeface="Roboto Slab" panose="020B0604020202020204" charset="0"/>
                </a:rPr>
                <a:t>Cost To Buy BLE Tags</a:t>
              </a:r>
            </a:p>
            <a:p>
              <a:pPr algn="ctr">
                <a:lnSpc>
                  <a:spcPct val="150000"/>
                </a:lnSpc>
              </a:pPr>
              <a:r>
                <a:rPr lang="en-IN" sz="1200" b="1" dirty="0">
                  <a:latin typeface="Roboto Slab" panose="020B0604020202020204" charset="0"/>
                  <a:ea typeface="Roboto Slab" panose="020B0604020202020204" charset="0"/>
                </a:rPr>
                <a:t>+</a:t>
              </a:r>
            </a:p>
            <a:p>
              <a:pPr algn="ctr">
                <a:lnSpc>
                  <a:spcPct val="150000"/>
                </a:lnSpc>
              </a:pPr>
              <a:r>
                <a:rPr lang="en-IN" sz="1200" b="1" dirty="0">
                  <a:latin typeface="Roboto Slab" panose="020B0604020202020204" charset="0"/>
                  <a:ea typeface="Roboto Slab" panose="020B0604020202020204" charset="0"/>
                </a:rPr>
                <a:t>Cost Of IoT Platform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4DAFEEC-85F0-4974-BEEC-A80B73B96913}"/>
              </a:ext>
            </a:extLst>
          </p:cNvPr>
          <p:cNvGrpSpPr/>
          <p:nvPr/>
        </p:nvGrpSpPr>
        <p:grpSpPr>
          <a:xfrm>
            <a:off x="6978504" y="3236768"/>
            <a:ext cx="1829547" cy="1217262"/>
            <a:chOff x="6952982" y="3104854"/>
            <a:chExt cx="1829547" cy="121726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9F5A51-2200-4F51-BEEC-4DCB76EB7019}"/>
                </a:ext>
              </a:extLst>
            </p:cNvPr>
            <p:cNvSpPr txBox="1"/>
            <p:nvPr/>
          </p:nvSpPr>
          <p:spPr>
            <a:xfrm>
              <a:off x="7133017" y="3104854"/>
              <a:ext cx="14694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800" b="1" dirty="0">
                  <a:solidFill>
                    <a:schemeClr val="accent2"/>
                  </a:solidFill>
                  <a:latin typeface="Fira Sans Extra Condensed Medium" panose="020B0604020202020204" charset="0"/>
                </a:rPr>
                <a:t>Where to use?</a:t>
              </a:r>
              <a:endParaRPr lang="en-IN" sz="1800" dirty="0">
                <a:solidFill>
                  <a:schemeClr val="accent2"/>
                </a:solidFill>
                <a:latin typeface="Fira Sans Extra Condensed Medium" panose="020B060402020202020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F26D3DB-A158-4DC8-9D01-3BCCF6028B60}"/>
                </a:ext>
              </a:extLst>
            </p:cNvPr>
            <p:cNvSpPr txBox="1"/>
            <p:nvPr/>
          </p:nvSpPr>
          <p:spPr>
            <a:xfrm>
              <a:off x="6952982" y="3430141"/>
              <a:ext cx="1829547" cy="891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IN" sz="1200" b="1" dirty="0">
                  <a:latin typeface="Roboto Slab" panose="020B0604020202020204" charset="0"/>
                  <a:ea typeface="Roboto Slab" panose="020B0604020202020204" charset="0"/>
                </a:rPr>
                <a:t>Warehouse &amp; Freight Containers Clubbed with QR and barcodes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8CB3932-E0A6-4011-9F18-E64781BDB6AB}"/>
              </a:ext>
            </a:extLst>
          </p:cNvPr>
          <p:cNvGrpSpPr/>
          <p:nvPr/>
        </p:nvGrpSpPr>
        <p:grpSpPr>
          <a:xfrm>
            <a:off x="8097" y="4255640"/>
            <a:ext cx="2009416" cy="736963"/>
            <a:chOff x="280020" y="4237260"/>
            <a:chExt cx="2009416" cy="736963"/>
          </a:xfrm>
        </p:grpSpPr>
        <p:sp>
          <p:nvSpPr>
            <p:cNvPr id="30" name="Google Shape;284;p35">
              <a:extLst>
                <a:ext uri="{FF2B5EF4-FFF2-40B4-BE49-F238E27FC236}">
                  <a16:creationId xmlns:a16="http://schemas.microsoft.com/office/drawing/2014/main" id="{05D0793A-3F5C-4203-B436-A65C8F00C747}"/>
                </a:ext>
              </a:extLst>
            </p:cNvPr>
            <p:cNvSpPr txBox="1"/>
            <p:nvPr/>
          </p:nvSpPr>
          <p:spPr>
            <a:xfrm>
              <a:off x="280020" y="4620310"/>
              <a:ext cx="1977600" cy="3539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b="1" dirty="0">
                  <a:latin typeface="Roboto Slab"/>
                  <a:ea typeface="Roboto Slab"/>
                  <a:cs typeface="Roboto Slab"/>
                  <a:sym typeface="Roboto Slab"/>
                </a:rPr>
                <a:t>Increase In Range</a:t>
              </a:r>
            </a:p>
          </p:txBody>
        </p:sp>
        <p:sp>
          <p:nvSpPr>
            <p:cNvPr id="31" name="Google Shape;287;p35">
              <a:extLst>
                <a:ext uri="{FF2B5EF4-FFF2-40B4-BE49-F238E27FC236}">
                  <a16:creationId xmlns:a16="http://schemas.microsoft.com/office/drawing/2014/main" id="{F8A5427B-47BE-4316-8BE6-D2DD6DC26701}"/>
                </a:ext>
              </a:extLst>
            </p:cNvPr>
            <p:cNvSpPr txBox="1"/>
            <p:nvPr/>
          </p:nvSpPr>
          <p:spPr>
            <a:xfrm>
              <a:off x="529936" y="4237260"/>
              <a:ext cx="1759500" cy="492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rgbClr val="097A78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100%- 300%</a:t>
              </a:r>
              <a:endParaRPr sz="2000" b="1" dirty="0">
                <a:solidFill>
                  <a:srgbClr val="097A78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35C99F4-4605-4C71-9A74-7C6E3BE1C9A4}"/>
              </a:ext>
            </a:extLst>
          </p:cNvPr>
          <p:cNvGrpSpPr/>
          <p:nvPr/>
        </p:nvGrpSpPr>
        <p:grpSpPr>
          <a:xfrm>
            <a:off x="2259332" y="4279880"/>
            <a:ext cx="2009416" cy="736963"/>
            <a:chOff x="280020" y="4237260"/>
            <a:chExt cx="2009416" cy="736963"/>
          </a:xfrm>
        </p:grpSpPr>
        <p:sp>
          <p:nvSpPr>
            <p:cNvPr id="34" name="Google Shape;284;p35">
              <a:extLst>
                <a:ext uri="{FF2B5EF4-FFF2-40B4-BE49-F238E27FC236}">
                  <a16:creationId xmlns:a16="http://schemas.microsoft.com/office/drawing/2014/main" id="{112F9279-8C8D-40EF-B94B-C1EECC03E892}"/>
                </a:ext>
              </a:extLst>
            </p:cNvPr>
            <p:cNvSpPr txBox="1"/>
            <p:nvPr/>
          </p:nvSpPr>
          <p:spPr>
            <a:xfrm>
              <a:off x="280020" y="4620310"/>
              <a:ext cx="1977600" cy="3539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b="1" dirty="0">
                  <a:latin typeface="Roboto Slab"/>
                  <a:ea typeface="Roboto Slab"/>
                  <a:cs typeface="Roboto Slab"/>
                  <a:sym typeface="Roboto Slab"/>
                </a:rPr>
                <a:t>Decrease In Costs</a:t>
              </a:r>
            </a:p>
          </p:txBody>
        </p:sp>
        <p:sp>
          <p:nvSpPr>
            <p:cNvPr id="35" name="Google Shape;287;p35">
              <a:extLst>
                <a:ext uri="{FF2B5EF4-FFF2-40B4-BE49-F238E27FC236}">
                  <a16:creationId xmlns:a16="http://schemas.microsoft.com/office/drawing/2014/main" id="{D074F9DC-9233-4172-B9C0-B01495530142}"/>
                </a:ext>
              </a:extLst>
            </p:cNvPr>
            <p:cNvSpPr txBox="1"/>
            <p:nvPr/>
          </p:nvSpPr>
          <p:spPr>
            <a:xfrm>
              <a:off x="529936" y="4237260"/>
              <a:ext cx="1759500" cy="492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rgbClr val="097A78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50%- 80%</a:t>
              </a:r>
              <a:endParaRPr sz="2000" b="1" dirty="0">
                <a:solidFill>
                  <a:srgbClr val="097A78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E9DDA06-0613-47C5-AEC5-B57471475022}"/>
              </a:ext>
            </a:extLst>
          </p:cNvPr>
          <p:cNvGrpSpPr/>
          <p:nvPr/>
        </p:nvGrpSpPr>
        <p:grpSpPr>
          <a:xfrm>
            <a:off x="4328717" y="4194027"/>
            <a:ext cx="2036641" cy="906240"/>
            <a:chOff x="280020" y="4237260"/>
            <a:chExt cx="2232680" cy="906240"/>
          </a:xfrm>
        </p:grpSpPr>
        <p:sp>
          <p:nvSpPr>
            <p:cNvPr id="37" name="Google Shape;284;p35">
              <a:extLst>
                <a:ext uri="{FF2B5EF4-FFF2-40B4-BE49-F238E27FC236}">
                  <a16:creationId xmlns:a16="http://schemas.microsoft.com/office/drawing/2014/main" id="{0C192596-61EC-4766-B946-C46CD9589659}"/>
                </a:ext>
              </a:extLst>
            </p:cNvPr>
            <p:cNvSpPr txBox="1"/>
            <p:nvPr/>
          </p:nvSpPr>
          <p:spPr>
            <a:xfrm>
              <a:off x="280020" y="4620310"/>
              <a:ext cx="2232680" cy="5231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b="1" dirty="0">
                  <a:latin typeface="Roboto Slab"/>
                  <a:ea typeface="Roboto Slab"/>
                  <a:cs typeface="Roboto Slab"/>
                  <a:sym typeface="Roboto Slab"/>
                </a:rPr>
                <a:t>Increase In Tracking Accuracy</a:t>
              </a:r>
            </a:p>
          </p:txBody>
        </p:sp>
        <p:sp>
          <p:nvSpPr>
            <p:cNvPr id="38" name="Google Shape;287;p35">
              <a:extLst>
                <a:ext uri="{FF2B5EF4-FFF2-40B4-BE49-F238E27FC236}">
                  <a16:creationId xmlns:a16="http://schemas.microsoft.com/office/drawing/2014/main" id="{87029F99-66C0-4D9F-B6A7-C9EDB11388E1}"/>
                </a:ext>
              </a:extLst>
            </p:cNvPr>
            <p:cNvSpPr txBox="1"/>
            <p:nvPr/>
          </p:nvSpPr>
          <p:spPr>
            <a:xfrm>
              <a:off x="529936" y="4237260"/>
              <a:ext cx="1759500" cy="492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rgbClr val="097A78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12%- 22%</a:t>
              </a:r>
              <a:endParaRPr sz="2000" b="1" dirty="0">
                <a:solidFill>
                  <a:srgbClr val="097A78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5723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3E70A-FF7A-47DA-B737-B595FAF9D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116172"/>
            <a:ext cx="7704000" cy="405600"/>
          </a:xfrm>
        </p:spPr>
        <p:txBody>
          <a:bodyPr/>
          <a:lstStyle/>
          <a:p>
            <a:r>
              <a:rPr lang="en-IN" dirty="0"/>
              <a:t>WHAT ARE WE DOING?</a:t>
            </a:r>
          </a:p>
        </p:txBody>
      </p:sp>
      <p:sp>
        <p:nvSpPr>
          <p:cNvPr id="3" name="Google Shape;1020;p92">
            <a:extLst>
              <a:ext uri="{FF2B5EF4-FFF2-40B4-BE49-F238E27FC236}">
                <a16:creationId xmlns:a16="http://schemas.microsoft.com/office/drawing/2014/main" id="{8BF628AD-0851-4762-964A-5765B2D98E55}"/>
              </a:ext>
            </a:extLst>
          </p:cNvPr>
          <p:cNvSpPr/>
          <p:nvPr/>
        </p:nvSpPr>
        <p:spPr>
          <a:xfrm>
            <a:off x="1991485" y="2169511"/>
            <a:ext cx="4963655" cy="1111828"/>
          </a:xfrm>
          <a:custGeom>
            <a:avLst/>
            <a:gdLst/>
            <a:ahLst/>
            <a:cxnLst/>
            <a:rect l="l" t="t" r="r" b="b"/>
            <a:pathLst>
              <a:path w="112338" h="25390" extrusionOk="0">
                <a:moveTo>
                  <a:pt x="12672" y="0"/>
                </a:moveTo>
                <a:cubicBezTo>
                  <a:pt x="5671" y="0"/>
                  <a:pt x="0" y="5671"/>
                  <a:pt x="0" y="12672"/>
                </a:cubicBezTo>
                <a:cubicBezTo>
                  <a:pt x="0" y="13670"/>
                  <a:pt x="817" y="14486"/>
                  <a:pt x="1830" y="14486"/>
                </a:cubicBezTo>
                <a:cubicBezTo>
                  <a:pt x="2843" y="14486"/>
                  <a:pt x="3660" y="13670"/>
                  <a:pt x="3660" y="12672"/>
                </a:cubicBezTo>
                <a:cubicBezTo>
                  <a:pt x="3660" y="7682"/>
                  <a:pt x="7697" y="3599"/>
                  <a:pt x="12672" y="3599"/>
                </a:cubicBezTo>
                <a:cubicBezTo>
                  <a:pt x="17707" y="3599"/>
                  <a:pt x="21745" y="7682"/>
                  <a:pt x="21745" y="12672"/>
                </a:cubicBezTo>
                <a:cubicBezTo>
                  <a:pt x="21745" y="19658"/>
                  <a:pt x="27415" y="25389"/>
                  <a:pt x="34402" y="25389"/>
                </a:cubicBezTo>
                <a:cubicBezTo>
                  <a:pt x="41463" y="25389"/>
                  <a:pt x="47134" y="19658"/>
                  <a:pt x="47134" y="12672"/>
                </a:cubicBezTo>
                <a:cubicBezTo>
                  <a:pt x="47134" y="7682"/>
                  <a:pt x="51171" y="3599"/>
                  <a:pt x="56207" y="3599"/>
                </a:cubicBezTo>
                <a:cubicBezTo>
                  <a:pt x="61182" y="3599"/>
                  <a:pt x="65219" y="7682"/>
                  <a:pt x="65219" y="12672"/>
                </a:cubicBezTo>
                <a:cubicBezTo>
                  <a:pt x="65219" y="19658"/>
                  <a:pt x="70950" y="25389"/>
                  <a:pt x="77936" y="25389"/>
                </a:cubicBezTo>
                <a:cubicBezTo>
                  <a:pt x="84937" y="25389"/>
                  <a:pt x="90608" y="19658"/>
                  <a:pt x="90608" y="12672"/>
                </a:cubicBezTo>
                <a:cubicBezTo>
                  <a:pt x="90608" y="7682"/>
                  <a:pt x="94706" y="3599"/>
                  <a:pt x="99681" y="3599"/>
                </a:cubicBezTo>
                <a:cubicBezTo>
                  <a:pt x="104656" y="3599"/>
                  <a:pt x="108754" y="7682"/>
                  <a:pt x="108754" y="12672"/>
                </a:cubicBezTo>
                <a:cubicBezTo>
                  <a:pt x="108754" y="13670"/>
                  <a:pt x="109570" y="14486"/>
                  <a:pt x="110583" y="14486"/>
                </a:cubicBezTo>
                <a:cubicBezTo>
                  <a:pt x="111521" y="14486"/>
                  <a:pt x="112337" y="13670"/>
                  <a:pt x="112337" y="12672"/>
                </a:cubicBezTo>
                <a:cubicBezTo>
                  <a:pt x="112337" y="5671"/>
                  <a:pt x="106667" y="0"/>
                  <a:pt x="99681" y="0"/>
                </a:cubicBezTo>
                <a:cubicBezTo>
                  <a:pt x="92680" y="0"/>
                  <a:pt x="87009" y="5671"/>
                  <a:pt x="87009" y="12672"/>
                </a:cubicBezTo>
                <a:cubicBezTo>
                  <a:pt x="87009" y="17707"/>
                  <a:pt x="82926" y="21745"/>
                  <a:pt x="77936" y="21745"/>
                </a:cubicBezTo>
                <a:cubicBezTo>
                  <a:pt x="72901" y="21745"/>
                  <a:pt x="68863" y="17707"/>
                  <a:pt x="68863" y="12672"/>
                </a:cubicBezTo>
                <a:cubicBezTo>
                  <a:pt x="68863" y="5671"/>
                  <a:pt x="63193" y="0"/>
                  <a:pt x="56207" y="0"/>
                </a:cubicBezTo>
                <a:cubicBezTo>
                  <a:pt x="49205" y="0"/>
                  <a:pt x="43474" y="5671"/>
                  <a:pt x="43474" y="12672"/>
                </a:cubicBezTo>
                <a:cubicBezTo>
                  <a:pt x="43474" y="17707"/>
                  <a:pt x="39452" y="21745"/>
                  <a:pt x="34402" y="21745"/>
                </a:cubicBezTo>
                <a:cubicBezTo>
                  <a:pt x="29427" y="21745"/>
                  <a:pt x="25389" y="17707"/>
                  <a:pt x="25389" y="12672"/>
                </a:cubicBezTo>
                <a:cubicBezTo>
                  <a:pt x="25389" y="5671"/>
                  <a:pt x="19658" y="0"/>
                  <a:pt x="12672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" name="Google Shape;1021;p92">
            <a:extLst>
              <a:ext uri="{FF2B5EF4-FFF2-40B4-BE49-F238E27FC236}">
                <a16:creationId xmlns:a16="http://schemas.microsoft.com/office/drawing/2014/main" id="{91D57649-EC92-409D-B367-A07BDB4BC1CE}"/>
              </a:ext>
            </a:extLst>
          </p:cNvPr>
          <p:cNvCxnSpPr/>
          <p:nvPr/>
        </p:nvCxnSpPr>
        <p:spPr>
          <a:xfrm>
            <a:off x="2559585" y="3143061"/>
            <a:ext cx="0" cy="3942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  <a:effectLst>
            <a:outerShdw blurRad="357188" dist="19050" dir="5400000" algn="bl" rotWithShape="0">
              <a:srgbClr val="000000">
                <a:alpha val="73000"/>
              </a:srgbClr>
            </a:outerShdw>
          </a:effectLst>
        </p:spPr>
      </p:cxnSp>
      <p:cxnSp>
        <p:nvCxnSpPr>
          <p:cNvPr id="5" name="Google Shape;1022;p92">
            <a:extLst>
              <a:ext uri="{FF2B5EF4-FFF2-40B4-BE49-F238E27FC236}">
                <a16:creationId xmlns:a16="http://schemas.microsoft.com/office/drawing/2014/main" id="{6FE26654-3BD8-4F04-9F8F-7FDA9F284C72}"/>
              </a:ext>
            </a:extLst>
          </p:cNvPr>
          <p:cNvCxnSpPr/>
          <p:nvPr/>
        </p:nvCxnSpPr>
        <p:spPr>
          <a:xfrm>
            <a:off x="4473329" y="3143061"/>
            <a:ext cx="0" cy="3942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  <a:effectLst>
            <a:outerShdw blurRad="357188" dist="19050" dir="5400000" algn="bl" rotWithShape="0">
              <a:srgbClr val="000000">
                <a:alpha val="73000"/>
              </a:srgbClr>
            </a:outerShdw>
          </a:effectLst>
        </p:spPr>
      </p:cxnSp>
      <p:cxnSp>
        <p:nvCxnSpPr>
          <p:cNvPr id="6" name="Google Shape;1023;p92">
            <a:extLst>
              <a:ext uri="{FF2B5EF4-FFF2-40B4-BE49-F238E27FC236}">
                <a16:creationId xmlns:a16="http://schemas.microsoft.com/office/drawing/2014/main" id="{87998A98-EB90-4457-B373-C6A6C33CCCD6}"/>
              </a:ext>
            </a:extLst>
          </p:cNvPr>
          <p:cNvCxnSpPr/>
          <p:nvPr/>
        </p:nvCxnSpPr>
        <p:spPr>
          <a:xfrm>
            <a:off x="6397635" y="3143061"/>
            <a:ext cx="0" cy="3942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  <a:effectLst>
            <a:outerShdw blurRad="357188" dist="19050" dir="5400000" algn="bl" rotWithShape="0">
              <a:srgbClr val="000000">
                <a:alpha val="73000"/>
              </a:srgbClr>
            </a:outerShdw>
          </a:effectLst>
        </p:spPr>
      </p:cxnSp>
      <p:cxnSp>
        <p:nvCxnSpPr>
          <p:cNvPr id="7" name="Google Shape;1024;p92">
            <a:extLst>
              <a:ext uri="{FF2B5EF4-FFF2-40B4-BE49-F238E27FC236}">
                <a16:creationId xmlns:a16="http://schemas.microsoft.com/office/drawing/2014/main" id="{4922B60B-E81A-4D4D-ACDB-21FA28807EB0}"/>
              </a:ext>
            </a:extLst>
          </p:cNvPr>
          <p:cNvCxnSpPr/>
          <p:nvPr/>
        </p:nvCxnSpPr>
        <p:spPr>
          <a:xfrm rot="10800000">
            <a:off x="5435460" y="1932186"/>
            <a:ext cx="0" cy="3756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  <a:effectLst>
            <a:outerShdw blurRad="357188" dist="19050" dir="5400000" algn="bl" rotWithShape="0">
              <a:srgbClr val="000000">
                <a:alpha val="73000"/>
              </a:srgbClr>
            </a:outerShdw>
          </a:effectLst>
        </p:spPr>
      </p:cxnSp>
      <p:cxnSp>
        <p:nvCxnSpPr>
          <p:cNvPr id="8" name="Google Shape;1025;p92">
            <a:extLst>
              <a:ext uri="{FF2B5EF4-FFF2-40B4-BE49-F238E27FC236}">
                <a16:creationId xmlns:a16="http://schemas.microsoft.com/office/drawing/2014/main" id="{49500738-FF66-495C-822B-2408024BF073}"/>
              </a:ext>
            </a:extLst>
          </p:cNvPr>
          <p:cNvCxnSpPr/>
          <p:nvPr/>
        </p:nvCxnSpPr>
        <p:spPr>
          <a:xfrm rot="10800000">
            <a:off x="3511160" y="1932186"/>
            <a:ext cx="0" cy="3756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  <a:effectLst>
            <a:outerShdw blurRad="357188" dist="19050" dir="5400000" algn="bl" rotWithShape="0">
              <a:srgbClr val="000000">
                <a:alpha val="73000"/>
              </a:srgbClr>
            </a:outerShdw>
          </a:effectLst>
        </p:spPr>
      </p:cxnSp>
      <p:grpSp>
        <p:nvGrpSpPr>
          <p:cNvPr id="9" name="Google Shape;1026;p92">
            <a:extLst>
              <a:ext uri="{FF2B5EF4-FFF2-40B4-BE49-F238E27FC236}">
                <a16:creationId xmlns:a16="http://schemas.microsoft.com/office/drawing/2014/main" id="{F86233ED-FDB3-465D-ACF9-991C7C9130B1}"/>
              </a:ext>
            </a:extLst>
          </p:cNvPr>
          <p:cNvGrpSpPr/>
          <p:nvPr/>
        </p:nvGrpSpPr>
        <p:grpSpPr>
          <a:xfrm>
            <a:off x="2135510" y="2307786"/>
            <a:ext cx="4675633" cy="835284"/>
            <a:chOff x="2083850" y="2216250"/>
            <a:chExt cx="4675633" cy="835284"/>
          </a:xfrm>
        </p:grpSpPr>
        <p:sp>
          <p:nvSpPr>
            <p:cNvPr id="10" name="Google Shape;1027;p92">
              <a:extLst>
                <a:ext uri="{FF2B5EF4-FFF2-40B4-BE49-F238E27FC236}">
                  <a16:creationId xmlns:a16="http://schemas.microsoft.com/office/drawing/2014/main" id="{D9A16365-B897-4A3B-980B-59F9359D148F}"/>
                </a:ext>
              </a:extLst>
            </p:cNvPr>
            <p:cNvSpPr/>
            <p:nvPr/>
          </p:nvSpPr>
          <p:spPr>
            <a:xfrm>
              <a:off x="2083850" y="2216250"/>
              <a:ext cx="835983" cy="835284"/>
            </a:xfrm>
            <a:custGeom>
              <a:avLst/>
              <a:gdLst/>
              <a:ahLst/>
              <a:cxnLst/>
              <a:rect l="l" t="t" r="r" b="b"/>
              <a:pathLst>
                <a:path w="17904" h="17890" extrusionOk="0">
                  <a:moveTo>
                    <a:pt x="8952" y="1"/>
                  </a:moveTo>
                  <a:cubicBezTo>
                    <a:pt x="3977" y="1"/>
                    <a:pt x="0" y="3977"/>
                    <a:pt x="0" y="8952"/>
                  </a:cubicBezTo>
                  <a:cubicBezTo>
                    <a:pt x="0" y="13927"/>
                    <a:pt x="3977" y="17889"/>
                    <a:pt x="8952" y="17889"/>
                  </a:cubicBezTo>
                  <a:cubicBezTo>
                    <a:pt x="13927" y="17889"/>
                    <a:pt x="17904" y="13927"/>
                    <a:pt x="17904" y="8952"/>
                  </a:cubicBezTo>
                  <a:cubicBezTo>
                    <a:pt x="17904" y="3977"/>
                    <a:pt x="13927" y="1"/>
                    <a:pt x="8952" y="1"/>
                  </a:cubicBezTo>
                  <a:close/>
                </a:path>
              </a:pathLst>
            </a:custGeom>
            <a:solidFill>
              <a:srgbClr val="00C3B1">
                <a:alpha val="53450"/>
              </a:srgbClr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endParaRPr sz="2000" dirty="0">
                <a:solidFill>
                  <a:schemeClr val="dk1"/>
                </a:solidFill>
              </a:endParaRPr>
            </a:p>
          </p:txBody>
        </p:sp>
        <p:sp>
          <p:nvSpPr>
            <p:cNvPr id="11" name="Google Shape;1028;p92">
              <a:extLst>
                <a:ext uri="{FF2B5EF4-FFF2-40B4-BE49-F238E27FC236}">
                  <a16:creationId xmlns:a16="http://schemas.microsoft.com/office/drawing/2014/main" id="{EEE555C7-BBA0-4164-BD6D-8A9FE506F080}"/>
                </a:ext>
              </a:extLst>
            </p:cNvPr>
            <p:cNvSpPr/>
            <p:nvPr/>
          </p:nvSpPr>
          <p:spPr>
            <a:xfrm>
              <a:off x="4003675" y="2216250"/>
              <a:ext cx="835983" cy="835284"/>
            </a:xfrm>
            <a:custGeom>
              <a:avLst/>
              <a:gdLst/>
              <a:ahLst/>
              <a:cxnLst/>
              <a:rect l="l" t="t" r="r" b="b"/>
              <a:pathLst>
                <a:path w="17904" h="17890" extrusionOk="0">
                  <a:moveTo>
                    <a:pt x="8952" y="1"/>
                  </a:moveTo>
                  <a:cubicBezTo>
                    <a:pt x="3977" y="1"/>
                    <a:pt x="0" y="3977"/>
                    <a:pt x="0" y="8952"/>
                  </a:cubicBezTo>
                  <a:cubicBezTo>
                    <a:pt x="0" y="13927"/>
                    <a:pt x="3977" y="17889"/>
                    <a:pt x="8952" y="17889"/>
                  </a:cubicBezTo>
                  <a:cubicBezTo>
                    <a:pt x="13927" y="17889"/>
                    <a:pt x="17904" y="13927"/>
                    <a:pt x="17904" y="8952"/>
                  </a:cubicBezTo>
                  <a:cubicBezTo>
                    <a:pt x="17904" y="3977"/>
                    <a:pt x="13927" y="1"/>
                    <a:pt x="8952" y="1"/>
                  </a:cubicBezTo>
                  <a:close/>
                </a:path>
              </a:pathLst>
            </a:custGeom>
            <a:solidFill>
              <a:srgbClr val="00C3B1">
                <a:alpha val="53450"/>
              </a:srgbClr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2" name="Google Shape;1029;p92">
              <a:extLst>
                <a:ext uri="{FF2B5EF4-FFF2-40B4-BE49-F238E27FC236}">
                  <a16:creationId xmlns:a16="http://schemas.microsoft.com/office/drawing/2014/main" id="{912CCD58-BCB7-48A3-8D44-329D9741BE37}"/>
                </a:ext>
              </a:extLst>
            </p:cNvPr>
            <p:cNvSpPr/>
            <p:nvPr/>
          </p:nvSpPr>
          <p:spPr>
            <a:xfrm>
              <a:off x="5923500" y="2216250"/>
              <a:ext cx="835983" cy="835284"/>
            </a:xfrm>
            <a:custGeom>
              <a:avLst/>
              <a:gdLst/>
              <a:ahLst/>
              <a:cxnLst/>
              <a:rect l="l" t="t" r="r" b="b"/>
              <a:pathLst>
                <a:path w="17904" h="17890" extrusionOk="0">
                  <a:moveTo>
                    <a:pt x="8952" y="1"/>
                  </a:moveTo>
                  <a:cubicBezTo>
                    <a:pt x="3977" y="1"/>
                    <a:pt x="0" y="3977"/>
                    <a:pt x="0" y="8952"/>
                  </a:cubicBezTo>
                  <a:cubicBezTo>
                    <a:pt x="0" y="13927"/>
                    <a:pt x="3977" y="17889"/>
                    <a:pt x="8952" y="17889"/>
                  </a:cubicBezTo>
                  <a:cubicBezTo>
                    <a:pt x="13927" y="17889"/>
                    <a:pt x="17904" y="13927"/>
                    <a:pt x="17904" y="8952"/>
                  </a:cubicBezTo>
                  <a:cubicBezTo>
                    <a:pt x="17904" y="3977"/>
                    <a:pt x="13927" y="1"/>
                    <a:pt x="8952" y="1"/>
                  </a:cubicBezTo>
                  <a:close/>
                </a:path>
              </a:pathLst>
            </a:custGeom>
            <a:solidFill>
              <a:srgbClr val="00C3B1">
                <a:alpha val="53450"/>
              </a:srgbClr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</a:t>
              </a: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3" name="Google Shape;1030;p92">
              <a:extLst>
                <a:ext uri="{FF2B5EF4-FFF2-40B4-BE49-F238E27FC236}">
                  <a16:creationId xmlns:a16="http://schemas.microsoft.com/office/drawing/2014/main" id="{DC6AADCD-6FEB-418F-B457-23307BD53510}"/>
                </a:ext>
              </a:extLst>
            </p:cNvPr>
            <p:cNvSpPr/>
            <p:nvPr/>
          </p:nvSpPr>
          <p:spPr>
            <a:xfrm>
              <a:off x="3043763" y="2216250"/>
              <a:ext cx="835983" cy="835284"/>
            </a:xfrm>
            <a:custGeom>
              <a:avLst/>
              <a:gdLst/>
              <a:ahLst/>
              <a:cxnLst/>
              <a:rect l="l" t="t" r="r" b="b"/>
              <a:pathLst>
                <a:path w="17904" h="17890" extrusionOk="0">
                  <a:moveTo>
                    <a:pt x="8952" y="1"/>
                  </a:moveTo>
                  <a:cubicBezTo>
                    <a:pt x="3977" y="1"/>
                    <a:pt x="0" y="3977"/>
                    <a:pt x="0" y="8952"/>
                  </a:cubicBezTo>
                  <a:cubicBezTo>
                    <a:pt x="0" y="13927"/>
                    <a:pt x="3977" y="17889"/>
                    <a:pt x="8952" y="17889"/>
                  </a:cubicBezTo>
                  <a:cubicBezTo>
                    <a:pt x="13927" y="17889"/>
                    <a:pt x="17904" y="13927"/>
                    <a:pt x="17904" y="8952"/>
                  </a:cubicBezTo>
                  <a:cubicBezTo>
                    <a:pt x="17904" y="3977"/>
                    <a:pt x="13927" y="1"/>
                    <a:pt x="8952" y="1"/>
                  </a:cubicBezTo>
                  <a:close/>
                </a:path>
              </a:pathLst>
            </a:custGeom>
            <a:solidFill>
              <a:srgbClr val="00C3B1">
                <a:alpha val="53450"/>
              </a:srgbClr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sz="2000" dirty="0">
                <a:solidFill>
                  <a:schemeClr val="dk1"/>
                </a:solidFill>
              </a:endParaRPr>
            </a:p>
          </p:txBody>
        </p:sp>
        <p:sp>
          <p:nvSpPr>
            <p:cNvPr id="14" name="Google Shape;1031;p92">
              <a:extLst>
                <a:ext uri="{FF2B5EF4-FFF2-40B4-BE49-F238E27FC236}">
                  <a16:creationId xmlns:a16="http://schemas.microsoft.com/office/drawing/2014/main" id="{A3158AEB-4F1B-4252-AF75-879F38F24B87}"/>
                </a:ext>
              </a:extLst>
            </p:cNvPr>
            <p:cNvSpPr/>
            <p:nvPr/>
          </p:nvSpPr>
          <p:spPr>
            <a:xfrm>
              <a:off x="4963588" y="2216250"/>
              <a:ext cx="835983" cy="835284"/>
            </a:xfrm>
            <a:custGeom>
              <a:avLst/>
              <a:gdLst/>
              <a:ahLst/>
              <a:cxnLst/>
              <a:rect l="l" t="t" r="r" b="b"/>
              <a:pathLst>
                <a:path w="17904" h="17890" extrusionOk="0">
                  <a:moveTo>
                    <a:pt x="8952" y="1"/>
                  </a:moveTo>
                  <a:cubicBezTo>
                    <a:pt x="3977" y="1"/>
                    <a:pt x="0" y="3977"/>
                    <a:pt x="0" y="8952"/>
                  </a:cubicBezTo>
                  <a:cubicBezTo>
                    <a:pt x="0" y="13927"/>
                    <a:pt x="3977" y="17889"/>
                    <a:pt x="8952" y="17889"/>
                  </a:cubicBezTo>
                  <a:cubicBezTo>
                    <a:pt x="13927" y="17889"/>
                    <a:pt x="17904" y="13927"/>
                    <a:pt x="17904" y="8952"/>
                  </a:cubicBezTo>
                  <a:cubicBezTo>
                    <a:pt x="17904" y="3977"/>
                    <a:pt x="13927" y="1"/>
                    <a:pt x="8952" y="1"/>
                  </a:cubicBezTo>
                  <a:close/>
                </a:path>
              </a:pathLst>
            </a:custGeom>
            <a:solidFill>
              <a:srgbClr val="00C3B1">
                <a:alpha val="53450"/>
              </a:srgbClr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endParaRPr dirty="0">
                <a:solidFill>
                  <a:schemeClr val="dk1"/>
                </a:solidFill>
              </a:endParaRPr>
            </a:p>
          </p:txBody>
        </p:sp>
      </p:grpSp>
      <p:sp>
        <p:nvSpPr>
          <p:cNvPr id="15" name="Google Shape;1032;p92">
            <a:extLst>
              <a:ext uri="{FF2B5EF4-FFF2-40B4-BE49-F238E27FC236}">
                <a16:creationId xmlns:a16="http://schemas.microsoft.com/office/drawing/2014/main" id="{DA4F24B4-0BC8-4902-B191-71AB63D362EE}"/>
              </a:ext>
            </a:extLst>
          </p:cNvPr>
          <p:cNvSpPr txBox="1"/>
          <p:nvPr/>
        </p:nvSpPr>
        <p:spPr>
          <a:xfrm>
            <a:off x="2813059" y="1286453"/>
            <a:ext cx="13962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IN" dirty="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Listing Variables Considered</a:t>
            </a:r>
            <a:br>
              <a:rPr lang="en-IN" dirty="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</a:br>
            <a:endParaRPr lang="en-IN" dirty="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" name="Google Shape;1033;p92">
            <a:extLst>
              <a:ext uri="{FF2B5EF4-FFF2-40B4-BE49-F238E27FC236}">
                <a16:creationId xmlns:a16="http://schemas.microsoft.com/office/drawing/2014/main" id="{F562845B-B1E8-490A-BFC3-0DCA40712142}"/>
              </a:ext>
            </a:extLst>
          </p:cNvPr>
          <p:cNvSpPr txBox="1"/>
          <p:nvPr/>
        </p:nvSpPr>
        <p:spPr>
          <a:xfrm>
            <a:off x="4735139" y="1248037"/>
            <a:ext cx="1396200" cy="47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IN" dirty="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Decreasing Computation Cost</a:t>
            </a:r>
          </a:p>
        </p:txBody>
      </p:sp>
      <p:sp>
        <p:nvSpPr>
          <p:cNvPr id="17" name="Google Shape;1034;p92">
            <a:extLst>
              <a:ext uri="{FF2B5EF4-FFF2-40B4-BE49-F238E27FC236}">
                <a16:creationId xmlns:a16="http://schemas.microsoft.com/office/drawing/2014/main" id="{A62DFA0F-5780-4D91-9408-CA383411F041}"/>
              </a:ext>
            </a:extLst>
          </p:cNvPr>
          <p:cNvSpPr txBox="1"/>
          <p:nvPr/>
        </p:nvSpPr>
        <p:spPr>
          <a:xfrm>
            <a:off x="1918759" y="3677255"/>
            <a:ext cx="13962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Stating The Scope Clearly</a:t>
            </a:r>
          </a:p>
        </p:txBody>
      </p:sp>
      <p:sp>
        <p:nvSpPr>
          <p:cNvPr id="18" name="Google Shape;1035;p92">
            <a:extLst>
              <a:ext uri="{FF2B5EF4-FFF2-40B4-BE49-F238E27FC236}">
                <a16:creationId xmlns:a16="http://schemas.microsoft.com/office/drawing/2014/main" id="{9FB579ED-57B1-4B75-A6BB-A5602C2549CD}"/>
              </a:ext>
            </a:extLst>
          </p:cNvPr>
          <p:cNvSpPr txBox="1"/>
          <p:nvPr/>
        </p:nvSpPr>
        <p:spPr>
          <a:xfrm>
            <a:off x="3775212" y="3676814"/>
            <a:ext cx="13962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Improving The Current Data</a:t>
            </a:r>
          </a:p>
        </p:txBody>
      </p:sp>
      <p:sp>
        <p:nvSpPr>
          <p:cNvPr id="19" name="Google Shape;1036;p92">
            <a:extLst>
              <a:ext uri="{FF2B5EF4-FFF2-40B4-BE49-F238E27FC236}">
                <a16:creationId xmlns:a16="http://schemas.microsoft.com/office/drawing/2014/main" id="{6D9B6B9B-FA52-4188-B83D-947020700BB2}"/>
              </a:ext>
            </a:extLst>
          </p:cNvPr>
          <p:cNvSpPr txBox="1"/>
          <p:nvPr/>
        </p:nvSpPr>
        <p:spPr>
          <a:xfrm>
            <a:off x="5713809" y="3677255"/>
            <a:ext cx="1530507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dirty="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Interconnecting Modules</a:t>
            </a:r>
          </a:p>
        </p:txBody>
      </p:sp>
    </p:spTree>
    <p:extLst>
      <p:ext uri="{BB962C8B-B14F-4D97-AF65-F5344CB8AC3E}">
        <p14:creationId xmlns:p14="http://schemas.microsoft.com/office/powerpoint/2010/main" val="3875437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3E70A-FF7A-47DA-B737-B595FAF9D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4703" y="2166150"/>
            <a:ext cx="1952315" cy="405600"/>
          </a:xfrm>
        </p:spPr>
        <p:txBody>
          <a:bodyPr/>
          <a:lstStyle/>
          <a:p>
            <a:r>
              <a:rPr lang="en-IN" dirty="0"/>
              <a:t>OUR SOLUTION</a:t>
            </a:r>
            <a:br>
              <a:rPr lang="en-IN" dirty="0"/>
            </a:br>
            <a:r>
              <a:rPr lang="en-IN" dirty="0"/>
              <a:t> IN APPLICATION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E256AC-1741-4463-841E-2E671CC35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23" y="326278"/>
            <a:ext cx="5999871" cy="463434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81337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3E70A-FF7A-47DA-B737-B595FAF9D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116172"/>
            <a:ext cx="7704000" cy="405600"/>
          </a:xfrm>
        </p:spPr>
        <p:txBody>
          <a:bodyPr/>
          <a:lstStyle/>
          <a:p>
            <a:r>
              <a:rPr lang="en-IN" dirty="0"/>
              <a:t>HOW OUR SOLUTION IS USEFUL?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CE936E1-C880-4E34-A43E-2B7494388D90}"/>
              </a:ext>
            </a:extLst>
          </p:cNvPr>
          <p:cNvCxnSpPr>
            <a:cxnSpLocks/>
          </p:cNvCxnSpPr>
          <p:nvPr/>
        </p:nvCxnSpPr>
        <p:spPr>
          <a:xfrm>
            <a:off x="4210493" y="737191"/>
            <a:ext cx="0" cy="4406309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6925E27-B2F8-4759-AF12-52F5C5FD1AC8}"/>
              </a:ext>
            </a:extLst>
          </p:cNvPr>
          <p:cNvSpPr/>
          <p:nvPr/>
        </p:nvSpPr>
        <p:spPr>
          <a:xfrm>
            <a:off x="3554818" y="773735"/>
            <a:ext cx="248089" cy="248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5C025E-3D04-43C7-9218-D7CE83E13C71}"/>
              </a:ext>
            </a:extLst>
          </p:cNvPr>
          <p:cNvSpPr/>
          <p:nvPr/>
        </p:nvSpPr>
        <p:spPr>
          <a:xfrm>
            <a:off x="3554818" y="2449684"/>
            <a:ext cx="248089" cy="2480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8472D2-ADCE-4741-BFCD-8D3D3FCE408C}"/>
              </a:ext>
            </a:extLst>
          </p:cNvPr>
          <p:cNvSpPr/>
          <p:nvPr/>
        </p:nvSpPr>
        <p:spPr>
          <a:xfrm>
            <a:off x="3554818" y="4125634"/>
            <a:ext cx="248089" cy="24808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DEBAAE-AAFA-4E74-9BFB-AAFF1D1DD9F1}"/>
              </a:ext>
            </a:extLst>
          </p:cNvPr>
          <p:cNvSpPr/>
          <p:nvPr/>
        </p:nvSpPr>
        <p:spPr>
          <a:xfrm>
            <a:off x="4580858" y="773735"/>
            <a:ext cx="248089" cy="248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8322D9-36FE-48C5-81DC-EAE069A8DDD0}"/>
              </a:ext>
            </a:extLst>
          </p:cNvPr>
          <p:cNvSpPr/>
          <p:nvPr/>
        </p:nvSpPr>
        <p:spPr>
          <a:xfrm>
            <a:off x="4580858" y="2440678"/>
            <a:ext cx="248089" cy="2480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67C98B-ECA8-418E-84A4-92B4BA98093B}"/>
              </a:ext>
            </a:extLst>
          </p:cNvPr>
          <p:cNvSpPr/>
          <p:nvPr/>
        </p:nvSpPr>
        <p:spPr>
          <a:xfrm>
            <a:off x="4558374" y="4121676"/>
            <a:ext cx="248089" cy="24808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Google Shape;732;p72">
            <a:extLst>
              <a:ext uri="{FF2B5EF4-FFF2-40B4-BE49-F238E27FC236}">
                <a16:creationId xmlns:a16="http://schemas.microsoft.com/office/drawing/2014/main" id="{32A34B03-93EF-4F3D-AFF1-1E3024DE4A12}"/>
              </a:ext>
            </a:extLst>
          </p:cNvPr>
          <p:cNvSpPr txBox="1"/>
          <p:nvPr/>
        </p:nvSpPr>
        <p:spPr>
          <a:xfrm>
            <a:off x="949844" y="773735"/>
            <a:ext cx="2419792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6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Managing Loopholes</a:t>
            </a:r>
          </a:p>
        </p:txBody>
      </p:sp>
      <p:sp>
        <p:nvSpPr>
          <p:cNvPr id="16" name="Google Shape;732;p72">
            <a:extLst>
              <a:ext uri="{FF2B5EF4-FFF2-40B4-BE49-F238E27FC236}">
                <a16:creationId xmlns:a16="http://schemas.microsoft.com/office/drawing/2014/main" id="{4F098374-C1A8-496A-8046-2FD3289719E3}"/>
              </a:ext>
            </a:extLst>
          </p:cNvPr>
          <p:cNvSpPr txBox="1"/>
          <p:nvPr/>
        </p:nvSpPr>
        <p:spPr>
          <a:xfrm>
            <a:off x="1093827" y="2493821"/>
            <a:ext cx="2306379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6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Increasing Speed And Agility</a:t>
            </a:r>
          </a:p>
        </p:txBody>
      </p:sp>
      <p:sp>
        <p:nvSpPr>
          <p:cNvPr id="17" name="Google Shape;732;p72">
            <a:extLst>
              <a:ext uri="{FF2B5EF4-FFF2-40B4-BE49-F238E27FC236}">
                <a16:creationId xmlns:a16="http://schemas.microsoft.com/office/drawing/2014/main" id="{7A00A8E8-A6E1-4534-88C7-1D1E596C9D56}"/>
              </a:ext>
            </a:extLst>
          </p:cNvPr>
          <p:cNvSpPr txBox="1"/>
          <p:nvPr/>
        </p:nvSpPr>
        <p:spPr>
          <a:xfrm>
            <a:off x="1063258" y="4121676"/>
            <a:ext cx="2306378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Identify Risk And Reduce Disruption</a:t>
            </a:r>
          </a:p>
        </p:txBody>
      </p:sp>
      <p:sp>
        <p:nvSpPr>
          <p:cNvPr id="18" name="Google Shape;732;p72">
            <a:extLst>
              <a:ext uri="{FF2B5EF4-FFF2-40B4-BE49-F238E27FC236}">
                <a16:creationId xmlns:a16="http://schemas.microsoft.com/office/drawing/2014/main" id="{AF811487-0DC0-4CDA-9D6A-D08B33D9D0E5}"/>
              </a:ext>
            </a:extLst>
          </p:cNvPr>
          <p:cNvSpPr txBox="1"/>
          <p:nvPr/>
        </p:nvSpPr>
        <p:spPr>
          <a:xfrm>
            <a:off x="4828946" y="4139185"/>
            <a:ext cx="2252335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6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Upgrading And Re-design Inventory</a:t>
            </a:r>
          </a:p>
        </p:txBody>
      </p:sp>
      <p:sp>
        <p:nvSpPr>
          <p:cNvPr id="21" name="Google Shape;732;p72">
            <a:extLst>
              <a:ext uri="{FF2B5EF4-FFF2-40B4-BE49-F238E27FC236}">
                <a16:creationId xmlns:a16="http://schemas.microsoft.com/office/drawing/2014/main" id="{846E65AD-AE1C-4658-9581-D75AA6D28174}"/>
              </a:ext>
            </a:extLst>
          </p:cNvPr>
          <p:cNvSpPr txBox="1"/>
          <p:nvPr/>
        </p:nvSpPr>
        <p:spPr>
          <a:xfrm>
            <a:off x="4828946" y="2468531"/>
            <a:ext cx="2068037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6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Integrating With Current System</a:t>
            </a:r>
          </a:p>
        </p:txBody>
      </p:sp>
      <p:sp>
        <p:nvSpPr>
          <p:cNvPr id="22" name="Google Shape;732;p72">
            <a:extLst>
              <a:ext uri="{FF2B5EF4-FFF2-40B4-BE49-F238E27FC236}">
                <a16:creationId xmlns:a16="http://schemas.microsoft.com/office/drawing/2014/main" id="{65E213E2-6B3E-402F-BD46-4DF94BCCC152}"/>
              </a:ext>
            </a:extLst>
          </p:cNvPr>
          <p:cNvSpPr txBox="1"/>
          <p:nvPr/>
        </p:nvSpPr>
        <p:spPr>
          <a:xfrm>
            <a:off x="4828946" y="866769"/>
            <a:ext cx="1990069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6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Reducing Error In Forecasting</a:t>
            </a:r>
          </a:p>
        </p:txBody>
      </p:sp>
    </p:spTree>
    <p:extLst>
      <p:ext uri="{BB962C8B-B14F-4D97-AF65-F5344CB8AC3E}">
        <p14:creationId xmlns:p14="http://schemas.microsoft.com/office/powerpoint/2010/main" val="1604886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11;p86">
            <a:extLst>
              <a:ext uri="{FF2B5EF4-FFF2-40B4-BE49-F238E27FC236}">
                <a16:creationId xmlns:a16="http://schemas.microsoft.com/office/drawing/2014/main" id="{7CAF8DDB-8E71-4B45-B316-09C92452D6B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20000" y="192669"/>
            <a:ext cx="7704000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/>
              <a:t>COVID-19 IMPACT AND SOLUTIONS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3120BB7-86D5-47EB-A103-77AAD9E45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2" y="984985"/>
            <a:ext cx="4366817" cy="2477776"/>
          </a:xfrm>
          <a:prstGeom prst="rect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DD34BFA-0081-468D-A9C4-7B067DA6B7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984985"/>
            <a:ext cx="4118344" cy="2478075"/>
          </a:xfrm>
          <a:prstGeom prst="rect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29" name="Arrow: Pentagon 28">
            <a:extLst>
              <a:ext uri="{FF2B5EF4-FFF2-40B4-BE49-F238E27FC236}">
                <a16:creationId xmlns:a16="http://schemas.microsoft.com/office/drawing/2014/main" id="{B54A77E7-1414-43C0-94DB-C42503CB5CA6}"/>
              </a:ext>
            </a:extLst>
          </p:cNvPr>
          <p:cNvSpPr/>
          <p:nvPr/>
        </p:nvSpPr>
        <p:spPr>
          <a:xfrm>
            <a:off x="149769" y="3937222"/>
            <a:ext cx="1771095" cy="737402"/>
          </a:xfrm>
          <a:prstGeom prst="homePlate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r>
              <a:rPr lang="en-IN" sz="1050" dirty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Machine Learning Forecasting Platform</a:t>
            </a:r>
          </a:p>
        </p:txBody>
      </p:sp>
      <p:sp>
        <p:nvSpPr>
          <p:cNvPr id="30" name="Arrow: Chevron 29">
            <a:extLst>
              <a:ext uri="{FF2B5EF4-FFF2-40B4-BE49-F238E27FC236}">
                <a16:creationId xmlns:a16="http://schemas.microsoft.com/office/drawing/2014/main" id="{462BDF4D-9A55-4B82-92E2-6BCC020CFBFB}"/>
              </a:ext>
            </a:extLst>
          </p:cNvPr>
          <p:cNvSpPr/>
          <p:nvPr/>
        </p:nvSpPr>
        <p:spPr>
          <a:xfrm>
            <a:off x="1731105" y="3937222"/>
            <a:ext cx="1771095" cy="737402"/>
          </a:xfrm>
          <a:prstGeom prst="chevron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IN" sz="1050" dirty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Covid-19 Overlays</a:t>
            </a:r>
          </a:p>
        </p:txBody>
      </p:sp>
      <p:sp>
        <p:nvSpPr>
          <p:cNvPr id="31" name="Arrow: Chevron 30">
            <a:extLst>
              <a:ext uri="{FF2B5EF4-FFF2-40B4-BE49-F238E27FC236}">
                <a16:creationId xmlns:a16="http://schemas.microsoft.com/office/drawing/2014/main" id="{4AA4ABFA-56ED-4D24-BF0A-C2C51D373BC5}"/>
              </a:ext>
            </a:extLst>
          </p:cNvPr>
          <p:cNvSpPr/>
          <p:nvPr/>
        </p:nvSpPr>
        <p:spPr>
          <a:xfrm>
            <a:off x="3291550" y="3937222"/>
            <a:ext cx="1823252" cy="737402"/>
          </a:xfrm>
          <a:prstGeom prst="chevron">
            <a:avLst/>
          </a:prstGeom>
          <a:solidFill>
            <a:schemeClr val="accent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IN" sz="1050" dirty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New Inventory Levels</a:t>
            </a:r>
          </a:p>
        </p:txBody>
      </p:sp>
      <p:sp>
        <p:nvSpPr>
          <p:cNvPr id="32" name="Arrow: Chevron 31">
            <a:extLst>
              <a:ext uri="{FF2B5EF4-FFF2-40B4-BE49-F238E27FC236}">
                <a16:creationId xmlns:a16="http://schemas.microsoft.com/office/drawing/2014/main" id="{A277006E-2CDA-4193-B75B-CA88C3B343C9}"/>
              </a:ext>
            </a:extLst>
          </p:cNvPr>
          <p:cNvSpPr/>
          <p:nvPr/>
        </p:nvSpPr>
        <p:spPr>
          <a:xfrm>
            <a:off x="4882018" y="3937222"/>
            <a:ext cx="1981939" cy="737402"/>
          </a:xfrm>
          <a:prstGeom prst="chevron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IN" sz="1050" dirty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Order Book Realignment</a:t>
            </a:r>
          </a:p>
        </p:txBody>
      </p:sp>
      <p:sp>
        <p:nvSpPr>
          <p:cNvPr id="33" name="Arrow: Chevron 32">
            <a:extLst>
              <a:ext uri="{FF2B5EF4-FFF2-40B4-BE49-F238E27FC236}">
                <a16:creationId xmlns:a16="http://schemas.microsoft.com/office/drawing/2014/main" id="{84F49010-C48B-483A-94AB-F9539953CA2B}"/>
              </a:ext>
            </a:extLst>
          </p:cNvPr>
          <p:cNvSpPr/>
          <p:nvPr/>
        </p:nvSpPr>
        <p:spPr>
          <a:xfrm>
            <a:off x="6631173" y="3937222"/>
            <a:ext cx="1960854" cy="737402"/>
          </a:xfrm>
          <a:prstGeom prst="chevron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IN" sz="1050" dirty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Track And </a:t>
            </a:r>
          </a:p>
          <a:p>
            <a:pPr algn="ctr"/>
            <a:r>
              <a:rPr lang="en-IN" sz="1050" dirty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Trace</a:t>
            </a:r>
          </a:p>
        </p:txBody>
      </p:sp>
    </p:spTree>
    <p:extLst>
      <p:ext uri="{BB962C8B-B14F-4D97-AF65-F5344CB8AC3E}">
        <p14:creationId xmlns:p14="http://schemas.microsoft.com/office/powerpoint/2010/main" val="1889229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11;p86">
            <a:extLst>
              <a:ext uri="{FF2B5EF4-FFF2-40B4-BE49-F238E27FC236}">
                <a16:creationId xmlns:a16="http://schemas.microsoft.com/office/drawing/2014/main" id="{7CAF8DDB-8E71-4B45-B316-09C92452D6B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20000" y="263553"/>
            <a:ext cx="7704000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WHY INVENTORY MANAGEMENT?</a:t>
            </a:r>
            <a:endParaRPr sz="32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28E01C5-30F3-4D74-A323-91C28D9EFCE9}"/>
              </a:ext>
            </a:extLst>
          </p:cNvPr>
          <p:cNvSpPr/>
          <p:nvPr/>
        </p:nvSpPr>
        <p:spPr>
          <a:xfrm>
            <a:off x="574158" y="2006010"/>
            <a:ext cx="1871330" cy="187133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$200</a:t>
            </a:r>
          </a:p>
          <a:p>
            <a:pPr algn="ctr"/>
            <a:r>
              <a:rPr lang="en-IN" sz="2000" b="1" dirty="0"/>
              <a:t> </a:t>
            </a:r>
          </a:p>
          <a:p>
            <a:pPr algn="ctr"/>
            <a:r>
              <a:rPr lang="en-IN" b="1" dirty="0">
                <a:latin typeface="Roboto Slab" panose="020B0604020202020204" charset="0"/>
                <a:ea typeface="Roboto Slab" panose="020B0604020202020204" charset="0"/>
              </a:rPr>
              <a:t>BILLION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3D6890-9E73-4C22-8E69-6C7EB75ECE33}"/>
              </a:ext>
            </a:extLst>
          </p:cNvPr>
          <p:cNvSpPr/>
          <p:nvPr/>
        </p:nvSpPr>
        <p:spPr>
          <a:xfrm>
            <a:off x="6698512" y="1938670"/>
            <a:ext cx="1871330" cy="187133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32%</a:t>
            </a:r>
          </a:p>
          <a:p>
            <a:pPr algn="ctr"/>
            <a:endParaRPr lang="en-IN" sz="2000" b="1" dirty="0"/>
          </a:p>
          <a:p>
            <a:pPr algn="ctr"/>
            <a:r>
              <a:rPr lang="en-IN" b="1" dirty="0">
                <a:latin typeface="Roboto Slab" panose="020B0604020202020204" charset="0"/>
                <a:ea typeface="Roboto Slab" panose="020B0604020202020204" charset="0"/>
              </a:rPr>
              <a:t>COST REDUCTION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22B573F-C75B-4024-8E74-D4F17B927C7D}"/>
              </a:ext>
            </a:extLst>
          </p:cNvPr>
          <p:cNvSpPr/>
          <p:nvPr/>
        </p:nvSpPr>
        <p:spPr>
          <a:xfrm>
            <a:off x="3636335" y="1119964"/>
            <a:ext cx="1871330" cy="18713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10% </a:t>
            </a:r>
          </a:p>
          <a:p>
            <a:pPr algn="ctr"/>
            <a:endParaRPr lang="en-IN" sz="2000" b="1" dirty="0"/>
          </a:p>
          <a:p>
            <a:pPr algn="ctr"/>
            <a:r>
              <a:rPr lang="en-IN" b="1" dirty="0">
                <a:latin typeface="Roboto Slab" panose="020B0604020202020204" charset="0"/>
                <a:ea typeface="Roboto Slab" panose="020B0604020202020204" charset="0"/>
              </a:rPr>
              <a:t>OF ANNUAL </a:t>
            </a:r>
          </a:p>
          <a:p>
            <a:pPr algn="ctr"/>
            <a:r>
              <a:rPr lang="en-IN" b="1" dirty="0">
                <a:latin typeface="Roboto Slab" panose="020B0604020202020204" charset="0"/>
                <a:ea typeface="Roboto Slab" panose="020B0604020202020204" charset="0"/>
              </a:rPr>
              <a:t>REVENUE</a:t>
            </a:r>
          </a:p>
        </p:txBody>
      </p:sp>
      <p:sp>
        <p:nvSpPr>
          <p:cNvPr id="9" name="Google Shape;641;p70">
            <a:extLst>
              <a:ext uri="{FF2B5EF4-FFF2-40B4-BE49-F238E27FC236}">
                <a16:creationId xmlns:a16="http://schemas.microsoft.com/office/drawing/2014/main" id="{BFD720C7-CFA1-44DD-AE6F-C56260287DE0}"/>
              </a:ext>
            </a:extLst>
          </p:cNvPr>
          <p:cNvSpPr txBox="1">
            <a:spLocks/>
          </p:cNvSpPr>
          <p:nvPr/>
        </p:nvSpPr>
        <p:spPr>
          <a:xfrm>
            <a:off x="619088" y="4000755"/>
            <a:ext cx="2124112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b="1" dirty="0">
                <a:latin typeface="Roboto Slab" panose="020B0604020202020204" charset="0"/>
                <a:ea typeface="Roboto Slab" panose="020B0604020202020204" charset="0"/>
              </a:rPr>
              <a:t>Indian E-commerce By 2026 </a:t>
            </a:r>
          </a:p>
        </p:txBody>
      </p:sp>
      <p:sp>
        <p:nvSpPr>
          <p:cNvPr id="10" name="Google Shape;641;p70">
            <a:extLst>
              <a:ext uri="{FF2B5EF4-FFF2-40B4-BE49-F238E27FC236}">
                <a16:creationId xmlns:a16="http://schemas.microsoft.com/office/drawing/2014/main" id="{AC56F38A-E462-4493-8ED2-6453901ABD53}"/>
              </a:ext>
            </a:extLst>
          </p:cNvPr>
          <p:cNvSpPr txBox="1">
            <a:spLocks/>
          </p:cNvSpPr>
          <p:nvPr/>
        </p:nvSpPr>
        <p:spPr>
          <a:xfrm>
            <a:off x="3509944" y="3146606"/>
            <a:ext cx="2124112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b="1" dirty="0">
                <a:latin typeface="Roboto Slab" panose="020B0604020202020204" charset="0"/>
                <a:ea typeface="Roboto Slab" panose="020B0604020202020204" charset="0"/>
              </a:rPr>
              <a:t>Goes In Inventory Management</a:t>
            </a:r>
          </a:p>
        </p:txBody>
      </p:sp>
      <p:sp>
        <p:nvSpPr>
          <p:cNvPr id="11" name="Google Shape;641;p70">
            <a:extLst>
              <a:ext uri="{FF2B5EF4-FFF2-40B4-BE49-F238E27FC236}">
                <a16:creationId xmlns:a16="http://schemas.microsoft.com/office/drawing/2014/main" id="{F609C2F6-9AF5-439E-8F10-3AE1F9629F07}"/>
              </a:ext>
            </a:extLst>
          </p:cNvPr>
          <p:cNvSpPr txBox="1">
            <a:spLocks/>
          </p:cNvSpPr>
          <p:nvPr/>
        </p:nvSpPr>
        <p:spPr>
          <a:xfrm>
            <a:off x="6337005" y="4000755"/>
            <a:ext cx="2366317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b="1" dirty="0">
                <a:latin typeface="Roboto Slab" panose="020B0604020202020204" charset="0"/>
                <a:ea typeface="Roboto Slab" panose="020B0604020202020204" charset="0"/>
              </a:rPr>
              <a:t>After Implementation Of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19855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0887F-5F6F-410D-B54A-EC63146DF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313172"/>
            <a:ext cx="7704000" cy="405600"/>
          </a:xfrm>
        </p:spPr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47D59E-DA97-4CB2-9852-6A0FA699118B}"/>
              </a:ext>
            </a:extLst>
          </p:cNvPr>
          <p:cNvSpPr txBox="1"/>
          <p:nvPr/>
        </p:nvSpPr>
        <p:spPr>
          <a:xfrm>
            <a:off x="492642" y="912238"/>
            <a:ext cx="8158715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 rtl="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Roboto Slab" panose="020B0604020202020204" charset="0"/>
                <a:ea typeface="Roboto Slab" panose="020B0604020202020204" charset="0"/>
                <a:hlinkClick r:id="rId2"/>
              </a:rPr>
              <a:t>The Ultimate Guide to Sales Forecasting</a:t>
            </a:r>
            <a:r>
              <a:rPr lang="en-US" sz="1200" dirty="0">
                <a:latin typeface="Roboto Slab" panose="020B0604020202020204" charset="0"/>
                <a:ea typeface="Roboto Slab" panose="020B0604020202020204" charset="0"/>
                <a:hlinkClick r:id="rId2"/>
              </a:rPr>
              <a:t> </a:t>
            </a:r>
            <a:r>
              <a:rPr lang="en-US" sz="1200" b="1" dirty="0">
                <a:latin typeface="Roboto Slab" panose="020B0604020202020204" charset="0"/>
                <a:ea typeface="Roboto Slab" panose="020B0604020202020204" charset="0"/>
                <a:hlinkClick r:id="rId2"/>
              </a:rPr>
              <a:t>w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Roboto Slab" panose="020B0604020202020204" charset="0"/>
                <a:ea typeface="Roboto Slab" panose="020B0604020202020204" charset="0"/>
                <a:hlinkClick r:id="rId2"/>
              </a:rPr>
              <a:t>ritten by Aja Frost</a:t>
            </a:r>
            <a:endParaRPr lang="en-US" sz="1200" b="1" dirty="0">
              <a:latin typeface="Roboto Slab" panose="020B0604020202020204" charset="0"/>
              <a:ea typeface="Roboto Slab" panose="020B0604020202020204" charset="0"/>
            </a:endParaRPr>
          </a:p>
          <a:p>
            <a:pPr marL="171450" indent="-171450" rtl="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latin typeface="Roboto Slab" panose="020B0604020202020204" charset="0"/>
                <a:ea typeface="Roboto Slab" panose="020B0604020202020204" charset="0"/>
                <a:hlinkClick r:id="rId3"/>
              </a:rPr>
              <a:t>Using Machine Learning and Predictive Analytics to See the Future of Sales by Altexsoft r&amp;d engineering</a:t>
            </a:r>
            <a:endParaRPr lang="en-US" sz="1200" b="1" dirty="0">
              <a:latin typeface="Roboto Slab" panose="020B0604020202020204" charset="0"/>
              <a:ea typeface="Roboto Slab" panose="020B0604020202020204" charset="0"/>
            </a:endParaRPr>
          </a:p>
          <a:p>
            <a:pPr marL="171450" indent="-171450" rtl="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latin typeface="Roboto Slab" panose="020B0604020202020204" charset="0"/>
                <a:ea typeface="Roboto Slab" panose="020B0604020202020204" charset="0"/>
                <a:hlinkClick r:id="rId4"/>
              </a:rPr>
              <a:t>The New Omnichannel Imperative: AI to the Rescue by Vikram Murthi </a:t>
            </a:r>
          </a:p>
          <a:p>
            <a:pPr marL="171450" indent="-171450" rtl="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latin typeface="Roboto Slab" panose="020B0604020202020204" charset="0"/>
                <a:ea typeface="Roboto Slab" panose="020B0604020202020204" charset="0"/>
                <a:hlinkClick r:id="rId5"/>
              </a:rPr>
              <a:t>Inventory Space Management - Warehouse Design: What are the key factors to consider? By Logistics Bureau </a:t>
            </a:r>
            <a:endParaRPr lang="en-US" sz="1200" b="1" dirty="0">
              <a:latin typeface="Roboto Slab" panose="020B0604020202020204" charset="0"/>
              <a:ea typeface="Roboto Slab" panose="020B0604020202020204" charset="0"/>
            </a:endParaRPr>
          </a:p>
          <a:p>
            <a:pPr marL="171450" indent="-171450" rtl="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latin typeface="Roboto Slab" panose="020B0604020202020204" charset="0"/>
                <a:ea typeface="Roboto Slab" panose="020B0604020202020204" charset="0"/>
                <a:hlinkClick r:id="rId6"/>
              </a:rPr>
              <a:t>Warehouse design and layout: 6 basic factors by Mecalux</a:t>
            </a:r>
            <a:endParaRPr lang="en-US" sz="1200" b="1" dirty="0">
              <a:latin typeface="Roboto Slab" panose="020B0604020202020204" charset="0"/>
              <a:ea typeface="Roboto Slab" panose="020B0604020202020204" charset="0"/>
            </a:endParaRPr>
          </a:p>
          <a:p>
            <a:pPr marL="171450" indent="-171450" rtl="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latin typeface="Roboto Slab" panose="020B0604020202020204" charset="0"/>
                <a:ea typeface="Roboto Slab" panose="020B0604020202020204" charset="0"/>
                <a:hlinkClick r:id="rId7"/>
              </a:rPr>
              <a:t>Warehouse Design, Layout and Location: A Detailed Guide by Orderhive.</a:t>
            </a:r>
            <a:endParaRPr lang="en-US" sz="1200" b="1" dirty="0">
              <a:latin typeface="Roboto Slab" panose="020B0604020202020204" charset="0"/>
              <a:ea typeface="Roboto Slab" panose="020B0604020202020204" charset="0"/>
            </a:endParaRPr>
          </a:p>
          <a:p>
            <a:pPr marL="171450" indent="-171450" rtl="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latin typeface="Roboto Slab" panose="020B0604020202020204" charset="0"/>
                <a:ea typeface="Roboto Slab" panose="020B0604020202020204" charset="0"/>
                <a:hlinkClick r:id="rId8"/>
              </a:rPr>
              <a:t>Selection of warehouse location for a global supply chain: A case study by Rajesh Kr Singh</a:t>
            </a:r>
            <a:endParaRPr lang="en-US" sz="1200" b="1" dirty="0">
              <a:latin typeface="Roboto Slab" panose="020B0604020202020204" charset="0"/>
              <a:ea typeface="Roboto Slab" panose="020B0604020202020204" charset="0"/>
            </a:endParaRPr>
          </a:p>
          <a:p>
            <a:pPr marL="171450" indent="-171450" rtl="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latin typeface="Roboto Slab" panose="020B0604020202020204" charset="0"/>
                <a:ea typeface="Roboto Slab" panose="020B0604020202020204" charset="0"/>
                <a:hlinkClick r:id="rId9"/>
              </a:rPr>
              <a:t>Research paper on IoT asset tracking</a:t>
            </a:r>
            <a:endParaRPr lang="en-US" sz="1200" b="1" dirty="0">
              <a:latin typeface="Roboto Slab" panose="020B0604020202020204" charset="0"/>
              <a:ea typeface="Roboto Slab" panose="020B0604020202020204" charset="0"/>
            </a:endParaRPr>
          </a:p>
          <a:p>
            <a:pPr marL="171450" indent="-171450" rtl="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latin typeface="Roboto Slab" panose="020B0604020202020204" charset="0"/>
                <a:ea typeface="Roboto Slab" panose="020B0604020202020204" charset="0"/>
                <a:hlinkClick r:id="rId10"/>
              </a:rPr>
              <a:t>Comparing RFID and BLE</a:t>
            </a:r>
            <a:endParaRPr lang="en-US" sz="1200" b="1" dirty="0">
              <a:latin typeface="Roboto Slab" panose="020B0604020202020204" charset="0"/>
              <a:ea typeface="Roboto Slab" panose="020B0604020202020204" charset="0"/>
            </a:endParaRPr>
          </a:p>
          <a:p>
            <a:pPr marL="171450" indent="-171450" rtl="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latin typeface="Roboto Slab" panose="020B0604020202020204" charset="0"/>
                <a:ea typeface="Roboto Slab" panose="020B0604020202020204" charset="0"/>
                <a:hlinkClick r:id="rId11"/>
              </a:rPr>
              <a:t>Covid Impact on supply chain of E-commerce</a:t>
            </a:r>
            <a:endParaRPr lang="en-US" sz="1200" b="1" dirty="0">
              <a:latin typeface="Roboto Slab" panose="020B0604020202020204" charset="0"/>
              <a:ea typeface="Roboto Slab" panose="020B0604020202020204" charset="0"/>
            </a:endParaRPr>
          </a:p>
          <a:p>
            <a:pPr marL="171450" indent="-171450" rtl="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latin typeface="Roboto Slab" panose="020B0604020202020204" charset="0"/>
                <a:ea typeface="Roboto Slab" panose="020B0604020202020204" charset="0"/>
                <a:hlinkClick r:id="rId12"/>
              </a:rPr>
              <a:t>ML forecasting and covid overlays</a:t>
            </a:r>
            <a:endParaRPr lang="en-US" sz="1200" b="1" dirty="0">
              <a:latin typeface="Roboto Slab" panose="020B0604020202020204" charset="0"/>
              <a:ea typeface="Roboto Sla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108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51182-8423-4147-B2CA-A925D6FA6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7711" y="2166150"/>
            <a:ext cx="7704000" cy="405600"/>
          </a:xfrm>
        </p:spPr>
        <p:txBody>
          <a:bodyPr/>
          <a:lstStyle/>
          <a:p>
            <a:r>
              <a:rPr lang="en-IN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51453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11;p86">
            <a:extLst>
              <a:ext uri="{FF2B5EF4-FFF2-40B4-BE49-F238E27FC236}">
                <a16:creationId xmlns:a16="http://schemas.microsoft.com/office/drawing/2014/main" id="{7CAF8DDB-8E71-4B45-B316-09C92452D6B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20000" y="263553"/>
            <a:ext cx="7704000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HANDLING PRESENT DATA</a:t>
            </a:r>
            <a:endParaRPr sz="3200" dirty="0"/>
          </a:p>
        </p:txBody>
      </p:sp>
      <p:sp>
        <p:nvSpPr>
          <p:cNvPr id="10" name="Google Shape;798;p78">
            <a:extLst>
              <a:ext uri="{FF2B5EF4-FFF2-40B4-BE49-F238E27FC236}">
                <a16:creationId xmlns:a16="http://schemas.microsoft.com/office/drawing/2014/main" id="{04A5C520-5347-4347-A6E6-DDF3F8EE3A10}"/>
              </a:ext>
            </a:extLst>
          </p:cNvPr>
          <p:cNvSpPr/>
          <p:nvPr/>
        </p:nvSpPr>
        <p:spPr>
          <a:xfrm>
            <a:off x="2790275" y="1115300"/>
            <a:ext cx="1491000" cy="1491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799;p78">
            <a:extLst>
              <a:ext uri="{FF2B5EF4-FFF2-40B4-BE49-F238E27FC236}">
                <a16:creationId xmlns:a16="http://schemas.microsoft.com/office/drawing/2014/main" id="{A25F251A-ED82-43C3-988F-BB0D71CA5598}"/>
              </a:ext>
            </a:extLst>
          </p:cNvPr>
          <p:cNvGrpSpPr/>
          <p:nvPr/>
        </p:nvGrpSpPr>
        <p:grpSpPr>
          <a:xfrm>
            <a:off x="3361913" y="1446729"/>
            <a:ext cx="347715" cy="351155"/>
            <a:chOff x="-59100700" y="1911950"/>
            <a:chExt cx="315875" cy="319000"/>
          </a:xfrm>
        </p:grpSpPr>
        <p:sp>
          <p:nvSpPr>
            <p:cNvPr id="12" name="Google Shape;800;p78">
              <a:extLst>
                <a:ext uri="{FF2B5EF4-FFF2-40B4-BE49-F238E27FC236}">
                  <a16:creationId xmlns:a16="http://schemas.microsoft.com/office/drawing/2014/main" id="{E90CB0D2-C4F2-4801-A6A1-0E06257FA3A8}"/>
                </a:ext>
              </a:extLst>
            </p:cNvPr>
            <p:cNvSpPr/>
            <p:nvPr/>
          </p:nvSpPr>
          <p:spPr>
            <a:xfrm>
              <a:off x="-59015625" y="1993850"/>
              <a:ext cx="20500" cy="20525"/>
            </a:xfrm>
            <a:custGeom>
              <a:avLst/>
              <a:gdLst/>
              <a:ahLst/>
              <a:cxnLst/>
              <a:rect l="l" t="t" r="r" b="b"/>
              <a:pathLst>
                <a:path w="820" h="821" extrusionOk="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3" name="Google Shape;801;p78">
              <a:extLst>
                <a:ext uri="{FF2B5EF4-FFF2-40B4-BE49-F238E27FC236}">
                  <a16:creationId xmlns:a16="http://schemas.microsoft.com/office/drawing/2014/main" id="{542E8C42-7E45-497A-8213-F254190C38FE}"/>
                </a:ext>
              </a:extLst>
            </p:cNvPr>
            <p:cNvSpPr/>
            <p:nvPr/>
          </p:nvSpPr>
          <p:spPr>
            <a:xfrm>
              <a:off x="-58954200" y="1993850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4" name="Google Shape;802;p78">
              <a:extLst>
                <a:ext uri="{FF2B5EF4-FFF2-40B4-BE49-F238E27FC236}">
                  <a16:creationId xmlns:a16="http://schemas.microsoft.com/office/drawing/2014/main" id="{17649F78-46EC-4712-A99E-774681378A92}"/>
                </a:ext>
              </a:extLst>
            </p:cNvPr>
            <p:cNvSpPr/>
            <p:nvPr/>
          </p:nvSpPr>
          <p:spPr>
            <a:xfrm>
              <a:off x="-58891975" y="1993850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5" name="Google Shape;803;p78">
              <a:extLst>
                <a:ext uri="{FF2B5EF4-FFF2-40B4-BE49-F238E27FC236}">
                  <a16:creationId xmlns:a16="http://schemas.microsoft.com/office/drawing/2014/main" id="{EEAE0F83-470A-4948-A990-B3818243FEA6}"/>
                </a:ext>
              </a:extLst>
            </p:cNvPr>
            <p:cNvSpPr/>
            <p:nvPr/>
          </p:nvSpPr>
          <p:spPr>
            <a:xfrm>
              <a:off x="-59015625" y="2034825"/>
              <a:ext cx="20500" cy="21275"/>
            </a:xfrm>
            <a:custGeom>
              <a:avLst/>
              <a:gdLst/>
              <a:ahLst/>
              <a:cxnLst/>
              <a:rect l="l" t="t" r="r" b="b"/>
              <a:pathLst>
                <a:path w="820" h="851" extrusionOk="0">
                  <a:moveTo>
                    <a:pt x="189" y="0"/>
                  </a:moveTo>
                  <a:cubicBezTo>
                    <a:pt x="63" y="0"/>
                    <a:pt x="0" y="95"/>
                    <a:pt x="0" y="221"/>
                  </a:cubicBezTo>
                  <a:lnTo>
                    <a:pt x="0" y="630"/>
                  </a:lnTo>
                  <a:cubicBezTo>
                    <a:pt x="0" y="756"/>
                    <a:pt x="95" y="851"/>
                    <a:pt x="189" y="851"/>
                  </a:cubicBezTo>
                  <a:lnTo>
                    <a:pt x="630" y="851"/>
                  </a:lnTo>
                  <a:cubicBezTo>
                    <a:pt x="725" y="851"/>
                    <a:pt x="820" y="756"/>
                    <a:pt x="820" y="630"/>
                  </a:cubicBezTo>
                  <a:lnTo>
                    <a:pt x="820" y="221"/>
                  </a:lnTo>
                  <a:cubicBezTo>
                    <a:pt x="820" y="95"/>
                    <a:pt x="725" y="0"/>
                    <a:pt x="6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6" name="Google Shape;804;p78">
              <a:extLst>
                <a:ext uri="{FF2B5EF4-FFF2-40B4-BE49-F238E27FC236}">
                  <a16:creationId xmlns:a16="http://schemas.microsoft.com/office/drawing/2014/main" id="{2638FC75-2619-46C9-ABD9-38B35568DA57}"/>
                </a:ext>
              </a:extLst>
            </p:cNvPr>
            <p:cNvSpPr/>
            <p:nvPr/>
          </p:nvSpPr>
          <p:spPr>
            <a:xfrm>
              <a:off x="-58954200" y="2034825"/>
              <a:ext cx="21300" cy="21275"/>
            </a:xfrm>
            <a:custGeom>
              <a:avLst/>
              <a:gdLst/>
              <a:ahLst/>
              <a:cxnLst/>
              <a:rect l="l" t="t" r="r" b="b"/>
              <a:pathLst>
                <a:path w="852" h="851" extrusionOk="0">
                  <a:moveTo>
                    <a:pt x="221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221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" name="Google Shape;805;p78">
              <a:extLst>
                <a:ext uri="{FF2B5EF4-FFF2-40B4-BE49-F238E27FC236}">
                  <a16:creationId xmlns:a16="http://schemas.microsoft.com/office/drawing/2014/main" id="{445F0A6C-A4D9-472D-B290-55C2EA8EEEA1}"/>
                </a:ext>
              </a:extLst>
            </p:cNvPr>
            <p:cNvSpPr/>
            <p:nvPr/>
          </p:nvSpPr>
          <p:spPr>
            <a:xfrm>
              <a:off x="-58891975" y="2034825"/>
              <a:ext cx="21300" cy="21275"/>
            </a:xfrm>
            <a:custGeom>
              <a:avLst/>
              <a:gdLst/>
              <a:ahLst/>
              <a:cxnLst/>
              <a:rect l="l" t="t" r="r" b="b"/>
              <a:pathLst>
                <a:path w="852" h="851" extrusionOk="0">
                  <a:moveTo>
                    <a:pt x="190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190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" name="Google Shape;806;p78">
              <a:extLst>
                <a:ext uri="{FF2B5EF4-FFF2-40B4-BE49-F238E27FC236}">
                  <a16:creationId xmlns:a16="http://schemas.microsoft.com/office/drawing/2014/main" id="{619E5AC8-69A6-4E50-BFBF-D94E134A237B}"/>
                </a:ext>
              </a:extLst>
            </p:cNvPr>
            <p:cNvSpPr/>
            <p:nvPr/>
          </p:nvSpPr>
          <p:spPr>
            <a:xfrm>
              <a:off x="-59015625" y="2076550"/>
              <a:ext cx="20500" cy="20525"/>
            </a:xfrm>
            <a:custGeom>
              <a:avLst/>
              <a:gdLst/>
              <a:ahLst/>
              <a:cxnLst/>
              <a:rect l="l" t="t" r="r" b="b"/>
              <a:pathLst>
                <a:path w="820" h="821" extrusionOk="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" name="Google Shape;807;p78">
              <a:extLst>
                <a:ext uri="{FF2B5EF4-FFF2-40B4-BE49-F238E27FC236}">
                  <a16:creationId xmlns:a16="http://schemas.microsoft.com/office/drawing/2014/main" id="{FDE3B87F-104F-4B0B-A719-804145B1E2F3}"/>
                </a:ext>
              </a:extLst>
            </p:cNvPr>
            <p:cNvSpPr/>
            <p:nvPr/>
          </p:nvSpPr>
          <p:spPr>
            <a:xfrm>
              <a:off x="-58954200" y="2076550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0" name="Google Shape;808;p78">
              <a:extLst>
                <a:ext uri="{FF2B5EF4-FFF2-40B4-BE49-F238E27FC236}">
                  <a16:creationId xmlns:a16="http://schemas.microsoft.com/office/drawing/2014/main" id="{CFE1E7B4-2A14-4605-856A-3C60CE5797C9}"/>
                </a:ext>
              </a:extLst>
            </p:cNvPr>
            <p:cNvSpPr/>
            <p:nvPr/>
          </p:nvSpPr>
          <p:spPr>
            <a:xfrm>
              <a:off x="-58891975" y="2076550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1" name="Google Shape;809;p78">
              <a:extLst>
                <a:ext uri="{FF2B5EF4-FFF2-40B4-BE49-F238E27FC236}">
                  <a16:creationId xmlns:a16="http://schemas.microsoft.com/office/drawing/2014/main" id="{3675DD20-667F-44C8-B41B-70AC76BE98AC}"/>
                </a:ext>
              </a:extLst>
            </p:cNvPr>
            <p:cNvSpPr/>
            <p:nvPr/>
          </p:nvSpPr>
          <p:spPr>
            <a:xfrm>
              <a:off x="-59100700" y="1911950"/>
              <a:ext cx="315875" cy="319000"/>
            </a:xfrm>
            <a:custGeom>
              <a:avLst/>
              <a:gdLst/>
              <a:ahLst/>
              <a:cxnLst/>
              <a:rect l="l" t="t" r="r" b="b"/>
              <a:pathLst>
                <a:path w="12635" h="12760" extrusionOk="0">
                  <a:moveTo>
                    <a:pt x="9169" y="788"/>
                  </a:moveTo>
                  <a:lnTo>
                    <a:pt x="9169" y="1607"/>
                  </a:lnTo>
                  <a:lnTo>
                    <a:pt x="3403" y="1607"/>
                  </a:lnTo>
                  <a:lnTo>
                    <a:pt x="3403" y="788"/>
                  </a:lnTo>
                  <a:close/>
                  <a:moveTo>
                    <a:pt x="1734" y="9074"/>
                  </a:moveTo>
                  <a:lnTo>
                    <a:pt x="1734" y="11815"/>
                  </a:lnTo>
                  <a:lnTo>
                    <a:pt x="788" y="11815"/>
                  </a:lnTo>
                  <a:lnTo>
                    <a:pt x="788" y="9074"/>
                  </a:lnTo>
                  <a:close/>
                  <a:moveTo>
                    <a:pt x="5861" y="9074"/>
                  </a:moveTo>
                  <a:lnTo>
                    <a:pt x="5861" y="11815"/>
                  </a:lnTo>
                  <a:lnTo>
                    <a:pt x="4223" y="11815"/>
                  </a:lnTo>
                  <a:lnTo>
                    <a:pt x="4223" y="9074"/>
                  </a:lnTo>
                  <a:close/>
                  <a:moveTo>
                    <a:pt x="8350" y="9074"/>
                  </a:moveTo>
                  <a:lnTo>
                    <a:pt x="8350" y="11815"/>
                  </a:lnTo>
                  <a:lnTo>
                    <a:pt x="6711" y="11815"/>
                  </a:lnTo>
                  <a:lnTo>
                    <a:pt x="6711" y="9074"/>
                  </a:lnTo>
                  <a:close/>
                  <a:moveTo>
                    <a:pt x="10051" y="2458"/>
                  </a:moveTo>
                  <a:lnTo>
                    <a:pt x="10051" y="11815"/>
                  </a:lnTo>
                  <a:lnTo>
                    <a:pt x="9169" y="11815"/>
                  </a:lnTo>
                  <a:lnTo>
                    <a:pt x="9169" y="8664"/>
                  </a:lnTo>
                  <a:cubicBezTo>
                    <a:pt x="9169" y="8444"/>
                    <a:pt x="8980" y="8223"/>
                    <a:pt x="8791" y="8223"/>
                  </a:cubicBezTo>
                  <a:lnTo>
                    <a:pt x="3813" y="8223"/>
                  </a:lnTo>
                  <a:cubicBezTo>
                    <a:pt x="3592" y="8223"/>
                    <a:pt x="3435" y="8444"/>
                    <a:pt x="3435" y="8664"/>
                  </a:cubicBezTo>
                  <a:lnTo>
                    <a:pt x="3435" y="11815"/>
                  </a:lnTo>
                  <a:lnTo>
                    <a:pt x="2616" y="11815"/>
                  </a:lnTo>
                  <a:lnTo>
                    <a:pt x="2616" y="2458"/>
                  </a:lnTo>
                  <a:close/>
                  <a:moveTo>
                    <a:pt x="11815" y="9074"/>
                  </a:moveTo>
                  <a:lnTo>
                    <a:pt x="11815" y="11815"/>
                  </a:lnTo>
                  <a:lnTo>
                    <a:pt x="10839" y="11815"/>
                  </a:lnTo>
                  <a:lnTo>
                    <a:pt x="10839" y="9074"/>
                  </a:lnTo>
                  <a:close/>
                  <a:moveTo>
                    <a:pt x="2994" y="0"/>
                  </a:moveTo>
                  <a:cubicBezTo>
                    <a:pt x="2773" y="0"/>
                    <a:pt x="2616" y="190"/>
                    <a:pt x="2616" y="410"/>
                  </a:cubicBezTo>
                  <a:lnTo>
                    <a:pt x="2616" y="1670"/>
                  </a:lnTo>
                  <a:lnTo>
                    <a:pt x="2206" y="1670"/>
                  </a:lnTo>
                  <a:cubicBezTo>
                    <a:pt x="1986" y="1670"/>
                    <a:pt x="1765" y="1859"/>
                    <a:pt x="1765" y="2080"/>
                  </a:cubicBezTo>
                  <a:lnTo>
                    <a:pt x="1765" y="8318"/>
                  </a:lnTo>
                  <a:lnTo>
                    <a:pt x="410" y="8318"/>
                  </a:lnTo>
                  <a:cubicBezTo>
                    <a:pt x="158" y="8318"/>
                    <a:pt x="1" y="8507"/>
                    <a:pt x="1" y="8727"/>
                  </a:cubicBezTo>
                  <a:lnTo>
                    <a:pt x="1" y="12319"/>
                  </a:lnTo>
                  <a:cubicBezTo>
                    <a:pt x="1" y="12571"/>
                    <a:pt x="190" y="12760"/>
                    <a:pt x="410" y="12760"/>
                  </a:cubicBezTo>
                  <a:lnTo>
                    <a:pt x="12256" y="12760"/>
                  </a:lnTo>
                  <a:cubicBezTo>
                    <a:pt x="12477" y="12760"/>
                    <a:pt x="12634" y="12571"/>
                    <a:pt x="12634" y="12319"/>
                  </a:cubicBezTo>
                  <a:lnTo>
                    <a:pt x="12634" y="8664"/>
                  </a:lnTo>
                  <a:cubicBezTo>
                    <a:pt x="12634" y="8444"/>
                    <a:pt x="12445" y="8223"/>
                    <a:pt x="12225" y="8223"/>
                  </a:cubicBezTo>
                  <a:lnTo>
                    <a:pt x="10839" y="8223"/>
                  </a:lnTo>
                  <a:lnTo>
                    <a:pt x="10839" y="2017"/>
                  </a:lnTo>
                  <a:cubicBezTo>
                    <a:pt x="10839" y="1765"/>
                    <a:pt x="10650" y="1576"/>
                    <a:pt x="10429" y="1576"/>
                  </a:cubicBezTo>
                  <a:lnTo>
                    <a:pt x="10019" y="1576"/>
                  </a:lnTo>
                  <a:lnTo>
                    <a:pt x="10019" y="410"/>
                  </a:lnTo>
                  <a:cubicBezTo>
                    <a:pt x="10019" y="158"/>
                    <a:pt x="9799" y="0"/>
                    <a:pt x="96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22" name="Google Shape;810;p78">
            <a:extLst>
              <a:ext uri="{FF2B5EF4-FFF2-40B4-BE49-F238E27FC236}">
                <a16:creationId xmlns:a16="http://schemas.microsoft.com/office/drawing/2014/main" id="{8349FF66-26A7-4CDC-8550-421C264AAA72}"/>
              </a:ext>
            </a:extLst>
          </p:cNvPr>
          <p:cNvSpPr/>
          <p:nvPr/>
        </p:nvSpPr>
        <p:spPr>
          <a:xfrm>
            <a:off x="4862725" y="3112500"/>
            <a:ext cx="1491000" cy="1491000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811;p78">
            <a:extLst>
              <a:ext uri="{FF2B5EF4-FFF2-40B4-BE49-F238E27FC236}">
                <a16:creationId xmlns:a16="http://schemas.microsoft.com/office/drawing/2014/main" id="{90FCA896-DB4C-4C54-88A0-B3D4E9CFE0A6}"/>
              </a:ext>
            </a:extLst>
          </p:cNvPr>
          <p:cNvGrpSpPr/>
          <p:nvPr/>
        </p:nvGrpSpPr>
        <p:grpSpPr>
          <a:xfrm>
            <a:off x="5433938" y="3453650"/>
            <a:ext cx="348568" cy="342514"/>
            <a:chOff x="-60988625" y="2310475"/>
            <a:chExt cx="316650" cy="311150"/>
          </a:xfrm>
        </p:grpSpPr>
        <p:sp>
          <p:nvSpPr>
            <p:cNvPr id="24" name="Google Shape;812;p78">
              <a:extLst>
                <a:ext uri="{FF2B5EF4-FFF2-40B4-BE49-F238E27FC236}">
                  <a16:creationId xmlns:a16="http://schemas.microsoft.com/office/drawing/2014/main" id="{5D9B9E63-3DAA-499E-91EF-F167A8823C3F}"/>
                </a:ext>
              </a:extLst>
            </p:cNvPr>
            <p:cNvSpPr/>
            <p:nvPr/>
          </p:nvSpPr>
          <p:spPr>
            <a:xfrm>
              <a:off x="-60988625" y="2310475"/>
              <a:ext cx="311125" cy="311150"/>
            </a:xfrm>
            <a:custGeom>
              <a:avLst/>
              <a:gdLst/>
              <a:ahLst/>
              <a:cxnLst/>
              <a:rect l="l" t="t" r="r" b="b"/>
              <a:pathLst>
                <a:path w="12445" h="12446" extrusionOk="0">
                  <a:moveTo>
                    <a:pt x="7877" y="883"/>
                  </a:moveTo>
                  <a:cubicBezTo>
                    <a:pt x="8097" y="883"/>
                    <a:pt x="8318" y="1072"/>
                    <a:pt x="8318" y="1324"/>
                  </a:cubicBezTo>
                  <a:lnTo>
                    <a:pt x="8318" y="10398"/>
                  </a:lnTo>
                  <a:cubicBezTo>
                    <a:pt x="8318" y="10870"/>
                    <a:pt x="8444" y="11311"/>
                    <a:pt x="8727" y="11626"/>
                  </a:cubicBezTo>
                  <a:lnTo>
                    <a:pt x="2111" y="11626"/>
                  </a:lnTo>
                  <a:cubicBezTo>
                    <a:pt x="1450" y="11626"/>
                    <a:pt x="851" y="11091"/>
                    <a:pt x="851" y="10398"/>
                  </a:cubicBezTo>
                  <a:lnTo>
                    <a:pt x="851" y="1324"/>
                  </a:lnTo>
                  <a:lnTo>
                    <a:pt x="820" y="1324"/>
                  </a:lnTo>
                  <a:cubicBezTo>
                    <a:pt x="820" y="1072"/>
                    <a:pt x="1009" y="883"/>
                    <a:pt x="1261" y="883"/>
                  </a:cubicBezTo>
                  <a:close/>
                  <a:moveTo>
                    <a:pt x="11500" y="10807"/>
                  </a:moveTo>
                  <a:cubicBezTo>
                    <a:pt x="11342" y="11280"/>
                    <a:pt x="10870" y="11626"/>
                    <a:pt x="10303" y="11626"/>
                  </a:cubicBezTo>
                  <a:cubicBezTo>
                    <a:pt x="9767" y="11626"/>
                    <a:pt x="9326" y="11280"/>
                    <a:pt x="9137" y="10807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30"/>
                  </a:cubicBezTo>
                  <a:lnTo>
                    <a:pt x="32" y="10334"/>
                  </a:lnTo>
                  <a:cubicBezTo>
                    <a:pt x="0" y="11563"/>
                    <a:pt x="946" y="12445"/>
                    <a:pt x="2080" y="12445"/>
                  </a:cubicBezTo>
                  <a:lnTo>
                    <a:pt x="10334" y="12445"/>
                  </a:lnTo>
                  <a:cubicBezTo>
                    <a:pt x="11500" y="12445"/>
                    <a:pt x="12445" y="11500"/>
                    <a:pt x="12445" y="10366"/>
                  </a:cubicBezTo>
                  <a:cubicBezTo>
                    <a:pt x="12445" y="10145"/>
                    <a:pt x="12224" y="9925"/>
                    <a:pt x="12004" y="9925"/>
                  </a:cubicBezTo>
                  <a:lnTo>
                    <a:pt x="9074" y="9925"/>
                  </a:lnTo>
                  <a:lnTo>
                    <a:pt x="9074" y="1230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13;p78">
              <a:extLst>
                <a:ext uri="{FF2B5EF4-FFF2-40B4-BE49-F238E27FC236}">
                  <a16:creationId xmlns:a16="http://schemas.microsoft.com/office/drawing/2014/main" id="{9F28D6EE-8337-4CA8-BCDD-50D83C67A127}"/>
                </a:ext>
              </a:extLst>
            </p:cNvPr>
            <p:cNvSpPr/>
            <p:nvPr/>
          </p:nvSpPr>
          <p:spPr>
            <a:xfrm>
              <a:off x="-60947675" y="2353025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441"/>
                  </a:cubicBez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14;p78">
              <a:extLst>
                <a:ext uri="{FF2B5EF4-FFF2-40B4-BE49-F238E27FC236}">
                  <a16:creationId xmlns:a16="http://schemas.microsoft.com/office/drawing/2014/main" id="{2DB6BE18-7935-48A1-B6E9-7A6069D3789D}"/>
                </a:ext>
              </a:extLst>
            </p:cNvPr>
            <p:cNvSpPr/>
            <p:nvPr/>
          </p:nvSpPr>
          <p:spPr>
            <a:xfrm>
              <a:off x="-60947675" y="2415250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378"/>
                  </a:cubicBezTo>
                  <a:cubicBezTo>
                    <a:pt x="5829" y="158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15;p78">
              <a:extLst>
                <a:ext uri="{FF2B5EF4-FFF2-40B4-BE49-F238E27FC236}">
                  <a16:creationId xmlns:a16="http://schemas.microsoft.com/office/drawing/2014/main" id="{E810C81B-3DA8-41D8-8BAD-3B9BA4D005AF}"/>
                </a:ext>
              </a:extLst>
            </p:cNvPr>
            <p:cNvSpPr/>
            <p:nvPr/>
          </p:nvSpPr>
          <p:spPr>
            <a:xfrm>
              <a:off x="-60947675" y="2475875"/>
              <a:ext cx="145725" cy="22100"/>
            </a:xfrm>
            <a:custGeom>
              <a:avLst/>
              <a:gdLst/>
              <a:ahLst/>
              <a:cxnLst/>
              <a:rect l="l" t="t" r="r" b="b"/>
              <a:pathLst>
                <a:path w="5829" h="884" extrusionOk="0">
                  <a:moveTo>
                    <a:pt x="442" y="1"/>
                  </a:moveTo>
                  <a:cubicBezTo>
                    <a:pt x="190" y="1"/>
                    <a:pt x="1" y="221"/>
                    <a:pt x="1" y="442"/>
                  </a:cubicBezTo>
                  <a:cubicBezTo>
                    <a:pt x="1" y="694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94"/>
                    <a:pt x="5829" y="442"/>
                  </a:cubicBezTo>
                  <a:cubicBezTo>
                    <a:pt x="5829" y="221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16;p78">
              <a:extLst>
                <a:ext uri="{FF2B5EF4-FFF2-40B4-BE49-F238E27FC236}">
                  <a16:creationId xmlns:a16="http://schemas.microsoft.com/office/drawing/2014/main" id="{03744E45-85CE-451C-99F7-0B6F4DBCDC5E}"/>
                </a:ext>
              </a:extLst>
            </p:cNvPr>
            <p:cNvSpPr/>
            <p:nvPr/>
          </p:nvSpPr>
          <p:spPr>
            <a:xfrm>
              <a:off x="-60947675" y="2538100"/>
              <a:ext cx="145725" cy="22075"/>
            </a:xfrm>
            <a:custGeom>
              <a:avLst/>
              <a:gdLst/>
              <a:ahLst/>
              <a:cxnLst/>
              <a:rect l="l" t="t" r="r" b="b"/>
              <a:pathLst>
                <a:path w="5829" h="883" extrusionOk="0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2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62"/>
                    <a:pt x="5829" y="442"/>
                  </a:cubicBez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17;p78">
              <a:extLst>
                <a:ext uri="{FF2B5EF4-FFF2-40B4-BE49-F238E27FC236}">
                  <a16:creationId xmlns:a16="http://schemas.microsoft.com/office/drawing/2014/main" id="{735CB2C7-A701-40BD-B679-F182A9EB4B8B}"/>
                </a:ext>
              </a:extLst>
            </p:cNvPr>
            <p:cNvSpPr/>
            <p:nvPr/>
          </p:nvSpPr>
          <p:spPr>
            <a:xfrm>
              <a:off x="-60740525" y="2312050"/>
              <a:ext cx="68550" cy="233950"/>
            </a:xfrm>
            <a:custGeom>
              <a:avLst/>
              <a:gdLst/>
              <a:ahLst/>
              <a:cxnLst/>
              <a:rect l="l" t="t" r="r" b="b"/>
              <a:pathLst>
                <a:path w="2742" h="9358" extrusionOk="0">
                  <a:moveTo>
                    <a:pt x="1796" y="789"/>
                  </a:moveTo>
                  <a:cubicBezTo>
                    <a:pt x="1891" y="789"/>
                    <a:pt x="1922" y="852"/>
                    <a:pt x="1922" y="946"/>
                  </a:cubicBezTo>
                  <a:lnTo>
                    <a:pt x="1922" y="1639"/>
                  </a:lnTo>
                  <a:lnTo>
                    <a:pt x="820" y="1639"/>
                  </a:lnTo>
                  <a:lnTo>
                    <a:pt x="820" y="946"/>
                  </a:lnTo>
                  <a:cubicBezTo>
                    <a:pt x="820" y="852"/>
                    <a:pt x="883" y="789"/>
                    <a:pt x="977" y="789"/>
                  </a:cubicBezTo>
                  <a:close/>
                  <a:moveTo>
                    <a:pt x="1922" y="2458"/>
                  </a:moveTo>
                  <a:lnTo>
                    <a:pt x="1922" y="6617"/>
                  </a:lnTo>
                  <a:lnTo>
                    <a:pt x="820" y="6617"/>
                  </a:lnTo>
                  <a:lnTo>
                    <a:pt x="820" y="2458"/>
                  </a:lnTo>
                  <a:close/>
                  <a:moveTo>
                    <a:pt x="1639" y="7436"/>
                  </a:moveTo>
                  <a:lnTo>
                    <a:pt x="1355" y="8035"/>
                  </a:lnTo>
                  <a:lnTo>
                    <a:pt x="1040" y="7436"/>
                  </a:lnTo>
                  <a:close/>
                  <a:moveTo>
                    <a:pt x="977" y="1"/>
                  </a:moveTo>
                  <a:cubicBezTo>
                    <a:pt x="410" y="1"/>
                    <a:pt x="1" y="410"/>
                    <a:pt x="1" y="946"/>
                  </a:cubicBezTo>
                  <a:lnTo>
                    <a:pt x="1" y="6995"/>
                  </a:lnTo>
                  <a:cubicBezTo>
                    <a:pt x="1" y="7090"/>
                    <a:pt x="1" y="7121"/>
                    <a:pt x="32" y="7184"/>
                  </a:cubicBezTo>
                  <a:lnTo>
                    <a:pt x="1009" y="9137"/>
                  </a:lnTo>
                  <a:cubicBezTo>
                    <a:pt x="1103" y="9295"/>
                    <a:pt x="1198" y="9358"/>
                    <a:pt x="1355" y="9358"/>
                  </a:cubicBezTo>
                  <a:cubicBezTo>
                    <a:pt x="1513" y="9358"/>
                    <a:pt x="1670" y="9295"/>
                    <a:pt x="1733" y="9137"/>
                  </a:cubicBezTo>
                  <a:lnTo>
                    <a:pt x="2678" y="7184"/>
                  </a:lnTo>
                  <a:cubicBezTo>
                    <a:pt x="2710" y="7153"/>
                    <a:pt x="2710" y="7090"/>
                    <a:pt x="2710" y="6995"/>
                  </a:cubicBezTo>
                  <a:lnTo>
                    <a:pt x="2710" y="946"/>
                  </a:lnTo>
                  <a:cubicBezTo>
                    <a:pt x="2741" y="410"/>
                    <a:pt x="2300" y="1"/>
                    <a:pt x="17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818;p78">
            <a:extLst>
              <a:ext uri="{FF2B5EF4-FFF2-40B4-BE49-F238E27FC236}">
                <a16:creationId xmlns:a16="http://schemas.microsoft.com/office/drawing/2014/main" id="{4B20FA40-FBD3-4DC2-B1D5-AA608EB0958F}"/>
              </a:ext>
            </a:extLst>
          </p:cNvPr>
          <p:cNvSpPr/>
          <p:nvPr/>
        </p:nvSpPr>
        <p:spPr>
          <a:xfrm>
            <a:off x="4862725" y="1115300"/>
            <a:ext cx="1491000" cy="149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819;p78">
            <a:extLst>
              <a:ext uri="{FF2B5EF4-FFF2-40B4-BE49-F238E27FC236}">
                <a16:creationId xmlns:a16="http://schemas.microsoft.com/office/drawing/2014/main" id="{1245BB46-7E50-45CD-8DBD-866C54EEF241}"/>
              </a:ext>
            </a:extLst>
          </p:cNvPr>
          <p:cNvGrpSpPr/>
          <p:nvPr/>
        </p:nvGrpSpPr>
        <p:grpSpPr>
          <a:xfrm>
            <a:off x="5432645" y="1447679"/>
            <a:ext cx="351155" cy="349256"/>
            <a:chOff x="-64401400" y="1914475"/>
            <a:chExt cx="319000" cy="317275"/>
          </a:xfrm>
        </p:grpSpPr>
        <p:sp>
          <p:nvSpPr>
            <p:cNvPr id="32" name="Google Shape;820;p78">
              <a:extLst>
                <a:ext uri="{FF2B5EF4-FFF2-40B4-BE49-F238E27FC236}">
                  <a16:creationId xmlns:a16="http://schemas.microsoft.com/office/drawing/2014/main" id="{CEE266E9-A29A-4BCC-9DEB-86894DA8D396}"/>
                </a:ext>
              </a:extLst>
            </p:cNvPr>
            <p:cNvSpPr/>
            <p:nvPr/>
          </p:nvSpPr>
          <p:spPr>
            <a:xfrm>
              <a:off x="-64401400" y="1914475"/>
              <a:ext cx="319000" cy="317275"/>
            </a:xfrm>
            <a:custGeom>
              <a:avLst/>
              <a:gdLst/>
              <a:ahLst/>
              <a:cxnLst/>
              <a:rect l="l" t="t" r="r" b="b"/>
              <a:pathLst>
                <a:path w="12760" h="12691" extrusionOk="0">
                  <a:moveTo>
                    <a:pt x="4726" y="1317"/>
                  </a:moveTo>
                  <a:lnTo>
                    <a:pt x="4726" y="2703"/>
                  </a:lnTo>
                  <a:cubicBezTo>
                    <a:pt x="4663" y="2735"/>
                    <a:pt x="4600" y="2829"/>
                    <a:pt x="4569" y="2861"/>
                  </a:cubicBezTo>
                  <a:lnTo>
                    <a:pt x="4065" y="3554"/>
                  </a:lnTo>
                  <a:cubicBezTo>
                    <a:pt x="3970" y="3176"/>
                    <a:pt x="3907" y="2703"/>
                    <a:pt x="3907" y="2388"/>
                  </a:cubicBezTo>
                  <a:cubicBezTo>
                    <a:pt x="3876" y="1947"/>
                    <a:pt x="3970" y="1632"/>
                    <a:pt x="4222" y="1475"/>
                  </a:cubicBezTo>
                  <a:cubicBezTo>
                    <a:pt x="4348" y="1349"/>
                    <a:pt x="4537" y="1317"/>
                    <a:pt x="4726" y="1317"/>
                  </a:cubicBezTo>
                  <a:close/>
                  <a:moveTo>
                    <a:pt x="7046" y="813"/>
                  </a:moveTo>
                  <a:cubicBezTo>
                    <a:pt x="7507" y="813"/>
                    <a:pt x="7937" y="916"/>
                    <a:pt x="8286" y="1128"/>
                  </a:cubicBezTo>
                  <a:cubicBezTo>
                    <a:pt x="8759" y="1412"/>
                    <a:pt x="8979" y="1821"/>
                    <a:pt x="8948" y="2420"/>
                  </a:cubicBezTo>
                  <a:cubicBezTo>
                    <a:pt x="8948" y="2703"/>
                    <a:pt x="8853" y="3113"/>
                    <a:pt x="8790" y="3554"/>
                  </a:cubicBezTo>
                  <a:lnTo>
                    <a:pt x="8286" y="2861"/>
                  </a:lnTo>
                  <a:cubicBezTo>
                    <a:pt x="8066" y="2609"/>
                    <a:pt x="7814" y="2451"/>
                    <a:pt x="7499" y="2451"/>
                  </a:cubicBezTo>
                  <a:lnTo>
                    <a:pt x="5514" y="2451"/>
                  </a:lnTo>
                  <a:lnTo>
                    <a:pt x="5514" y="1160"/>
                  </a:lnTo>
                  <a:cubicBezTo>
                    <a:pt x="6020" y="931"/>
                    <a:pt x="6551" y="813"/>
                    <a:pt x="7046" y="813"/>
                  </a:cubicBezTo>
                  <a:close/>
                  <a:moveTo>
                    <a:pt x="7530" y="3334"/>
                  </a:moveTo>
                  <a:cubicBezTo>
                    <a:pt x="7562" y="3334"/>
                    <a:pt x="7593" y="3365"/>
                    <a:pt x="7656" y="3365"/>
                  </a:cubicBezTo>
                  <a:lnTo>
                    <a:pt x="8601" y="4657"/>
                  </a:lnTo>
                  <a:cubicBezTo>
                    <a:pt x="8444" y="5917"/>
                    <a:pt x="7688" y="7177"/>
                    <a:pt x="6427" y="7177"/>
                  </a:cubicBezTo>
                  <a:cubicBezTo>
                    <a:pt x="5167" y="7177"/>
                    <a:pt x="4411" y="5980"/>
                    <a:pt x="4254" y="4657"/>
                  </a:cubicBezTo>
                  <a:lnTo>
                    <a:pt x="5199" y="3365"/>
                  </a:lnTo>
                  <a:cubicBezTo>
                    <a:pt x="5230" y="3334"/>
                    <a:pt x="5293" y="3334"/>
                    <a:pt x="5325" y="3334"/>
                  </a:cubicBezTo>
                  <a:close/>
                  <a:moveTo>
                    <a:pt x="5199" y="7681"/>
                  </a:moveTo>
                  <a:cubicBezTo>
                    <a:pt x="5608" y="7902"/>
                    <a:pt x="5986" y="8028"/>
                    <a:pt x="6427" y="8028"/>
                  </a:cubicBezTo>
                  <a:cubicBezTo>
                    <a:pt x="6869" y="8028"/>
                    <a:pt x="7310" y="7902"/>
                    <a:pt x="7688" y="7713"/>
                  </a:cubicBezTo>
                  <a:lnTo>
                    <a:pt x="7688" y="7807"/>
                  </a:lnTo>
                  <a:cubicBezTo>
                    <a:pt x="7688" y="8028"/>
                    <a:pt x="7719" y="8185"/>
                    <a:pt x="7814" y="8343"/>
                  </a:cubicBezTo>
                  <a:lnTo>
                    <a:pt x="6427" y="9634"/>
                  </a:lnTo>
                  <a:lnTo>
                    <a:pt x="5073" y="8280"/>
                  </a:lnTo>
                  <a:cubicBezTo>
                    <a:pt x="5167" y="8122"/>
                    <a:pt x="5199" y="7965"/>
                    <a:pt x="5199" y="7776"/>
                  </a:cubicBezTo>
                  <a:lnTo>
                    <a:pt x="5199" y="7681"/>
                  </a:lnTo>
                  <a:close/>
                  <a:moveTo>
                    <a:pt x="4537" y="8878"/>
                  </a:moveTo>
                  <a:lnTo>
                    <a:pt x="5829" y="10170"/>
                  </a:lnTo>
                  <a:lnTo>
                    <a:pt x="5230" y="10769"/>
                  </a:lnTo>
                  <a:lnTo>
                    <a:pt x="4065" y="9036"/>
                  </a:lnTo>
                  <a:cubicBezTo>
                    <a:pt x="4222" y="9036"/>
                    <a:pt x="4380" y="9004"/>
                    <a:pt x="4537" y="8878"/>
                  </a:cubicBezTo>
                  <a:close/>
                  <a:moveTo>
                    <a:pt x="8318" y="8878"/>
                  </a:moveTo>
                  <a:cubicBezTo>
                    <a:pt x="8475" y="8973"/>
                    <a:pt x="8633" y="9036"/>
                    <a:pt x="8790" y="9036"/>
                  </a:cubicBezTo>
                  <a:lnTo>
                    <a:pt x="7593" y="10769"/>
                  </a:lnTo>
                  <a:lnTo>
                    <a:pt x="7026" y="10170"/>
                  </a:lnTo>
                  <a:lnTo>
                    <a:pt x="8318" y="8878"/>
                  </a:lnTo>
                  <a:close/>
                  <a:moveTo>
                    <a:pt x="10460" y="9067"/>
                  </a:moveTo>
                  <a:cubicBezTo>
                    <a:pt x="11279" y="9067"/>
                    <a:pt x="11941" y="9760"/>
                    <a:pt x="11941" y="10580"/>
                  </a:cubicBezTo>
                  <a:lnTo>
                    <a:pt x="11941" y="11840"/>
                  </a:lnTo>
                  <a:lnTo>
                    <a:pt x="7814" y="11840"/>
                  </a:lnTo>
                  <a:cubicBezTo>
                    <a:pt x="7908" y="11808"/>
                    <a:pt x="8003" y="11745"/>
                    <a:pt x="8034" y="11682"/>
                  </a:cubicBezTo>
                  <a:lnTo>
                    <a:pt x="9798" y="9067"/>
                  </a:lnTo>
                  <a:close/>
                  <a:moveTo>
                    <a:pt x="3088" y="9067"/>
                  </a:moveTo>
                  <a:lnTo>
                    <a:pt x="4852" y="11651"/>
                  </a:lnTo>
                  <a:cubicBezTo>
                    <a:pt x="4915" y="11745"/>
                    <a:pt x="5041" y="11808"/>
                    <a:pt x="5167" y="11840"/>
                  </a:cubicBezTo>
                  <a:lnTo>
                    <a:pt x="5199" y="11840"/>
                  </a:lnTo>
                  <a:cubicBezTo>
                    <a:pt x="5325" y="11840"/>
                    <a:pt x="5419" y="11808"/>
                    <a:pt x="5482" y="11714"/>
                  </a:cubicBezTo>
                  <a:lnTo>
                    <a:pt x="6427" y="10769"/>
                  </a:lnTo>
                  <a:lnTo>
                    <a:pt x="7404" y="11745"/>
                  </a:lnTo>
                  <a:cubicBezTo>
                    <a:pt x="7436" y="11777"/>
                    <a:pt x="7530" y="11840"/>
                    <a:pt x="7593" y="11871"/>
                  </a:cubicBezTo>
                  <a:lnTo>
                    <a:pt x="914" y="11871"/>
                  </a:lnTo>
                  <a:lnTo>
                    <a:pt x="914" y="11840"/>
                  </a:lnTo>
                  <a:lnTo>
                    <a:pt x="914" y="10580"/>
                  </a:lnTo>
                  <a:cubicBezTo>
                    <a:pt x="914" y="9760"/>
                    <a:pt x="1576" y="9067"/>
                    <a:pt x="2395" y="9067"/>
                  </a:cubicBezTo>
                  <a:close/>
                  <a:moveTo>
                    <a:pt x="7043" y="1"/>
                  </a:moveTo>
                  <a:cubicBezTo>
                    <a:pt x="6380" y="1"/>
                    <a:pt x="5673" y="166"/>
                    <a:pt x="5010" y="498"/>
                  </a:cubicBezTo>
                  <a:cubicBezTo>
                    <a:pt x="4898" y="477"/>
                    <a:pt x="4788" y="467"/>
                    <a:pt x="4680" y="467"/>
                  </a:cubicBezTo>
                  <a:cubicBezTo>
                    <a:pt x="4300" y="467"/>
                    <a:pt x="3942" y="592"/>
                    <a:pt x="3624" y="813"/>
                  </a:cubicBezTo>
                  <a:cubicBezTo>
                    <a:pt x="3308" y="1034"/>
                    <a:pt x="2962" y="1506"/>
                    <a:pt x="2962" y="2388"/>
                  </a:cubicBezTo>
                  <a:cubicBezTo>
                    <a:pt x="2962" y="3144"/>
                    <a:pt x="3277" y="4405"/>
                    <a:pt x="3340" y="4625"/>
                  </a:cubicBezTo>
                  <a:cubicBezTo>
                    <a:pt x="3466" y="5570"/>
                    <a:pt x="3781" y="6389"/>
                    <a:pt x="4285" y="6988"/>
                  </a:cubicBezTo>
                  <a:lnTo>
                    <a:pt x="4285" y="7744"/>
                  </a:lnTo>
                  <a:cubicBezTo>
                    <a:pt x="4285" y="8028"/>
                    <a:pt x="4065" y="8248"/>
                    <a:pt x="3781" y="8248"/>
                  </a:cubicBezTo>
                  <a:lnTo>
                    <a:pt x="2332" y="8248"/>
                  </a:lnTo>
                  <a:cubicBezTo>
                    <a:pt x="1072" y="8248"/>
                    <a:pt x="0" y="9288"/>
                    <a:pt x="0" y="10580"/>
                  </a:cubicBezTo>
                  <a:lnTo>
                    <a:pt x="0" y="12281"/>
                  </a:lnTo>
                  <a:cubicBezTo>
                    <a:pt x="0" y="12501"/>
                    <a:pt x="189" y="12690"/>
                    <a:pt x="410" y="12690"/>
                  </a:cubicBezTo>
                  <a:lnTo>
                    <a:pt x="12256" y="12690"/>
                  </a:lnTo>
                  <a:cubicBezTo>
                    <a:pt x="12508" y="12690"/>
                    <a:pt x="12697" y="12501"/>
                    <a:pt x="12697" y="12281"/>
                  </a:cubicBezTo>
                  <a:lnTo>
                    <a:pt x="12697" y="10580"/>
                  </a:lnTo>
                  <a:cubicBezTo>
                    <a:pt x="12760" y="9319"/>
                    <a:pt x="11689" y="8248"/>
                    <a:pt x="10429" y="8248"/>
                  </a:cubicBezTo>
                  <a:lnTo>
                    <a:pt x="8979" y="8248"/>
                  </a:lnTo>
                  <a:cubicBezTo>
                    <a:pt x="8696" y="8248"/>
                    <a:pt x="8475" y="8028"/>
                    <a:pt x="8475" y="7744"/>
                  </a:cubicBezTo>
                  <a:lnTo>
                    <a:pt x="8475" y="6957"/>
                  </a:lnTo>
                  <a:cubicBezTo>
                    <a:pt x="8979" y="6358"/>
                    <a:pt x="9294" y="5539"/>
                    <a:pt x="9389" y="4625"/>
                  </a:cubicBezTo>
                  <a:cubicBezTo>
                    <a:pt x="9546" y="4121"/>
                    <a:pt x="9735" y="3050"/>
                    <a:pt x="9767" y="2420"/>
                  </a:cubicBezTo>
                  <a:cubicBezTo>
                    <a:pt x="9767" y="1538"/>
                    <a:pt x="9420" y="845"/>
                    <a:pt x="8664" y="404"/>
                  </a:cubicBezTo>
                  <a:cubicBezTo>
                    <a:pt x="8202" y="135"/>
                    <a:pt x="7640" y="1"/>
                    <a:pt x="70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21;p78">
              <a:extLst>
                <a:ext uri="{FF2B5EF4-FFF2-40B4-BE49-F238E27FC236}">
                  <a16:creationId xmlns:a16="http://schemas.microsoft.com/office/drawing/2014/main" id="{DD14F22F-EE44-4494-A34B-64FA87948D87}"/>
                </a:ext>
              </a:extLst>
            </p:cNvPr>
            <p:cNvSpPr/>
            <p:nvPr/>
          </p:nvSpPr>
          <p:spPr>
            <a:xfrm>
              <a:off x="-64172200" y="2175800"/>
              <a:ext cx="48850" cy="22075"/>
            </a:xfrm>
            <a:custGeom>
              <a:avLst/>
              <a:gdLst/>
              <a:ahLst/>
              <a:cxnLst/>
              <a:rect l="l" t="t" r="r" b="b"/>
              <a:pathLst>
                <a:path w="1954" h="883" extrusionOk="0">
                  <a:moveTo>
                    <a:pt x="410" y="1"/>
                  </a:moveTo>
                  <a:cubicBezTo>
                    <a:pt x="158" y="1"/>
                    <a:pt x="0" y="190"/>
                    <a:pt x="0" y="442"/>
                  </a:cubicBezTo>
                  <a:cubicBezTo>
                    <a:pt x="0" y="662"/>
                    <a:pt x="221" y="883"/>
                    <a:pt x="410" y="883"/>
                  </a:cubicBezTo>
                  <a:lnTo>
                    <a:pt x="1513" y="883"/>
                  </a:lnTo>
                  <a:cubicBezTo>
                    <a:pt x="1765" y="883"/>
                    <a:pt x="1891" y="662"/>
                    <a:pt x="1891" y="442"/>
                  </a:cubicBezTo>
                  <a:cubicBezTo>
                    <a:pt x="1954" y="190"/>
                    <a:pt x="1733" y="1"/>
                    <a:pt x="1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22;p78">
              <a:extLst>
                <a:ext uri="{FF2B5EF4-FFF2-40B4-BE49-F238E27FC236}">
                  <a16:creationId xmlns:a16="http://schemas.microsoft.com/office/drawing/2014/main" id="{35BCFA45-F338-47A2-8DD9-BC04257F33FF}"/>
                </a:ext>
              </a:extLst>
            </p:cNvPr>
            <p:cNvSpPr/>
            <p:nvPr/>
          </p:nvSpPr>
          <p:spPr>
            <a:xfrm>
              <a:off x="-64212375" y="2210450"/>
              <a:ext cx="5525" cy="25"/>
            </a:xfrm>
            <a:custGeom>
              <a:avLst/>
              <a:gdLst/>
              <a:ahLst/>
              <a:cxnLst/>
              <a:rect l="l" t="t" r="r" b="b"/>
              <a:pathLst>
                <a:path w="221" h="1" extrusionOk="0">
                  <a:moveTo>
                    <a:pt x="1" y="1"/>
                  </a:moveTo>
                  <a:lnTo>
                    <a:pt x="221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823;p78">
            <a:extLst>
              <a:ext uri="{FF2B5EF4-FFF2-40B4-BE49-F238E27FC236}">
                <a16:creationId xmlns:a16="http://schemas.microsoft.com/office/drawing/2014/main" id="{DB04975E-FEA7-44CB-AA68-A91944D227AA}"/>
              </a:ext>
            </a:extLst>
          </p:cNvPr>
          <p:cNvSpPr/>
          <p:nvPr/>
        </p:nvSpPr>
        <p:spPr>
          <a:xfrm>
            <a:off x="2790275" y="3112500"/>
            <a:ext cx="1491000" cy="14910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824;p78">
            <a:extLst>
              <a:ext uri="{FF2B5EF4-FFF2-40B4-BE49-F238E27FC236}">
                <a16:creationId xmlns:a16="http://schemas.microsoft.com/office/drawing/2014/main" id="{4C9E0DDD-20A5-4F8C-8CBE-09403FDD49E5}"/>
              </a:ext>
            </a:extLst>
          </p:cNvPr>
          <p:cNvGrpSpPr/>
          <p:nvPr/>
        </p:nvGrpSpPr>
        <p:grpSpPr>
          <a:xfrm>
            <a:off x="3361491" y="3432792"/>
            <a:ext cx="348568" cy="349009"/>
            <a:chOff x="-61784125" y="1931250"/>
            <a:chExt cx="316650" cy="317050"/>
          </a:xfrm>
        </p:grpSpPr>
        <p:sp>
          <p:nvSpPr>
            <p:cNvPr id="37" name="Google Shape;825;p78">
              <a:extLst>
                <a:ext uri="{FF2B5EF4-FFF2-40B4-BE49-F238E27FC236}">
                  <a16:creationId xmlns:a16="http://schemas.microsoft.com/office/drawing/2014/main" id="{628C6B95-FBDC-4DEA-AEDF-4E3BD328E40C}"/>
                </a:ext>
              </a:extLst>
            </p:cNvPr>
            <p:cNvSpPr/>
            <p:nvPr/>
          </p:nvSpPr>
          <p:spPr>
            <a:xfrm>
              <a:off x="-61688025" y="1931250"/>
              <a:ext cx="124450" cy="134300"/>
            </a:xfrm>
            <a:custGeom>
              <a:avLst/>
              <a:gdLst/>
              <a:ahLst/>
              <a:cxnLst/>
              <a:rect l="l" t="t" r="r" b="b"/>
              <a:pathLst>
                <a:path w="4978" h="5372" extrusionOk="0">
                  <a:moveTo>
                    <a:pt x="2497" y="845"/>
                  </a:moveTo>
                  <a:cubicBezTo>
                    <a:pt x="2709" y="845"/>
                    <a:pt x="2922" y="922"/>
                    <a:pt x="3088" y="1087"/>
                  </a:cubicBezTo>
                  <a:cubicBezTo>
                    <a:pt x="3277" y="1276"/>
                    <a:pt x="3340" y="1591"/>
                    <a:pt x="3277" y="1906"/>
                  </a:cubicBezTo>
                  <a:cubicBezTo>
                    <a:pt x="3182" y="2190"/>
                    <a:pt x="2993" y="2410"/>
                    <a:pt x="2709" y="2442"/>
                  </a:cubicBezTo>
                  <a:cubicBezTo>
                    <a:pt x="2625" y="2467"/>
                    <a:pt x="2545" y="2479"/>
                    <a:pt x="2469" y="2479"/>
                  </a:cubicBezTo>
                  <a:cubicBezTo>
                    <a:pt x="2259" y="2479"/>
                    <a:pt x="2075" y="2391"/>
                    <a:pt x="1890" y="2253"/>
                  </a:cubicBezTo>
                  <a:cubicBezTo>
                    <a:pt x="1701" y="2032"/>
                    <a:pt x="1607" y="1717"/>
                    <a:pt x="1701" y="1434"/>
                  </a:cubicBezTo>
                  <a:cubicBezTo>
                    <a:pt x="1800" y="1059"/>
                    <a:pt x="2145" y="845"/>
                    <a:pt x="2497" y="845"/>
                  </a:cubicBezTo>
                  <a:close/>
                  <a:moveTo>
                    <a:pt x="2520" y="3324"/>
                  </a:moveTo>
                  <a:cubicBezTo>
                    <a:pt x="3277" y="3324"/>
                    <a:pt x="3907" y="3828"/>
                    <a:pt x="4096" y="4553"/>
                  </a:cubicBezTo>
                  <a:lnTo>
                    <a:pt x="914" y="4553"/>
                  </a:lnTo>
                  <a:cubicBezTo>
                    <a:pt x="1103" y="3828"/>
                    <a:pt x="1733" y="3324"/>
                    <a:pt x="2520" y="3324"/>
                  </a:cubicBezTo>
                  <a:close/>
                  <a:moveTo>
                    <a:pt x="2510" y="1"/>
                  </a:moveTo>
                  <a:cubicBezTo>
                    <a:pt x="1805" y="1"/>
                    <a:pt x="1113" y="455"/>
                    <a:pt x="914" y="1213"/>
                  </a:cubicBezTo>
                  <a:cubicBezTo>
                    <a:pt x="756" y="1780"/>
                    <a:pt x="914" y="2347"/>
                    <a:pt x="1292" y="2789"/>
                  </a:cubicBezTo>
                  <a:cubicBezTo>
                    <a:pt x="567" y="3198"/>
                    <a:pt x="0" y="3986"/>
                    <a:pt x="0" y="4931"/>
                  </a:cubicBezTo>
                  <a:cubicBezTo>
                    <a:pt x="0" y="5183"/>
                    <a:pt x="189" y="5372"/>
                    <a:pt x="441" y="5372"/>
                  </a:cubicBezTo>
                  <a:lnTo>
                    <a:pt x="4568" y="5372"/>
                  </a:lnTo>
                  <a:cubicBezTo>
                    <a:pt x="4820" y="5372"/>
                    <a:pt x="4978" y="5183"/>
                    <a:pt x="4978" y="4931"/>
                  </a:cubicBezTo>
                  <a:cubicBezTo>
                    <a:pt x="4978" y="3986"/>
                    <a:pt x="4442" y="3198"/>
                    <a:pt x="3718" y="2789"/>
                  </a:cubicBezTo>
                  <a:cubicBezTo>
                    <a:pt x="3907" y="2568"/>
                    <a:pt x="4033" y="2347"/>
                    <a:pt x="4096" y="2064"/>
                  </a:cubicBezTo>
                  <a:cubicBezTo>
                    <a:pt x="4253" y="1528"/>
                    <a:pt x="4096" y="930"/>
                    <a:pt x="3655" y="489"/>
                  </a:cubicBezTo>
                  <a:cubicBezTo>
                    <a:pt x="3331" y="153"/>
                    <a:pt x="2918" y="1"/>
                    <a:pt x="25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26;p78">
              <a:extLst>
                <a:ext uri="{FF2B5EF4-FFF2-40B4-BE49-F238E27FC236}">
                  <a16:creationId xmlns:a16="http://schemas.microsoft.com/office/drawing/2014/main" id="{5A4231A5-A12D-4D39-BDC2-5D87E1EDB464}"/>
                </a:ext>
              </a:extLst>
            </p:cNvPr>
            <p:cNvSpPr/>
            <p:nvPr/>
          </p:nvSpPr>
          <p:spPr>
            <a:xfrm>
              <a:off x="-61784125" y="2113325"/>
              <a:ext cx="124450" cy="134975"/>
            </a:xfrm>
            <a:custGeom>
              <a:avLst/>
              <a:gdLst/>
              <a:ahLst/>
              <a:cxnLst/>
              <a:rect l="l" t="t" r="r" b="b"/>
              <a:pathLst>
                <a:path w="4978" h="5399" extrusionOk="0">
                  <a:moveTo>
                    <a:pt x="2482" y="848"/>
                  </a:moveTo>
                  <a:cubicBezTo>
                    <a:pt x="2688" y="848"/>
                    <a:pt x="2895" y="921"/>
                    <a:pt x="3056" y="1082"/>
                  </a:cubicBezTo>
                  <a:cubicBezTo>
                    <a:pt x="3245" y="1271"/>
                    <a:pt x="3340" y="1586"/>
                    <a:pt x="3245" y="1901"/>
                  </a:cubicBezTo>
                  <a:cubicBezTo>
                    <a:pt x="3182" y="2185"/>
                    <a:pt x="2993" y="2437"/>
                    <a:pt x="2710" y="2468"/>
                  </a:cubicBezTo>
                  <a:cubicBezTo>
                    <a:pt x="2633" y="2483"/>
                    <a:pt x="2559" y="2491"/>
                    <a:pt x="2487" y="2491"/>
                  </a:cubicBezTo>
                  <a:cubicBezTo>
                    <a:pt x="2261" y="2491"/>
                    <a:pt x="2058" y="2415"/>
                    <a:pt x="1891" y="2248"/>
                  </a:cubicBezTo>
                  <a:cubicBezTo>
                    <a:pt x="1670" y="2059"/>
                    <a:pt x="1607" y="1743"/>
                    <a:pt x="1670" y="1428"/>
                  </a:cubicBezTo>
                  <a:cubicBezTo>
                    <a:pt x="1770" y="1068"/>
                    <a:pt x="2124" y="848"/>
                    <a:pt x="2482" y="848"/>
                  </a:cubicBezTo>
                  <a:close/>
                  <a:moveTo>
                    <a:pt x="2458" y="3319"/>
                  </a:moveTo>
                  <a:cubicBezTo>
                    <a:pt x="3245" y="3319"/>
                    <a:pt x="3907" y="3854"/>
                    <a:pt x="4096" y="4547"/>
                  </a:cubicBezTo>
                  <a:lnTo>
                    <a:pt x="883" y="4547"/>
                  </a:lnTo>
                  <a:cubicBezTo>
                    <a:pt x="1040" y="3886"/>
                    <a:pt x="1733" y="3319"/>
                    <a:pt x="2458" y="3319"/>
                  </a:cubicBezTo>
                  <a:close/>
                  <a:moveTo>
                    <a:pt x="2509" y="1"/>
                  </a:moveTo>
                  <a:cubicBezTo>
                    <a:pt x="1812" y="1"/>
                    <a:pt x="1143" y="437"/>
                    <a:pt x="946" y="1208"/>
                  </a:cubicBezTo>
                  <a:cubicBezTo>
                    <a:pt x="788" y="1806"/>
                    <a:pt x="946" y="2342"/>
                    <a:pt x="1324" y="2783"/>
                  </a:cubicBezTo>
                  <a:cubicBezTo>
                    <a:pt x="568" y="3224"/>
                    <a:pt x="32" y="4012"/>
                    <a:pt x="32" y="4957"/>
                  </a:cubicBezTo>
                  <a:cubicBezTo>
                    <a:pt x="0" y="5209"/>
                    <a:pt x="189" y="5398"/>
                    <a:pt x="410" y="5398"/>
                  </a:cubicBezTo>
                  <a:lnTo>
                    <a:pt x="4569" y="5398"/>
                  </a:lnTo>
                  <a:cubicBezTo>
                    <a:pt x="4789" y="5398"/>
                    <a:pt x="4978" y="5209"/>
                    <a:pt x="4978" y="4988"/>
                  </a:cubicBezTo>
                  <a:cubicBezTo>
                    <a:pt x="4978" y="4043"/>
                    <a:pt x="4474" y="3256"/>
                    <a:pt x="3718" y="2815"/>
                  </a:cubicBezTo>
                  <a:cubicBezTo>
                    <a:pt x="3939" y="2626"/>
                    <a:pt x="4033" y="2374"/>
                    <a:pt x="4128" y="2090"/>
                  </a:cubicBezTo>
                  <a:cubicBezTo>
                    <a:pt x="4285" y="1523"/>
                    <a:pt x="4128" y="924"/>
                    <a:pt x="3687" y="483"/>
                  </a:cubicBezTo>
                  <a:cubicBezTo>
                    <a:pt x="3346" y="155"/>
                    <a:pt x="2923" y="1"/>
                    <a:pt x="25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27;p78">
              <a:extLst>
                <a:ext uri="{FF2B5EF4-FFF2-40B4-BE49-F238E27FC236}">
                  <a16:creationId xmlns:a16="http://schemas.microsoft.com/office/drawing/2014/main" id="{FB84A446-6A34-47F4-9155-1FE89A6F7EA5}"/>
                </a:ext>
              </a:extLst>
            </p:cNvPr>
            <p:cNvSpPr/>
            <p:nvPr/>
          </p:nvSpPr>
          <p:spPr>
            <a:xfrm>
              <a:off x="-61591150" y="2113325"/>
              <a:ext cx="123675" cy="134175"/>
            </a:xfrm>
            <a:custGeom>
              <a:avLst/>
              <a:gdLst/>
              <a:ahLst/>
              <a:cxnLst/>
              <a:rect l="l" t="t" r="r" b="b"/>
              <a:pathLst>
                <a:path w="4947" h="5367" extrusionOk="0">
                  <a:moveTo>
                    <a:pt x="2482" y="848"/>
                  </a:moveTo>
                  <a:cubicBezTo>
                    <a:pt x="2688" y="848"/>
                    <a:pt x="2895" y="921"/>
                    <a:pt x="3056" y="1082"/>
                  </a:cubicBezTo>
                  <a:cubicBezTo>
                    <a:pt x="3245" y="1271"/>
                    <a:pt x="3340" y="1586"/>
                    <a:pt x="3245" y="1901"/>
                  </a:cubicBezTo>
                  <a:cubicBezTo>
                    <a:pt x="3182" y="2185"/>
                    <a:pt x="2993" y="2437"/>
                    <a:pt x="2710" y="2468"/>
                  </a:cubicBezTo>
                  <a:cubicBezTo>
                    <a:pt x="2633" y="2483"/>
                    <a:pt x="2559" y="2491"/>
                    <a:pt x="2486" y="2491"/>
                  </a:cubicBezTo>
                  <a:cubicBezTo>
                    <a:pt x="2261" y="2491"/>
                    <a:pt x="2057" y="2415"/>
                    <a:pt x="1890" y="2248"/>
                  </a:cubicBezTo>
                  <a:cubicBezTo>
                    <a:pt x="1670" y="2059"/>
                    <a:pt x="1607" y="1743"/>
                    <a:pt x="1670" y="1428"/>
                  </a:cubicBezTo>
                  <a:cubicBezTo>
                    <a:pt x="1770" y="1068"/>
                    <a:pt x="2124" y="848"/>
                    <a:pt x="2482" y="848"/>
                  </a:cubicBezTo>
                  <a:close/>
                  <a:moveTo>
                    <a:pt x="2521" y="3382"/>
                  </a:moveTo>
                  <a:cubicBezTo>
                    <a:pt x="3308" y="3382"/>
                    <a:pt x="3938" y="3886"/>
                    <a:pt x="4127" y="4579"/>
                  </a:cubicBezTo>
                  <a:lnTo>
                    <a:pt x="882" y="4579"/>
                  </a:lnTo>
                  <a:cubicBezTo>
                    <a:pt x="1103" y="3886"/>
                    <a:pt x="1733" y="3382"/>
                    <a:pt x="2521" y="3382"/>
                  </a:cubicBezTo>
                  <a:close/>
                  <a:moveTo>
                    <a:pt x="2467" y="1"/>
                  </a:moveTo>
                  <a:cubicBezTo>
                    <a:pt x="1761" y="1"/>
                    <a:pt x="1080" y="437"/>
                    <a:pt x="882" y="1208"/>
                  </a:cubicBezTo>
                  <a:cubicBezTo>
                    <a:pt x="725" y="1806"/>
                    <a:pt x="882" y="2342"/>
                    <a:pt x="1292" y="2783"/>
                  </a:cubicBezTo>
                  <a:cubicBezTo>
                    <a:pt x="536" y="3224"/>
                    <a:pt x="0" y="4012"/>
                    <a:pt x="0" y="4957"/>
                  </a:cubicBezTo>
                  <a:cubicBezTo>
                    <a:pt x="0" y="5178"/>
                    <a:pt x="189" y="5367"/>
                    <a:pt x="378" y="5367"/>
                  </a:cubicBezTo>
                  <a:lnTo>
                    <a:pt x="4505" y="5367"/>
                  </a:lnTo>
                  <a:cubicBezTo>
                    <a:pt x="4757" y="5367"/>
                    <a:pt x="4946" y="5178"/>
                    <a:pt x="4946" y="4957"/>
                  </a:cubicBezTo>
                  <a:cubicBezTo>
                    <a:pt x="4946" y="4075"/>
                    <a:pt x="4442" y="3256"/>
                    <a:pt x="3686" y="2815"/>
                  </a:cubicBezTo>
                  <a:cubicBezTo>
                    <a:pt x="3875" y="2626"/>
                    <a:pt x="4001" y="2374"/>
                    <a:pt x="4096" y="2090"/>
                  </a:cubicBezTo>
                  <a:cubicBezTo>
                    <a:pt x="4253" y="1523"/>
                    <a:pt x="4096" y="924"/>
                    <a:pt x="3655" y="483"/>
                  </a:cubicBezTo>
                  <a:cubicBezTo>
                    <a:pt x="3314" y="155"/>
                    <a:pt x="2887" y="1"/>
                    <a:pt x="2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28;p78">
              <a:extLst>
                <a:ext uri="{FF2B5EF4-FFF2-40B4-BE49-F238E27FC236}">
                  <a16:creationId xmlns:a16="http://schemas.microsoft.com/office/drawing/2014/main" id="{5E61EDF5-9807-4B82-AF41-81A32BABFEB5}"/>
                </a:ext>
              </a:extLst>
            </p:cNvPr>
            <p:cNvSpPr/>
            <p:nvPr/>
          </p:nvSpPr>
          <p:spPr>
            <a:xfrm>
              <a:off x="-61677800" y="2072225"/>
              <a:ext cx="106350" cy="62450"/>
            </a:xfrm>
            <a:custGeom>
              <a:avLst/>
              <a:gdLst/>
              <a:ahLst/>
              <a:cxnLst/>
              <a:rect l="l" t="t" r="r" b="b"/>
              <a:pathLst>
                <a:path w="4254" h="2498" extrusionOk="0">
                  <a:moveTo>
                    <a:pt x="2096" y="1"/>
                  </a:moveTo>
                  <a:cubicBezTo>
                    <a:pt x="1985" y="1"/>
                    <a:pt x="1875" y="48"/>
                    <a:pt x="1796" y="142"/>
                  </a:cubicBezTo>
                  <a:lnTo>
                    <a:pt x="158" y="1781"/>
                  </a:lnTo>
                  <a:cubicBezTo>
                    <a:pt x="1" y="1938"/>
                    <a:pt x="1" y="2222"/>
                    <a:pt x="158" y="2379"/>
                  </a:cubicBezTo>
                  <a:cubicBezTo>
                    <a:pt x="237" y="2458"/>
                    <a:pt x="339" y="2497"/>
                    <a:pt x="442" y="2497"/>
                  </a:cubicBezTo>
                  <a:cubicBezTo>
                    <a:pt x="544" y="2497"/>
                    <a:pt x="646" y="2458"/>
                    <a:pt x="725" y="2379"/>
                  </a:cubicBezTo>
                  <a:lnTo>
                    <a:pt x="2111" y="993"/>
                  </a:lnTo>
                  <a:lnTo>
                    <a:pt x="3498" y="2379"/>
                  </a:lnTo>
                  <a:cubicBezTo>
                    <a:pt x="3576" y="2458"/>
                    <a:pt x="3687" y="2497"/>
                    <a:pt x="3797" y="2497"/>
                  </a:cubicBezTo>
                  <a:cubicBezTo>
                    <a:pt x="3907" y="2497"/>
                    <a:pt x="4017" y="2458"/>
                    <a:pt x="4096" y="2379"/>
                  </a:cubicBezTo>
                  <a:cubicBezTo>
                    <a:pt x="4254" y="2222"/>
                    <a:pt x="4254" y="1938"/>
                    <a:pt x="4096" y="1781"/>
                  </a:cubicBezTo>
                  <a:lnTo>
                    <a:pt x="2395" y="142"/>
                  </a:lnTo>
                  <a:cubicBezTo>
                    <a:pt x="2316" y="48"/>
                    <a:pt x="2206" y="1"/>
                    <a:pt x="20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1" name="Google Shape;829;p78">
            <a:extLst>
              <a:ext uri="{FF2B5EF4-FFF2-40B4-BE49-F238E27FC236}">
                <a16:creationId xmlns:a16="http://schemas.microsoft.com/office/drawing/2014/main" id="{C4BC9DA0-DA56-450B-A6F0-8D9E541ADB9D}"/>
              </a:ext>
            </a:extLst>
          </p:cNvPr>
          <p:cNvCxnSpPr>
            <a:stCxn id="10" idx="3"/>
            <a:endCxn id="30" idx="1"/>
          </p:cNvCxnSpPr>
          <p:nvPr/>
        </p:nvCxnSpPr>
        <p:spPr>
          <a:xfrm>
            <a:off x="4281275" y="1860800"/>
            <a:ext cx="5814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43" name="Google Shape;831;p78">
            <a:extLst>
              <a:ext uri="{FF2B5EF4-FFF2-40B4-BE49-F238E27FC236}">
                <a16:creationId xmlns:a16="http://schemas.microsoft.com/office/drawing/2014/main" id="{BAD491DA-E52E-43FF-AFC1-134908EA0BBE}"/>
              </a:ext>
            </a:extLst>
          </p:cNvPr>
          <p:cNvCxnSpPr>
            <a:cxnSpLocks/>
            <a:stCxn id="22" idx="1"/>
            <a:endCxn id="35" idx="3"/>
          </p:cNvCxnSpPr>
          <p:nvPr/>
        </p:nvCxnSpPr>
        <p:spPr>
          <a:xfrm flipH="1">
            <a:off x="4281275" y="3858000"/>
            <a:ext cx="58145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44" name="Google Shape;832;p78">
            <a:extLst>
              <a:ext uri="{FF2B5EF4-FFF2-40B4-BE49-F238E27FC236}">
                <a16:creationId xmlns:a16="http://schemas.microsoft.com/office/drawing/2014/main" id="{4544BC6C-DBD4-4D41-B79B-339F69B920FA}"/>
              </a:ext>
            </a:extLst>
          </p:cNvPr>
          <p:cNvSpPr txBox="1"/>
          <p:nvPr/>
        </p:nvSpPr>
        <p:spPr>
          <a:xfrm>
            <a:off x="2861225" y="1927024"/>
            <a:ext cx="1349100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DIMENSIONALITY</a:t>
            </a:r>
            <a:endParaRPr dirty="0">
              <a:solidFill>
                <a:schemeClr val="accent2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sp>
        <p:nvSpPr>
          <p:cNvPr id="45" name="Google Shape;833;p78">
            <a:extLst>
              <a:ext uri="{FF2B5EF4-FFF2-40B4-BE49-F238E27FC236}">
                <a16:creationId xmlns:a16="http://schemas.microsoft.com/office/drawing/2014/main" id="{A428A2AA-4D95-4615-9F67-2F4B4D305FF5}"/>
              </a:ext>
            </a:extLst>
          </p:cNvPr>
          <p:cNvSpPr txBox="1"/>
          <p:nvPr/>
        </p:nvSpPr>
        <p:spPr>
          <a:xfrm>
            <a:off x="4933625" y="1927024"/>
            <a:ext cx="1349100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2"/>
                </a:solidFill>
                <a:latin typeface="Fira Sans Extra Condensed Medium"/>
                <a:ea typeface="Roboto Slab Regular"/>
                <a:cs typeface="Roboto Slab Regular"/>
                <a:sym typeface="Fira Sans Extra Condensed Medium"/>
              </a:rPr>
              <a:t>NOISY DATA</a:t>
            </a:r>
            <a:endParaRPr sz="1600" dirty="0">
              <a:solidFill>
                <a:schemeClr val="accent2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sp>
        <p:nvSpPr>
          <p:cNvPr id="46" name="Google Shape;834;p78">
            <a:extLst>
              <a:ext uri="{FF2B5EF4-FFF2-40B4-BE49-F238E27FC236}">
                <a16:creationId xmlns:a16="http://schemas.microsoft.com/office/drawing/2014/main" id="{4C71ED60-5202-4F48-9CB2-07CBD2160E9E}"/>
              </a:ext>
            </a:extLst>
          </p:cNvPr>
          <p:cNvSpPr txBox="1"/>
          <p:nvPr/>
        </p:nvSpPr>
        <p:spPr>
          <a:xfrm>
            <a:off x="2861225" y="3928450"/>
            <a:ext cx="1349100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MISSING DATA</a:t>
            </a:r>
            <a:endParaRPr sz="1600" dirty="0">
              <a:solidFill>
                <a:schemeClr val="accent2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sp>
        <p:nvSpPr>
          <p:cNvPr id="47" name="Google Shape;835;p78">
            <a:extLst>
              <a:ext uri="{FF2B5EF4-FFF2-40B4-BE49-F238E27FC236}">
                <a16:creationId xmlns:a16="http://schemas.microsoft.com/office/drawing/2014/main" id="{211F0117-2C0D-4482-9D68-0CB5A1A915CC}"/>
              </a:ext>
            </a:extLst>
          </p:cNvPr>
          <p:cNvSpPr txBox="1"/>
          <p:nvPr/>
        </p:nvSpPr>
        <p:spPr>
          <a:xfrm>
            <a:off x="4933625" y="3928450"/>
            <a:ext cx="1349100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2"/>
                </a:solidFill>
                <a:latin typeface="Fira Sans Extra Condensed Medium"/>
                <a:ea typeface="Roboto Slab Regular"/>
                <a:cs typeface="Roboto Slab Regular"/>
                <a:sym typeface="Fira Sans Extra Condensed Medium"/>
              </a:rPr>
              <a:t>IMBALACED DATA</a:t>
            </a:r>
            <a:endParaRPr lang="en-IN" dirty="0">
              <a:solidFill>
                <a:schemeClr val="accent2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cxnSp>
        <p:nvCxnSpPr>
          <p:cNvPr id="48" name="Google Shape;829;p78">
            <a:extLst>
              <a:ext uri="{FF2B5EF4-FFF2-40B4-BE49-F238E27FC236}">
                <a16:creationId xmlns:a16="http://schemas.microsoft.com/office/drawing/2014/main" id="{CB7422BC-D736-4D4C-810C-B39388D25E91}"/>
              </a:ext>
            </a:extLst>
          </p:cNvPr>
          <p:cNvCxnSpPr>
            <a:cxnSpLocks/>
            <a:stCxn id="10" idx="2"/>
            <a:endCxn id="35" idx="0"/>
          </p:cNvCxnSpPr>
          <p:nvPr/>
        </p:nvCxnSpPr>
        <p:spPr>
          <a:xfrm>
            <a:off x="3535775" y="2606300"/>
            <a:ext cx="0" cy="506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50" name="Google Shape;829;p78">
            <a:extLst>
              <a:ext uri="{FF2B5EF4-FFF2-40B4-BE49-F238E27FC236}">
                <a16:creationId xmlns:a16="http://schemas.microsoft.com/office/drawing/2014/main" id="{7DEBEEE4-DAA4-4478-87F5-75A4A2A4A4D0}"/>
              </a:ext>
            </a:extLst>
          </p:cNvPr>
          <p:cNvCxnSpPr>
            <a:cxnSpLocks/>
            <a:stCxn id="22" idx="0"/>
            <a:endCxn id="30" idx="2"/>
          </p:cNvCxnSpPr>
          <p:nvPr/>
        </p:nvCxnSpPr>
        <p:spPr>
          <a:xfrm flipV="1">
            <a:off x="5608225" y="2606300"/>
            <a:ext cx="0" cy="506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58" name="Google Shape;641;p70">
            <a:extLst>
              <a:ext uri="{FF2B5EF4-FFF2-40B4-BE49-F238E27FC236}">
                <a16:creationId xmlns:a16="http://schemas.microsoft.com/office/drawing/2014/main" id="{B834EBEE-82BF-468E-AB1E-92CCA56AB181}"/>
              </a:ext>
            </a:extLst>
          </p:cNvPr>
          <p:cNvSpPr txBox="1">
            <a:spLocks/>
          </p:cNvSpPr>
          <p:nvPr/>
        </p:nvSpPr>
        <p:spPr>
          <a:xfrm>
            <a:off x="567117" y="1602685"/>
            <a:ext cx="18264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1100" b="1" dirty="0">
                <a:latin typeface="Roboto Slab" panose="020B0604020202020204" charset="0"/>
                <a:ea typeface="Roboto Slab" panose="020B0604020202020204" charset="0"/>
              </a:rPr>
              <a:t>REDUCING DIMENSIONALITY USING PCA, LDA </a:t>
            </a:r>
          </a:p>
        </p:txBody>
      </p:sp>
      <p:sp>
        <p:nvSpPr>
          <p:cNvPr id="59" name="Google Shape;641;p70">
            <a:extLst>
              <a:ext uri="{FF2B5EF4-FFF2-40B4-BE49-F238E27FC236}">
                <a16:creationId xmlns:a16="http://schemas.microsoft.com/office/drawing/2014/main" id="{027589D7-3F40-48E5-8777-CD6DFC0F9B0C}"/>
              </a:ext>
            </a:extLst>
          </p:cNvPr>
          <p:cNvSpPr txBox="1">
            <a:spLocks/>
          </p:cNvSpPr>
          <p:nvPr/>
        </p:nvSpPr>
        <p:spPr>
          <a:xfrm>
            <a:off x="6478772" y="1622306"/>
            <a:ext cx="18264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1100" b="1" dirty="0">
                <a:latin typeface="Roboto Slab" panose="020B0604020202020204" charset="0"/>
                <a:ea typeface="Roboto Slab" panose="020B0604020202020204" charset="0"/>
              </a:rPr>
              <a:t>HANDLING NOISY DATA BY BINNING, CLUSTERING</a:t>
            </a:r>
          </a:p>
        </p:txBody>
      </p:sp>
      <p:sp>
        <p:nvSpPr>
          <p:cNvPr id="60" name="Google Shape;641;p70">
            <a:extLst>
              <a:ext uri="{FF2B5EF4-FFF2-40B4-BE49-F238E27FC236}">
                <a16:creationId xmlns:a16="http://schemas.microsoft.com/office/drawing/2014/main" id="{32B98577-9181-443B-9CE7-FD7D764BC14B}"/>
              </a:ext>
            </a:extLst>
          </p:cNvPr>
          <p:cNvSpPr txBox="1">
            <a:spLocks/>
          </p:cNvSpPr>
          <p:nvPr/>
        </p:nvSpPr>
        <p:spPr>
          <a:xfrm>
            <a:off x="575488" y="3725521"/>
            <a:ext cx="18264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1100" b="1" dirty="0">
                <a:latin typeface="Roboto Slab" panose="020B0604020202020204" charset="0"/>
                <a:ea typeface="Roboto Slab" panose="020B0604020202020204" charset="0"/>
              </a:rPr>
              <a:t>TACKLING MISSING DATA BY IMPUTATION, INTERPOLATION</a:t>
            </a:r>
          </a:p>
        </p:txBody>
      </p:sp>
      <p:sp>
        <p:nvSpPr>
          <p:cNvPr id="61" name="Google Shape;641;p70">
            <a:extLst>
              <a:ext uri="{FF2B5EF4-FFF2-40B4-BE49-F238E27FC236}">
                <a16:creationId xmlns:a16="http://schemas.microsoft.com/office/drawing/2014/main" id="{F9C5C3A5-06BA-4528-9F8F-6A963EE8550A}"/>
              </a:ext>
            </a:extLst>
          </p:cNvPr>
          <p:cNvSpPr txBox="1">
            <a:spLocks/>
          </p:cNvSpPr>
          <p:nvPr/>
        </p:nvSpPr>
        <p:spPr>
          <a:xfrm>
            <a:off x="6478772" y="3712916"/>
            <a:ext cx="18264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1100" b="1" dirty="0">
                <a:latin typeface="Roboto Slab" panose="020B0604020202020204" charset="0"/>
                <a:ea typeface="Roboto Slab" panose="020B0604020202020204" charset="0"/>
              </a:rPr>
              <a:t>SKEWED AND BIASED DATA HANDLED USING UPSAMPLING</a:t>
            </a:r>
          </a:p>
        </p:txBody>
      </p:sp>
    </p:spTree>
    <p:extLst>
      <p:ext uri="{BB962C8B-B14F-4D97-AF65-F5344CB8AC3E}">
        <p14:creationId xmlns:p14="http://schemas.microsoft.com/office/powerpoint/2010/main" val="3997979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9C543-6428-445F-B689-0B03E2A8F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2166150"/>
            <a:ext cx="7704000" cy="405600"/>
          </a:xfrm>
        </p:spPr>
        <p:txBody>
          <a:bodyPr/>
          <a:lstStyle/>
          <a:p>
            <a:r>
              <a:rPr lang="en-IN" sz="4800" spc="300" dirty="0"/>
              <a:t>OUR APPROACH?</a:t>
            </a:r>
          </a:p>
        </p:txBody>
      </p:sp>
    </p:spTree>
    <p:extLst>
      <p:ext uri="{BB962C8B-B14F-4D97-AF65-F5344CB8AC3E}">
        <p14:creationId xmlns:p14="http://schemas.microsoft.com/office/powerpoint/2010/main" val="2946807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9C543-6428-445F-B689-0B03E2A8F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1623236"/>
            <a:ext cx="7704000" cy="1324197"/>
          </a:xfrm>
        </p:spPr>
        <p:txBody>
          <a:bodyPr/>
          <a:lstStyle/>
          <a:p>
            <a:r>
              <a:rPr lang="en-IN" sz="4800" spc="300" dirty="0"/>
              <a:t>5 MODULES OF AI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913449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11;p86">
            <a:extLst>
              <a:ext uri="{FF2B5EF4-FFF2-40B4-BE49-F238E27FC236}">
                <a16:creationId xmlns:a16="http://schemas.microsoft.com/office/drawing/2014/main" id="{7CAF8DDB-8E71-4B45-B316-09C92452D6B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20000" y="263553"/>
            <a:ext cx="7704000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THE FIVE MODULES</a:t>
            </a:r>
            <a:endParaRPr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EFB3B5-4EE5-4B53-9592-932668A5DF08}"/>
              </a:ext>
            </a:extLst>
          </p:cNvPr>
          <p:cNvSpPr/>
          <p:nvPr/>
        </p:nvSpPr>
        <p:spPr>
          <a:xfrm>
            <a:off x="720000" y="1162494"/>
            <a:ext cx="1867255" cy="1006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1" name="Google Shape;732;p72">
            <a:extLst>
              <a:ext uri="{FF2B5EF4-FFF2-40B4-BE49-F238E27FC236}">
                <a16:creationId xmlns:a16="http://schemas.microsoft.com/office/drawing/2014/main" id="{1D4D42C1-97AC-44A4-8069-EF2DA82F0920}"/>
              </a:ext>
            </a:extLst>
          </p:cNvPr>
          <p:cNvSpPr txBox="1"/>
          <p:nvPr/>
        </p:nvSpPr>
        <p:spPr>
          <a:xfrm>
            <a:off x="931826" y="1831399"/>
            <a:ext cx="14436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MODULE 1</a:t>
            </a:r>
            <a:endParaRPr sz="1600" dirty="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8" name="Graphic 7" descr="Box">
            <a:extLst>
              <a:ext uri="{FF2B5EF4-FFF2-40B4-BE49-F238E27FC236}">
                <a16:creationId xmlns:a16="http://schemas.microsoft.com/office/drawing/2014/main" id="{EF67EEB7-149E-421A-A406-81CE08B6A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5484" y="1204419"/>
            <a:ext cx="644885" cy="644885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6A970217-A91C-4AC4-AC92-A0557780EA8A}"/>
              </a:ext>
            </a:extLst>
          </p:cNvPr>
          <p:cNvGrpSpPr/>
          <p:nvPr/>
        </p:nvGrpSpPr>
        <p:grpSpPr>
          <a:xfrm>
            <a:off x="6333984" y="3417691"/>
            <a:ext cx="1867255" cy="1024664"/>
            <a:chOff x="6333987" y="3509809"/>
            <a:chExt cx="1867255" cy="1024664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267E874-EF99-47E5-9A49-6E5483319448}"/>
                </a:ext>
              </a:extLst>
            </p:cNvPr>
            <p:cNvSpPr/>
            <p:nvPr/>
          </p:nvSpPr>
          <p:spPr>
            <a:xfrm>
              <a:off x="6333987" y="3527925"/>
              <a:ext cx="1867255" cy="1006548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3" name="Google Shape;732;p72">
              <a:extLst>
                <a:ext uri="{FF2B5EF4-FFF2-40B4-BE49-F238E27FC236}">
                  <a16:creationId xmlns:a16="http://schemas.microsoft.com/office/drawing/2014/main" id="{214AA301-0764-41CB-9D48-D02542BBA603}"/>
                </a:ext>
              </a:extLst>
            </p:cNvPr>
            <p:cNvSpPr txBox="1"/>
            <p:nvPr/>
          </p:nvSpPr>
          <p:spPr>
            <a:xfrm>
              <a:off x="6545814" y="4193609"/>
              <a:ext cx="1443600" cy="28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182875" rIns="91425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MODULE 5</a:t>
              </a:r>
              <a:endParaRPr sz="16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pic>
          <p:nvPicPr>
            <p:cNvPr id="42" name="Graphic 41" descr="Robot">
              <a:extLst>
                <a:ext uri="{FF2B5EF4-FFF2-40B4-BE49-F238E27FC236}">
                  <a16:creationId xmlns:a16="http://schemas.microsoft.com/office/drawing/2014/main" id="{EBF907D7-6F25-4491-B780-5BE21E257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31501" y="3509809"/>
              <a:ext cx="682223" cy="682223"/>
            </a:xfrm>
            <a:prstGeom prst="rect">
              <a:avLst/>
            </a:prstGeom>
          </p:spPr>
        </p:pic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329866B-5386-4301-B2D1-9DF3C389CAC2}"/>
              </a:ext>
            </a:extLst>
          </p:cNvPr>
          <p:cNvGrpSpPr/>
          <p:nvPr/>
        </p:nvGrpSpPr>
        <p:grpSpPr>
          <a:xfrm>
            <a:off x="6333984" y="1146230"/>
            <a:ext cx="1867255" cy="1022812"/>
            <a:chOff x="6333987" y="1071801"/>
            <a:chExt cx="1867255" cy="1022812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F712CA7-728C-449B-A0E0-B2D999BF45CE}"/>
                </a:ext>
              </a:extLst>
            </p:cNvPr>
            <p:cNvSpPr/>
            <p:nvPr/>
          </p:nvSpPr>
          <p:spPr>
            <a:xfrm>
              <a:off x="6333987" y="1088065"/>
              <a:ext cx="1867255" cy="1006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Google Shape;732;p72">
              <a:extLst>
                <a:ext uri="{FF2B5EF4-FFF2-40B4-BE49-F238E27FC236}">
                  <a16:creationId xmlns:a16="http://schemas.microsoft.com/office/drawing/2014/main" id="{84293A6A-4E54-4711-8A65-75724338C1C6}"/>
                </a:ext>
              </a:extLst>
            </p:cNvPr>
            <p:cNvSpPr txBox="1"/>
            <p:nvPr/>
          </p:nvSpPr>
          <p:spPr>
            <a:xfrm>
              <a:off x="6545814" y="1765842"/>
              <a:ext cx="1443600" cy="28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182875" rIns="91425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MODULE 2</a:t>
              </a:r>
              <a:endParaRPr sz="16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pic>
          <p:nvPicPr>
            <p:cNvPr id="77" name="Graphic 76" descr="Marker">
              <a:extLst>
                <a:ext uri="{FF2B5EF4-FFF2-40B4-BE49-F238E27FC236}">
                  <a16:creationId xmlns:a16="http://schemas.microsoft.com/office/drawing/2014/main" id="{D5134095-9A0D-467F-89A3-8EB05126B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88200" y="1071801"/>
              <a:ext cx="758824" cy="758824"/>
            </a:xfrm>
            <a:prstGeom prst="rect">
              <a:avLst/>
            </a:prstGeom>
          </p:spPr>
        </p:pic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F353153-CB6B-4803-A739-9D37B5D6AC56}"/>
              </a:ext>
            </a:extLst>
          </p:cNvPr>
          <p:cNvGrpSpPr/>
          <p:nvPr/>
        </p:nvGrpSpPr>
        <p:grpSpPr>
          <a:xfrm>
            <a:off x="3526993" y="2238136"/>
            <a:ext cx="1867255" cy="1006548"/>
            <a:chOff x="3526993" y="2317898"/>
            <a:chExt cx="1867255" cy="1006548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894B9F1-5890-4263-B607-EA07EC66C546}"/>
                </a:ext>
              </a:extLst>
            </p:cNvPr>
            <p:cNvSpPr/>
            <p:nvPr/>
          </p:nvSpPr>
          <p:spPr>
            <a:xfrm>
              <a:off x="3526993" y="2317898"/>
              <a:ext cx="1867255" cy="10065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" name="Google Shape;732;p72">
              <a:extLst>
                <a:ext uri="{FF2B5EF4-FFF2-40B4-BE49-F238E27FC236}">
                  <a16:creationId xmlns:a16="http://schemas.microsoft.com/office/drawing/2014/main" id="{E65C4A0D-D7E2-4D8D-B69A-72105D1F9095}"/>
                </a:ext>
              </a:extLst>
            </p:cNvPr>
            <p:cNvSpPr txBox="1"/>
            <p:nvPr/>
          </p:nvSpPr>
          <p:spPr>
            <a:xfrm>
              <a:off x="3738819" y="3037769"/>
              <a:ext cx="1443600" cy="28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182875" rIns="91425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MODULE 3</a:t>
              </a:r>
              <a:endParaRPr sz="16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pic>
          <p:nvPicPr>
            <p:cNvPr id="79" name="Graphic 78" descr="Compass">
              <a:extLst>
                <a:ext uri="{FF2B5EF4-FFF2-40B4-BE49-F238E27FC236}">
                  <a16:creationId xmlns:a16="http://schemas.microsoft.com/office/drawing/2014/main" id="{09ED23BD-FF6A-4CCC-92D2-3823A1665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058371" y="2317898"/>
              <a:ext cx="804495" cy="804495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77B0804-4710-4ACE-AC38-7E7AC1B91CC3}"/>
              </a:ext>
            </a:extLst>
          </p:cNvPr>
          <p:cNvGrpSpPr/>
          <p:nvPr/>
        </p:nvGrpSpPr>
        <p:grpSpPr>
          <a:xfrm>
            <a:off x="719997" y="3435807"/>
            <a:ext cx="1867255" cy="1006548"/>
            <a:chOff x="719997" y="3527925"/>
            <a:chExt cx="1867255" cy="1006548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D6B665A-146A-4C67-8F15-A7A9889819C7}"/>
                </a:ext>
              </a:extLst>
            </p:cNvPr>
            <p:cNvSpPr/>
            <p:nvPr/>
          </p:nvSpPr>
          <p:spPr>
            <a:xfrm>
              <a:off x="719997" y="3527925"/>
              <a:ext cx="1867255" cy="10065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4" name="Google Shape;732;p72">
              <a:extLst>
                <a:ext uri="{FF2B5EF4-FFF2-40B4-BE49-F238E27FC236}">
                  <a16:creationId xmlns:a16="http://schemas.microsoft.com/office/drawing/2014/main" id="{BDFFF2AF-18FC-4F71-92FF-0821A5EB1807}"/>
                </a:ext>
              </a:extLst>
            </p:cNvPr>
            <p:cNvSpPr txBox="1"/>
            <p:nvPr/>
          </p:nvSpPr>
          <p:spPr>
            <a:xfrm>
              <a:off x="931826" y="4215718"/>
              <a:ext cx="1443600" cy="28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182875" rIns="91425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MODULE 4</a:t>
              </a:r>
              <a:endParaRPr sz="16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pic>
          <p:nvPicPr>
            <p:cNvPr id="81" name="Graphic 80" descr="House">
              <a:extLst>
                <a:ext uri="{FF2B5EF4-FFF2-40B4-BE49-F238E27FC236}">
                  <a16:creationId xmlns:a16="http://schemas.microsoft.com/office/drawing/2014/main" id="{CEFA4DCF-BDA4-4238-BAE9-9681A2277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26882" y="3534714"/>
              <a:ext cx="653487" cy="653487"/>
            </a:xfrm>
            <a:prstGeom prst="rect">
              <a:avLst/>
            </a:prstGeom>
          </p:spPr>
        </p:pic>
      </p:grpSp>
      <p:sp>
        <p:nvSpPr>
          <p:cNvPr id="82" name="Google Shape;641;p70">
            <a:extLst>
              <a:ext uri="{FF2B5EF4-FFF2-40B4-BE49-F238E27FC236}">
                <a16:creationId xmlns:a16="http://schemas.microsoft.com/office/drawing/2014/main" id="{CB70616E-CCE4-420E-B2DB-A9FD880904F5}"/>
              </a:ext>
            </a:extLst>
          </p:cNvPr>
          <p:cNvSpPr txBox="1">
            <a:spLocks/>
          </p:cNvSpPr>
          <p:nvPr/>
        </p:nvSpPr>
        <p:spPr>
          <a:xfrm>
            <a:off x="719996" y="2241645"/>
            <a:ext cx="1867255" cy="503925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accent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1100" b="1" dirty="0">
                <a:latin typeface="Roboto Slab" panose="020B0604020202020204" charset="0"/>
                <a:ea typeface="Roboto Slab" panose="020B0604020202020204" charset="0"/>
              </a:rPr>
              <a:t>DEMAND FORECASTING AND ORDER MANAGEMENT</a:t>
            </a:r>
          </a:p>
        </p:txBody>
      </p:sp>
      <p:sp>
        <p:nvSpPr>
          <p:cNvPr id="83" name="Google Shape;641;p70">
            <a:extLst>
              <a:ext uri="{FF2B5EF4-FFF2-40B4-BE49-F238E27FC236}">
                <a16:creationId xmlns:a16="http://schemas.microsoft.com/office/drawing/2014/main" id="{CB9FFDC0-CD33-4C10-8276-1AE227C10C09}"/>
              </a:ext>
            </a:extLst>
          </p:cNvPr>
          <p:cNvSpPr txBox="1">
            <a:spLocks/>
          </p:cNvSpPr>
          <p:nvPr/>
        </p:nvSpPr>
        <p:spPr>
          <a:xfrm>
            <a:off x="6333983" y="2226047"/>
            <a:ext cx="1864741" cy="519523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accent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1100" b="1" dirty="0">
                <a:latin typeface="Roboto Slab" panose="020B0604020202020204" charset="0"/>
                <a:ea typeface="Roboto Slab" panose="020B0604020202020204" charset="0"/>
              </a:rPr>
              <a:t>WAREHOUSE LOCATION AND SPECIALIZATION</a:t>
            </a:r>
          </a:p>
        </p:txBody>
      </p:sp>
      <p:sp>
        <p:nvSpPr>
          <p:cNvPr id="88" name="Google Shape;641;p70">
            <a:extLst>
              <a:ext uri="{FF2B5EF4-FFF2-40B4-BE49-F238E27FC236}">
                <a16:creationId xmlns:a16="http://schemas.microsoft.com/office/drawing/2014/main" id="{ABF1A46F-C69C-43A2-B926-5A9C90004ED9}"/>
              </a:ext>
            </a:extLst>
          </p:cNvPr>
          <p:cNvSpPr txBox="1">
            <a:spLocks/>
          </p:cNvSpPr>
          <p:nvPr/>
        </p:nvSpPr>
        <p:spPr>
          <a:xfrm>
            <a:off x="3526990" y="3310244"/>
            <a:ext cx="1867255" cy="388500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accent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1100" b="1" dirty="0">
                <a:latin typeface="Roboto Slab" panose="020B0604020202020204" charset="0"/>
                <a:ea typeface="Roboto Slab" panose="020B0604020202020204" charset="0"/>
              </a:rPr>
              <a:t>BEST ROUTE COMPUTATION</a:t>
            </a:r>
          </a:p>
        </p:txBody>
      </p:sp>
      <p:sp>
        <p:nvSpPr>
          <p:cNvPr id="89" name="Google Shape;641;p70">
            <a:extLst>
              <a:ext uri="{FF2B5EF4-FFF2-40B4-BE49-F238E27FC236}">
                <a16:creationId xmlns:a16="http://schemas.microsoft.com/office/drawing/2014/main" id="{3FBA0562-EA2C-4C88-8E3B-04A1ABFFFFE9}"/>
              </a:ext>
            </a:extLst>
          </p:cNvPr>
          <p:cNvSpPr txBox="1">
            <a:spLocks/>
          </p:cNvSpPr>
          <p:nvPr/>
        </p:nvSpPr>
        <p:spPr>
          <a:xfrm>
            <a:off x="6333982" y="4491447"/>
            <a:ext cx="1864741" cy="388500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accent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1100" b="1" dirty="0">
                <a:latin typeface="Roboto Slab" panose="020B0604020202020204" charset="0"/>
                <a:ea typeface="Roboto Slab" panose="020B0604020202020204" charset="0"/>
              </a:rPr>
              <a:t>INTELLIGENT IoT TRACKING</a:t>
            </a:r>
          </a:p>
        </p:txBody>
      </p:sp>
      <p:sp>
        <p:nvSpPr>
          <p:cNvPr id="90" name="Google Shape;641;p70">
            <a:extLst>
              <a:ext uri="{FF2B5EF4-FFF2-40B4-BE49-F238E27FC236}">
                <a16:creationId xmlns:a16="http://schemas.microsoft.com/office/drawing/2014/main" id="{A4236234-3612-4529-A068-78BD4035420C}"/>
              </a:ext>
            </a:extLst>
          </p:cNvPr>
          <p:cNvSpPr txBox="1">
            <a:spLocks/>
          </p:cNvSpPr>
          <p:nvPr/>
        </p:nvSpPr>
        <p:spPr>
          <a:xfrm>
            <a:off x="719996" y="4491447"/>
            <a:ext cx="1867255" cy="388500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accent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1100" b="1" dirty="0">
                <a:latin typeface="Roboto Slab" panose="020B0604020202020204" charset="0"/>
                <a:ea typeface="Roboto Slab" panose="020B0604020202020204" charset="0"/>
              </a:rPr>
              <a:t>INVENTORY QUALITY CHECK AND RETURN</a:t>
            </a:r>
          </a:p>
        </p:txBody>
      </p:sp>
    </p:spTree>
    <p:extLst>
      <p:ext uri="{BB962C8B-B14F-4D97-AF65-F5344CB8AC3E}">
        <p14:creationId xmlns:p14="http://schemas.microsoft.com/office/powerpoint/2010/main" val="142558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3E70A-FF7A-47DA-B737-B595FAF9D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4843"/>
            <a:ext cx="7704000" cy="405600"/>
          </a:xfrm>
        </p:spPr>
        <p:txBody>
          <a:bodyPr/>
          <a:lstStyle/>
          <a:p>
            <a:r>
              <a:rPr lang="en-IN" dirty="0"/>
              <a:t>1. DEMAND FORECASTING AND ORDER MANAGEMENT</a:t>
            </a:r>
          </a:p>
        </p:txBody>
      </p:sp>
      <p:sp>
        <p:nvSpPr>
          <p:cNvPr id="35" name="Google Shape;268;p35">
            <a:extLst>
              <a:ext uri="{FF2B5EF4-FFF2-40B4-BE49-F238E27FC236}">
                <a16:creationId xmlns:a16="http://schemas.microsoft.com/office/drawing/2014/main" id="{65BE902C-3A6F-49F0-8508-39F46FA9E7F8}"/>
              </a:ext>
            </a:extLst>
          </p:cNvPr>
          <p:cNvSpPr txBox="1"/>
          <p:nvPr/>
        </p:nvSpPr>
        <p:spPr>
          <a:xfrm>
            <a:off x="90101" y="1136917"/>
            <a:ext cx="96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Fira Sans Extra Condensed Medium" panose="020B0604020202020204" charset="0"/>
                <a:ea typeface="Roboto Slab"/>
                <a:cs typeface="Roboto Slab"/>
                <a:sym typeface="Roboto Slab"/>
              </a:rPr>
              <a:t>OBJECTIVE</a:t>
            </a:r>
          </a:p>
        </p:txBody>
      </p:sp>
      <p:sp>
        <p:nvSpPr>
          <p:cNvPr id="36" name="Google Shape;269;p35">
            <a:extLst>
              <a:ext uri="{FF2B5EF4-FFF2-40B4-BE49-F238E27FC236}">
                <a16:creationId xmlns:a16="http://schemas.microsoft.com/office/drawing/2014/main" id="{9D0268CF-A2A4-44C1-8C3F-F10E517D6AB9}"/>
              </a:ext>
            </a:extLst>
          </p:cNvPr>
          <p:cNvSpPr txBox="1"/>
          <p:nvPr/>
        </p:nvSpPr>
        <p:spPr>
          <a:xfrm>
            <a:off x="59489" y="1998766"/>
            <a:ext cx="104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Fira Sans Extra Condensed Medium" panose="020B0604020202020204" charset="0"/>
                <a:ea typeface="Roboto Slab"/>
                <a:cs typeface="Roboto Slab"/>
                <a:sym typeface="Roboto Slab"/>
              </a:rPr>
              <a:t>PROCEDURE</a:t>
            </a:r>
          </a:p>
        </p:txBody>
      </p:sp>
      <p:sp>
        <p:nvSpPr>
          <p:cNvPr id="37" name="Google Shape;270;p35">
            <a:extLst>
              <a:ext uri="{FF2B5EF4-FFF2-40B4-BE49-F238E27FC236}">
                <a16:creationId xmlns:a16="http://schemas.microsoft.com/office/drawing/2014/main" id="{5FFBA223-D46D-424C-9F2E-77705AADA2C8}"/>
              </a:ext>
            </a:extLst>
          </p:cNvPr>
          <p:cNvSpPr txBox="1"/>
          <p:nvPr/>
        </p:nvSpPr>
        <p:spPr>
          <a:xfrm>
            <a:off x="59489" y="3019519"/>
            <a:ext cx="96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Fira Sans Extra Condensed Medium" panose="020B0604020202020204" charset="0"/>
                <a:ea typeface="Roboto Slab" panose="020B0604020202020204" charset="0"/>
                <a:cs typeface="Roboto Slab"/>
                <a:sym typeface="Roboto Slab"/>
              </a:rPr>
              <a:t>RESULT</a:t>
            </a:r>
          </a:p>
        </p:txBody>
      </p:sp>
      <p:sp>
        <p:nvSpPr>
          <p:cNvPr id="38" name="Google Shape;271;p35">
            <a:extLst>
              <a:ext uri="{FF2B5EF4-FFF2-40B4-BE49-F238E27FC236}">
                <a16:creationId xmlns:a16="http://schemas.microsoft.com/office/drawing/2014/main" id="{D725F741-FD20-4918-9B92-54CCB8BFD7ED}"/>
              </a:ext>
            </a:extLst>
          </p:cNvPr>
          <p:cNvSpPr txBox="1"/>
          <p:nvPr/>
        </p:nvSpPr>
        <p:spPr>
          <a:xfrm>
            <a:off x="88154" y="4212482"/>
            <a:ext cx="96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Fira Sans Extra Condensed Medium" panose="020B0604020202020204" charset="0"/>
                <a:ea typeface="Roboto Slab"/>
                <a:cs typeface="Roboto Slab"/>
                <a:sym typeface="Roboto Slab"/>
              </a:rPr>
              <a:t>IMPACT</a:t>
            </a:r>
          </a:p>
        </p:txBody>
      </p:sp>
      <p:sp>
        <p:nvSpPr>
          <p:cNvPr id="39" name="Google Shape;272;p35">
            <a:extLst>
              <a:ext uri="{FF2B5EF4-FFF2-40B4-BE49-F238E27FC236}">
                <a16:creationId xmlns:a16="http://schemas.microsoft.com/office/drawing/2014/main" id="{81712C5C-303A-4D21-A23A-01E0CAAE5FE1}"/>
              </a:ext>
            </a:extLst>
          </p:cNvPr>
          <p:cNvSpPr/>
          <p:nvPr/>
        </p:nvSpPr>
        <p:spPr>
          <a:xfrm>
            <a:off x="1252789" y="968748"/>
            <a:ext cx="7249200" cy="612623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</a:endParaRPr>
          </a:p>
        </p:txBody>
      </p:sp>
      <p:sp>
        <p:nvSpPr>
          <p:cNvPr id="42" name="Google Shape;275;p35">
            <a:extLst>
              <a:ext uri="{FF2B5EF4-FFF2-40B4-BE49-F238E27FC236}">
                <a16:creationId xmlns:a16="http://schemas.microsoft.com/office/drawing/2014/main" id="{E0A58662-3CA0-4CA6-8B73-096A437687A0}"/>
              </a:ext>
            </a:extLst>
          </p:cNvPr>
          <p:cNvSpPr txBox="1"/>
          <p:nvPr/>
        </p:nvSpPr>
        <p:spPr>
          <a:xfrm>
            <a:off x="2253589" y="1076419"/>
            <a:ext cx="5458557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spc="300" dirty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  <a:cs typeface="Comfortaa"/>
                <a:sym typeface="Comfortaa"/>
              </a:rPr>
              <a:t>Predicting Demand And Optimizing Inventory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AAA449-3242-4FB9-834C-DD029015E2E9}"/>
              </a:ext>
            </a:extLst>
          </p:cNvPr>
          <p:cNvGrpSpPr/>
          <p:nvPr/>
        </p:nvGrpSpPr>
        <p:grpSpPr>
          <a:xfrm>
            <a:off x="1252789" y="2990844"/>
            <a:ext cx="7305801" cy="637167"/>
            <a:chOff x="1289511" y="3008549"/>
            <a:chExt cx="7268979" cy="400200"/>
          </a:xfrm>
        </p:grpSpPr>
        <p:sp>
          <p:nvSpPr>
            <p:cNvPr id="40" name="Google Shape;273;p35">
              <a:extLst>
                <a:ext uri="{FF2B5EF4-FFF2-40B4-BE49-F238E27FC236}">
                  <a16:creationId xmlns:a16="http://schemas.microsoft.com/office/drawing/2014/main" id="{76DEE300-968A-4B17-BEA8-B41F6A0C790D}"/>
                </a:ext>
              </a:extLst>
            </p:cNvPr>
            <p:cNvSpPr/>
            <p:nvPr/>
          </p:nvSpPr>
          <p:spPr>
            <a:xfrm>
              <a:off x="1289511" y="3008549"/>
              <a:ext cx="7249200" cy="400200"/>
            </a:xfrm>
            <a:prstGeom prst="rect">
              <a:avLst/>
            </a:prstGeom>
            <a:solidFill>
              <a:schemeClr val="accent2"/>
            </a:solidFill>
            <a:ln w="28575" cap="flat" cmpd="sng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76;p35">
              <a:extLst>
                <a:ext uri="{FF2B5EF4-FFF2-40B4-BE49-F238E27FC236}">
                  <a16:creationId xmlns:a16="http://schemas.microsoft.com/office/drawing/2014/main" id="{054970FF-AD10-4862-A1B5-92746C262F60}"/>
                </a:ext>
              </a:extLst>
            </p:cNvPr>
            <p:cNvSpPr txBox="1"/>
            <p:nvPr/>
          </p:nvSpPr>
          <p:spPr>
            <a:xfrm>
              <a:off x="1369834" y="3026560"/>
              <a:ext cx="7188656" cy="3479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IN" sz="1200" spc="300" dirty="0">
                  <a:solidFill>
                    <a:schemeClr val="bg1"/>
                  </a:solidFill>
                  <a:latin typeface="Roboto Slab" panose="020B0604020202020204" charset="0"/>
                  <a:ea typeface="Roboto Slab" panose="020B0604020202020204" charset="0"/>
                </a:rPr>
                <a:t>ACCURATE ANALYSIS USING </a:t>
              </a:r>
              <a:r>
                <a:rPr lang="en-IN" sz="1200" b="1" spc="300" dirty="0">
                  <a:solidFill>
                    <a:schemeClr val="bg1"/>
                  </a:solidFill>
                  <a:latin typeface="Roboto Slab" panose="020B0604020202020204" charset="0"/>
                  <a:ea typeface="Roboto Slab" panose="020B0604020202020204" charset="0"/>
                </a:rPr>
                <a:t>LESS VARIABLES </a:t>
              </a:r>
              <a:r>
                <a:rPr lang="en-IN" sz="1200" spc="300" dirty="0">
                  <a:solidFill>
                    <a:schemeClr val="bg1"/>
                  </a:solidFill>
                  <a:latin typeface="Roboto Slab" panose="020B0604020202020204" charset="0"/>
                  <a:ea typeface="Roboto Slab" panose="020B0604020202020204" charset="0"/>
                </a:rPr>
                <a:t>AND </a:t>
              </a:r>
            </a:p>
            <a:p>
              <a:pPr algn="ctr"/>
              <a:r>
                <a:rPr lang="en-IN" sz="1200" b="1" spc="300" dirty="0">
                  <a:solidFill>
                    <a:schemeClr val="bg1"/>
                  </a:solidFill>
                  <a:latin typeface="Roboto Slab" panose="020B0604020202020204" charset="0"/>
                  <a:ea typeface="Roboto Slab" panose="020B0604020202020204" charset="0"/>
                </a:rPr>
                <a:t>EASY INTEGRATION</a:t>
              </a:r>
              <a:endParaRPr lang="en-IN" sz="1200" spc="300" dirty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90E6AB3-D072-43B5-84C1-E726A6643957}"/>
              </a:ext>
            </a:extLst>
          </p:cNvPr>
          <p:cNvGrpSpPr/>
          <p:nvPr/>
        </p:nvGrpSpPr>
        <p:grpSpPr>
          <a:xfrm>
            <a:off x="6305469" y="1867608"/>
            <a:ext cx="2196520" cy="777300"/>
            <a:chOff x="6305469" y="1772716"/>
            <a:chExt cx="2282400" cy="777300"/>
          </a:xfrm>
        </p:grpSpPr>
        <p:sp>
          <p:nvSpPr>
            <p:cNvPr id="41" name="Google Shape;274;p35">
              <a:extLst>
                <a:ext uri="{FF2B5EF4-FFF2-40B4-BE49-F238E27FC236}">
                  <a16:creationId xmlns:a16="http://schemas.microsoft.com/office/drawing/2014/main" id="{A2F58291-D823-4E97-8C6B-1A5165BEE2AB}"/>
                </a:ext>
              </a:extLst>
            </p:cNvPr>
            <p:cNvSpPr/>
            <p:nvPr/>
          </p:nvSpPr>
          <p:spPr>
            <a:xfrm>
              <a:off x="6305469" y="1772716"/>
              <a:ext cx="2266800" cy="777300"/>
            </a:xfrm>
            <a:prstGeom prst="rect">
              <a:avLst/>
            </a:prstGeom>
            <a:solidFill>
              <a:schemeClr val="accent5"/>
            </a:solidFill>
            <a:ln w="28575" cap="flat" cmpd="sng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4" name="Google Shape;277;p35">
              <a:extLst>
                <a:ext uri="{FF2B5EF4-FFF2-40B4-BE49-F238E27FC236}">
                  <a16:creationId xmlns:a16="http://schemas.microsoft.com/office/drawing/2014/main" id="{372C64FC-30BD-4598-A367-77B9C4661556}"/>
                </a:ext>
              </a:extLst>
            </p:cNvPr>
            <p:cNvSpPr txBox="1"/>
            <p:nvPr/>
          </p:nvSpPr>
          <p:spPr>
            <a:xfrm>
              <a:off x="6305469" y="1875415"/>
              <a:ext cx="2282400" cy="5231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bg1"/>
                  </a:solidFill>
                  <a:latin typeface="Roboto Slab" panose="020B0604020202020204" charset="0"/>
                  <a:ea typeface="Roboto Slab" panose="020B0604020202020204" charset="0"/>
                </a:rPr>
                <a:t>Prescriptive Analysis Including Stock Out Risk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1D9882D-26A8-4C28-BB6A-81564FFFB318}"/>
              </a:ext>
            </a:extLst>
          </p:cNvPr>
          <p:cNvGrpSpPr/>
          <p:nvPr/>
        </p:nvGrpSpPr>
        <p:grpSpPr>
          <a:xfrm>
            <a:off x="3875345" y="1873154"/>
            <a:ext cx="2004087" cy="777300"/>
            <a:chOff x="3811782" y="1789741"/>
            <a:chExt cx="2004087" cy="777300"/>
          </a:xfrm>
        </p:grpSpPr>
        <p:sp>
          <p:nvSpPr>
            <p:cNvPr id="45" name="Google Shape;278;p35">
              <a:extLst>
                <a:ext uri="{FF2B5EF4-FFF2-40B4-BE49-F238E27FC236}">
                  <a16:creationId xmlns:a16="http://schemas.microsoft.com/office/drawing/2014/main" id="{D3B982DB-E882-4274-8979-11F8C2E750DE}"/>
                </a:ext>
              </a:extLst>
            </p:cNvPr>
            <p:cNvSpPr/>
            <p:nvPr/>
          </p:nvSpPr>
          <p:spPr>
            <a:xfrm>
              <a:off x="3811782" y="1789741"/>
              <a:ext cx="2001600" cy="777300"/>
            </a:xfrm>
            <a:prstGeom prst="rect">
              <a:avLst/>
            </a:prstGeom>
            <a:solidFill>
              <a:schemeClr val="accent5"/>
            </a:solidFill>
            <a:ln w="28575" cap="flat" cmpd="sng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80;p35">
              <a:extLst>
                <a:ext uri="{FF2B5EF4-FFF2-40B4-BE49-F238E27FC236}">
                  <a16:creationId xmlns:a16="http://schemas.microsoft.com/office/drawing/2014/main" id="{2F7A8F27-2F8A-4790-82D7-E75878855034}"/>
                </a:ext>
              </a:extLst>
            </p:cNvPr>
            <p:cNvSpPr txBox="1"/>
            <p:nvPr/>
          </p:nvSpPr>
          <p:spPr>
            <a:xfrm>
              <a:off x="3838269" y="1910063"/>
              <a:ext cx="1977600" cy="5231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bg1"/>
                  </a:solidFill>
                  <a:latin typeface="Roboto Slab" panose="020B0604020202020204" charset="0"/>
                  <a:ea typeface="Roboto Slab" panose="020B0604020202020204" charset="0"/>
                </a:rPr>
                <a:t>PCA And Time Series Analysis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83DA634-C3A4-453E-B931-C8A892CCBA0A}"/>
              </a:ext>
            </a:extLst>
          </p:cNvPr>
          <p:cNvGrpSpPr/>
          <p:nvPr/>
        </p:nvGrpSpPr>
        <p:grpSpPr>
          <a:xfrm>
            <a:off x="1252789" y="1771470"/>
            <a:ext cx="2001600" cy="873438"/>
            <a:chOff x="1278669" y="1683678"/>
            <a:chExt cx="2001600" cy="873438"/>
          </a:xfrm>
        </p:grpSpPr>
        <p:sp>
          <p:nvSpPr>
            <p:cNvPr id="46" name="Google Shape;279;p35">
              <a:extLst>
                <a:ext uri="{FF2B5EF4-FFF2-40B4-BE49-F238E27FC236}">
                  <a16:creationId xmlns:a16="http://schemas.microsoft.com/office/drawing/2014/main" id="{CAA1710D-F39C-4F0F-8B82-802DAD387DE1}"/>
                </a:ext>
              </a:extLst>
            </p:cNvPr>
            <p:cNvSpPr/>
            <p:nvPr/>
          </p:nvSpPr>
          <p:spPr>
            <a:xfrm>
              <a:off x="1278669" y="1779816"/>
              <a:ext cx="2001600" cy="777300"/>
            </a:xfrm>
            <a:prstGeom prst="rect">
              <a:avLst/>
            </a:prstGeom>
            <a:solidFill>
              <a:schemeClr val="accent5"/>
            </a:solidFill>
            <a:ln w="28575" cap="flat" cmpd="sng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81;p35">
              <a:extLst>
                <a:ext uri="{FF2B5EF4-FFF2-40B4-BE49-F238E27FC236}">
                  <a16:creationId xmlns:a16="http://schemas.microsoft.com/office/drawing/2014/main" id="{EBA6704E-9915-41EE-805E-D95466A09B6A}"/>
                </a:ext>
              </a:extLst>
            </p:cNvPr>
            <p:cNvSpPr txBox="1"/>
            <p:nvPr/>
          </p:nvSpPr>
          <p:spPr>
            <a:xfrm>
              <a:off x="1324419" y="1683678"/>
              <a:ext cx="1910100" cy="86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100" dirty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  <a:cs typeface="Comfortaa"/>
                <a:sym typeface="Comfortaa"/>
              </a:endParaRPr>
            </a:p>
            <a:p>
              <a:pPr algn="ctr"/>
              <a:r>
                <a:rPr lang="en-IN" sz="1100" dirty="0">
                  <a:solidFill>
                    <a:schemeClr val="bg1"/>
                  </a:solidFill>
                  <a:latin typeface="Roboto Slab" panose="020B0604020202020204" charset="0"/>
                  <a:ea typeface="Roboto Slab" panose="020B0604020202020204" charset="0"/>
                </a:rPr>
                <a:t>Internal Factors, External Factors And Social Media Signals</a:t>
              </a:r>
            </a:p>
          </p:txBody>
        </p:sp>
      </p:grpSp>
      <p:sp>
        <p:nvSpPr>
          <p:cNvPr id="51" name="Google Shape;284;p35">
            <a:extLst>
              <a:ext uri="{FF2B5EF4-FFF2-40B4-BE49-F238E27FC236}">
                <a16:creationId xmlns:a16="http://schemas.microsoft.com/office/drawing/2014/main" id="{E6A33B09-2EFB-4383-8105-371713DEBDE0}"/>
              </a:ext>
            </a:extLst>
          </p:cNvPr>
          <p:cNvSpPr txBox="1"/>
          <p:nvPr/>
        </p:nvSpPr>
        <p:spPr>
          <a:xfrm>
            <a:off x="1380213" y="4412582"/>
            <a:ext cx="1977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Roboto Slab"/>
                <a:ea typeface="Roboto Slab"/>
                <a:cs typeface="Roboto Slab"/>
                <a:sym typeface="Roboto Slab"/>
              </a:rPr>
              <a:t>Error reduction in Supply Chain Network</a:t>
            </a:r>
            <a:endParaRPr sz="1200" b="1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2" name="Google Shape;285;p35">
            <a:extLst>
              <a:ext uri="{FF2B5EF4-FFF2-40B4-BE49-F238E27FC236}">
                <a16:creationId xmlns:a16="http://schemas.microsoft.com/office/drawing/2014/main" id="{FA8D24EB-8D21-4C32-9D78-0DC690D125A2}"/>
              </a:ext>
            </a:extLst>
          </p:cNvPr>
          <p:cNvSpPr txBox="1"/>
          <p:nvPr/>
        </p:nvSpPr>
        <p:spPr>
          <a:xfrm>
            <a:off x="3888589" y="4444032"/>
            <a:ext cx="1977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Roboto Slab"/>
                <a:ea typeface="Roboto Slab"/>
                <a:cs typeface="Roboto Slab"/>
                <a:sym typeface="Roboto Slab"/>
              </a:rPr>
              <a:t>Reduction in lost sales</a:t>
            </a:r>
            <a:endParaRPr sz="1200" b="1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3" name="Google Shape;286;p35">
            <a:extLst>
              <a:ext uri="{FF2B5EF4-FFF2-40B4-BE49-F238E27FC236}">
                <a16:creationId xmlns:a16="http://schemas.microsoft.com/office/drawing/2014/main" id="{C099B356-CDA8-42D8-B70F-D6E5FA6A663C}"/>
              </a:ext>
            </a:extLst>
          </p:cNvPr>
          <p:cNvSpPr txBox="1"/>
          <p:nvPr/>
        </p:nvSpPr>
        <p:spPr>
          <a:xfrm>
            <a:off x="6561111" y="4412582"/>
            <a:ext cx="1977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Roboto Slab"/>
                <a:ea typeface="Roboto Slab"/>
                <a:cs typeface="Roboto Slab"/>
                <a:sym typeface="Roboto Slab"/>
              </a:rPr>
              <a:t>Decrease in Warehouse costing</a:t>
            </a:r>
            <a:endParaRPr sz="1200" b="1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4" name="Google Shape;287;p35">
            <a:extLst>
              <a:ext uri="{FF2B5EF4-FFF2-40B4-BE49-F238E27FC236}">
                <a16:creationId xmlns:a16="http://schemas.microsoft.com/office/drawing/2014/main" id="{053AFB6E-F326-4EB0-A5B2-E26A6D4985AE}"/>
              </a:ext>
            </a:extLst>
          </p:cNvPr>
          <p:cNvSpPr txBox="1"/>
          <p:nvPr/>
        </p:nvSpPr>
        <p:spPr>
          <a:xfrm>
            <a:off x="1578545" y="3973947"/>
            <a:ext cx="1759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097A78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30%- 50%</a:t>
            </a:r>
            <a:endParaRPr sz="2400" b="1" dirty="0">
              <a:solidFill>
                <a:srgbClr val="097A78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5" name="Google Shape;288;p35">
            <a:extLst>
              <a:ext uri="{FF2B5EF4-FFF2-40B4-BE49-F238E27FC236}">
                <a16:creationId xmlns:a16="http://schemas.microsoft.com/office/drawing/2014/main" id="{3ACDBDE9-2428-4B7C-83FE-BA7F03259F6B}"/>
              </a:ext>
            </a:extLst>
          </p:cNvPr>
          <p:cNvSpPr txBox="1"/>
          <p:nvPr/>
        </p:nvSpPr>
        <p:spPr>
          <a:xfrm>
            <a:off x="4485079" y="3975530"/>
            <a:ext cx="921949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097A78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65%</a:t>
            </a:r>
            <a:endParaRPr sz="2400" b="1" dirty="0">
              <a:solidFill>
                <a:srgbClr val="097A78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6" name="Google Shape;289;p35">
            <a:extLst>
              <a:ext uri="{FF2B5EF4-FFF2-40B4-BE49-F238E27FC236}">
                <a16:creationId xmlns:a16="http://schemas.microsoft.com/office/drawing/2014/main" id="{20116CC1-FD8B-4047-8DC6-597A09E5D54E}"/>
              </a:ext>
            </a:extLst>
          </p:cNvPr>
          <p:cNvSpPr txBox="1"/>
          <p:nvPr/>
        </p:nvSpPr>
        <p:spPr>
          <a:xfrm>
            <a:off x="6677521" y="3935498"/>
            <a:ext cx="1744779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097A78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10%- 40%</a:t>
            </a:r>
            <a:endParaRPr sz="2400" b="1" dirty="0">
              <a:solidFill>
                <a:srgbClr val="097A78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6ED55CE-BE36-4FBA-ACA9-7AFA8FCD1792}"/>
              </a:ext>
            </a:extLst>
          </p:cNvPr>
          <p:cNvCxnSpPr/>
          <p:nvPr/>
        </p:nvCxnSpPr>
        <p:spPr>
          <a:xfrm>
            <a:off x="1053035" y="968748"/>
            <a:ext cx="0" cy="612623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5D08FAF-76BE-4917-B125-48EE6333E307}"/>
              </a:ext>
            </a:extLst>
          </p:cNvPr>
          <p:cNvCxnSpPr/>
          <p:nvPr/>
        </p:nvCxnSpPr>
        <p:spPr>
          <a:xfrm>
            <a:off x="1053447" y="1905230"/>
            <a:ext cx="0" cy="61262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0F7B79E-A11A-4325-9483-6F519666F34F}"/>
              </a:ext>
            </a:extLst>
          </p:cNvPr>
          <p:cNvCxnSpPr/>
          <p:nvPr/>
        </p:nvCxnSpPr>
        <p:spPr>
          <a:xfrm>
            <a:off x="1053035" y="3019519"/>
            <a:ext cx="0" cy="61262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846BE53-3B7A-4BD6-B367-73D3E54B7205}"/>
              </a:ext>
            </a:extLst>
          </p:cNvPr>
          <p:cNvCxnSpPr/>
          <p:nvPr/>
        </p:nvCxnSpPr>
        <p:spPr>
          <a:xfrm>
            <a:off x="1053035" y="4083582"/>
            <a:ext cx="0" cy="612623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5B1BDF9-6287-4515-B424-35B361654642}"/>
              </a:ext>
            </a:extLst>
          </p:cNvPr>
          <p:cNvCxnSpPr>
            <a:stCxn id="46" idx="3"/>
            <a:endCxn id="45" idx="1"/>
          </p:cNvCxnSpPr>
          <p:nvPr/>
        </p:nvCxnSpPr>
        <p:spPr>
          <a:xfrm>
            <a:off x="3254389" y="2256258"/>
            <a:ext cx="620956" cy="55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44DCF0C-1387-4C8C-9A97-65FB90320408}"/>
              </a:ext>
            </a:extLst>
          </p:cNvPr>
          <p:cNvCxnSpPr>
            <a:cxnSpLocks/>
            <a:stCxn id="47" idx="3"/>
            <a:endCxn id="41" idx="1"/>
          </p:cNvCxnSpPr>
          <p:nvPr/>
        </p:nvCxnSpPr>
        <p:spPr>
          <a:xfrm>
            <a:off x="5879432" y="2255071"/>
            <a:ext cx="426037" cy="11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EA9A87A-5DAE-4F7A-81CC-610A4FBC1846}"/>
              </a:ext>
            </a:extLst>
          </p:cNvPr>
          <p:cNvSpPr txBox="1"/>
          <p:nvPr/>
        </p:nvSpPr>
        <p:spPr>
          <a:xfrm>
            <a:off x="88155" y="567469"/>
            <a:ext cx="22439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Oswald"/>
              </a:rPr>
              <a:t>DEMAND FORECASTING</a:t>
            </a:r>
            <a:endParaRPr lang="en-US" sz="1600" dirty="0"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0895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A65F26A-BE60-4719-B0B1-831358AB2A68}"/>
              </a:ext>
            </a:extLst>
          </p:cNvPr>
          <p:cNvSpPr txBox="1"/>
          <p:nvPr/>
        </p:nvSpPr>
        <p:spPr>
          <a:xfrm>
            <a:off x="311888" y="645296"/>
            <a:ext cx="3484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Oswald"/>
              </a:rPr>
              <a:t>ORDER MANAGEMENT</a:t>
            </a:r>
            <a:endParaRPr lang="en-US" sz="1800" dirty="0"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15F0C40-D8CD-444E-A4A9-6EE440597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4843"/>
            <a:ext cx="7704000" cy="405600"/>
          </a:xfrm>
        </p:spPr>
        <p:txBody>
          <a:bodyPr/>
          <a:lstStyle/>
          <a:p>
            <a:r>
              <a:rPr lang="en-IN" dirty="0"/>
              <a:t>1. DEMAND FORECASTING AND ORDER MANAGEMENT</a:t>
            </a:r>
          </a:p>
        </p:txBody>
      </p:sp>
      <p:sp>
        <p:nvSpPr>
          <p:cNvPr id="22" name="Google Shape;295;p36">
            <a:extLst>
              <a:ext uri="{FF2B5EF4-FFF2-40B4-BE49-F238E27FC236}">
                <a16:creationId xmlns:a16="http://schemas.microsoft.com/office/drawing/2014/main" id="{64FC745C-B77D-497E-9049-82D80BD82A80}"/>
              </a:ext>
            </a:extLst>
          </p:cNvPr>
          <p:cNvSpPr txBox="1"/>
          <p:nvPr/>
        </p:nvSpPr>
        <p:spPr>
          <a:xfrm>
            <a:off x="5032198" y="865435"/>
            <a:ext cx="3018553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Roboto Slab" panose="020B0604020202020204" charset="0"/>
                <a:ea typeface="Roboto Slab" panose="020B0604020202020204" charset="0"/>
                <a:cs typeface="Comfortaa"/>
                <a:sym typeface="Comfortaa"/>
              </a:rPr>
              <a:t>Orders To Suppliers Through Demand Forecasting</a:t>
            </a:r>
            <a:endParaRPr lang="en-US" dirty="0">
              <a:solidFill>
                <a:srgbClr val="3C78D8"/>
              </a:solidFill>
              <a:latin typeface="Roboto Slab" panose="020B0604020202020204" charset="0"/>
              <a:ea typeface="Roboto Slab" panose="020B0604020202020204" charset="0"/>
              <a:cs typeface="Roboto Slab"/>
              <a:sym typeface="Roboto Slab"/>
            </a:endParaRPr>
          </a:p>
        </p:txBody>
      </p:sp>
      <p:sp>
        <p:nvSpPr>
          <p:cNvPr id="23" name="Google Shape;296;p36">
            <a:extLst>
              <a:ext uri="{FF2B5EF4-FFF2-40B4-BE49-F238E27FC236}">
                <a16:creationId xmlns:a16="http://schemas.microsoft.com/office/drawing/2014/main" id="{8AC6E9DD-B713-49BD-93CB-639662432C85}"/>
              </a:ext>
            </a:extLst>
          </p:cNvPr>
          <p:cNvSpPr txBox="1"/>
          <p:nvPr/>
        </p:nvSpPr>
        <p:spPr>
          <a:xfrm>
            <a:off x="4976248" y="1759526"/>
            <a:ext cx="3018552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Roboto Slab" panose="020B0604020202020204" charset="0"/>
                <a:ea typeface="Roboto Slab" panose="020B0604020202020204" charset="0"/>
                <a:cs typeface="Comfortaa"/>
                <a:sym typeface="Comfortaa"/>
              </a:rPr>
              <a:t>Channelizing Dead Stocks Through Discounts And Offers</a:t>
            </a:r>
            <a:endParaRPr lang="en-US" sz="1200" b="1" dirty="0">
              <a:solidFill>
                <a:srgbClr val="3C78D8"/>
              </a:solidFill>
              <a:latin typeface="Roboto Slab" panose="020B0604020202020204" charset="0"/>
              <a:ea typeface="Roboto Slab" panose="020B0604020202020204" charset="0"/>
              <a:cs typeface="Comfortaa"/>
              <a:sym typeface="Comfortaa"/>
            </a:endParaRPr>
          </a:p>
        </p:txBody>
      </p:sp>
      <p:sp>
        <p:nvSpPr>
          <p:cNvPr id="24" name="Google Shape;297;p36">
            <a:extLst>
              <a:ext uri="{FF2B5EF4-FFF2-40B4-BE49-F238E27FC236}">
                <a16:creationId xmlns:a16="http://schemas.microsoft.com/office/drawing/2014/main" id="{B294B489-3837-430B-84D2-A9D8C8573F33}"/>
              </a:ext>
            </a:extLst>
          </p:cNvPr>
          <p:cNvSpPr txBox="1"/>
          <p:nvPr/>
        </p:nvSpPr>
        <p:spPr>
          <a:xfrm>
            <a:off x="5273749" y="2790778"/>
            <a:ext cx="277700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Roboto Slab" panose="020B0604020202020204" charset="0"/>
                <a:ea typeface="Roboto Slab" panose="020B0604020202020204" charset="0"/>
                <a:cs typeface="Comfortaa"/>
                <a:sym typeface="Comfortaa"/>
              </a:rPr>
              <a:t>Predicting Buffer Stocks In Shortages</a:t>
            </a:r>
          </a:p>
        </p:txBody>
      </p:sp>
      <p:sp>
        <p:nvSpPr>
          <p:cNvPr id="25" name="Google Shape;298;p36">
            <a:extLst>
              <a:ext uri="{FF2B5EF4-FFF2-40B4-BE49-F238E27FC236}">
                <a16:creationId xmlns:a16="http://schemas.microsoft.com/office/drawing/2014/main" id="{4B7CE917-50E2-4D95-AF5E-054599E2798D}"/>
              </a:ext>
            </a:extLst>
          </p:cNvPr>
          <p:cNvSpPr txBox="1"/>
          <p:nvPr/>
        </p:nvSpPr>
        <p:spPr>
          <a:xfrm>
            <a:off x="5032197" y="3645660"/>
            <a:ext cx="277700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  <a:cs typeface="Comfortaa"/>
                <a:sym typeface="Comfortaa"/>
              </a:rPr>
              <a:t>Dividing Existing Inventory For Channels Of Sale</a:t>
            </a:r>
            <a:endParaRPr lang="en-US" sz="1100" b="1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  <a:cs typeface="Comfortaa"/>
              <a:sym typeface="Comfortaa"/>
            </a:endParaRPr>
          </a:p>
        </p:txBody>
      </p:sp>
      <p:sp>
        <p:nvSpPr>
          <p:cNvPr id="26" name="Google Shape;299;p36">
            <a:extLst>
              <a:ext uri="{FF2B5EF4-FFF2-40B4-BE49-F238E27FC236}">
                <a16:creationId xmlns:a16="http://schemas.microsoft.com/office/drawing/2014/main" id="{CE16F866-BE1A-4EF7-9767-73D316B835C1}"/>
              </a:ext>
            </a:extLst>
          </p:cNvPr>
          <p:cNvSpPr txBox="1"/>
          <p:nvPr/>
        </p:nvSpPr>
        <p:spPr>
          <a:xfrm>
            <a:off x="1035437" y="4645781"/>
            <a:ext cx="7061711" cy="400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spc="300" dirty="0">
                <a:solidFill>
                  <a:schemeClr val="accent3"/>
                </a:solidFill>
                <a:latin typeface="Roboto Slab" panose="020B0604020202020204" charset="0"/>
                <a:ea typeface="Roboto Slab" panose="020B0604020202020204" charset="0"/>
                <a:cs typeface="Roboto"/>
                <a:sym typeface="Roboto"/>
              </a:rPr>
              <a:t>Efficiently Tracking Goods And Fulfilling Sales Order</a:t>
            </a:r>
            <a:endParaRPr lang="en-US" sz="1100" spc="300" dirty="0">
              <a:solidFill>
                <a:schemeClr val="accent3"/>
              </a:solidFill>
              <a:latin typeface="Roboto Slab" panose="020B0604020202020204" charset="0"/>
              <a:ea typeface="Roboto Slab" panose="020B0604020202020204" charset="0"/>
              <a:cs typeface="Roboto Slab"/>
              <a:sym typeface="Roboto Slab"/>
            </a:endParaRPr>
          </a:p>
        </p:txBody>
      </p:sp>
      <p:pic>
        <p:nvPicPr>
          <p:cNvPr id="27" name="Google Shape;300;p36">
            <a:extLst>
              <a:ext uri="{FF2B5EF4-FFF2-40B4-BE49-F238E27FC236}">
                <a16:creationId xmlns:a16="http://schemas.microsoft.com/office/drawing/2014/main" id="{C1662CE5-7E9B-4A67-B4F7-A0F985EFC16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887" y="1344295"/>
            <a:ext cx="3533004" cy="2855333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303;p36">
            <a:extLst>
              <a:ext uri="{FF2B5EF4-FFF2-40B4-BE49-F238E27FC236}">
                <a16:creationId xmlns:a16="http://schemas.microsoft.com/office/drawing/2014/main" id="{B1A2A46E-DE34-4C3B-B263-19D9A4BE831E}"/>
              </a:ext>
            </a:extLst>
          </p:cNvPr>
          <p:cNvSpPr/>
          <p:nvPr/>
        </p:nvSpPr>
        <p:spPr>
          <a:xfrm>
            <a:off x="4355175" y="1637795"/>
            <a:ext cx="525550" cy="8338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rgbClr val="3C78D8">
                    <a:alpha val="25279"/>
                  </a:srgbClr>
                </a:solidFill>
                <a:latin typeface="Oswald"/>
              </a:rPr>
              <a:t>2</a:t>
            </a:r>
          </a:p>
        </p:txBody>
      </p:sp>
      <p:sp>
        <p:nvSpPr>
          <p:cNvPr id="30" name="Google Shape;304;p36">
            <a:extLst>
              <a:ext uri="{FF2B5EF4-FFF2-40B4-BE49-F238E27FC236}">
                <a16:creationId xmlns:a16="http://schemas.microsoft.com/office/drawing/2014/main" id="{7E56ACFF-F9E8-4298-A1CD-E74A7BD91CE1}"/>
              </a:ext>
            </a:extLst>
          </p:cNvPr>
          <p:cNvSpPr/>
          <p:nvPr/>
        </p:nvSpPr>
        <p:spPr>
          <a:xfrm>
            <a:off x="4364246" y="3571120"/>
            <a:ext cx="564349" cy="82270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rgbClr val="3C78D8">
                    <a:alpha val="25840"/>
                  </a:srgbClr>
                </a:solidFill>
                <a:latin typeface="Oswald"/>
              </a:rPr>
              <a:t>4</a:t>
            </a:r>
          </a:p>
        </p:txBody>
      </p:sp>
      <p:sp>
        <p:nvSpPr>
          <p:cNvPr id="31" name="Google Shape;305;p36">
            <a:extLst>
              <a:ext uri="{FF2B5EF4-FFF2-40B4-BE49-F238E27FC236}">
                <a16:creationId xmlns:a16="http://schemas.microsoft.com/office/drawing/2014/main" id="{BD3779A1-013A-4D21-9E13-F6B5FFD51E31}"/>
              </a:ext>
            </a:extLst>
          </p:cNvPr>
          <p:cNvSpPr/>
          <p:nvPr/>
        </p:nvSpPr>
        <p:spPr>
          <a:xfrm>
            <a:off x="8050751" y="2642699"/>
            <a:ext cx="523199" cy="85012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rgbClr val="3C78D8">
                    <a:alpha val="25279"/>
                  </a:srgbClr>
                </a:solidFill>
                <a:latin typeface="Oswald"/>
              </a:rPr>
              <a:t>3</a:t>
            </a:r>
          </a:p>
        </p:txBody>
      </p:sp>
      <p:sp>
        <p:nvSpPr>
          <p:cNvPr id="32" name="Google Shape;306;p36">
            <a:extLst>
              <a:ext uri="{FF2B5EF4-FFF2-40B4-BE49-F238E27FC236}">
                <a16:creationId xmlns:a16="http://schemas.microsoft.com/office/drawing/2014/main" id="{738C9505-CDFC-4ADE-BAFA-19A27F4151A4}"/>
              </a:ext>
            </a:extLst>
          </p:cNvPr>
          <p:cNvSpPr/>
          <p:nvPr/>
        </p:nvSpPr>
        <p:spPr>
          <a:xfrm>
            <a:off x="8097148" y="694896"/>
            <a:ext cx="326852" cy="82270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rgbClr val="3C78D8">
                    <a:alpha val="25279"/>
                  </a:srgbClr>
                </a:solidFill>
                <a:latin typeface="Oswald"/>
              </a:rPr>
              <a:t>1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7A11F0-902A-45F6-B736-0840267AD260}"/>
              </a:ext>
            </a:extLst>
          </p:cNvPr>
          <p:cNvCxnSpPr/>
          <p:nvPr/>
        </p:nvCxnSpPr>
        <p:spPr>
          <a:xfrm>
            <a:off x="4104168" y="752358"/>
            <a:ext cx="0" cy="3784019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042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3E70A-FF7A-47DA-B737-B595FAF9D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116172"/>
            <a:ext cx="7704000" cy="405600"/>
          </a:xfrm>
        </p:spPr>
        <p:txBody>
          <a:bodyPr/>
          <a:lstStyle/>
          <a:p>
            <a:r>
              <a:rPr lang="en-IN" dirty="0"/>
              <a:t>2. WAREHOUSE LOCATION AND SPECIALIZATION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65F26A-BE60-4719-B0B1-831358AB2A68}"/>
              </a:ext>
            </a:extLst>
          </p:cNvPr>
          <p:cNvSpPr txBox="1"/>
          <p:nvPr/>
        </p:nvSpPr>
        <p:spPr>
          <a:xfrm>
            <a:off x="311888" y="766360"/>
            <a:ext cx="3484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Oswald"/>
              </a:rPr>
              <a:t>WAREHOUSE SPECIALIZATION</a:t>
            </a:r>
            <a:endParaRPr lang="en-US" sz="1800" dirty="0"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848ED26-CBE9-4C06-A6AA-72BAA8680DC8}"/>
              </a:ext>
            </a:extLst>
          </p:cNvPr>
          <p:cNvGrpSpPr/>
          <p:nvPr/>
        </p:nvGrpSpPr>
        <p:grpSpPr>
          <a:xfrm>
            <a:off x="253219" y="1616859"/>
            <a:ext cx="3989739" cy="2926425"/>
            <a:chOff x="0" y="1968551"/>
            <a:chExt cx="3989739" cy="292642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1A484E6-054B-472B-9C47-1CEBB75AE385}"/>
                </a:ext>
              </a:extLst>
            </p:cNvPr>
            <p:cNvGrpSpPr/>
            <p:nvPr/>
          </p:nvGrpSpPr>
          <p:grpSpPr>
            <a:xfrm>
              <a:off x="0" y="1968551"/>
              <a:ext cx="3989739" cy="2926425"/>
              <a:chOff x="12250" y="1419912"/>
              <a:chExt cx="3989739" cy="2926425"/>
            </a:xfrm>
          </p:grpSpPr>
          <p:sp>
            <p:nvSpPr>
              <p:cNvPr id="17" name="Google Shape;342;p38">
                <a:extLst>
                  <a:ext uri="{FF2B5EF4-FFF2-40B4-BE49-F238E27FC236}">
                    <a16:creationId xmlns:a16="http://schemas.microsoft.com/office/drawing/2014/main" id="{EDCBD042-1805-454E-A80E-C9EDB958B65B}"/>
                  </a:ext>
                </a:extLst>
              </p:cNvPr>
              <p:cNvSpPr txBox="1"/>
              <p:nvPr/>
            </p:nvSpPr>
            <p:spPr>
              <a:xfrm>
                <a:off x="1143037" y="1419912"/>
                <a:ext cx="1705500" cy="43110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 dirty="0">
                    <a:latin typeface="Fira Sans Extra Condensed Medium" panose="020B0604020202020204" charset="0"/>
                    <a:ea typeface="Roboto Slab"/>
                    <a:cs typeface="Roboto Slab"/>
                    <a:sym typeface="Roboto Slab"/>
                  </a:rPr>
                  <a:t>Types of Goods</a:t>
                </a:r>
                <a:endParaRPr sz="1600" b="1" dirty="0">
                  <a:latin typeface="Fira Sans Extra Condensed Medium" panose="020B0604020202020204" charset="0"/>
                  <a:ea typeface="Roboto Slab"/>
                  <a:cs typeface="Roboto Slab"/>
                  <a:sym typeface="Roboto Slab"/>
                </a:endParaRPr>
              </a:p>
            </p:txBody>
          </p:sp>
          <p:cxnSp>
            <p:nvCxnSpPr>
              <p:cNvPr id="19" name="Google Shape;343;p38">
                <a:extLst>
                  <a:ext uri="{FF2B5EF4-FFF2-40B4-BE49-F238E27FC236}">
                    <a16:creationId xmlns:a16="http://schemas.microsoft.com/office/drawing/2014/main" id="{8DCDCB57-1497-4DEB-B3B3-E7E3EA707B16}"/>
                  </a:ext>
                </a:extLst>
              </p:cNvPr>
              <p:cNvCxnSpPr/>
              <p:nvPr/>
            </p:nvCxnSpPr>
            <p:spPr>
              <a:xfrm rot="5400000">
                <a:off x="722221" y="1897062"/>
                <a:ext cx="722100" cy="630000"/>
              </a:xfrm>
              <a:prstGeom prst="curvedConnector3">
                <a:avLst>
                  <a:gd name="adj1" fmla="val 50000"/>
                </a:avLst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0" name="Google Shape;344;p38">
                <a:extLst>
                  <a:ext uri="{FF2B5EF4-FFF2-40B4-BE49-F238E27FC236}">
                    <a16:creationId xmlns:a16="http://schemas.microsoft.com/office/drawing/2014/main" id="{3641DB88-ACD5-4818-B058-6B62D4145526}"/>
                  </a:ext>
                </a:extLst>
              </p:cNvPr>
              <p:cNvCxnSpPr/>
              <p:nvPr/>
            </p:nvCxnSpPr>
            <p:spPr>
              <a:xfrm rot="-5400000" flipH="1">
                <a:off x="2491510" y="1865235"/>
                <a:ext cx="678000" cy="657900"/>
              </a:xfrm>
              <a:prstGeom prst="curvedConnector3">
                <a:avLst>
                  <a:gd name="adj1" fmla="val 50000"/>
                </a:avLst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1" name="Google Shape;345;p38">
                <a:extLst>
                  <a:ext uri="{FF2B5EF4-FFF2-40B4-BE49-F238E27FC236}">
                    <a16:creationId xmlns:a16="http://schemas.microsoft.com/office/drawing/2014/main" id="{944DD0FF-469C-4233-A584-F5A6D19D2B66}"/>
                  </a:ext>
                </a:extLst>
              </p:cNvPr>
              <p:cNvCxnSpPr>
                <a:cxnSpLocks/>
                <a:endCxn id="23" idx="0"/>
              </p:cNvCxnSpPr>
              <p:nvPr/>
            </p:nvCxnSpPr>
            <p:spPr>
              <a:xfrm rot="5400000">
                <a:off x="1469991" y="2368156"/>
                <a:ext cx="1039894" cy="11701"/>
              </a:xfrm>
              <a:prstGeom prst="curvedConnector3">
                <a:avLst>
                  <a:gd name="adj1" fmla="val 50000"/>
                </a:avLst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22" name="Google Shape;346;p38">
                <a:extLst>
                  <a:ext uri="{FF2B5EF4-FFF2-40B4-BE49-F238E27FC236}">
                    <a16:creationId xmlns:a16="http://schemas.microsoft.com/office/drawing/2014/main" id="{B188AE97-FB9B-44CE-9298-AF8ECBA35759}"/>
                  </a:ext>
                </a:extLst>
              </p:cNvPr>
              <p:cNvSpPr txBox="1"/>
              <p:nvPr/>
            </p:nvSpPr>
            <p:spPr>
              <a:xfrm>
                <a:off x="130571" y="2513035"/>
                <a:ext cx="15165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 b="1" dirty="0">
                    <a:latin typeface="Roboto Slab"/>
                    <a:ea typeface="Roboto Slab"/>
                    <a:cs typeface="Roboto Slab"/>
                    <a:sym typeface="Roboto Slab"/>
                  </a:rPr>
                  <a:t>Essential Goods</a:t>
                </a:r>
                <a:endParaRPr sz="1300" b="1" dirty="0">
                  <a:latin typeface="Roboto Slab"/>
                  <a:ea typeface="Roboto Slab"/>
                  <a:cs typeface="Roboto Slab"/>
                  <a:sym typeface="Roboto Slab"/>
                </a:endParaRPr>
              </a:p>
            </p:txBody>
          </p:sp>
          <p:sp>
            <p:nvSpPr>
              <p:cNvPr id="23" name="Google Shape;347;p38">
                <a:extLst>
                  <a:ext uri="{FF2B5EF4-FFF2-40B4-BE49-F238E27FC236}">
                    <a16:creationId xmlns:a16="http://schemas.microsoft.com/office/drawing/2014/main" id="{C1BEE52A-9426-4EAE-A835-17B581358409}"/>
                  </a:ext>
                </a:extLst>
              </p:cNvPr>
              <p:cNvSpPr txBox="1"/>
              <p:nvPr/>
            </p:nvSpPr>
            <p:spPr>
              <a:xfrm>
                <a:off x="1225837" y="2893953"/>
                <a:ext cx="15165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 b="1" dirty="0">
                    <a:latin typeface="Roboto Slab"/>
                    <a:ea typeface="Roboto Slab"/>
                    <a:cs typeface="Roboto Slab"/>
                    <a:sym typeface="Roboto Slab"/>
                  </a:rPr>
                  <a:t>Shopping Goods</a:t>
                </a:r>
                <a:endParaRPr sz="1300" b="1" dirty="0">
                  <a:latin typeface="Roboto Slab"/>
                  <a:ea typeface="Roboto Slab"/>
                  <a:cs typeface="Roboto Slab"/>
                  <a:sym typeface="Roboto Slab"/>
                </a:endParaRPr>
              </a:p>
            </p:txBody>
          </p:sp>
          <p:sp>
            <p:nvSpPr>
              <p:cNvPr id="24" name="Google Shape;348;p38">
                <a:extLst>
                  <a:ext uri="{FF2B5EF4-FFF2-40B4-BE49-F238E27FC236}">
                    <a16:creationId xmlns:a16="http://schemas.microsoft.com/office/drawing/2014/main" id="{AEADDF34-0264-4CDE-A870-E42BE467E5BB}"/>
                  </a:ext>
                </a:extLst>
              </p:cNvPr>
              <p:cNvSpPr txBox="1"/>
              <p:nvPr/>
            </p:nvSpPr>
            <p:spPr>
              <a:xfrm>
                <a:off x="2336389" y="2509053"/>
                <a:ext cx="16656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 b="1" dirty="0">
                    <a:latin typeface="Roboto Slab"/>
                    <a:ea typeface="Roboto Slab"/>
                    <a:cs typeface="Roboto Slab"/>
                    <a:sym typeface="Roboto Slab"/>
                  </a:rPr>
                  <a:t>Speciality Goods</a:t>
                </a:r>
                <a:endParaRPr sz="1300" b="1" dirty="0">
                  <a:latin typeface="Roboto Slab"/>
                  <a:ea typeface="Roboto Slab"/>
                  <a:cs typeface="Roboto Slab"/>
                  <a:sym typeface="Roboto Slab"/>
                </a:endParaRPr>
              </a:p>
            </p:txBody>
          </p:sp>
          <p:sp>
            <p:nvSpPr>
              <p:cNvPr id="33" name="Google Shape;346;p38">
                <a:extLst>
                  <a:ext uri="{FF2B5EF4-FFF2-40B4-BE49-F238E27FC236}">
                    <a16:creationId xmlns:a16="http://schemas.microsoft.com/office/drawing/2014/main" id="{A2B98A30-DEE1-40AA-8939-D44DCE682B76}"/>
                  </a:ext>
                </a:extLst>
              </p:cNvPr>
              <p:cNvSpPr txBox="1"/>
              <p:nvPr/>
            </p:nvSpPr>
            <p:spPr>
              <a:xfrm>
                <a:off x="12250" y="3756075"/>
                <a:ext cx="1516500" cy="5847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 b="1" dirty="0">
                    <a:latin typeface="Roboto Slab"/>
                    <a:ea typeface="Roboto Slab"/>
                    <a:cs typeface="Roboto Slab"/>
                    <a:sym typeface="Roboto Slab"/>
                  </a:rPr>
                  <a:t>High Automation</a:t>
                </a:r>
                <a:endParaRPr sz="1300" b="1" dirty="0">
                  <a:latin typeface="Roboto Slab"/>
                  <a:ea typeface="Roboto Slab"/>
                  <a:cs typeface="Roboto Slab"/>
                  <a:sym typeface="Roboto Slab"/>
                </a:endParaRPr>
              </a:p>
            </p:txBody>
          </p:sp>
          <p:sp>
            <p:nvSpPr>
              <p:cNvPr id="34" name="Google Shape;346;p38">
                <a:extLst>
                  <a:ext uri="{FF2B5EF4-FFF2-40B4-BE49-F238E27FC236}">
                    <a16:creationId xmlns:a16="http://schemas.microsoft.com/office/drawing/2014/main" id="{6C6B3BDE-435C-42C7-9AB1-39BECB58B642}"/>
                  </a:ext>
                </a:extLst>
              </p:cNvPr>
              <p:cNvSpPr txBox="1"/>
              <p:nvPr/>
            </p:nvSpPr>
            <p:spPr>
              <a:xfrm>
                <a:off x="1233460" y="3749041"/>
                <a:ext cx="1516500" cy="5847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 b="1" dirty="0">
                    <a:latin typeface="Roboto Slab"/>
                    <a:ea typeface="Roboto Slab"/>
                    <a:cs typeface="Roboto Slab"/>
                    <a:sym typeface="Roboto Slab"/>
                  </a:rPr>
                  <a:t>Prone to 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 b="1" dirty="0">
                    <a:latin typeface="Roboto Slab"/>
                    <a:ea typeface="Roboto Slab"/>
                    <a:cs typeface="Roboto Slab"/>
                    <a:sym typeface="Roboto Slab"/>
                  </a:rPr>
                  <a:t>Returns</a:t>
                </a:r>
                <a:endParaRPr sz="1300" b="1" dirty="0">
                  <a:latin typeface="Roboto Slab"/>
                  <a:ea typeface="Roboto Slab"/>
                  <a:cs typeface="Roboto Slab"/>
                  <a:sym typeface="Roboto Slab"/>
                </a:endParaRPr>
              </a:p>
            </p:txBody>
          </p:sp>
          <p:sp>
            <p:nvSpPr>
              <p:cNvPr id="36" name="Google Shape;346;p38">
                <a:extLst>
                  <a:ext uri="{FF2B5EF4-FFF2-40B4-BE49-F238E27FC236}">
                    <a16:creationId xmlns:a16="http://schemas.microsoft.com/office/drawing/2014/main" id="{BF87D7B6-68E3-4240-B37D-C36100DC21EC}"/>
                  </a:ext>
                </a:extLst>
              </p:cNvPr>
              <p:cNvSpPr txBox="1"/>
              <p:nvPr/>
            </p:nvSpPr>
            <p:spPr>
              <a:xfrm>
                <a:off x="2466458" y="3761592"/>
                <a:ext cx="1516500" cy="5847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 b="1" dirty="0">
                    <a:latin typeface="Roboto Slab"/>
                    <a:ea typeface="Roboto Slab"/>
                    <a:cs typeface="Roboto Slab"/>
                    <a:sym typeface="Roboto Slab"/>
                  </a:rPr>
                  <a:t>Special  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 b="1" dirty="0">
                    <a:latin typeface="Roboto Slab"/>
                    <a:ea typeface="Roboto Slab"/>
                    <a:cs typeface="Roboto Slab"/>
                    <a:sym typeface="Roboto Slab"/>
                  </a:rPr>
                  <a:t>Handling</a:t>
                </a:r>
                <a:endParaRPr sz="1300" b="1" dirty="0">
                  <a:latin typeface="Roboto Slab"/>
                  <a:ea typeface="Roboto Slab"/>
                  <a:cs typeface="Roboto Slab"/>
                  <a:sym typeface="Roboto Slab"/>
                </a:endParaRPr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9B15907-8EB3-492F-A989-7B4293C1D603}"/>
                </a:ext>
              </a:extLst>
            </p:cNvPr>
            <p:cNvCxnSpPr/>
            <p:nvPr/>
          </p:nvCxnSpPr>
          <p:spPr>
            <a:xfrm>
              <a:off x="756021" y="3442592"/>
              <a:ext cx="0" cy="862122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7F26F48-DF9D-430F-9019-12EEA44DBAA7}"/>
                </a:ext>
              </a:extLst>
            </p:cNvPr>
            <p:cNvCxnSpPr>
              <a:cxnSpLocks/>
            </p:cNvCxnSpPr>
            <p:nvPr/>
          </p:nvCxnSpPr>
          <p:spPr>
            <a:xfrm>
              <a:off x="1971837" y="3827492"/>
              <a:ext cx="0" cy="54756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7F7A60F-85AE-484C-AF19-1A584F4F4009}"/>
                </a:ext>
              </a:extLst>
            </p:cNvPr>
            <p:cNvCxnSpPr/>
            <p:nvPr/>
          </p:nvCxnSpPr>
          <p:spPr>
            <a:xfrm>
              <a:off x="3156939" y="3442592"/>
              <a:ext cx="0" cy="862122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181E482-DD00-4B72-9B74-76846D82D15A}"/>
              </a:ext>
            </a:extLst>
          </p:cNvPr>
          <p:cNvGrpSpPr/>
          <p:nvPr/>
        </p:nvGrpSpPr>
        <p:grpSpPr>
          <a:xfrm>
            <a:off x="5180666" y="1135692"/>
            <a:ext cx="2827606" cy="3569314"/>
            <a:chOff x="5155810" y="1232823"/>
            <a:chExt cx="2827606" cy="356931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43A30ED-BCC2-40C0-9AC6-37ACF10035A7}"/>
                </a:ext>
              </a:extLst>
            </p:cNvPr>
            <p:cNvSpPr/>
            <p:nvPr/>
          </p:nvSpPr>
          <p:spPr>
            <a:xfrm>
              <a:off x="5155810" y="1232823"/>
              <a:ext cx="2827606" cy="6602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latin typeface="Roboto Slab" panose="020B0604020202020204" charset="0"/>
                  <a:ea typeface="Roboto Slab" panose="020B0604020202020204" charset="0"/>
                </a:rPr>
                <a:t>SPECIALIZED WAREHOUSE FOR EACH CATEGORY OF GOODS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F6B8462-9A80-4874-984A-B2BDDF8A04B4}"/>
                </a:ext>
              </a:extLst>
            </p:cNvPr>
            <p:cNvSpPr/>
            <p:nvPr/>
          </p:nvSpPr>
          <p:spPr>
            <a:xfrm>
              <a:off x="5155810" y="2184101"/>
              <a:ext cx="2827606" cy="66025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latin typeface="Roboto Slab" panose="020B0604020202020204" charset="0"/>
                  <a:ea typeface="Roboto Slab" panose="020B0604020202020204" charset="0"/>
                </a:rPr>
                <a:t>INPUTS LIKE CATEGORY, LOCATION, DEMOGRAPHICS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CE88B3A-97E3-46C0-8C73-981DF7913B1D}"/>
                </a:ext>
              </a:extLst>
            </p:cNvPr>
            <p:cNvSpPr/>
            <p:nvPr/>
          </p:nvSpPr>
          <p:spPr>
            <a:xfrm>
              <a:off x="5155810" y="3167236"/>
              <a:ext cx="2827606" cy="66025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latin typeface="Roboto Slab" panose="020B0604020202020204" charset="0"/>
                  <a:ea typeface="Roboto Slab" panose="020B0604020202020204" charset="0"/>
                </a:rPr>
                <a:t>AI PREDICTING WAREHOUSE SPECIALIZATION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FE52696-3062-4F9D-BAB4-6CB6F98461DD}"/>
                </a:ext>
              </a:extLst>
            </p:cNvPr>
            <p:cNvSpPr/>
            <p:nvPr/>
          </p:nvSpPr>
          <p:spPr>
            <a:xfrm>
              <a:off x="5155810" y="4141881"/>
              <a:ext cx="2827606" cy="6602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latin typeface="Roboto Slab" panose="020B0604020202020204" charset="0"/>
                  <a:ea typeface="Roboto Slab" panose="020B0604020202020204" charset="0"/>
                </a:rPr>
                <a:t>FURTHER SORTING DONE ON SIZE OF GOODS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DF1CB26-6BF1-46C2-A6D0-B3325E5D71D2}"/>
                </a:ext>
              </a:extLst>
            </p:cNvPr>
            <p:cNvCxnSpPr>
              <a:stCxn id="25" idx="2"/>
              <a:endCxn id="26" idx="0"/>
            </p:cNvCxnSpPr>
            <p:nvPr/>
          </p:nvCxnSpPr>
          <p:spPr>
            <a:xfrm>
              <a:off x="6569613" y="1893079"/>
              <a:ext cx="0" cy="29102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BF65637-B7E4-4FBA-84F2-0675A8F2B7C0}"/>
                </a:ext>
              </a:extLst>
            </p:cNvPr>
            <p:cNvCxnSpPr>
              <a:stCxn id="26" idx="2"/>
              <a:endCxn id="27" idx="0"/>
            </p:cNvCxnSpPr>
            <p:nvPr/>
          </p:nvCxnSpPr>
          <p:spPr>
            <a:xfrm>
              <a:off x="6569613" y="2844357"/>
              <a:ext cx="0" cy="32287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04F363B-6D13-49A1-86E9-CAC981735D65}"/>
                </a:ext>
              </a:extLst>
            </p:cNvPr>
            <p:cNvCxnSpPr>
              <a:stCxn id="27" idx="2"/>
              <a:endCxn id="28" idx="0"/>
            </p:cNvCxnSpPr>
            <p:nvPr/>
          </p:nvCxnSpPr>
          <p:spPr>
            <a:xfrm>
              <a:off x="6569613" y="3827492"/>
              <a:ext cx="0" cy="31438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5CDB3FD-92C2-4F86-ABA2-11C6891EAFC4}"/>
              </a:ext>
            </a:extLst>
          </p:cNvPr>
          <p:cNvCxnSpPr/>
          <p:nvPr/>
        </p:nvCxnSpPr>
        <p:spPr>
          <a:xfrm>
            <a:off x="4353951" y="1223889"/>
            <a:ext cx="0" cy="337624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076145"/>
      </p:ext>
    </p:extLst>
  </p:cSld>
  <p:clrMapOvr>
    <a:masterClrMapping/>
  </p:clrMapOvr>
</p:sld>
</file>

<file path=ppt/theme/theme1.xml><?xml version="1.0" encoding="utf-8"?>
<a:theme xmlns:a="http://schemas.openxmlformats.org/drawingml/2006/main" name="Insurance Pla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0D6C0"/>
      </a:accent1>
      <a:accent2>
        <a:srgbClr val="073763"/>
      </a:accent2>
      <a:accent3>
        <a:srgbClr val="0B5394"/>
      </a:accent3>
      <a:accent4>
        <a:srgbClr val="3D85C6"/>
      </a:accent4>
      <a:accent5>
        <a:srgbClr val="008275"/>
      </a:accent5>
      <a:accent6>
        <a:srgbClr val="00AE9D"/>
      </a:accent6>
      <a:hlink>
        <a:srgbClr val="07376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824</Words>
  <Application>Microsoft Office PowerPoint</Application>
  <PresentationFormat>On-screen Show (16:9)</PresentationFormat>
  <Paragraphs>231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Roboto Slab</vt:lpstr>
      <vt:lpstr>Fira Sans Extra Condensed Medium</vt:lpstr>
      <vt:lpstr>Roboto</vt:lpstr>
      <vt:lpstr>Oswald</vt:lpstr>
      <vt:lpstr>Arial</vt:lpstr>
      <vt:lpstr>Roboto Slab Regular</vt:lpstr>
      <vt:lpstr>Cambria</vt:lpstr>
      <vt:lpstr>Insurance Plan by Slidesgo</vt:lpstr>
      <vt:lpstr>TEAM- 11</vt:lpstr>
      <vt:lpstr>WHY INVENTORY MANAGEMENT?</vt:lpstr>
      <vt:lpstr>HANDLING PRESENT DATA</vt:lpstr>
      <vt:lpstr>OUR APPROACH?</vt:lpstr>
      <vt:lpstr>5 MODULES OF AI IMPLEMENTATION</vt:lpstr>
      <vt:lpstr>THE FIVE MODULES</vt:lpstr>
      <vt:lpstr>1. DEMAND FORECASTING AND ORDER MANAGEMENT</vt:lpstr>
      <vt:lpstr>1. DEMAND FORECASTING AND ORDER MANAGEMENT</vt:lpstr>
      <vt:lpstr>2. WAREHOUSE LOCATION AND SPECIALIZATION</vt:lpstr>
      <vt:lpstr>PowerPoint Presentation</vt:lpstr>
      <vt:lpstr>3. BEST ROUTE COMPUTATION</vt:lpstr>
      <vt:lpstr>3. BEST ROUTE COMPUTATION</vt:lpstr>
      <vt:lpstr>4. INVENTORY QUALITY CHECK AND RETURNS</vt:lpstr>
      <vt:lpstr>4. INVENTORY QUALITY CHECK AND RETURNS</vt:lpstr>
      <vt:lpstr>5. INTELLIGENT IOT TRACKING</vt:lpstr>
      <vt:lpstr>WHAT ARE WE DOING?</vt:lpstr>
      <vt:lpstr>OUR SOLUTION  IN APPLICATION</vt:lpstr>
      <vt:lpstr>HOW OUR SOLUTION IS USEFUL?</vt:lpstr>
      <vt:lpstr>COVID-19 IMPACT AND SOLUTIONS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PLAN</dc:title>
  <dc:creator>siddhant samarth</dc:creator>
  <cp:lastModifiedBy>siddhant samarth</cp:lastModifiedBy>
  <cp:revision>63</cp:revision>
  <dcterms:modified xsi:type="dcterms:W3CDTF">2021-04-03T10:28:02Z</dcterms:modified>
</cp:coreProperties>
</file>