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9"/>
  </p:notesMasterIdLst>
  <p:sldIdLst>
    <p:sldId id="351" r:id="rId4"/>
    <p:sldId id="352" r:id="rId5"/>
    <p:sldId id="391" r:id="rId6"/>
    <p:sldId id="353" r:id="rId7"/>
    <p:sldId id="354" r:id="rId8"/>
    <p:sldId id="392" r:id="rId9"/>
    <p:sldId id="356" r:id="rId10"/>
    <p:sldId id="393" r:id="rId11"/>
    <p:sldId id="357" r:id="rId12"/>
    <p:sldId id="394" r:id="rId13"/>
    <p:sldId id="355" r:id="rId14"/>
    <p:sldId id="359" r:id="rId15"/>
    <p:sldId id="360" r:id="rId16"/>
    <p:sldId id="361" r:id="rId17"/>
    <p:sldId id="362" r:id="rId18"/>
    <p:sldId id="363" r:id="rId19"/>
    <p:sldId id="370" r:id="rId20"/>
    <p:sldId id="364" r:id="rId21"/>
    <p:sldId id="366" r:id="rId22"/>
    <p:sldId id="367" r:id="rId23"/>
    <p:sldId id="371" r:id="rId24"/>
    <p:sldId id="372" r:id="rId25"/>
    <p:sldId id="377" r:id="rId26"/>
    <p:sldId id="378" r:id="rId27"/>
    <p:sldId id="3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6196" autoAdjust="0"/>
  </p:normalViewPr>
  <p:slideViewPr>
    <p:cSldViewPr snapToGrid="0" showGuides="1">
      <p:cViewPr varScale="1">
        <p:scale>
          <a:sx n="62" d="100"/>
          <a:sy n="62" d="100"/>
        </p:scale>
        <p:origin x="54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5" y="1780189"/>
            <a:ext cx="6001870"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99" y="6356352"/>
            <a:ext cx="2844800" cy="365125"/>
          </a:xfrm>
          <a:prstGeom prst="rect">
            <a:avLst/>
          </a:prstGeom>
        </p:spPr>
        <p:txBody>
          <a:bodyPr/>
          <a:lstStyle/>
          <a:p>
            <a:fld id="{D31D19E3-68ED-4BEA-B59C-2A66F0BA1200}" type="datetimeFigureOut">
              <a:rPr lang="en-US" smtClean="0"/>
              <a:pPr/>
              <a:t>9/27/2022</a:t>
            </a:fld>
            <a:endParaRPr lang="en-US"/>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fld id="{C0D29EB6-B318-4A1D-B7CC-D5611AD205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4" r:id="rId10"/>
    <p:sldLayoutId id="2147483686"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1379" y="285729"/>
            <a:ext cx="8517117" cy="769441"/>
          </a:xfrm>
          <a:prstGeom prst="rect">
            <a:avLst/>
          </a:prstGeom>
          <a:noFill/>
        </p:spPr>
        <p:txBody>
          <a:bodyPr wrap="square" rtlCol="0">
            <a:spAutoFit/>
          </a:bodyPr>
          <a:lstStyle/>
          <a:p>
            <a:pPr algn="ctr"/>
            <a:r>
              <a:rPr lang="en-US" sz="4400" b="1" dirty="0"/>
              <a:t>Employee Management System </a:t>
            </a:r>
            <a:endParaRPr lang="en-US" sz="4400" b="1" dirty="0">
              <a:solidFill>
                <a:schemeClr val="accent1">
                  <a:lumMod val="75000"/>
                </a:schemeClr>
              </a:solidFill>
              <a:latin typeface="Cambria" pitchFamily="18" charset="0"/>
              <a:ea typeface="Cambria" pitchFamily="18" charset="0"/>
            </a:endParaRPr>
          </a:p>
        </p:txBody>
      </p:sp>
      <p:sp>
        <p:nvSpPr>
          <p:cNvPr id="7" name="Rectangle 6">
            <a:extLst>
              <a:ext uri="{FF2B5EF4-FFF2-40B4-BE49-F238E27FC236}">
                <a16:creationId xmlns:a16="http://schemas.microsoft.com/office/drawing/2014/main" id="{4E814917-16C3-4C3F-8709-7C3A4D7F3613}"/>
              </a:ext>
            </a:extLst>
          </p:cNvPr>
          <p:cNvSpPr/>
          <p:nvPr/>
        </p:nvSpPr>
        <p:spPr>
          <a:xfrm>
            <a:off x="0" y="5689600"/>
            <a:ext cx="12192000" cy="117720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1"/>
                </a:solidFill>
                <a:latin typeface="Cambria" pitchFamily="18" charset="0"/>
                <a:ea typeface="Cambria" pitchFamily="18" charset="0"/>
              </a:rPr>
              <a:t>Presented By</a:t>
            </a:r>
          </a:p>
          <a:p>
            <a:pPr algn="ctr"/>
            <a:endParaRPr lang="en-US" sz="800" dirty="0">
              <a:solidFill>
                <a:schemeClr val="bg1"/>
              </a:solidFill>
              <a:latin typeface="Cambria" pitchFamily="18" charset="0"/>
              <a:ea typeface="Cambria" pitchFamily="18" charset="0"/>
            </a:endParaRPr>
          </a:p>
          <a:p>
            <a:pPr algn="ctr"/>
            <a:r>
              <a:rPr lang="en-US" sz="2800" dirty="0">
                <a:solidFill>
                  <a:schemeClr val="bg1"/>
                </a:solidFill>
                <a:latin typeface="Cambria" pitchFamily="18" charset="0"/>
                <a:ea typeface="Cambria" pitchFamily="18" charset="0"/>
              </a:rPr>
              <a:t>Dayal Chimnani &amp; Himanshu Mandiya</a:t>
            </a:r>
          </a:p>
        </p:txBody>
      </p:sp>
      <p:pic>
        <p:nvPicPr>
          <p:cNvPr id="8" name="Picture 7" descr="l2.png"/>
          <p:cNvPicPr>
            <a:picLocks noChangeAspect="1"/>
          </p:cNvPicPr>
          <p:nvPr/>
        </p:nvPicPr>
        <p:blipFill>
          <a:blip r:embed="rId2"/>
          <a:stretch>
            <a:fillRect/>
          </a:stretch>
        </p:blipFill>
        <p:spPr>
          <a:xfrm>
            <a:off x="3411941" y="1201921"/>
            <a:ext cx="4940490" cy="40524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3"/>
            <a:ext cx="6843252" cy="66562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Admin Module</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374484" y="1575503"/>
            <a:ext cx="11248103" cy="1815882"/>
          </a:xfrm>
          <a:prstGeom prst="rect">
            <a:avLst/>
          </a:prstGeom>
          <a:noFill/>
        </p:spPr>
        <p:txBody>
          <a:bodyPr wrap="square">
            <a:spAutoFit/>
          </a:bodyPr>
          <a:lstStyle/>
          <a:p>
            <a:pPr marL="0" indent="0" algn="just">
              <a:buNone/>
            </a:pPr>
            <a:r>
              <a:rPr lang="en-IN" sz="2800" dirty="0">
                <a:latin typeface="Cambria" pitchFamily="18" charset="0"/>
                <a:ea typeface="Cambria" pitchFamily="18" charset="0"/>
              </a:rPr>
              <a:t>The Admin can </a:t>
            </a:r>
          </a:p>
          <a:p>
            <a:pPr lvl="1" algn="just">
              <a:buFont typeface="Arial" pitchFamily="34" charset="0"/>
              <a:buChar char="•"/>
            </a:pPr>
            <a:r>
              <a:rPr lang="en-IN" sz="2800" dirty="0">
                <a:latin typeface="Cambria" pitchFamily="18" charset="0"/>
                <a:ea typeface="Cambria" pitchFamily="18" charset="0"/>
              </a:rPr>
              <a:t> Approve or disapprove the leave.</a:t>
            </a:r>
          </a:p>
          <a:p>
            <a:pPr lvl="1" algn="just">
              <a:buFont typeface="Arial" pitchFamily="34" charset="0"/>
              <a:buChar char="•"/>
            </a:pPr>
            <a:r>
              <a:rPr lang="en-IN" sz="2800" dirty="0">
                <a:latin typeface="Cambria" pitchFamily="18" charset="0"/>
                <a:ea typeface="Cambria" pitchFamily="18" charset="0"/>
              </a:rPr>
              <a:t> He /she can see employee details , </a:t>
            </a:r>
          </a:p>
          <a:p>
            <a:pPr lvl="1" algn="just">
              <a:buFont typeface="Arial" pitchFamily="34" charset="0"/>
              <a:buChar char="•"/>
            </a:pPr>
            <a:r>
              <a:rPr lang="en-IN" sz="2800" dirty="0">
                <a:latin typeface="Cambria" pitchFamily="18" charset="0"/>
                <a:ea typeface="Cambria" pitchFamily="18" charset="0"/>
              </a:rPr>
              <a:t> Manage account and delete employee account.</a:t>
            </a:r>
          </a:p>
        </p:txBody>
      </p:sp>
    </p:spTree>
    <p:extLst>
      <p:ext uri="{BB962C8B-B14F-4D97-AF65-F5344CB8AC3E}">
        <p14:creationId xmlns:p14="http://schemas.microsoft.com/office/powerpoint/2010/main" val="302170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47C6637-D8C3-4D68-B405-F96553D5DB8C}"/>
              </a:ext>
            </a:extLst>
          </p:cNvPr>
          <p:cNvGrpSpPr/>
          <p:nvPr/>
        </p:nvGrpSpPr>
        <p:grpSpPr>
          <a:xfrm>
            <a:off x="0" y="204921"/>
            <a:ext cx="7634514" cy="941708"/>
            <a:chOff x="0" y="545888"/>
            <a:chExt cx="7601830" cy="1005840"/>
          </a:xfrm>
          <a:solidFill>
            <a:srgbClr val="EE6CC1">
              <a:lumMod val="50000"/>
            </a:srgbClr>
          </a:solidFill>
        </p:grpSpPr>
        <p:sp>
          <p:nvSpPr>
            <p:cNvPr id="16" name="Arrow: Chevron 17">
              <a:extLst>
                <a:ext uri="{FF2B5EF4-FFF2-40B4-BE49-F238E27FC236}">
                  <a16:creationId xmlns:a16="http://schemas.microsoft.com/office/drawing/2014/main" id="{5A996853-91DD-4CDF-A4A8-A315B2E338D0}"/>
                </a:ext>
              </a:extLst>
            </p:cNvPr>
            <p:cNvSpPr/>
            <p:nvPr/>
          </p:nvSpPr>
          <p:spPr>
            <a:xfrm>
              <a:off x="6663477" y="545888"/>
              <a:ext cx="731520" cy="1005840"/>
            </a:xfrm>
            <a:prstGeom prst="chevron">
              <a:avLst>
                <a:gd name="adj" fmla="val 56731"/>
              </a:avLst>
            </a:prstGeom>
            <a:solidFill>
              <a:srgbClr val="47D3DC">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7" name="Arrow: Pentagon 1">
              <a:extLst>
                <a:ext uri="{FF2B5EF4-FFF2-40B4-BE49-F238E27FC236}">
                  <a16:creationId xmlns:a16="http://schemas.microsoft.com/office/drawing/2014/main" id="{726482DB-F2C0-4A82-9230-9A95F2540E7A}"/>
                </a:ext>
              </a:extLst>
            </p:cNvPr>
            <p:cNvSpPr/>
            <p:nvPr/>
          </p:nvSpPr>
          <p:spPr>
            <a:xfrm>
              <a:off x="0" y="545888"/>
              <a:ext cx="6427177" cy="1005840"/>
            </a:xfrm>
            <a:prstGeom prst="homePlate">
              <a:avLst>
                <a:gd name="adj" fmla="val 40909"/>
              </a:avLst>
            </a:prstGeom>
            <a:solidFill>
              <a:srgbClr val="47D3DC"/>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Cambria" pitchFamily="18" charset="0"/>
                  <a:ea typeface="Cambria" pitchFamily="18" charset="0"/>
                </a:rPr>
                <a:t>Use Case diagram for Admin</a:t>
              </a:r>
              <a:endParaRPr kumimoji="0" lang="en-US" sz="3200" b="1" i="0" u="none" strike="noStrike" kern="0" cap="none" spc="0" normalizeH="0" baseline="0" noProof="0" dirty="0">
                <a:ln>
                  <a:noFill/>
                </a:ln>
                <a:solidFill>
                  <a:prstClr val="white"/>
                </a:solidFill>
                <a:effectLst/>
                <a:uLnTx/>
                <a:uFillTx/>
                <a:latin typeface="Cambria" pitchFamily="18" charset="0"/>
                <a:ea typeface="Cambria" pitchFamily="18" charset="0"/>
                <a:cs typeface="+mn-cs"/>
              </a:endParaRPr>
            </a:p>
          </p:txBody>
        </p:sp>
        <p:sp>
          <p:nvSpPr>
            <p:cNvPr id="18" name="Arrow: Chevron 18">
              <a:extLst>
                <a:ext uri="{FF2B5EF4-FFF2-40B4-BE49-F238E27FC236}">
                  <a16:creationId xmlns:a16="http://schemas.microsoft.com/office/drawing/2014/main" id="{EA14D13A-C65F-4EA4-984F-74C15F96F310}"/>
                </a:ext>
              </a:extLst>
            </p:cNvPr>
            <p:cNvSpPr/>
            <p:nvPr/>
          </p:nvSpPr>
          <p:spPr>
            <a:xfrm>
              <a:off x="7053190" y="545888"/>
              <a:ext cx="548640" cy="1005840"/>
            </a:xfrm>
            <a:prstGeom prst="chevron">
              <a:avLst>
                <a:gd name="adj" fmla="val 74706"/>
              </a:avLst>
            </a:prstGeom>
            <a:solidFill>
              <a:srgbClr val="47D3DC">
                <a:lumMod val="20000"/>
                <a:lumOff val="80000"/>
              </a:srgb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9" name="Arrow: Chevron 19">
              <a:extLst>
                <a:ext uri="{FF2B5EF4-FFF2-40B4-BE49-F238E27FC236}">
                  <a16:creationId xmlns:a16="http://schemas.microsoft.com/office/drawing/2014/main" id="{08DA17C1-6A9D-45F4-96DF-7663EDA0BE43}"/>
                </a:ext>
              </a:extLst>
            </p:cNvPr>
            <p:cNvSpPr/>
            <p:nvPr/>
          </p:nvSpPr>
          <p:spPr>
            <a:xfrm>
              <a:off x="6083373" y="545888"/>
              <a:ext cx="914400" cy="1005840"/>
            </a:xfrm>
            <a:prstGeom prst="chevron">
              <a:avLst>
                <a:gd name="adj" fmla="val 45057"/>
              </a:avLst>
            </a:prstGeom>
            <a:solidFill>
              <a:srgbClr val="47D3DC">
                <a:lumMod val="60000"/>
                <a:lumOff val="40000"/>
              </a:srgb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9" name="Picture 8" descr="admin case.PNG"/>
          <p:cNvPicPr>
            <a:picLocks noChangeAspect="1"/>
          </p:cNvPicPr>
          <p:nvPr/>
        </p:nvPicPr>
        <p:blipFill>
          <a:blip r:embed="rId2"/>
          <a:stretch>
            <a:fillRect/>
          </a:stretch>
        </p:blipFill>
        <p:spPr>
          <a:xfrm>
            <a:off x="4381260" y="1444994"/>
            <a:ext cx="4157829" cy="4364963"/>
          </a:xfrm>
          <a:prstGeom prst="rect">
            <a:avLst/>
          </a:prstGeom>
        </p:spPr>
      </p:pic>
    </p:spTree>
    <p:extLst>
      <p:ext uri="{BB962C8B-B14F-4D97-AF65-F5344CB8AC3E}">
        <p14:creationId xmlns:p14="http://schemas.microsoft.com/office/powerpoint/2010/main" val="422989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PowerPoint&#10;&#10;Description automatically generated">
            <a:extLst>
              <a:ext uri="{FF2B5EF4-FFF2-40B4-BE49-F238E27FC236}">
                <a16:creationId xmlns:a16="http://schemas.microsoft.com/office/drawing/2014/main" id="{A2C11236-1FE0-4A5B-9FFA-296B21D6A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441" y="643467"/>
            <a:ext cx="973111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27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DC2C7838-FD25-4878-8F77-CC3C7FCD1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016254"/>
            <a:ext cx="10905066" cy="482549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3312A549-F3AD-4BD0-82D6-FD49AB935216}"/>
              </a:ext>
            </a:extLst>
          </p:cNvPr>
          <p:cNvPicPr>
            <a:picLocks noChangeAspect="1"/>
          </p:cNvPicPr>
          <p:nvPr/>
        </p:nvPicPr>
        <p:blipFill>
          <a:blip r:embed="rId2"/>
          <a:stretch>
            <a:fillRect/>
          </a:stretch>
        </p:blipFill>
        <p:spPr>
          <a:xfrm>
            <a:off x="643467" y="1493350"/>
            <a:ext cx="10905066" cy="3871298"/>
          </a:xfrm>
          <a:prstGeom prst="rect">
            <a:avLst/>
          </a:prstGeom>
          <a:ln>
            <a:noFill/>
          </a:ln>
        </p:spPr>
      </p:pic>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64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F4CEEB30-207F-431B-8AA5-EFCF658A0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75360"/>
            <a:ext cx="10905066" cy="49072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32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2D276A04-413D-4219-A0D4-16331D05E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66088"/>
            <a:ext cx="10905066" cy="392582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46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BF0F9EFA-5386-4DE6-970A-0F8530B8F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043517"/>
            <a:ext cx="10905066" cy="47709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74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BBEEA4CF-1E31-4C30-BC78-F4524089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88992"/>
            <a:ext cx="10905066" cy="488001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31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A3C0E38C-B309-4E5A-8C48-567143593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88659"/>
            <a:ext cx="10905066" cy="308068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44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2187E71-F354-4022-A1A8-34A7FE507D25}"/>
              </a:ext>
            </a:extLst>
          </p:cNvPr>
          <p:cNvGrpSpPr/>
          <p:nvPr/>
        </p:nvGrpSpPr>
        <p:grpSpPr>
          <a:xfrm>
            <a:off x="0" y="342692"/>
            <a:ext cx="7601830" cy="1005840"/>
            <a:chOff x="0" y="545888"/>
            <a:chExt cx="7601830" cy="1005840"/>
          </a:xfrm>
        </p:grpSpPr>
        <p:sp>
          <p:nvSpPr>
            <p:cNvPr id="6"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Introduction</a:t>
              </a:r>
            </a:p>
          </p:txBody>
        </p:sp>
        <p:sp>
          <p:nvSpPr>
            <p:cNvPr id="8"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1" name="TextBox 10"/>
          <p:cNvSpPr txBox="1"/>
          <p:nvPr/>
        </p:nvSpPr>
        <p:spPr>
          <a:xfrm>
            <a:off x="333829" y="1756230"/>
            <a:ext cx="11625942" cy="4401205"/>
          </a:xfrm>
          <a:prstGeom prst="rect">
            <a:avLst/>
          </a:prstGeom>
          <a:noFill/>
        </p:spPr>
        <p:txBody>
          <a:bodyPr wrap="square" rtlCol="0">
            <a:spAutoFit/>
          </a:bodyPr>
          <a:lstStyle/>
          <a:p>
            <a:r>
              <a:rPr lang="en-US" sz="2800" dirty="0"/>
              <a:t>An employee management system is a  software, that helps your employees to give their best efforts every day to achieve the goals of your organization. It guides and manages employee’s efforts in the right direction. It also securely stores and manages personal and other work-related details for your employees. In the employee management system, you can manage admin activities in an easier and quicker way. Employees are an important part of your organization it is their work that ultimately contributes to the bottom line of the company. It is an important part of HR management. It also helps to employee engagement and employee retention brings down costs and increases productivity.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B0534A0A-D09D-43FD-8C70-235F6B7FF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65866"/>
            <a:ext cx="10905066" cy="272626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40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graphical user interface&#10;&#10;Description automatically generated">
            <a:extLst>
              <a:ext uri="{FF2B5EF4-FFF2-40B4-BE49-F238E27FC236}">
                <a16:creationId xmlns:a16="http://schemas.microsoft.com/office/drawing/2014/main" id="{F0B44EDE-475C-4198-B814-C4925C7A4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365757"/>
            <a:ext cx="10905066" cy="2126485"/>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42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0C106B6-95CE-4761-A8AD-6DC1AF38D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815589"/>
            <a:ext cx="10905066" cy="122682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98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520A9054-08EF-4314-AA95-CD2DE1EEC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11674"/>
            <a:ext cx="10905066" cy="463465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9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33FE05E1-4D95-4201-A4C1-560B064D3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52566"/>
            <a:ext cx="10905066" cy="455286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66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D9AE926A-D0DB-4996-8A51-61FD7248E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502069"/>
            <a:ext cx="10905066" cy="185386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3"/>
            <a:ext cx="6843252" cy="48524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Technology Used </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668593" y="1042220"/>
            <a:ext cx="11248103" cy="5262979"/>
          </a:xfrm>
          <a:prstGeom prst="rect">
            <a:avLst/>
          </a:prstGeom>
          <a:noFill/>
        </p:spPr>
        <p:txBody>
          <a:bodyPr wrap="square">
            <a:spAutoFit/>
          </a:bodyPr>
          <a:lstStyle/>
          <a:p>
            <a:pPr marL="0" indent="0" algn="just">
              <a:buNone/>
            </a:pPr>
            <a:r>
              <a:rPr lang="en-IN" sz="2400" dirty="0">
                <a:latin typeface="Cambria" pitchFamily="18" charset="0"/>
                <a:ea typeface="Cambria" pitchFamily="18" charset="0"/>
                <a:cs typeface="Times New Roman" panose="02020603050405020304" pitchFamily="18" charset="0"/>
              </a:rPr>
              <a:t>We used Java Spring-Boot as backend and React JS as Frontend in our Project.</a:t>
            </a:r>
          </a:p>
          <a:p>
            <a:pPr marL="0" indent="0" algn="just">
              <a:buNone/>
            </a:pPr>
            <a:endParaRPr lang="en-IN" sz="2400" dirty="0">
              <a:latin typeface="Cambria" pitchFamily="18" charset="0"/>
              <a:ea typeface="Cambria" pitchFamily="18" charset="0"/>
              <a:cs typeface="Times New Roman" panose="02020603050405020304" pitchFamily="18" charset="0"/>
            </a:endParaRPr>
          </a:p>
          <a:p>
            <a:pPr algn="just">
              <a:buFont typeface="Wingdings" panose="05000000000000000000" pitchFamily="2" charset="2"/>
              <a:buChar char="v"/>
            </a:pPr>
            <a:r>
              <a:rPr lang="en-US" sz="2400" b="0"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 </a:t>
            </a:r>
            <a:r>
              <a:rPr lang="en-US" sz="2400" b="1"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Spring-Boot :–</a:t>
            </a:r>
            <a:r>
              <a:rPr lang="en-US" sz="2400" b="0"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 </a:t>
            </a:r>
          </a:p>
          <a:p>
            <a:pPr marL="594360" lvl="2" indent="0" algn="just">
              <a:buNone/>
            </a:pPr>
            <a:r>
              <a:rPr lang="en-US" sz="2400" b="0" i="0" dirty="0">
                <a:solidFill>
                  <a:srgbClr val="202124"/>
                </a:solidFill>
                <a:effectLst/>
                <a:latin typeface="Cambria" pitchFamily="18" charset="0"/>
                <a:ea typeface="Cambria" pitchFamily="18" charset="0"/>
                <a:cs typeface="Times New Roman" panose="02020603050405020304" pitchFamily="18" charset="0"/>
              </a:rPr>
              <a:t>	</a:t>
            </a:r>
            <a:r>
              <a:rPr lang="en-US" sz="2400" b="0" i="0" dirty="0">
                <a:effectLst/>
                <a:latin typeface="Cambria" pitchFamily="18" charset="0"/>
                <a:ea typeface="Cambria" pitchFamily="18" charset="0"/>
                <a:cs typeface="Times New Roman" panose="02020603050405020304" pitchFamily="18" charset="0"/>
              </a:rPr>
              <a:t>The main goal of the </a:t>
            </a:r>
            <a:r>
              <a:rPr lang="en-US" sz="2400" b="1" i="0" dirty="0">
                <a:effectLst/>
                <a:latin typeface="Cambria" pitchFamily="18" charset="0"/>
                <a:ea typeface="Cambria" pitchFamily="18" charset="0"/>
                <a:cs typeface="Times New Roman" panose="02020603050405020304" pitchFamily="18" charset="0"/>
              </a:rPr>
              <a:t>Spring Boot</a:t>
            </a:r>
            <a:r>
              <a:rPr lang="en-US" sz="2400" b="0" i="0" dirty="0">
                <a:effectLst/>
                <a:latin typeface="Cambria" pitchFamily="18" charset="0"/>
                <a:ea typeface="Cambria" pitchFamily="18" charset="0"/>
                <a:cs typeface="Times New Roman" panose="02020603050405020304" pitchFamily="18" charset="0"/>
              </a:rPr>
              <a:t> framework is to reduce overall development time and increase efficiency</a:t>
            </a:r>
            <a:r>
              <a:rPr lang="en-US" sz="2400" b="0" i="0" dirty="0">
                <a:solidFill>
                  <a:srgbClr val="202124"/>
                </a:solidFill>
                <a:effectLst/>
                <a:latin typeface="Cambria" pitchFamily="18" charset="0"/>
                <a:ea typeface="Cambria" pitchFamily="18" charset="0"/>
                <a:cs typeface="Times New Roman" panose="02020603050405020304" pitchFamily="18" charset="0"/>
              </a:rPr>
              <a:t>.</a:t>
            </a:r>
            <a:r>
              <a:rPr lang="en-US" sz="2400" dirty="0">
                <a:solidFill>
                  <a:schemeClr val="bg1"/>
                </a:solidFill>
                <a:latin typeface="Cambria" pitchFamily="18" charset="0"/>
                <a:ea typeface="Cambria" pitchFamily="18" charset="0"/>
              </a:rPr>
              <a:t> </a:t>
            </a:r>
            <a:r>
              <a:rPr lang="en-US" sz="2400" dirty="0">
                <a:latin typeface="Cambria" pitchFamily="18" charset="0"/>
                <a:ea typeface="Cambria" pitchFamily="18" charset="0"/>
              </a:rPr>
              <a:t>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marL="594360" lvl="2" indent="0" algn="just">
              <a:buNone/>
            </a:pPr>
            <a:endParaRPr lang="en-US" sz="2400" dirty="0">
              <a:solidFill>
                <a:srgbClr val="202124"/>
              </a:solidFill>
              <a:latin typeface="Cambria" pitchFamily="18" charset="0"/>
              <a:ea typeface="Cambria" pitchFamily="18" charset="0"/>
              <a:cs typeface="Times New Roman" panose="02020603050405020304" pitchFamily="18" charset="0"/>
            </a:endParaRPr>
          </a:p>
          <a:p>
            <a:pPr algn="just">
              <a:buFont typeface="Wingdings" panose="05000000000000000000" pitchFamily="2" charset="2"/>
              <a:buChar char="v"/>
            </a:pP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r>
              <a:rPr lang="en-US" sz="2400" b="1" dirty="0">
                <a:solidFill>
                  <a:schemeClr val="tx2">
                    <a:lumMod val="40000"/>
                    <a:lumOff val="60000"/>
                  </a:schemeClr>
                </a:solidFill>
                <a:latin typeface="Cambria" pitchFamily="18" charset="0"/>
                <a:ea typeface="Cambria" pitchFamily="18" charset="0"/>
                <a:cs typeface="Times New Roman" panose="02020603050405020304" pitchFamily="18" charset="0"/>
              </a:rPr>
              <a:t>React</a:t>
            </a: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r>
              <a:rPr lang="en-US" sz="2400" b="1" dirty="0">
                <a:solidFill>
                  <a:schemeClr val="tx2">
                    <a:lumMod val="40000"/>
                    <a:lumOff val="60000"/>
                  </a:schemeClr>
                </a:solidFill>
                <a:latin typeface="Cambria" pitchFamily="18" charset="0"/>
                <a:ea typeface="Cambria" pitchFamily="18" charset="0"/>
                <a:cs typeface="Times New Roman" panose="02020603050405020304" pitchFamily="18" charset="0"/>
              </a:rPr>
              <a:t>:–</a:t>
            </a: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p>
          <a:p>
            <a:pPr marL="0" indent="0">
              <a:buNone/>
            </a:pPr>
            <a:r>
              <a:rPr lang="en-US" sz="2400" b="1" i="0" dirty="0">
                <a:solidFill>
                  <a:srgbClr val="202124"/>
                </a:solidFill>
                <a:effectLst/>
                <a:latin typeface="Cambria" pitchFamily="18" charset="0"/>
                <a:ea typeface="Cambria" pitchFamily="18" charset="0"/>
                <a:cs typeface="Times New Roman" panose="02020603050405020304" pitchFamily="18" charset="0"/>
              </a:rPr>
              <a:t>	</a:t>
            </a:r>
            <a:r>
              <a:rPr lang="en-US" sz="2400" b="1" i="0" dirty="0">
                <a:effectLst/>
                <a:latin typeface="Cambria" pitchFamily="18" charset="0"/>
                <a:ea typeface="Cambria" pitchFamily="18" charset="0"/>
                <a:cs typeface="Times New Roman" panose="02020603050405020304" pitchFamily="18" charset="0"/>
              </a:rPr>
              <a:t>React</a:t>
            </a:r>
            <a:r>
              <a:rPr lang="en-US" sz="2400" b="0" i="0" dirty="0">
                <a:effectLst/>
                <a:latin typeface="Cambria" pitchFamily="18" charset="0"/>
                <a:ea typeface="Cambria" pitchFamily="18" charset="0"/>
                <a:cs typeface="Times New Roman" panose="02020603050405020304" pitchFamily="18" charset="0"/>
              </a:rPr>
              <a:t> allows developers to create large web applications that can change data, without reloading the page. The main purpose of </a:t>
            </a:r>
            <a:r>
              <a:rPr lang="en-US" sz="2400" b="1" i="0" dirty="0">
                <a:effectLst/>
                <a:latin typeface="Cambria" pitchFamily="18" charset="0"/>
                <a:ea typeface="Cambria" pitchFamily="18" charset="0"/>
                <a:cs typeface="Times New Roman" panose="02020603050405020304" pitchFamily="18" charset="0"/>
              </a:rPr>
              <a:t>React</a:t>
            </a:r>
            <a:r>
              <a:rPr lang="en-US" sz="2400" b="0" i="0" dirty="0">
                <a:effectLst/>
                <a:latin typeface="Cambria" pitchFamily="18" charset="0"/>
                <a:ea typeface="Cambria" pitchFamily="18" charset="0"/>
                <a:cs typeface="Times New Roman" panose="02020603050405020304" pitchFamily="18" charset="0"/>
              </a:rPr>
              <a:t> is to be fast, scalable, and simple.</a:t>
            </a:r>
            <a:r>
              <a:rPr lang="en-US" sz="2400" dirty="0">
                <a:latin typeface="Cambria" pitchFamily="18" charset="0"/>
                <a:ea typeface="Cambria" pitchFamily="18" charset="0"/>
              </a:rPr>
              <a:t> Spring </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193140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42692"/>
            <a:ext cx="7601830" cy="1005840"/>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User Classes </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5" name="Straight Connector 14">
            <a:extLst>
              <a:ext uri="{FF2B5EF4-FFF2-40B4-BE49-F238E27FC236}">
                <a16:creationId xmlns:a16="http://schemas.microsoft.com/office/drawing/2014/main" id="{582E2B4C-53D5-480A-94F2-7F61A93EB936}"/>
              </a:ext>
            </a:extLst>
          </p:cNvPr>
          <p:cNvCxnSpPr>
            <a:cxnSpLocks/>
          </p:cNvCxnSpPr>
          <p:nvPr/>
        </p:nvCxnSpPr>
        <p:spPr>
          <a:xfrm rot="5400000">
            <a:off x="1270317" y="3468591"/>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49CC8FD-C4CD-4E2E-A50C-A55F20AF6617}"/>
              </a:ext>
            </a:extLst>
          </p:cNvPr>
          <p:cNvSpPr/>
          <p:nvPr/>
        </p:nvSpPr>
        <p:spPr>
          <a:xfrm>
            <a:off x="885371" y="3251201"/>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rPr>
              <a:t>EMPLOYEE</a:t>
            </a:r>
            <a:endParaRPr lang="ko-KR" altLang="en-US" sz="2700" b="1" dirty="0">
              <a:solidFill>
                <a:schemeClr val="tx1"/>
              </a:solidFill>
              <a:latin typeface="Cambria" pitchFamily="18" charset="0"/>
            </a:endParaRPr>
          </a:p>
        </p:txBody>
      </p:sp>
      <p:cxnSp>
        <p:nvCxnSpPr>
          <p:cNvPr id="19" name="Straight Connector 18">
            <a:extLst>
              <a:ext uri="{FF2B5EF4-FFF2-40B4-BE49-F238E27FC236}">
                <a16:creationId xmlns:a16="http://schemas.microsoft.com/office/drawing/2014/main" id="{8F7343E3-2473-4BDF-9F3A-CD2C9840C111}"/>
              </a:ext>
            </a:extLst>
          </p:cNvPr>
          <p:cNvCxnSpPr>
            <a:cxnSpLocks/>
          </p:cNvCxnSpPr>
          <p:nvPr/>
        </p:nvCxnSpPr>
        <p:spPr>
          <a:xfrm rot="16200000" flipH="1">
            <a:off x="7822565" y="3243945"/>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079DF2B-7674-4DAE-8088-D890FCD2D582}"/>
              </a:ext>
            </a:extLst>
          </p:cNvPr>
          <p:cNvSpPr/>
          <p:nvPr/>
        </p:nvSpPr>
        <p:spPr>
          <a:xfrm>
            <a:off x="7394997" y="3187437"/>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rPr>
              <a:t>Admin</a:t>
            </a:r>
            <a:endParaRPr lang="ko-KR" altLang="en-US" sz="2700" b="1" dirty="0">
              <a:solidFill>
                <a:schemeClr val="tx1"/>
              </a:solidFill>
              <a:latin typeface="Cambria" pitchFamily="18" charset="0"/>
            </a:endParaRPr>
          </a:p>
        </p:txBody>
      </p:sp>
      <p:sp>
        <p:nvSpPr>
          <p:cNvPr id="29" name="TextBox 28">
            <a:extLst>
              <a:ext uri="{FF2B5EF4-FFF2-40B4-BE49-F238E27FC236}">
                <a16:creationId xmlns:a16="http://schemas.microsoft.com/office/drawing/2014/main" id="{EB9E44DE-0676-40C1-842B-94EF59935D06}"/>
              </a:ext>
            </a:extLst>
          </p:cNvPr>
          <p:cNvSpPr txBox="1"/>
          <p:nvPr/>
        </p:nvSpPr>
        <p:spPr>
          <a:xfrm>
            <a:off x="348344" y="4505602"/>
            <a:ext cx="3672114" cy="1323439"/>
          </a:xfrm>
          <a:prstGeom prst="rect">
            <a:avLst/>
          </a:prstGeom>
          <a:noFill/>
        </p:spPr>
        <p:txBody>
          <a:bodyPr wrap="square" numCol="1" rtlCol="0">
            <a:spAutoFit/>
          </a:bodyPr>
          <a:lstStyle/>
          <a:p>
            <a:pPr algn="ctr"/>
            <a:r>
              <a:rPr lang="en-US" sz="2000" dirty="0">
                <a:latin typeface="Cambria" pitchFamily="18" charset="0"/>
                <a:ea typeface="Cambria" pitchFamily="18" charset="0"/>
              </a:rPr>
              <a:t>In this module employee can update the details like personal, previous employer, bank details and many more, apply for leave.</a:t>
            </a:r>
            <a:endParaRPr lang="ko-KR" altLang="en-US" sz="2000" b="1" dirty="0">
              <a:solidFill>
                <a:schemeClr val="tx1">
                  <a:lumMod val="75000"/>
                  <a:lumOff val="25000"/>
                </a:schemeClr>
              </a:solidFill>
              <a:latin typeface="Cambria" pitchFamily="18" charset="0"/>
              <a:cs typeface="Arial" pitchFamily="34" charset="0"/>
            </a:endParaRPr>
          </a:p>
        </p:txBody>
      </p:sp>
      <p:sp>
        <p:nvSpPr>
          <p:cNvPr id="45" name="TextBox 44">
            <a:extLst>
              <a:ext uri="{FF2B5EF4-FFF2-40B4-BE49-F238E27FC236}">
                <a16:creationId xmlns:a16="http://schemas.microsoft.com/office/drawing/2014/main" id="{EB9E44DE-0676-40C1-842B-94EF59935D06}"/>
              </a:ext>
            </a:extLst>
          </p:cNvPr>
          <p:cNvSpPr txBox="1"/>
          <p:nvPr/>
        </p:nvSpPr>
        <p:spPr>
          <a:xfrm>
            <a:off x="6929937" y="4437975"/>
            <a:ext cx="3367314" cy="1323439"/>
          </a:xfrm>
          <a:prstGeom prst="rect">
            <a:avLst/>
          </a:prstGeom>
          <a:noFill/>
        </p:spPr>
        <p:txBody>
          <a:bodyPr wrap="square" rtlCol="0">
            <a:spAutoFit/>
          </a:bodyPr>
          <a:lstStyle/>
          <a:p>
            <a:pPr algn="ctr"/>
            <a:r>
              <a:rPr lang="en-US" sz="2000" dirty="0">
                <a:latin typeface="Cambria" pitchFamily="18" charset="0"/>
                <a:ea typeface="Cambria" pitchFamily="18" charset="0"/>
              </a:rPr>
              <a:t>In this module Admin can Add employee ,Update employee, Delete employee and Manage dashboard. </a:t>
            </a:r>
            <a:endParaRPr lang="ko-KR" altLang="en-US" sz="2000" b="1" dirty="0">
              <a:solidFill>
                <a:schemeClr val="tx1">
                  <a:lumMod val="75000"/>
                  <a:lumOff val="25000"/>
                </a:schemeClr>
              </a:solidFill>
              <a:latin typeface="Cambria" pitchFamily="18" charset="0"/>
              <a:cs typeface="Arial" pitchFamily="34" charset="0"/>
            </a:endParaRPr>
          </a:p>
        </p:txBody>
      </p:sp>
      <p:pic>
        <p:nvPicPr>
          <p:cNvPr id="47" name="Picture 46" descr="user png.PNG"/>
          <p:cNvPicPr>
            <a:picLocks noChangeAspect="1"/>
          </p:cNvPicPr>
          <p:nvPr/>
        </p:nvPicPr>
        <p:blipFill>
          <a:blip r:embed="rId2" cstate="print"/>
          <a:stretch>
            <a:fillRect/>
          </a:stretch>
        </p:blipFill>
        <p:spPr>
          <a:xfrm>
            <a:off x="1470585" y="1546785"/>
            <a:ext cx="1267971" cy="1267971"/>
          </a:xfrm>
          <a:prstGeom prst="rect">
            <a:avLst/>
          </a:prstGeom>
        </p:spPr>
      </p:pic>
      <p:pic>
        <p:nvPicPr>
          <p:cNvPr id="48" name="Picture 47" descr="admin.png"/>
          <p:cNvPicPr>
            <a:picLocks noChangeAspect="1"/>
          </p:cNvPicPr>
          <p:nvPr/>
        </p:nvPicPr>
        <p:blipFill>
          <a:blip r:embed="rId3"/>
          <a:stretch>
            <a:fillRect/>
          </a:stretch>
        </p:blipFill>
        <p:spPr>
          <a:xfrm>
            <a:off x="8031328" y="1402708"/>
            <a:ext cx="1164533" cy="1152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9"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2187E71-F354-4022-A1A8-34A7FE507D25}"/>
              </a:ext>
            </a:extLst>
          </p:cNvPr>
          <p:cNvGrpSpPr/>
          <p:nvPr/>
        </p:nvGrpSpPr>
        <p:grpSpPr>
          <a:xfrm>
            <a:off x="0" y="314801"/>
            <a:ext cx="7601830" cy="1005840"/>
            <a:chOff x="0" y="545888"/>
            <a:chExt cx="7601830" cy="1005840"/>
          </a:xfrm>
          <a:solidFill>
            <a:schemeClr val="accent1">
              <a:lumMod val="50000"/>
            </a:schemeClr>
          </a:solidFill>
        </p:grpSpPr>
        <p:sp>
          <p:nvSpPr>
            <p:cNvPr id="6"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4">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7"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latin typeface="Cambria" pitchFamily="18" charset="0"/>
                  <a:ea typeface="Cambria" pitchFamily="18" charset="0"/>
                </a:rPr>
                <a:t>Product Functions</a:t>
              </a:r>
            </a:p>
          </p:txBody>
        </p:sp>
        <p:sp>
          <p:nvSpPr>
            <p:cNvPr id="8"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accent4">
                <a:lumMod val="20000"/>
                <a:lumOff val="8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9"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grpSp>
      <p:sp>
        <p:nvSpPr>
          <p:cNvPr id="10" name="Rectangle 9">
            <a:extLst>
              <a:ext uri="{FF2B5EF4-FFF2-40B4-BE49-F238E27FC236}">
                <a16:creationId xmlns:a16="http://schemas.microsoft.com/office/drawing/2014/main" id="{1BFED855-6F48-41D9-B0D2-D691F56D852E}"/>
              </a:ext>
            </a:extLst>
          </p:cNvPr>
          <p:cNvSpPr/>
          <p:nvPr/>
        </p:nvSpPr>
        <p:spPr>
          <a:xfrm>
            <a:off x="689610" y="1798515"/>
            <a:ext cx="493369" cy="4390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1" name="TextBox 10">
            <a:extLst>
              <a:ext uri="{FF2B5EF4-FFF2-40B4-BE49-F238E27FC236}">
                <a16:creationId xmlns:a16="http://schemas.microsoft.com/office/drawing/2014/main" id="{1069C16D-3D41-4840-A60D-52E7B1E94B78}"/>
              </a:ext>
            </a:extLst>
          </p:cNvPr>
          <p:cNvSpPr txBox="1"/>
          <p:nvPr/>
        </p:nvSpPr>
        <p:spPr>
          <a:xfrm>
            <a:off x="729340" y="1853290"/>
            <a:ext cx="428367" cy="338554"/>
          </a:xfrm>
          <a:prstGeom prst="rect">
            <a:avLst/>
          </a:prstGeom>
          <a:noFill/>
        </p:spPr>
        <p:txBody>
          <a:bodyPr wrap="square" lIns="108000" rIns="108000" rtlCol="0">
            <a:spAutoFit/>
          </a:bodyPr>
          <a:lstStyle/>
          <a:p>
            <a:pPr algn="ctr"/>
            <a:r>
              <a:rPr lang="en-US" altLang="ko-KR" sz="1600" b="1" dirty="0">
                <a:solidFill>
                  <a:schemeClr val="tx1">
                    <a:lumMod val="85000"/>
                    <a:lumOff val="15000"/>
                  </a:schemeClr>
                </a:solidFill>
                <a:cs typeface="Arial" pitchFamily="34" charset="0"/>
              </a:rPr>
              <a:t>01</a:t>
            </a:r>
            <a:endParaRPr lang="ko-KR" altLang="en-US" sz="1600" b="1" dirty="0">
              <a:solidFill>
                <a:schemeClr val="tx1">
                  <a:lumMod val="85000"/>
                  <a:lumOff val="15000"/>
                </a:schemeClr>
              </a:solidFill>
              <a:cs typeface="Arial" pitchFamily="34" charset="0"/>
            </a:endParaRPr>
          </a:p>
        </p:txBody>
      </p:sp>
      <p:sp>
        <p:nvSpPr>
          <p:cNvPr id="12" name="Rectangle 11">
            <a:extLst>
              <a:ext uri="{FF2B5EF4-FFF2-40B4-BE49-F238E27FC236}">
                <a16:creationId xmlns:a16="http://schemas.microsoft.com/office/drawing/2014/main" id="{10E17FBE-7D1C-48B3-B0D9-6B0DA2A91441}"/>
              </a:ext>
            </a:extLst>
          </p:cNvPr>
          <p:cNvSpPr/>
          <p:nvPr/>
        </p:nvSpPr>
        <p:spPr>
          <a:xfrm>
            <a:off x="704124" y="2537963"/>
            <a:ext cx="493369" cy="439020"/>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3" name="TextBox 12">
            <a:extLst>
              <a:ext uri="{FF2B5EF4-FFF2-40B4-BE49-F238E27FC236}">
                <a16:creationId xmlns:a16="http://schemas.microsoft.com/office/drawing/2014/main" id="{D28D30A2-DC8D-4076-AD6B-50356C9CC4BB}"/>
              </a:ext>
            </a:extLst>
          </p:cNvPr>
          <p:cNvSpPr txBox="1"/>
          <p:nvPr/>
        </p:nvSpPr>
        <p:spPr>
          <a:xfrm>
            <a:off x="743854" y="2607252"/>
            <a:ext cx="428367" cy="338554"/>
          </a:xfrm>
          <a:prstGeom prst="rect">
            <a:avLst/>
          </a:prstGeom>
          <a:noFill/>
        </p:spPr>
        <p:txBody>
          <a:bodyPr wrap="square" lIns="108000" rIns="108000" rtlCol="0">
            <a:spAutoFit/>
          </a:bodyPr>
          <a:lstStyle/>
          <a:p>
            <a:pPr algn="ctr"/>
            <a:r>
              <a:rPr lang="en-US" altLang="ko-KR" sz="1600" b="1" dirty="0">
                <a:solidFill>
                  <a:schemeClr val="tx1">
                    <a:lumMod val="85000"/>
                    <a:lumOff val="15000"/>
                  </a:schemeClr>
                </a:solidFill>
                <a:cs typeface="Arial" pitchFamily="34" charset="0"/>
              </a:rPr>
              <a:t>02</a:t>
            </a:r>
            <a:endParaRPr lang="ko-KR" altLang="en-US" sz="1600" b="1" dirty="0">
              <a:solidFill>
                <a:schemeClr val="tx1">
                  <a:lumMod val="85000"/>
                  <a:lumOff val="15000"/>
                </a:schemeClr>
              </a:solidFill>
              <a:cs typeface="Arial" pitchFamily="34" charset="0"/>
            </a:endParaRPr>
          </a:p>
        </p:txBody>
      </p:sp>
      <p:sp>
        <p:nvSpPr>
          <p:cNvPr id="14" name="Rectangle 13">
            <a:extLst>
              <a:ext uri="{FF2B5EF4-FFF2-40B4-BE49-F238E27FC236}">
                <a16:creationId xmlns:a16="http://schemas.microsoft.com/office/drawing/2014/main" id="{96FBECFC-D70E-40B6-BBE9-64B1EFF72164}"/>
              </a:ext>
            </a:extLst>
          </p:cNvPr>
          <p:cNvSpPr/>
          <p:nvPr/>
        </p:nvSpPr>
        <p:spPr>
          <a:xfrm>
            <a:off x="718639" y="3291924"/>
            <a:ext cx="493369" cy="43902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5" name="TextBox 14">
            <a:extLst>
              <a:ext uri="{FF2B5EF4-FFF2-40B4-BE49-F238E27FC236}">
                <a16:creationId xmlns:a16="http://schemas.microsoft.com/office/drawing/2014/main" id="{384DA8BF-A5B1-4A36-833F-3165BB8570C7}"/>
              </a:ext>
            </a:extLst>
          </p:cNvPr>
          <p:cNvSpPr txBox="1"/>
          <p:nvPr/>
        </p:nvSpPr>
        <p:spPr>
          <a:xfrm>
            <a:off x="758369" y="3361213"/>
            <a:ext cx="428367" cy="338554"/>
          </a:xfrm>
          <a:prstGeom prst="rect">
            <a:avLst/>
          </a:prstGeom>
          <a:noFill/>
        </p:spPr>
        <p:txBody>
          <a:bodyPr wrap="square" lIns="108000" rIns="108000" rtlCol="0">
            <a:spAutoFit/>
          </a:bodyPr>
          <a:lstStyle/>
          <a:p>
            <a:pPr algn="ctr"/>
            <a:r>
              <a:rPr lang="en-US" altLang="ko-KR" sz="1600" b="1" dirty="0">
                <a:solidFill>
                  <a:schemeClr val="tx1">
                    <a:lumMod val="85000"/>
                    <a:lumOff val="15000"/>
                  </a:schemeClr>
                </a:solidFill>
                <a:cs typeface="Arial" pitchFamily="34" charset="0"/>
              </a:rPr>
              <a:t>03</a:t>
            </a:r>
            <a:endParaRPr lang="ko-KR" altLang="en-US" sz="1600" b="1" dirty="0">
              <a:solidFill>
                <a:schemeClr val="tx1">
                  <a:lumMod val="85000"/>
                  <a:lumOff val="15000"/>
                </a:schemeClr>
              </a:solidFill>
              <a:cs typeface="Arial" pitchFamily="34" charset="0"/>
            </a:endParaRPr>
          </a:p>
        </p:txBody>
      </p:sp>
      <p:sp>
        <p:nvSpPr>
          <p:cNvPr id="16" name="Rectangle 15">
            <a:extLst>
              <a:ext uri="{FF2B5EF4-FFF2-40B4-BE49-F238E27FC236}">
                <a16:creationId xmlns:a16="http://schemas.microsoft.com/office/drawing/2014/main" id="{FD728B6D-EA65-4A37-B4CA-FF4E86FBF028}"/>
              </a:ext>
            </a:extLst>
          </p:cNvPr>
          <p:cNvSpPr/>
          <p:nvPr/>
        </p:nvSpPr>
        <p:spPr>
          <a:xfrm>
            <a:off x="704125" y="4118451"/>
            <a:ext cx="493369" cy="43902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7" name="TextBox 16">
            <a:extLst>
              <a:ext uri="{FF2B5EF4-FFF2-40B4-BE49-F238E27FC236}">
                <a16:creationId xmlns:a16="http://schemas.microsoft.com/office/drawing/2014/main" id="{A371B31A-021B-496F-A7D6-AB46E97A51F7}"/>
              </a:ext>
            </a:extLst>
          </p:cNvPr>
          <p:cNvSpPr txBox="1"/>
          <p:nvPr/>
        </p:nvSpPr>
        <p:spPr>
          <a:xfrm>
            <a:off x="743855" y="4173226"/>
            <a:ext cx="428367" cy="338554"/>
          </a:xfrm>
          <a:prstGeom prst="rect">
            <a:avLst/>
          </a:prstGeom>
          <a:noFill/>
        </p:spPr>
        <p:txBody>
          <a:bodyPr wrap="square" lIns="108000" rIns="108000" rtlCol="0">
            <a:spAutoFit/>
          </a:bodyPr>
          <a:lstStyle/>
          <a:p>
            <a:pPr algn="ctr"/>
            <a:r>
              <a:rPr lang="en-US" altLang="ko-KR" sz="1600" b="1" dirty="0">
                <a:solidFill>
                  <a:schemeClr val="tx1">
                    <a:lumMod val="85000"/>
                    <a:lumOff val="15000"/>
                  </a:schemeClr>
                </a:solidFill>
                <a:cs typeface="Arial" pitchFamily="34" charset="0"/>
              </a:rPr>
              <a:t>04</a:t>
            </a:r>
            <a:endParaRPr lang="ko-KR" altLang="en-US" sz="1600" b="1" dirty="0">
              <a:solidFill>
                <a:schemeClr val="tx1">
                  <a:lumMod val="85000"/>
                  <a:lumOff val="15000"/>
                </a:schemeClr>
              </a:solidFill>
              <a:cs typeface="Arial" pitchFamily="34" charset="0"/>
            </a:endParaRPr>
          </a:p>
        </p:txBody>
      </p:sp>
      <p:sp>
        <p:nvSpPr>
          <p:cNvPr id="18" name="TextBox 17"/>
          <p:cNvSpPr txBox="1"/>
          <p:nvPr/>
        </p:nvSpPr>
        <p:spPr>
          <a:xfrm>
            <a:off x="1712686" y="1799772"/>
            <a:ext cx="8461828" cy="369332"/>
          </a:xfrm>
          <a:prstGeom prst="rect">
            <a:avLst/>
          </a:prstGeom>
          <a:noFill/>
        </p:spPr>
        <p:txBody>
          <a:bodyPr wrap="square" rtlCol="0">
            <a:spAutoFit/>
          </a:bodyPr>
          <a:lstStyle/>
          <a:p>
            <a:endParaRPr lang="en-US" dirty="0"/>
          </a:p>
        </p:txBody>
      </p:sp>
      <p:sp>
        <p:nvSpPr>
          <p:cNvPr id="19" name="TextBox 18"/>
          <p:cNvSpPr txBox="1"/>
          <p:nvPr/>
        </p:nvSpPr>
        <p:spPr>
          <a:xfrm>
            <a:off x="1480456" y="1843317"/>
            <a:ext cx="9927771" cy="400110"/>
          </a:xfrm>
          <a:prstGeom prst="rect">
            <a:avLst/>
          </a:prstGeom>
          <a:noFill/>
        </p:spPr>
        <p:txBody>
          <a:bodyPr wrap="square" rtlCol="0">
            <a:spAutoFit/>
          </a:bodyPr>
          <a:lstStyle/>
          <a:p>
            <a:r>
              <a:rPr lang="en-US" sz="2000" dirty="0">
                <a:latin typeface="Cambria" pitchFamily="18" charset="0"/>
                <a:ea typeface="Cambria" pitchFamily="18" charset="0"/>
              </a:rPr>
              <a:t>The system provides efficient way to use the services by Employee and Admin.</a:t>
            </a:r>
          </a:p>
        </p:txBody>
      </p:sp>
      <p:sp>
        <p:nvSpPr>
          <p:cNvPr id="20" name="TextBox 19"/>
          <p:cNvSpPr txBox="1"/>
          <p:nvPr/>
        </p:nvSpPr>
        <p:spPr>
          <a:xfrm>
            <a:off x="1485811" y="2396881"/>
            <a:ext cx="8868228" cy="707886"/>
          </a:xfrm>
          <a:prstGeom prst="rect">
            <a:avLst/>
          </a:prstGeom>
          <a:noFill/>
        </p:spPr>
        <p:txBody>
          <a:bodyPr wrap="square" rtlCol="0">
            <a:spAutoFit/>
          </a:bodyPr>
          <a:lstStyle/>
          <a:p>
            <a:pPr lvl="0"/>
            <a:r>
              <a:rPr lang="en-US" sz="2000" dirty="0">
                <a:latin typeface="Cambria" pitchFamily="18" charset="0"/>
                <a:ea typeface="Cambria" pitchFamily="18" charset="0"/>
              </a:rPr>
              <a:t>The system provides easy interface that users can easily update their information. </a:t>
            </a:r>
          </a:p>
        </p:txBody>
      </p:sp>
      <p:sp>
        <p:nvSpPr>
          <p:cNvPr id="26" name="TextBox 25"/>
          <p:cNvSpPr txBox="1"/>
          <p:nvPr/>
        </p:nvSpPr>
        <p:spPr>
          <a:xfrm>
            <a:off x="1478554" y="3173394"/>
            <a:ext cx="8868228" cy="707886"/>
          </a:xfrm>
          <a:prstGeom prst="rect">
            <a:avLst/>
          </a:prstGeom>
          <a:noFill/>
        </p:spPr>
        <p:txBody>
          <a:bodyPr wrap="square" rtlCol="0">
            <a:spAutoFit/>
          </a:bodyPr>
          <a:lstStyle/>
          <a:p>
            <a:pPr lvl="0"/>
            <a:r>
              <a:rPr lang="en-US" sz="2000" dirty="0">
                <a:latin typeface="Cambria" pitchFamily="18" charset="0"/>
                <a:ea typeface="Cambria" pitchFamily="18" charset="0"/>
              </a:rPr>
              <a:t>System provides better ways to manage their information like Personal, Job Information , Bank Information and many more.</a:t>
            </a:r>
          </a:p>
        </p:txBody>
      </p:sp>
      <p:sp>
        <p:nvSpPr>
          <p:cNvPr id="28" name="TextBox 27"/>
          <p:cNvSpPr txBox="1"/>
          <p:nvPr/>
        </p:nvSpPr>
        <p:spPr>
          <a:xfrm>
            <a:off x="1528729" y="3979821"/>
            <a:ext cx="8868228" cy="400110"/>
          </a:xfrm>
          <a:prstGeom prst="rect">
            <a:avLst/>
          </a:prstGeom>
          <a:noFill/>
        </p:spPr>
        <p:txBody>
          <a:bodyPr wrap="square" rtlCol="0">
            <a:spAutoFit/>
          </a:bodyPr>
          <a:lstStyle/>
          <a:p>
            <a:pPr lvl="0"/>
            <a:r>
              <a:rPr lang="en-US" sz="2000" dirty="0">
                <a:latin typeface="Cambria" pitchFamily="18" charset="0"/>
                <a:ea typeface="Cambria" pitchFamily="18" charset="0"/>
              </a:rPr>
              <a:t>This System also Help Employees Develop Skills. </a:t>
            </a:r>
          </a:p>
        </p:txBody>
      </p:sp>
      <p:sp>
        <p:nvSpPr>
          <p:cNvPr id="29" name="Rectangle 28">
            <a:extLst>
              <a:ext uri="{FF2B5EF4-FFF2-40B4-BE49-F238E27FC236}">
                <a16:creationId xmlns:a16="http://schemas.microsoft.com/office/drawing/2014/main" id="{1BFED855-6F48-41D9-B0D2-D691F56D852E}"/>
              </a:ext>
            </a:extLst>
          </p:cNvPr>
          <p:cNvSpPr/>
          <p:nvPr/>
        </p:nvSpPr>
        <p:spPr>
          <a:xfrm>
            <a:off x="725895" y="4911829"/>
            <a:ext cx="493369" cy="43902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30" name="TextBox 29">
            <a:extLst>
              <a:ext uri="{FF2B5EF4-FFF2-40B4-BE49-F238E27FC236}">
                <a16:creationId xmlns:a16="http://schemas.microsoft.com/office/drawing/2014/main" id="{1069C16D-3D41-4840-A60D-52E7B1E94B78}"/>
              </a:ext>
            </a:extLst>
          </p:cNvPr>
          <p:cNvSpPr txBox="1"/>
          <p:nvPr/>
        </p:nvSpPr>
        <p:spPr>
          <a:xfrm>
            <a:off x="765625" y="4966604"/>
            <a:ext cx="428367" cy="338554"/>
          </a:xfrm>
          <a:prstGeom prst="rect">
            <a:avLst/>
          </a:prstGeom>
          <a:noFill/>
        </p:spPr>
        <p:txBody>
          <a:bodyPr wrap="square" lIns="108000" rIns="108000" rtlCol="0">
            <a:spAutoFit/>
          </a:bodyPr>
          <a:lstStyle/>
          <a:p>
            <a:pPr algn="ctr"/>
            <a:r>
              <a:rPr lang="en-US" altLang="ko-KR" sz="1600" b="1" dirty="0">
                <a:solidFill>
                  <a:schemeClr val="tx1">
                    <a:lumMod val="85000"/>
                    <a:lumOff val="15000"/>
                  </a:schemeClr>
                </a:solidFill>
                <a:cs typeface="Arial" pitchFamily="34" charset="0"/>
              </a:rPr>
              <a:t>05</a:t>
            </a:r>
            <a:endParaRPr lang="ko-KR" altLang="en-US" sz="1600" b="1" dirty="0">
              <a:solidFill>
                <a:schemeClr val="tx1">
                  <a:lumMod val="85000"/>
                  <a:lumOff val="15000"/>
                </a:schemeClr>
              </a:solidFill>
              <a:cs typeface="Arial" pitchFamily="34" charset="0"/>
            </a:endParaRPr>
          </a:p>
        </p:txBody>
      </p:sp>
      <p:sp>
        <p:nvSpPr>
          <p:cNvPr id="31" name="TextBox 30"/>
          <p:cNvSpPr txBox="1"/>
          <p:nvPr/>
        </p:nvSpPr>
        <p:spPr>
          <a:xfrm>
            <a:off x="1748971" y="4913086"/>
            <a:ext cx="8461828" cy="369332"/>
          </a:xfrm>
          <a:prstGeom prst="rect">
            <a:avLst/>
          </a:prstGeom>
          <a:noFill/>
        </p:spPr>
        <p:txBody>
          <a:bodyPr wrap="square" rtlCol="0">
            <a:spAutoFit/>
          </a:bodyPr>
          <a:lstStyle/>
          <a:p>
            <a:endParaRPr lang="en-US" dirty="0"/>
          </a:p>
        </p:txBody>
      </p:sp>
      <p:sp>
        <p:nvSpPr>
          <p:cNvPr id="32" name="TextBox 31"/>
          <p:cNvSpPr txBox="1"/>
          <p:nvPr/>
        </p:nvSpPr>
        <p:spPr>
          <a:xfrm>
            <a:off x="1516741" y="4956631"/>
            <a:ext cx="9927771" cy="400110"/>
          </a:xfrm>
          <a:prstGeom prst="rect">
            <a:avLst/>
          </a:prstGeom>
          <a:noFill/>
        </p:spPr>
        <p:txBody>
          <a:bodyPr wrap="square" rtlCol="0">
            <a:spAutoFit/>
          </a:bodyPr>
          <a:lstStyle/>
          <a:p>
            <a:r>
              <a:rPr lang="en-US" sz="2000" dirty="0">
                <a:latin typeface="Cambria" pitchFamily="18" charset="0"/>
                <a:ea typeface="Cambria" pitchFamily="18" charset="0"/>
              </a:rPr>
              <a:t>This system provides Better Employee-Manager Relationship.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2"/>
            <a:ext cx="6843252" cy="856697"/>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Employee </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470018" y="1563469"/>
            <a:ext cx="10762089" cy="2677656"/>
          </a:xfrm>
          <a:prstGeom prst="rect">
            <a:avLst/>
          </a:prstGeom>
          <a:noFill/>
        </p:spPr>
        <p:txBody>
          <a:bodyPr wrap="square">
            <a:spAutoFit/>
          </a:bodyPr>
          <a:lstStyle/>
          <a:p>
            <a:pPr marL="0" indent="0" algn="just">
              <a:buNone/>
            </a:pPr>
            <a:r>
              <a:rPr lang="en-IN" sz="2800" dirty="0">
                <a:latin typeface="Cambria" pitchFamily="18" charset="0"/>
                <a:ea typeface="Cambria" pitchFamily="18" charset="0"/>
              </a:rPr>
              <a:t>After successful registration ,the employee </a:t>
            </a:r>
          </a:p>
          <a:p>
            <a:pPr marL="0" indent="0" algn="just">
              <a:buNone/>
            </a:pPr>
            <a:endParaRPr lang="en-IN" sz="2800" dirty="0">
              <a:latin typeface="Cambria" pitchFamily="18" charset="0"/>
              <a:ea typeface="Cambria" pitchFamily="18" charset="0"/>
            </a:endParaRPr>
          </a:p>
          <a:p>
            <a:pPr marL="0" indent="0" algn="just">
              <a:buFont typeface="Arial" pitchFamily="34" charset="0"/>
              <a:buChar char="•"/>
            </a:pPr>
            <a:r>
              <a:rPr lang="en-IN" sz="2800" dirty="0">
                <a:latin typeface="Cambria" pitchFamily="18" charset="0"/>
                <a:ea typeface="Cambria" pitchFamily="18" charset="0"/>
              </a:rPr>
              <a:t>  Employee can see the all the details like Data of joining, designation Reported by and status. </a:t>
            </a:r>
            <a:endParaRPr lang="en-IN" sz="1100" dirty="0">
              <a:latin typeface="Cambria" pitchFamily="18" charset="0"/>
              <a:ea typeface="Cambria" pitchFamily="18" charset="0"/>
            </a:endParaRPr>
          </a:p>
          <a:p>
            <a:pPr marL="0" indent="0" algn="just">
              <a:buFont typeface="Arial" pitchFamily="34" charset="0"/>
              <a:buChar char="•"/>
            </a:pPr>
            <a:r>
              <a:rPr lang="en-IN" sz="2800" dirty="0">
                <a:latin typeface="Cambria" pitchFamily="18" charset="0"/>
                <a:ea typeface="Cambria" pitchFamily="18" charset="0"/>
              </a:rPr>
              <a:t>  Can edit his/her profile ,</a:t>
            </a:r>
          </a:p>
          <a:p>
            <a:pPr marL="0" indent="0" algn="just">
              <a:buFont typeface="Arial" pitchFamily="34" charset="0"/>
              <a:buChar char="•"/>
            </a:pPr>
            <a:r>
              <a:rPr lang="en-IN" sz="2800" dirty="0">
                <a:latin typeface="Cambria" pitchFamily="18" charset="0"/>
                <a:ea typeface="Cambria" pitchFamily="18" charset="0"/>
              </a:rPr>
              <a:t>  Apply for leave</a:t>
            </a:r>
          </a:p>
        </p:txBody>
      </p:sp>
    </p:spTree>
    <p:extLst>
      <p:ext uri="{BB962C8B-B14F-4D97-AF65-F5344CB8AC3E}">
        <p14:creationId xmlns:p14="http://schemas.microsoft.com/office/powerpoint/2010/main" val="356511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20" name="Arrow: Chevron 17">
              <a:extLst>
                <a:ext uri="{FF2B5EF4-FFF2-40B4-BE49-F238E27FC236}">
                  <a16:creationId xmlns:a16="http://schemas.microsoft.com/office/drawing/2014/main" id="{FFED5095-CBA9-4831-8D97-D52678734890}"/>
                </a:ext>
              </a:extLst>
            </p:cNvPr>
            <p:cNvSpPr/>
            <p:nvPr/>
          </p:nvSpPr>
          <p:spPr>
            <a:xfrm>
              <a:off x="6663477" y="545888"/>
              <a:ext cx="731520" cy="1005840"/>
            </a:xfrm>
            <a:prstGeom prst="chevron">
              <a:avLst>
                <a:gd name="adj" fmla="val 56731"/>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1" name="Arrow: Pentagon 1">
              <a:extLst>
                <a:ext uri="{FF2B5EF4-FFF2-40B4-BE49-F238E27FC236}">
                  <a16:creationId xmlns:a16="http://schemas.microsoft.com/office/drawing/2014/main" id="{CC89345B-675A-44F7-BB03-50DBDE372349}"/>
                </a:ext>
              </a:extLst>
            </p:cNvPr>
            <p:cNvSpPr/>
            <p:nvPr/>
          </p:nvSpPr>
          <p:spPr>
            <a:xfrm>
              <a:off x="0" y="545888"/>
              <a:ext cx="6427177" cy="1005840"/>
            </a:xfrm>
            <a:prstGeom prst="homePlate">
              <a:avLst>
                <a:gd name="adj" fmla="val 40909"/>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Admin and Employee</a:t>
              </a:r>
            </a:p>
          </p:txBody>
        </p:sp>
        <p:sp>
          <p:nvSpPr>
            <p:cNvPr id="22" name="Arrow: Chevron 18">
              <a:extLst>
                <a:ext uri="{FF2B5EF4-FFF2-40B4-BE49-F238E27FC236}">
                  <a16:creationId xmlns:a16="http://schemas.microsoft.com/office/drawing/2014/main" id="{1208EBD8-54D8-4165-9034-9A4ADB1B153F}"/>
                </a:ext>
              </a:extLst>
            </p:cNvPr>
            <p:cNvSpPr/>
            <p:nvPr/>
          </p:nvSpPr>
          <p:spPr>
            <a:xfrm>
              <a:off x="7053190" y="545888"/>
              <a:ext cx="548640" cy="1005840"/>
            </a:xfrm>
            <a:prstGeom prst="chevron">
              <a:avLst>
                <a:gd name="adj" fmla="val 74706"/>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5" name="Arrow: Chevron 19">
              <a:extLst>
                <a:ext uri="{FF2B5EF4-FFF2-40B4-BE49-F238E27FC236}">
                  <a16:creationId xmlns:a16="http://schemas.microsoft.com/office/drawing/2014/main" id="{60DF2D25-2D59-417A-A457-A7189A74BDFA}"/>
                </a:ext>
              </a:extLst>
            </p:cNvPr>
            <p:cNvSpPr/>
            <p:nvPr/>
          </p:nvSpPr>
          <p:spPr>
            <a:xfrm>
              <a:off x="6083373" y="545888"/>
              <a:ext cx="914400" cy="1005840"/>
            </a:xfrm>
            <a:prstGeom prst="chevron">
              <a:avLst>
                <a:gd name="adj" fmla="val 45057"/>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grpSp>
      <p:pic>
        <p:nvPicPr>
          <p:cNvPr id="8" name="Picture 7" descr="Admin Employee user.PNG"/>
          <p:cNvPicPr>
            <a:picLocks noChangeAspect="1"/>
          </p:cNvPicPr>
          <p:nvPr/>
        </p:nvPicPr>
        <p:blipFill>
          <a:blip r:embed="rId2"/>
          <a:stretch>
            <a:fillRect/>
          </a:stretch>
        </p:blipFill>
        <p:spPr>
          <a:xfrm>
            <a:off x="2442949" y="1348285"/>
            <a:ext cx="6346209" cy="4984275"/>
          </a:xfrm>
          <a:prstGeom prst="rect">
            <a:avLst/>
          </a:prstGeom>
        </p:spPr>
      </p:pic>
    </p:spTree>
    <p:extLst>
      <p:ext uri="{BB962C8B-B14F-4D97-AF65-F5344CB8AC3E}">
        <p14:creationId xmlns:p14="http://schemas.microsoft.com/office/powerpoint/2010/main" val="320366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2"/>
            <a:ext cx="6843252" cy="952231"/>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	Employee Management System Module</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319893" y="1345106"/>
            <a:ext cx="11248103" cy="5016758"/>
          </a:xfrm>
          <a:prstGeom prst="rect">
            <a:avLst/>
          </a:prstGeom>
          <a:noFill/>
        </p:spPr>
        <p:txBody>
          <a:bodyPr wrap="square">
            <a:spAutoFit/>
          </a:bodyPr>
          <a:lstStyle/>
          <a:p>
            <a:pPr algn="just"/>
            <a:r>
              <a:rPr lang="en-US" sz="2800" b="1" dirty="0"/>
              <a:t>Admin : </a:t>
            </a:r>
            <a:r>
              <a:rPr lang="en-US" sz="2400" dirty="0"/>
              <a:t>The admin will be the chairman of the organization and will have access to the whole system. The admin can add or remove any user from the system while it will provide the user ID and password to the user at the time of login.</a:t>
            </a:r>
          </a:p>
          <a:p>
            <a:pPr algn="just"/>
            <a:br>
              <a:rPr lang="en-US" sz="2400" dirty="0"/>
            </a:br>
            <a:r>
              <a:rPr lang="en-US" sz="2800" b="1" dirty="0"/>
              <a:t>Login : </a:t>
            </a:r>
            <a:r>
              <a:rPr lang="en-US" sz="2400" dirty="0"/>
              <a:t>The user will get access to the system only after they will enter the password and ID provided by the admin.</a:t>
            </a:r>
            <a:br>
              <a:rPr lang="en-US" sz="2400" dirty="0"/>
            </a:br>
            <a:r>
              <a:rPr lang="en-US" sz="2800" b="1" dirty="0"/>
              <a:t>Register: </a:t>
            </a:r>
            <a:r>
              <a:rPr lang="en-US" sz="2800" dirty="0"/>
              <a:t>The user needs to provide the information to get registered into the  system.</a:t>
            </a:r>
            <a:br>
              <a:rPr lang="en-US" sz="2800" dirty="0"/>
            </a:br>
            <a:r>
              <a:rPr lang="en-US" sz="2800" dirty="0"/>
              <a:t>Details: this module will provide the details of each employee who is working in the organization.</a:t>
            </a:r>
            <a:br>
              <a:rPr lang="en-US" sz="2800" dirty="0"/>
            </a:br>
            <a:r>
              <a:rPr lang="en-US" sz="2800" b="1" dirty="0"/>
              <a:t>Help : </a:t>
            </a:r>
            <a:r>
              <a:rPr lang="en-US" sz="2800" dirty="0"/>
              <a:t>This will provide instruction about different options provided in the system.</a:t>
            </a:r>
            <a:endParaRPr lang="en-IN" sz="2800" dirty="0">
              <a:latin typeface="Cambria" pitchFamily="18" charset="0"/>
              <a:ea typeface="Cambria" pitchFamily="18" charset="0"/>
            </a:endParaRPr>
          </a:p>
        </p:txBody>
      </p:sp>
    </p:spTree>
    <p:extLst>
      <p:ext uri="{BB962C8B-B14F-4D97-AF65-F5344CB8AC3E}">
        <p14:creationId xmlns:p14="http://schemas.microsoft.com/office/powerpoint/2010/main" val="81296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13" name="Arrow: Chevron 17">
              <a:extLst>
                <a:ext uri="{FF2B5EF4-FFF2-40B4-BE49-F238E27FC236}">
                  <a16:creationId xmlns:a16="http://schemas.microsoft.com/office/drawing/2014/main" id="{FFED5095-CBA9-4831-8D97-D52678734890}"/>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4" name="Arrow: Pentagon 1">
              <a:extLst>
                <a:ext uri="{FF2B5EF4-FFF2-40B4-BE49-F238E27FC236}">
                  <a16:creationId xmlns:a16="http://schemas.microsoft.com/office/drawing/2014/main" id="{CC89345B-675A-44F7-BB03-50DBDE372349}"/>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Employee</a:t>
              </a:r>
            </a:p>
          </p:txBody>
        </p:sp>
        <p:sp>
          <p:nvSpPr>
            <p:cNvPr id="15" name="Arrow: Chevron 18">
              <a:extLst>
                <a:ext uri="{FF2B5EF4-FFF2-40B4-BE49-F238E27FC236}">
                  <a16:creationId xmlns:a16="http://schemas.microsoft.com/office/drawing/2014/main" id="{1208EBD8-54D8-4165-9034-9A4ADB1B153F}"/>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6" name="Arrow: Chevron 19">
              <a:extLst>
                <a:ext uri="{FF2B5EF4-FFF2-40B4-BE49-F238E27FC236}">
                  <a16:creationId xmlns:a16="http://schemas.microsoft.com/office/drawing/2014/main" id="{60DF2D25-2D59-417A-A457-A7189A74BDFA}"/>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28674" name="Picture 2" descr="Use Case Diagram for Employee Management System - SourceCodeHero"/>
          <p:cNvPicPr>
            <a:picLocks noChangeAspect="1" noChangeArrowheads="1"/>
          </p:cNvPicPr>
          <p:nvPr/>
        </p:nvPicPr>
        <p:blipFill>
          <a:blip r:embed="rId2"/>
          <a:srcRect/>
          <a:stretch>
            <a:fillRect/>
          </a:stretch>
        </p:blipFill>
        <p:spPr bwMode="auto">
          <a:xfrm>
            <a:off x="2666434" y="1419367"/>
            <a:ext cx="6064248" cy="4320041"/>
          </a:xfrm>
          <a:prstGeom prst="rect">
            <a:avLst/>
          </a:prstGeom>
          <a:noFill/>
        </p:spPr>
      </p:pic>
    </p:spTree>
    <p:extLst>
      <p:ext uri="{BB962C8B-B14F-4D97-AF65-F5344CB8AC3E}">
        <p14:creationId xmlns:p14="http://schemas.microsoft.com/office/powerpoint/2010/main" val="3908194957"/>
      </p:ext>
    </p:extLst>
  </p:cSld>
  <p:clrMapOvr>
    <a:masterClrMapping/>
  </p:clrMapOvr>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4814</TotalTime>
  <Words>596</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Calibri</vt:lpstr>
      <vt:lpstr>Calibri Light</vt:lpstr>
      <vt:lpstr>Cambria</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Shankar Chimnani</cp:lastModifiedBy>
  <cp:revision>128</cp:revision>
  <dcterms:created xsi:type="dcterms:W3CDTF">2020-01-20T05:08:25Z</dcterms:created>
  <dcterms:modified xsi:type="dcterms:W3CDTF">2022-09-27T04:57:43Z</dcterms:modified>
</cp:coreProperties>
</file>