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9"/>
  </p:notesMasterIdLst>
  <p:handoutMasterIdLst>
    <p:handoutMasterId r:id="rId20"/>
  </p:handoutMasterIdLst>
  <p:sldIdLst>
    <p:sldId id="265" r:id="rId3"/>
    <p:sldId id="266" r:id="rId4"/>
    <p:sldId id="277" r:id="rId5"/>
    <p:sldId id="268" r:id="rId6"/>
    <p:sldId id="269" r:id="rId7"/>
    <p:sldId id="272" r:id="rId8"/>
    <p:sldId id="279" r:id="rId9"/>
    <p:sldId id="271" r:id="rId10"/>
    <p:sldId id="281" r:id="rId11"/>
    <p:sldId id="282" r:id="rId12"/>
    <p:sldId id="283" r:id="rId13"/>
    <p:sldId id="274" r:id="rId14"/>
    <p:sldId id="278" r:id="rId15"/>
    <p:sldId id="276" r:id="rId16"/>
    <p:sldId id="280"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varScale="1">
        <p:scale>
          <a:sx n="87" d="100"/>
          <a:sy n="87" d="100"/>
        </p:scale>
        <p:origin x="389" y="62"/>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pPr/>
              <a:t>4/14/2017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pPr/>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pPr/>
              <a:t>4/14/2017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pPr/>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4EAB7D7-3608-4730-B2E2-670834DF882C}" type="datetimeFigureOut">
              <a:rPr lang="en-US" smtClean="0"/>
              <a:pPr/>
              <a:t>4/14/2017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40036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375664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2944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400650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72785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505023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349922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43572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pPr/>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87655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21363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AB7D7-3608-4730-B2E2-670834DF882C}" type="datetimeFigureOut">
              <a:rPr lang="en-US" smtClean="0"/>
              <a:pPr/>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45624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AB7D7-3608-4730-B2E2-670834DF882C}" type="datetimeFigureOut">
              <a:rPr lang="en-US" smtClean="0"/>
              <a:pPr/>
              <a:t>4/14/2017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62889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AB7D7-3608-4730-B2E2-670834DF882C}" type="datetimeFigureOut">
              <a:rPr lang="en-US" smtClean="0"/>
              <a:pPr/>
              <a:t>4/14/2017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3076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pPr/>
              <a:t>4/14/2017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115370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pPr/>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208020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pPr/>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pPr/>
              <a:t>‹#›</a:t>
            </a:fld>
            <a:endParaRPr lang="en-US"/>
          </a:p>
        </p:txBody>
      </p:sp>
    </p:spTree>
    <p:extLst>
      <p:ext uri="{BB962C8B-B14F-4D97-AF65-F5344CB8AC3E}">
        <p14:creationId xmlns:p14="http://schemas.microsoft.com/office/powerpoint/2010/main" val="352931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EAB7D7-3608-4730-B2E2-670834DF882C}" type="datetimeFigureOut">
              <a:rPr lang="en-US" smtClean="0"/>
              <a:pPr/>
              <a:t>4/14/2017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2441290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2012.eswc-conferences.org/sites/default/files/eswc2012_submission_303.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ata-gov.tw.rpi.edu/vocab/p/1493/disaster_numb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FEMA Declared Disasters and their Mitigation</a:t>
            </a:r>
            <a:endParaRPr lang="en-US" dirty="0"/>
          </a:p>
        </p:txBody>
      </p:sp>
      <p:sp>
        <p:nvSpPr>
          <p:cNvPr id="3" name="Subtitle 2"/>
          <p:cNvSpPr>
            <a:spLocks noGrp="1"/>
          </p:cNvSpPr>
          <p:nvPr>
            <p:ph type="subTitle" idx="1"/>
          </p:nvPr>
        </p:nvSpPr>
        <p:spPr/>
        <p:txBody>
          <a:bodyPr/>
          <a:lstStyle/>
          <a:p>
            <a:r>
              <a:rPr lang="en-US" dirty="0"/>
              <a:t>By:</a:t>
            </a:r>
          </a:p>
          <a:p>
            <a:r>
              <a:rPr lang="en-US" dirty="0"/>
              <a:t> </a:t>
            </a:r>
            <a:r>
              <a:rPr lang="en-US"/>
              <a:t>Himanshu Parashar</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6378" y="1388851"/>
            <a:ext cx="3674852" cy="2677656"/>
          </a:xfrm>
          <a:prstGeom prst="rect">
            <a:avLst/>
          </a:prstGeom>
          <a:noFill/>
        </p:spPr>
        <p:txBody>
          <a:bodyPr wrap="square" rtlCol="0">
            <a:spAutoFit/>
          </a:bodyPr>
          <a:lstStyle/>
          <a:p>
            <a:r>
              <a:rPr lang="en-US" sz="2800" dirty="0"/>
              <a:t>Data Visualization</a:t>
            </a:r>
          </a:p>
          <a:p>
            <a:endParaRPr lang="en-US" sz="2800" dirty="0"/>
          </a:p>
          <a:p>
            <a:r>
              <a:rPr lang="en-US" sz="2800" dirty="0">
                <a:solidFill>
                  <a:srgbClr val="C00000"/>
                </a:solidFill>
              </a:rPr>
              <a:t>Hover and see the funds(in USD) for a particular state/region</a:t>
            </a:r>
          </a:p>
        </p:txBody>
      </p:sp>
      <p:pic>
        <p:nvPicPr>
          <p:cNvPr id="2" name="Picture 1"/>
          <p:cNvPicPr>
            <a:picLocks noChangeAspect="1"/>
          </p:cNvPicPr>
          <p:nvPr/>
        </p:nvPicPr>
        <p:blipFill>
          <a:blip r:embed="rId2"/>
          <a:stretch>
            <a:fillRect/>
          </a:stretch>
        </p:blipFill>
        <p:spPr>
          <a:xfrm>
            <a:off x="4570472" y="0"/>
            <a:ext cx="6829425" cy="6819900"/>
          </a:xfrm>
          <a:prstGeom prst="rect">
            <a:avLst/>
          </a:prstGeom>
        </p:spPr>
      </p:pic>
    </p:spTree>
    <p:extLst>
      <p:ext uri="{BB962C8B-B14F-4D97-AF65-F5344CB8AC3E}">
        <p14:creationId xmlns:p14="http://schemas.microsoft.com/office/powerpoint/2010/main" val="41589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97428" y="6016062"/>
            <a:ext cx="8565165" cy="400110"/>
          </a:xfrm>
          <a:prstGeom prst="rect">
            <a:avLst/>
          </a:prstGeom>
          <a:noFill/>
        </p:spPr>
        <p:txBody>
          <a:bodyPr wrap="none" rtlCol="0">
            <a:spAutoFit/>
          </a:bodyPr>
          <a:lstStyle/>
          <a:p>
            <a:r>
              <a:rPr lang="en-US" sz="2000" b="1" dirty="0"/>
              <a:t>Visualized data (Tabular form) with FEMA mitigation program details</a:t>
            </a:r>
          </a:p>
        </p:txBody>
      </p:sp>
      <p:pic>
        <p:nvPicPr>
          <p:cNvPr id="2" name="Picture 1"/>
          <p:cNvPicPr>
            <a:picLocks noChangeAspect="1"/>
          </p:cNvPicPr>
          <p:nvPr/>
        </p:nvPicPr>
        <p:blipFill>
          <a:blip r:embed="rId2"/>
          <a:stretch>
            <a:fillRect/>
          </a:stretch>
        </p:blipFill>
        <p:spPr>
          <a:xfrm>
            <a:off x="1058557" y="82629"/>
            <a:ext cx="9765482" cy="5680226"/>
          </a:xfrm>
          <a:prstGeom prst="rect">
            <a:avLst/>
          </a:prstGeom>
        </p:spPr>
      </p:pic>
    </p:spTree>
    <p:extLst>
      <p:ext uri="{BB962C8B-B14F-4D97-AF65-F5344CB8AC3E}">
        <p14:creationId xmlns:p14="http://schemas.microsoft.com/office/powerpoint/2010/main" val="16304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Success</a:t>
            </a:r>
          </a:p>
        </p:txBody>
      </p:sp>
      <p:sp>
        <p:nvSpPr>
          <p:cNvPr id="2" name="Content Placeholder 1"/>
          <p:cNvSpPr>
            <a:spLocks noGrp="1"/>
          </p:cNvSpPr>
          <p:nvPr>
            <p:ph idx="1"/>
          </p:nvPr>
        </p:nvSpPr>
        <p:spPr>
          <a:xfrm>
            <a:off x="684212" y="685800"/>
            <a:ext cx="7122694" cy="3615267"/>
          </a:xfrm>
        </p:spPr>
        <p:txBody>
          <a:bodyPr/>
          <a:lstStyle/>
          <a:p>
            <a:r>
              <a:rPr lang="en-US" dirty="0"/>
              <a:t>Earlier, goal was to see the raw triple data and check/analyze the data based on it.</a:t>
            </a:r>
          </a:p>
          <a:p>
            <a:r>
              <a:rPr lang="en-US" dirty="0"/>
              <a:t>Now, user can visit the links (HTML files) and see the graphical chart of state vs funds and also the table to see all the relevant information about the FEMA disasters.</a:t>
            </a:r>
          </a:p>
          <a:p>
            <a:r>
              <a:rPr lang="en-US" dirty="0"/>
              <a:t>Provides greater flexibility to user, much more interactive</a:t>
            </a:r>
          </a:p>
          <a:p>
            <a:r>
              <a:rPr lang="en-US" dirty="0"/>
              <a:t>User can easily go to  link and check all the information and details.</a:t>
            </a:r>
          </a:p>
        </p:txBody>
      </p:sp>
      <p:pic>
        <p:nvPicPr>
          <p:cNvPr id="2052" name="Picture 4" descr="http://blogs-images.forbes.com/williamarruda/files/2015/05/failure-on-the-path-to-success-1940x11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1017" y="3247855"/>
            <a:ext cx="4010983" cy="247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1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89987" y="294575"/>
            <a:ext cx="8534400" cy="1507067"/>
          </a:xfrm>
        </p:spPr>
        <p:txBody>
          <a:bodyPr/>
          <a:lstStyle/>
          <a:p>
            <a:r>
              <a:rPr lang="en-US" dirty="0"/>
              <a:t>Issues Faced</a:t>
            </a:r>
          </a:p>
        </p:txBody>
      </p:sp>
      <p:sp>
        <p:nvSpPr>
          <p:cNvPr id="2" name="Content Placeholder 1"/>
          <p:cNvSpPr>
            <a:spLocks noGrp="1"/>
          </p:cNvSpPr>
          <p:nvPr>
            <p:ph idx="1"/>
          </p:nvPr>
        </p:nvSpPr>
        <p:spPr>
          <a:xfrm>
            <a:off x="1434710" y="1801642"/>
            <a:ext cx="5475048" cy="4857950"/>
          </a:xfrm>
        </p:spPr>
        <p:txBody>
          <a:bodyPr/>
          <a:lstStyle/>
          <a:p>
            <a:r>
              <a:rPr lang="en-US" dirty="0"/>
              <a:t>Creating SPARQL end point since it was not present on LOGD website</a:t>
            </a:r>
          </a:p>
          <a:p>
            <a:r>
              <a:rPr lang="en-US" dirty="0"/>
              <a:t>For google API visualization of the result, the end point was local so data was not getting rendered.</a:t>
            </a:r>
          </a:p>
          <a:p>
            <a:r>
              <a:rPr lang="en-US" dirty="0"/>
              <a:t>Large data (large number of triples to be queried and inserted on our visualized tables and graph) </a:t>
            </a:r>
          </a:p>
          <a:p>
            <a:r>
              <a:rPr lang="en-US" dirty="0"/>
              <a:t>SPARQL aggregate query since we need sum of all funds for all programs initiated by FEMA in every state</a:t>
            </a:r>
          </a:p>
        </p:txBody>
      </p:sp>
      <p:pic>
        <p:nvPicPr>
          <p:cNvPr id="4" name="Picture 3"/>
          <p:cNvPicPr>
            <a:picLocks noChangeAspect="1"/>
          </p:cNvPicPr>
          <p:nvPr/>
        </p:nvPicPr>
        <p:blipFill>
          <a:blip r:embed="rId2"/>
          <a:stretch>
            <a:fillRect/>
          </a:stretch>
        </p:blipFill>
        <p:spPr>
          <a:xfrm>
            <a:off x="7031358" y="0"/>
            <a:ext cx="4150220" cy="2477963"/>
          </a:xfrm>
          <a:prstGeom prst="rect">
            <a:avLst/>
          </a:prstGeom>
        </p:spPr>
      </p:pic>
    </p:spTree>
    <p:extLst>
      <p:ext uri="{BB962C8B-B14F-4D97-AF65-F5344CB8AC3E}">
        <p14:creationId xmlns:p14="http://schemas.microsoft.com/office/powerpoint/2010/main" val="106841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2" name="Content Placeholder 1"/>
          <p:cNvSpPr>
            <a:spLocks noGrp="1"/>
          </p:cNvSpPr>
          <p:nvPr>
            <p:ph idx="1"/>
          </p:nvPr>
        </p:nvSpPr>
        <p:spPr/>
        <p:txBody>
          <a:bodyPr/>
          <a:lstStyle/>
          <a:p>
            <a:r>
              <a:rPr lang="en-US" dirty="0"/>
              <a:t>The datasets were mashed up successfully on common attributes.</a:t>
            </a:r>
          </a:p>
          <a:p>
            <a:r>
              <a:rPr lang="en-US" dirty="0"/>
              <a:t>User is provided with links and easy visualizations to compare data and information</a:t>
            </a:r>
          </a:p>
          <a:p>
            <a:r>
              <a:rPr lang="en-US" dirty="0"/>
              <a:t>The application enumerates desired results.</a:t>
            </a:r>
          </a:p>
          <a:p>
            <a:endParaRPr lang="en-US" dirty="0"/>
          </a:p>
        </p:txBody>
      </p:sp>
      <p:pic>
        <p:nvPicPr>
          <p:cNvPr id="4" name="Picture 2" descr="http://cdn.makeuseof.com/wp-content/uploads/2010/04/search.jpg?b686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196" y="1722436"/>
            <a:ext cx="285750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46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References/Citations</a:t>
            </a:r>
          </a:p>
        </p:txBody>
      </p:sp>
      <p:sp>
        <p:nvSpPr>
          <p:cNvPr id="3" name="Content Placeholder 2"/>
          <p:cNvSpPr>
            <a:spLocks noGrp="1"/>
          </p:cNvSpPr>
          <p:nvPr>
            <p:ph idx="1"/>
          </p:nvPr>
        </p:nvSpPr>
        <p:spPr/>
        <p:txBody>
          <a:bodyPr/>
          <a:lstStyle/>
          <a:p>
            <a:r>
              <a:rPr lang="en-US" dirty="0"/>
              <a:t>Martin G. </a:t>
            </a:r>
            <a:r>
              <a:rPr lang="en-US" dirty="0" err="1"/>
              <a:t>Skjæveland</a:t>
            </a:r>
            <a:r>
              <a:rPr lang="en-US" dirty="0"/>
              <a:t>. </a:t>
            </a:r>
            <a:r>
              <a:rPr lang="en-US" u="sng" dirty="0" err="1">
                <a:hlinkClick r:id="rId2"/>
              </a:rPr>
              <a:t>Sgvizler</a:t>
            </a:r>
            <a:r>
              <a:rPr lang="en-US" u="sng" dirty="0">
                <a:hlinkClick r:id="rId2"/>
              </a:rPr>
              <a:t>: A JavaScript Wrapper for Easy Visualization of SPARQL Result Sets</a:t>
            </a:r>
            <a:r>
              <a:rPr lang="en-US" dirty="0"/>
              <a:t>. In: 9th Extended Semantic Web Conference (ESWC 2012), workshop and demo proceedings. Heraklion, Crete, Greece, 2015.</a:t>
            </a:r>
          </a:p>
          <a:p>
            <a:endParaRPr lang="en-US" dirty="0"/>
          </a:p>
        </p:txBody>
      </p:sp>
    </p:spTree>
    <p:extLst>
      <p:ext uri="{BB962C8B-B14F-4D97-AF65-F5344CB8AC3E}">
        <p14:creationId xmlns:p14="http://schemas.microsoft.com/office/powerpoint/2010/main" val="175344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Thank You…!!!</a:t>
            </a: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8677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324100" y="501928"/>
            <a:ext cx="8534400" cy="1507067"/>
          </a:xfrm>
        </p:spPr>
        <p:txBody>
          <a:bodyPr/>
          <a:lstStyle/>
          <a:p>
            <a:r>
              <a:rPr lang="en-US" u="sng" dirty="0"/>
              <a:t>Contents</a:t>
            </a:r>
          </a:p>
        </p:txBody>
      </p:sp>
      <p:sp>
        <p:nvSpPr>
          <p:cNvPr id="14" name="Content Placeholder 13"/>
          <p:cNvSpPr>
            <a:spLocks noGrp="1"/>
          </p:cNvSpPr>
          <p:nvPr>
            <p:ph idx="1"/>
          </p:nvPr>
        </p:nvSpPr>
        <p:spPr>
          <a:xfrm>
            <a:off x="2324100" y="1825625"/>
            <a:ext cx="9029700" cy="4351338"/>
          </a:xfrm>
        </p:spPr>
        <p:txBody>
          <a:bodyPr/>
          <a:lstStyle/>
          <a:p>
            <a:pPr lvl="0"/>
            <a:r>
              <a:rPr lang="en-US" dirty="0"/>
              <a:t>Introduction</a:t>
            </a:r>
          </a:p>
          <a:p>
            <a:pPr lvl="0"/>
            <a:r>
              <a:rPr lang="en-US" dirty="0"/>
              <a:t>Target Audience</a:t>
            </a:r>
          </a:p>
          <a:p>
            <a:pPr lvl="0"/>
            <a:r>
              <a:rPr lang="en-US" dirty="0"/>
              <a:t>Data Integration</a:t>
            </a:r>
          </a:p>
          <a:p>
            <a:pPr lvl="0"/>
            <a:r>
              <a:rPr lang="en-US" dirty="0"/>
              <a:t>Data Visualization</a:t>
            </a:r>
          </a:p>
          <a:p>
            <a:pPr lvl="0"/>
            <a:r>
              <a:rPr lang="en-US" dirty="0"/>
              <a:t>Success</a:t>
            </a:r>
          </a:p>
          <a:p>
            <a:pPr lvl="0"/>
            <a:r>
              <a:rPr lang="en-US" dirty="0"/>
              <a:t>Issues faced</a:t>
            </a:r>
          </a:p>
          <a:p>
            <a:pPr lvl="0"/>
            <a:r>
              <a:rPr lang="en-US" dirty="0"/>
              <a:t>Summary</a:t>
            </a:r>
          </a:p>
          <a:p>
            <a:pPr marL="0" lvl="0" indent="0">
              <a:buNone/>
            </a:pPr>
            <a:endParaRPr lang="en-US"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3292" y="105113"/>
            <a:ext cx="8534400" cy="1507067"/>
          </a:xfrm>
        </p:spPr>
        <p:txBody>
          <a:bodyPr/>
          <a:lstStyle/>
          <a:p>
            <a:r>
              <a:rPr lang="en-US" u="sng" dirty="0"/>
              <a:t>Introduction</a:t>
            </a:r>
          </a:p>
        </p:txBody>
      </p:sp>
      <p:sp>
        <p:nvSpPr>
          <p:cNvPr id="11" name="Content Placeholder 10"/>
          <p:cNvSpPr>
            <a:spLocks noGrp="1"/>
          </p:cNvSpPr>
          <p:nvPr>
            <p:ph sz="half" idx="1"/>
          </p:nvPr>
        </p:nvSpPr>
        <p:spPr>
          <a:xfrm>
            <a:off x="1682152" y="1328468"/>
            <a:ext cx="8896754" cy="4848495"/>
          </a:xfrm>
        </p:spPr>
        <p:txBody>
          <a:bodyPr>
            <a:normAutofit lnSpcReduction="10000"/>
          </a:bodyPr>
          <a:lstStyle/>
          <a:p>
            <a:r>
              <a:rPr lang="en-US" dirty="0"/>
              <a:t>Project aims to provide information about FEMA declared disasters since 1964 and their mitigation programs.</a:t>
            </a:r>
          </a:p>
          <a:p>
            <a:r>
              <a:rPr lang="en-US" dirty="0"/>
              <a:t>2 different datasets are mashed up and queried to generate results as per user requirement. </a:t>
            </a:r>
          </a:p>
          <a:p>
            <a:r>
              <a:rPr lang="en-US" dirty="0"/>
              <a:t>JQUERY , AJAX, </a:t>
            </a:r>
            <a:r>
              <a:rPr lang="en-US" dirty="0" err="1"/>
              <a:t>Sgvizler</a:t>
            </a:r>
            <a:r>
              <a:rPr lang="en-US" dirty="0"/>
              <a:t> and Google Visualization API is used for visualization. </a:t>
            </a:r>
          </a:p>
          <a:p>
            <a:r>
              <a:rPr lang="en-US" dirty="0"/>
              <a:t>SPARQL is used for querying </a:t>
            </a:r>
          </a:p>
          <a:p>
            <a:r>
              <a:rPr lang="en-US" dirty="0"/>
              <a:t>Apache </a:t>
            </a:r>
            <a:r>
              <a:rPr lang="en-US" dirty="0" err="1"/>
              <a:t>Fuseki</a:t>
            </a:r>
            <a:r>
              <a:rPr lang="en-US" dirty="0"/>
              <a:t> – The SPARQL Server used. </a:t>
            </a:r>
          </a:p>
          <a:p>
            <a:r>
              <a:rPr lang="en-US" dirty="0"/>
              <a:t>The user is provided with information about FEMA “Hazard mitigation program” declared disaster with details like Title, incident begin date, incident end date, funds granted, status of the program and the State or region.</a:t>
            </a:r>
          </a:p>
          <a:p>
            <a:r>
              <a:rPr lang="en-US" dirty="0"/>
              <a:t>User will graphically see the state wise allocation of funds.</a:t>
            </a:r>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811" y="0"/>
            <a:ext cx="8534400" cy="1507067"/>
          </a:xfrm>
        </p:spPr>
        <p:txBody>
          <a:bodyPr/>
          <a:lstStyle/>
          <a:p>
            <a:r>
              <a:rPr lang="en-US" u="sng" dirty="0"/>
              <a:t>Target Audience</a:t>
            </a:r>
          </a:p>
        </p:txBody>
      </p:sp>
      <p:sp>
        <p:nvSpPr>
          <p:cNvPr id="11" name="Content Placeholder 10"/>
          <p:cNvSpPr>
            <a:spLocks noGrp="1"/>
          </p:cNvSpPr>
          <p:nvPr>
            <p:ph sz="half" idx="1"/>
          </p:nvPr>
        </p:nvSpPr>
        <p:spPr>
          <a:xfrm>
            <a:off x="914400" y="1354346"/>
            <a:ext cx="9664505" cy="5175849"/>
          </a:xfrm>
        </p:spPr>
        <p:txBody>
          <a:bodyPr>
            <a:normAutofit fontScale="92500" lnSpcReduction="20000"/>
          </a:bodyPr>
          <a:lstStyle/>
          <a:p>
            <a:r>
              <a:rPr lang="en-US" dirty="0"/>
              <a:t>The project focuses to provide aid to anyone who wants information or analyze FEMA disasters which were declared in “Hazard Mitigation program”.</a:t>
            </a:r>
          </a:p>
          <a:p>
            <a:r>
              <a:rPr lang="en-US" dirty="0"/>
              <a:t>Criteria includes: Incident begin date, incident end date, Funds allocated, status of the program, State wise funds allocation</a:t>
            </a:r>
          </a:p>
          <a:p>
            <a:r>
              <a:rPr lang="en-US" dirty="0"/>
              <a:t>Criteria clearly points to Disasters and their status along with funds allocated to them</a:t>
            </a:r>
          </a:p>
          <a:p>
            <a:endParaRPr lang="en-US" dirty="0"/>
          </a:p>
          <a:p>
            <a:pPr marL="0" indent="0">
              <a:buNone/>
            </a:pPr>
            <a:r>
              <a:rPr lang="en-US" dirty="0" err="1"/>
              <a:t>Eg</a:t>
            </a:r>
            <a:r>
              <a:rPr lang="en-US" dirty="0"/>
              <a:t>:</a:t>
            </a:r>
          </a:p>
          <a:p>
            <a:pPr>
              <a:buFontTx/>
              <a:buChar char="-"/>
            </a:pPr>
            <a:r>
              <a:rPr lang="en-US" dirty="0"/>
              <a:t>A reporter looking for information about FEMA declared disaster and their mitigation program state wise or wants to study pattern </a:t>
            </a:r>
            <a:r>
              <a:rPr lang="en-US" dirty="0" err="1"/>
              <a:t>statewise</a:t>
            </a:r>
            <a:r>
              <a:rPr lang="en-US" dirty="0"/>
              <a:t>.</a:t>
            </a:r>
          </a:p>
          <a:p>
            <a:pPr>
              <a:buFontTx/>
              <a:buChar char="-"/>
            </a:pPr>
            <a:r>
              <a:rPr lang="en-US" dirty="0"/>
              <a:t>An NGO wants to follow FEMA activities in disaster mitigation and their programs in various states</a:t>
            </a:r>
          </a:p>
          <a:p>
            <a:pPr>
              <a:buFontTx/>
              <a:buChar char="-"/>
            </a:pPr>
            <a:r>
              <a:rPr lang="en-US" dirty="0"/>
              <a:t>An individual gathering information about disaster occurrences, their states and their status.</a:t>
            </a:r>
          </a:p>
          <a:p>
            <a:pPr marL="0" indent="0">
              <a:buNone/>
            </a:pPr>
            <a:r>
              <a:rPr lang="en-US" dirty="0"/>
              <a:t>They can find and analyze if any particular state lacks some facility or is more dependent on FEMA or if a particular state receives more funds or suffer more loss (may be due to more people and infrastructure).</a:t>
            </a:r>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2" y="365125"/>
            <a:ext cx="9595338" cy="1325563"/>
          </a:xfrm>
        </p:spPr>
        <p:txBody>
          <a:bodyPr/>
          <a:lstStyle/>
          <a:p>
            <a:r>
              <a:rPr lang="en-US" u="sng" dirty="0"/>
              <a:t>Data Description</a:t>
            </a:r>
          </a:p>
        </p:txBody>
      </p:sp>
      <p:sp>
        <p:nvSpPr>
          <p:cNvPr id="10" name="Content Placeholder 9"/>
          <p:cNvSpPr>
            <a:spLocks noGrp="1"/>
          </p:cNvSpPr>
          <p:nvPr>
            <p:ph sz="half" idx="1"/>
          </p:nvPr>
        </p:nvSpPr>
        <p:spPr>
          <a:xfrm>
            <a:off x="750190" y="1557267"/>
            <a:ext cx="3640655" cy="4628270"/>
          </a:xfrm>
        </p:spPr>
        <p:txBody>
          <a:bodyPr>
            <a:normAutofit/>
          </a:bodyPr>
          <a:lstStyle/>
          <a:p>
            <a:r>
              <a:rPr lang="en-US" sz="2400" dirty="0"/>
              <a:t>Dataset 1491: FEMA Disaster Declarations summary</a:t>
            </a:r>
          </a:p>
          <a:p>
            <a:r>
              <a:rPr lang="en-US" sz="2400" dirty="0"/>
              <a:t>Attributes used: disaster number, incident begin date, incident end date.</a:t>
            </a:r>
          </a:p>
          <a:p>
            <a:r>
              <a:rPr lang="en-US" sz="2400" dirty="0"/>
              <a:t>Number of triples: 538,433      Number of entries: 37,059</a:t>
            </a:r>
          </a:p>
        </p:txBody>
      </p:sp>
      <p:pic>
        <p:nvPicPr>
          <p:cNvPr id="3" name="Picture 2"/>
          <p:cNvPicPr>
            <a:picLocks noChangeAspect="1"/>
          </p:cNvPicPr>
          <p:nvPr/>
        </p:nvPicPr>
        <p:blipFill>
          <a:blip r:embed="rId2"/>
          <a:stretch>
            <a:fillRect/>
          </a:stretch>
        </p:blipFill>
        <p:spPr>
          <a:xfrm>
            <a:off x="4535189" y="1958195"/>
            <a:ext cx="7265835" cy="4054416"/>
          </a:xfrm>
          <a:prstGeom prst="rect">
            <a:avLst/>
          </a:prstGeom>
        </p:spPr>
      </p:pic>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6623" y="352062"/>
            <a:ext cx="9637542" cy="1325563"/>
          </a:xfrm>
        </p:spPr>
        <p:txBody>
          <a:bodyPr/>
          <a:lstStyle/>
          <a:p>
            <a:r>
              <a:rPr lang="en-US" u="sng" dirty="0"/>
              <a:t>Data Description</a:t>
            </a:r>
            <a:endParaRPr lang="en-US" dirty="0"/>
          </a:p>
        </p:txBody>
      </p:sp>
      <p:sp>
        <p:nvSpPr>
          <p:cNvPr id="2" name="Content Placeholder 1"/>
          <p:cNvSpPr>
            <a:spLocks noGrp="1"/>
          </p:cNvSpPr>
          <p:nvPr>
            <p:ph idx="1"/>
          </p:nvPr>
        </p:nvSpPr>
        <p:spPr>
          <a:xfrm>
            <a:off x="841161" y="1813449"/>
            <a:ext cx="4388534" cy="4486275"/>
          </a:xfrm>
        </p:spPr>
        <p:txBody>
          <a:bodyPr>
            <a:normAutofit/>
          </a:bodyPr>
          <a:lstStyle/>
          <a:p>
            <a:r>
              <a:rPr lang="en-US" sz="2400" dirty="0"/>
              <a:t>Dataset 1493: FEMA Hazard Mitigation Program Summary</a:t>
            </a:r>
          </a:p>
          <a:p>
            <a:r>
              <a:rPr lang="en-US" sz="2400" dirty="0"/>
              <a:t>Attributes used: disaster number, title, state, funds granted, status.</a:t>
            </a:r>
          </a:p>
          <a:p>
            <a:r>
              <a:rPr lang="en-US" sz="2400" dirty="0"/>
              <a:t>Number of triples: 280,055      Number of entries: 16,783</a:t>
            </a:r>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5229695" y="1394406"/>
            <a:ext cx="6893945" cy="3910840"/>
          </a:xfrm>
          <a:prstGeom prst="rect">
            <a:avLst/>
          </a:prstGeom>
        </p:spPr>
      </p:pic>
    </p:spTree>
    <p:extLst>
      <p:ext uri="{BB962C8B-B14F-4D97-AF65-F5344CB8AC3E}">
        <p14:creationId xmlns:p14="http://schemas.microsoft.com/office/powerpoint/2010/main" val="125061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929" y="415664"/>
            <a:ext cx="8534400" cy="1507067"/>
          </a:xfrm>
        </p:spPr>
        <p:txBody>
          <a:bodyPr/>
          <a:lstStyle/>
          <a:p>
            <a:r>
              <a:rPr lang="en-US" u="sng" dirty="0"/>
              <a:t>Data integration</a:t>
            </a:r>
          </a:p>
        </p:txBody>
      </p:sp>
      <p:sp>
        <p:nvSpPr>
          <p:cNvPr id="3" name="Content Placeholder 2"/>
          <p:cNvSpPr>
            <a:spLocks noGrp="1"/>
          </p:cNvSpPr>
          <p:nvPr>
            <p:ph idx="1"/>
          </p:nvPr>
        </p:nvSpPr>
        <p:spPr>
          <a:xfrm>
            <a:off x="1244929" y="2402457"/>
            <a:ext cx="8534400" cy="3615267"/>
          </a:xfrm>
        </p:spPr>
        <p:txBody>
          <a:bodyPr/>
          <a:lstStyle/>
          <a:p>
            <a:r>
              <a:rPr lang="en-US" dirty="0"/>
              <a:t>Both the data sets has a common attribute – disaster number.</a:t>
            </a:r>
          </a:p>
          <a:p>
            <a:r>
              <a:rPr lang="en-US" dirty="0" err="1"/>
              <a:t>Disaster_number</a:t>
            </a:r>
            <a:r>
              <a:rPr lang="en-US" dirty="0"/>
              <a:t> - </a:t>
            </a:r>
            <a:r>
              <a:rPr lang="en-US" dirty="0">
                <a:hlinkClick r:id="rId2"/>
              </a:rPr>
              <a:t>http://data-gov.tw.rpi.edu/vocab/p/1493/disaster_number</a:t>
            </a:r>
            <a:r>
              <a:rPr lang="en-US" dirty="0"/>
              <a:t> is used to mash up both the data sets or graphs</a:t>
            </a:r>
          </a:p>
          <a:p>
            <a:r>
              <a:rPr lang="en-US" dirty="0"/>
              <a:t>Queries on the datasets –</a:t>
            </a:r>
          </a:p>
          <a:p>
            <a:pPr lvl="1"/>
            <a:r>
              <a:rPr lang="en-US" dirty="0"/>
              <a:t>Dataset 1491: querying for following information – Disaster number, Incident begin date, incident end date</a:t>
            </a:r>
          </a:p>
          <a:p>
            <a:pPr lvl="1"/>
            <a:r>
              <a:rPr lang="en-US" dirty="0"/>
              <a:t>Dataset 1493: querying for following information – Disaster number, title, state, status, project amount, project description</a:t>
            </a:r>
          </a:p>
          <a:p>
            <a:endParaRPr lang="en-US" dirty="0"/>
          </a:p>
          <a:p>
            <a:endParaRPr lang="en-US" dirty="0"/>
          </a:p>
        </p:txBody>
      </p:sp>
    </p:spTree>
    <p:extLst>
      <p:ext uri="{BB962C8B-B14F-4D97-AF65-F5344CB8AC3E}">
        <p14:creationId xmlns:p14="http://schemas.microsoft.com/office/powerpoint/2010/main" val="248736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637" y="224287"/>
            <a:ext cx="5573605" cy="1061049"/>
          </a:xfrm>
        </p:spPr>
        <p:txBody>
          <a:bodyPr/>
          <a:lstStyle/>
          <a:p>
            <a:r>
              <a:rPr lang="en-US" dirty="0"/>
              <a:t> Data Visualization</a:t>
            </a:r>
          </a:p>
        </p:txBody>
      </p:sp>
      <p:sp>
        <p:nvSpPr>
          <p:cNvPr id="2" name="Content Placeholder 1"/>
          <p:cNvSpPr>
            <a:spLocks noGrp="1"/>
          </p:cNvSpPr>
          <p:nvPr>
            <p:ph idx="1"/>
          </p:nvPr>
        </p:nvSpPr>
        <p:spPr>
          <a:xfrm>
            <a:off x="405442" y="1587260"/>
            <a:ext cx="9651796" cy="2389517"/>
          </a:xfrm>
        </p:spPr>
        <p:txBody>
          <a:bodyPr>
            <a:normAutofit/>
          </a:bodyPr>
          <a:lstStyle/>
          <a:p>
            <a:r>
              <a:rPr lang="en-US" sz="1800" dirty="0"/>
              <a:t> </a:t>
            </a:r>
            <a:r>
              <a:rPr lang="en-US" dirty="0"/>
              <a:t>Along </a:t>
            </a:r>
            <a:r>
              <a:rPr lang="en-US" dirty="0" err="1"/>
              <a:t>Sgvizler</a:t>
            </a:r>
            <a:r>
              <a:rPr lang="en-US" dirty="0"/>
              <a:t> and Google Visualization API was used to create a tabular representation of FEMA mitigation program details and chart for state vs allocated funds.</a:t>
            </a:r>
          </a:p>
          <a:p>
            <a:r>
              <a:rPr lang="en-US" dirty="0"/>
              <a:t>The end result also provides the pie chart of state vs funds allocation and table to see all the FEMA mitigation program information like Title, incident begin date, incident end date, disaster number, state or region, funds allocated, status and program description.</a:t>
            </a:r>
            <a:endParaRPr lang="en-US" sz="1800" dirty="0"/>
          </a:p>
        </p:txBody>
      </p:sp>
      <p:pic>
        <p:nvPicPr>
          <p:cNvPr id="1028" name="Picture 4" descr="http://cdn2.omidoo.com/sites/default/files/imagecache/full_width/images/bydate/20130807/visuliz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7238" y="119316"/>
            <a:ext cx="2004646" cy="200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88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91176" y="286282"/>
            <a:ext cx="5701431" cy="6236186"/>
          </a:xfrm>
          <a:prstGeom prst="rect">
            <a:avLst/>
          </a:prstGeom>
        </p:spPr>
      </p:pic>
      <p:sp>
        <p:nvSpPr>
          <p:cNvPr id="5" name="TextBox 4"/>
          <p:cNvSpPr txBox="1"/>
          <p:nvPr/>
        </p:nvSpPr>
        <p:spPr>
          <a:xfrm>
            <a:off x="776378" y="1388851"/>
            <a:ext cx="3674852" cy="1384995"/>
          </a:xfrm>
          <a:prstGeom prst="rect">
            <a:avLst/>
          </a:prstGeom>
          <a:noFill/>
        </p:spPr>
        <p:txBody>
          <a:bodyPr wrap="square" rtlCol="0">
            <a:spAutoFit/>
          </a:bodyPr>
          <a:lstStyle/>
          <a:p>
            <a:r>
              <a:rPr lang="en-US" sz="2800" dirty="0"/>
              <a:t>Data Visualization</a:t>
            </a:r>
          </a:p>
          <a:p>
            <a:endParaRPr lang="en-US" sz="2800" dirty="0"/>
          </a:p>
          <a:p>
            <a:r>
              <a:rPr lang="en-US" sz="2800" dirty="0">
                <a:solidFill>
                  <a:srgbClr val="C00000"/>
                </a:solidFill>
              </a:rPr>
              <a:t>Pie Chart</a:t>
            </a:r>
          </a:p>
        </p:txBody>
      </p:sp>
    </p:spTree>
    <p:extLst>
      <p:ext uri="{BB962C8B-B14F-4D97-AF65-F5344CB8AC3E}">
        <p14:creationId xmlns:p14="http://schemas.microsoft.com/office/powerpoint/2010/main" val="267531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756</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3</vt:lpstr>
      <vt:lpstr>Slice</vt:lpstr>
      <vt:lpstr>FEMA Declared Disasters and their Mitigation</vt:lpstr>
      <vt:lpstr>Contents</vt:lpstr>
      <vt:lpstr>Introduction</vt:lpstr>
      <vt:lpstr>Target Audience</vt:lpstr>
      <vt:lpstr>Data Description</vt:lpstr>
      <vt:lpstr>Data Description</vt:lpstr>
      <vt:lpstr>Data integration</vt:lpstr>
      <vt:lpstr> Data Visualization</vt:lpstr>
      <vt:lpstr>PowerPoint Presentation</vt:lpstr>
      <vt:lpstr>PowerPoint Presentation</vt:lpstr>
      <vt:lpstr>PowerPoint Presentation</vt:lpstr>
      <vt:lpstr>Success</vt:lpstr>
      <vt:lpstr>Issues Faced</vt:lpstr>
      <vt:lpstr>Summary</vt:lpstr>
      <vt:lpstr>References/Citations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2015-11-30T06:26:30Z</dcterms:created>
  <dcterms:modified xsi:type="dcterms:W3CDTF">2017-04-14T21:40:15Z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