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lexandria Bold" charset="1" panose="00000000000000000000"/>
      <p:regular r:id="rId17"/>
    </p:embeddedFont>
    <p:embeddedFont>
      <p:font typeface="Garet Bold" charset="1" panose="00000000000000000000"/>
      <p:regular r:id="rId18"/>
    </p:embeddedFont>
    <p:embeddedFont>
      <p:font typeface="Garet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jpeg" Type="http://schemas.openxmlformats.org/officeDocument/2006/relationships/image"/><Relationship Id="rId7" Target="../media/image2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https://demo.nopcommerce.com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jpeg" Type="http://schemas.openxmlformats.org/officeDocument/2006/relationships/image"/><Relationship Id="rId7" Target="../media/image1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jpeg" Type="http://schemas.openxmlformats.org/officeDocument/2006/relationships/image"/><Relationship Id="rId7" Target="../media/image14.jpeg" Type="http://schemas.openxmlformats.org/officeDocument/2006/relationships/image"/><Relationship Id="rId8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jpeg" Type="http://schemas.openxmlformats.org/officeDocument/2006/relationships/image"/><Relationship Id="rId7" Target="../media/image17.jpe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08671" y="-190500"/>
            <a:ext cx="14590975" cy="170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8"/>
              </a:lnSpc>
            </a:pPr>
            <a:r>
              <a:rPr lang="en-US" b="true" sz="100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CAPSTONE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19916" y="5880627"/>
            <a:ext cx="10865260" cy="387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7"/>
              </a:lnSpc>
            </a:pPr>
            <a:r>
              <a:rPr lang="en-US" sz="5526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Project</a:t>
            </a:r>
            <a:r>
              <a:rPr lang="en-US" sz="5526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- nopCommerce Automation </a:t>
            </a:r>
          </a:p>
          <a:p>
            <a:pPr algn="ctr">
              <a:lnSpc>
                <a:spcPts val="7737"/>
              </a:lnSpc>
            </a:pPr>
          </a:p>
          <a:p>
            <a:pPr algn="ctr">
              <a:lnSpc>
                <a:spcPts val="7737"/>
              </a:lnSpc>
              <a:spcBef>
                <a:spcPct val="0"/>
              </a:spcBef>
            </a:pPr>
            <a:r>
              <a:rPr lang="en-US" sz="5526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Himanshu Gupta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792714" y="8190378"/>
            <a:ext cx="4702572" cy="705137"/>
            <a:chOff x="0" y="0"/>
            <a:chExt cx="1238538" cy="185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38537" cy="185715"/>
            </a:xfrm>
            <a:custGeom>
              <a:avLst/>
              <a:gdLst/>
              <a:ahLst/>
              <a:cxnLst/>
              <a:rect r="r" b="b" t="t" l="l"/>
              <a:pathLst>
                <a:path h="185715" w="1238537">
                  <a:moveTo>
                    <a:pt x="92858" y="0"/>
                  </a:moveTo>
                  <a:lnTo>
                    <a:pt x="1145680" y="0"/>
                  </a:lnTo>
                  <a:cubicBezTo>
                    <a:pt x="1196964" y="0"/>
                    <a:pt x="1238537" y="41574"/>
                    <a:pt x="1238537" y="92858"/>
                  </a:cubicBezTo>
                  <a:lnTo>
                    <a:pt x="1238537" y="92858"/>
                  </a:lnTo>
                  <a:cubicBezTo>
                    <a:pt x="1238537" y="117485"/>
                    <a:pt x="1228754" y="141104"/>
                    <a:pt x="1211340" y="158518"/>
                  </a:cubicBezTo>
                  <a:cubicBezTo>
                    <a:pt x="1193926" y="175932"/>
                    <a:pt x="1170307" y="185715"/>
                    <a:pt x="1145680" y="185715"/>
                  </a:cubicBezTo>
                  <a:lnTo>
                    <a:pt x="92858" y="185715"/>
                  </a:lnTo>
                  <a:cubicBezTo>
                    <a:pt x="68230" y="185715"/>
                    <a:pt x="44612" y="175932"/>
                    <a:pt x="27197" y="158518"/>
                  </a:cubicBezTo>
                  <a:cubicBezTo>
                    <a:pt x="9783" y="141104"/>
                    <a:pt x="0" y="117485"/>
                    <a:pt x="0" y="92858"/>
                  </a:cubicBezTo>
                  <a:lnTo>
                    <a:pt x="0" y="92858"/>
                  </a:lnTo>
                  <a:cubicBezTo>
                    <a:pt x="0" y="68230"/>
                    <a:pt x="9783" y="44612"/>
                    <a:pt x="27197" y="27197"/>
                  </a:cubicBezTo>
                  <a:cubicBezTo>
                    <a:pt x="44612" y="9783"/>
                    <a:pt x="68230" y="0"/>
                    <a:pt x="92858" y="0"/>
                  </a:cubicBezTo>
                  <a:close/>
                </a:path>
              </a:pathLst>
            </a:custGeom>
            <a:solidFill>
              <a:srgbClr val="545454"/>
            </a:solidFill>
            <a:ln w="38100" cap="rnd">
              <a:solidFill>
                <a:srgbClr val="54545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38538" cy="22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7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744728" y="8370120"/>
            <a:ext cx="4798543" cy="33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5"/>
              </a:lnSpc>
              <a:spcBef>
                <a:spcPct val="0"/>
              </a:spcBef>
            </a:pPr>
            <a:r>
              <a:rPr lang="en-US" sz="1989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https://demo.nopcommerce.com/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835466"/>
            <a:ext cx="17567683" cy="164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 u="sng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Tools Used</a:t>
            </a:r>
            <a:r>
              <a:rPr lang="en-US" b="true" sz="4743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-</a:t>
            </a: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Automation Testing Framework with Selenium, TestNG, Jenkins, Git, Cucumber and Jira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45336" y="2311122"/>
            <a:ext cx="7710608" cy="3864942"/>
          </a:xfrm>
          <a:custGeom>
            <a:avLst/>
            <a:gdLst/>
            <a:ahLst/>
            <a:cxnLst/>
            <a:rect r="r" b="b" t="t" l="l"/>
            <a:pathLst>
              <a:path h="3864942" w="7710608">
                <a:moveTo>
                  <a:pt x="0" y="0"/>
                </a:moveTo>
                <a:lnTo>
                  <a:pt x="7710609" y="0"/>
                </a:lnTo>
                <a:lnTo>
                  <a:pt x="7710609" y="3864942"/>
                </a:lnTo>
                <a:lnTo>
                  <a:pt x="0" y="3864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62711" y="2311122"/>
            <a:ext cx="7680240" cy="3907322"/>
          </a:xfrm>
          <a:custGeom>
            <a:avLst/>
            <a:gdLst/>
            <a:ahLst/>
            <a:cxnLst/>
            <a:rect r="r" b="b" t="t" l="l"/>
            <a:pathLst>
              <a:path h="3907322" w="7680240">
                <a:moveTo>
                  <a:pt x="0" y="0"/>
                </a:moveTo>
                <a:lnTo>
                  <a:pt x="7680241" y="0"/>
                </a:lnTo>
                <a:lnTo>
                  <a:pt x="7680241" y="3907322"/>
                </a:lnTo>
                <a:lnTo>
                  <a:pt x="0" y="39073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81465" y="120474"/>
            <a:ext cx="13362494" cy="134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</a:pPr>
            <a:r>
              <a:rPr lang="en-US" b="true" sz="38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TEST REPORT FROM ZEPHYR - SCREENSHOT</a:t>
            </a:r>
          </a:p>
          <a:p>
            <a:pPr algn="ctr">
              <a:lnSpc>
                <a:spcPts val="542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8325" y="4041844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1465" y="120474"/>
            <a:ext cx="11925071" cy="66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</a:pPr>
            <a:r>
              <a:rPr lang="en-US" b="true" sz="38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SELF INTRODUCTION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9101" y="2003180"/>
            <a:ext cx="14889799" cy="434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558" indent="-299779" lvl="1">
              <a:lnSpc>
                <a:spcPts val="3887"/>
              </a:lnSpc>
              <a:buFont typeface="Arial"/>
              <a:buChar char="•"/>
            </a:pPr>
            <a:r>
              <a:rPr lang="en-US" b="true" sz="2777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Name: Himanshu Gupta</a:t>
            </a:r>
          </a:p>
          <a:p>
            <a:pPr algn="l">
              <a:lnSpc>
                <a:spcPts val="3887"/>
              </a:lnSpc>
            </a:pPr>
          </a:p>
          <a:p>
            <a:pPr algn="l">
              <a:lnSpc>
                <a:spcPts val="3887"/>
              </a:lnSpc>
            </a:pPr>
            <a:r>
              <a:rPr lang="en-US" sz="2777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2777" u="sng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 Technical Strengt</a:t>
            </a:r>
            <a:r>
              <a:rPr lang="en-US" sz="2777" u="sng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hs:</a:t>
            </a:r>
          </a:p>
          <a:p>
            <a:pPr algn="l">
              <a:lnSpc>
                <a:spcPts val="3887"/>
              </a:lnSpc>
            </a:pPr>
          </a:p>
          <a:p>
            <a:pPr algn="l" marL="599558" indent="-299779" lvl="1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roficient in Java, Selenium WebDriver, TestNG, Maven, Git, Jenkins, and Jira.</a:t>
            </a:r>
          </a:p>
          <a:p>
            <a:pPr algn="l" marL="599558" indent="-299779" lvl="1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Skil</a:t>
            </a: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led in developing automation frameworks and integrating CI/CD pipelines.</a:t>
            </a:r>
          </a:p>
          <a:p>
            <a:pPr algn="l" marL="599558" indent="-299779" lvl="1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Exp</a:t>
            </a: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erienced in test management using Jira (Zephyr) and reporting using ExtentReports.</a:t>
            </a:r>
          </a:p>
          <a:p>
            <a:pPr algn="l">
              <a:lnSpc>
                <a:spcPts val="38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1465" y="120474"/>
            <a:ext cx="11925071" cy="66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</a:pPr>
            <a:r>
              <a:rPr lang="en-US" b="true" sz="38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TYPE OF TESTING UTILISED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164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</a:pPr>
            <a:r>
              <a:rPr lang="en-US" sz="4743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  <a:p>
            <a:pPr algn="ctr">
              <a:lnSpc>
                <a:spcPts val="664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21514" y="1588332"/>
            <a:ext cx="14039900" cy="845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6"/>
              </a:lnSpc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►</a:t>
            </a:r>
            <a:r>
              <a:rPr lang="en-US" sz="2033" u="sng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1. Manual Testing</a:t>
            </a:r>
          </a:p>
          <a:p>
            <a:pPr algn="l" marL="438930" indent="-219465" lvl="1">
              <a:lnSpc>
                <a:spcPts val="2846"/>
              </a:lnSpc>
              <a:buFont typeface="Arial"/>
              <a:buChar char="•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Executed in Jira Zephyr.</a:t>
            </a:r>
          </a:p>
          <a:p>
            <a:pPr algn="l" marL="438930" indent="-219465" lvl="1">
              <a:lnSpc>
                <a:spcPts val="2846"/>
              </a:lnSpc>
              <a:buFont typeface="Arial"/>
              <a:buChar char="•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Test Cases created manually for: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Positive Scenarios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Negative Scenarios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Edge Cases</a:t>
            </a:r>
          </a:p>
          <a:p>
            <a:pPr algn="l" marL="438930" indent="-219465" lvl="1">
              <a:lnSpc>
                <a:spcPts val="2846"/>
              </a:lnSpc>
              <a:buFont typeface="Arial"/>
              <a:buChar char="•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Defects logged directly in Jira when tests fail.</a:t>
            </a:r>
          </a:p>
          <a:p>
            <a:pPr algn="l" marL="438930" indent="-219465" lvl="1">
              <a:lnSpc>
                <a:spcPts val="2846"/>
              </a:lnSpc>
              <a:buFont typeface="Arial"/>
              <a:buChar char="•"/>
            </a:pPr>
          </a:p>
          <a:p>
            <a:pPr algn="l">
              <a:lnSpc>
                <a:spcPts val="2846"/>
              </a:lnSpc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► </a:t>
            </a:r>
            <a:r>
              <a:rPr lang="en-US" sz="2033" u="sng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2. Automated Testing</a:t>
            </a:r>
          </a:p>
          <a:p>
            <a:pPr algn="l" marL="438930" indent="-219465" lvl="1">
              <a:lnSpc>
                <a:spcPts val="2846"/>
              </a:lnSpc>
              <a:buFont typeface="Arial"/>
              <a:buChar char="•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Implemented using: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Selenium WebDriver → Automates browser in</a:t>
            </a:r>
            <a:r>
              <a:rPr lang="en-US" sz="2033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ter</a:t>
            </a: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lang="en-US" sz="2033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</a:t>
            </a: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ti</a:t>
            </a:r>
            <a:r>
              <a:rPr lang="en-US" sz="2033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</a:t>
            </a: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ns</a:t>
            </a: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TestNG Framework → Manages test flow and data-driven tests.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Page Object Model (POM) → Modular code structure.</a:t>
            </a:r>
          </a:p>
          <a:p>
            <a:pPr algn="l" marL="438930" indent="-219465" lvl="1">
              <a:lnSpc>
                <a:spcPts val="2846"/>
              </a:lnSpc>
              <a:buFont typeface="Arial"/>
              <a:buChar char="•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Core Automated Functionalities: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Login &amp;</a:t>
            </a: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Registration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Product Search &amp; Filter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Add to Cart &amp; Checkout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Wishlist &amp; Password Reset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</a:p>
          <a:p>
            <a:pPr algn="l">
              <a:lnSpc>
                <a:spcPts val="2846"/>
              </a:lnSpc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► </a:t>
            </a:r>
            <a:r>
              <a:rPr lang="en-US" sz="2033" u="sng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3. CI/CD Based Testing</a:t>
            </a:r>
          </a:p>
          <a:p>
            <a:pPr algn="l" marL="438930" indent="-219465" lvl="1">
              <a:lnSpc>
                <a:spcPts val="2846"/>
              </a:lnSpc>
              <a:buFont typeface="Arial"/>
              <a:buChar char="•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Integrated with Jenkins for Continuous Integration: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Automatically executes tests on every GitHub commit.</a:t>
            </a:r>
          </a:p>
          <a:p>
            <a:pPr algn="l" marL="877860" indent="-292620" lvl="2">
              <a:lnSpc>
                <a:spcPts val="2846"/>
              </a:lnSpc>
              <a:buFont typeface="Arial"/>
              <a:buChar char="⚬"/>
            </a:pP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</a:t>
            </a:r>
            <a:r>
              <a:rPr lang="en-US" sz="20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enerates ExtentReports with screenshots for every pass/fail step.</a:t>
            </a:r>
          </a:p>
          <a:p>
            <a:pPr algn="l">
              <a:lnSpc>
                <a:spcPts val="28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1465" y="120474"/>
            <a:ext cx="11925071" cy="134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</a:pPr>
            <a:r>
              <a:rPr lang="en-US" b="true" sz="38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DESCRIPTION – NOPCOMMERCE AUTOMATION CAPSTONE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164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</a:pPr>
            <a:r>
              <a:rPr lang="en-US" sz="4743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  <a:p>
            <a:pPr algn="ctr">
              <a:lnSpc>
                <a:spcPts val="664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99101" y="2003180"/>
            <a:ext cx="14889799" cy="726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objective of this capstone project is to develop a robust, end-to-end automated testing framework for the nopCommerce demo e-commerce application </a:t>
            </a:r>
            <a:r>
              <a:rPr lang="en-US" sz="2777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(</a:t>
            </a:r>
            <a:r>
              <a:rPr lang="en-US" b="true" sz="2777" u="sng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  <a:hlinkClick r:id="rId6" tooltip="https://demo.nopcommerce.com"/>
              </a:rPr>
              <a:t>https://demo.nopcommerce.com/</a:t>
            </a:r>
            <a:r>
              <a:rPr lang="en-US" sz="2777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).</a:t>
            </a:r>
          </a:p>
          <a:p>
            <a:pPr algn="l">
              <a:lnSpc>
                <a:spcPts val="3887"/>
              </a:lnSpc>
            </a:pPr>
          </a:p>
          <a:p>
            <a:pPr algn="l" marL="599558" indent="-299779" lvl="1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framework focuses on automating key functional areas such as:</a:t>
            </a:r>
          </a:p>
          <a:p>
            <a:pPr algn="l" marL="1199116" indent="-399705" lvl="2">
              <a:lnSpc>
                <a:spcPts val="3887"/>
              </a:lnSpc>
              <a:buFont typeface="Arial"/>
              <a:buChar char="⚬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User Registration &amp; Login</a:t>
            </a:r>
          </a:p>
          <a:p>
            <a:pPr algn="l" marL="1199116" indent="-399705" lvl="2">
              <a:lnSpc>
                <a:spcPts val="3887"/>
              </a:lnSpc>
              <a:buFont typeface="Arial"/>
              <a:buChar char="⚬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Product Search &amp; Filter</a:t>
            </a:r>
          </a:p>
          <a:p>
            <a:pPr algn="l" marL="1199116" indent="-399705" lvl="2">
              <a:lnSpc>
                <a:spcPts val="3887"/>
              </a:lnSpc>
              <a:buFont typeface="Arial"/>
              <a:buChar char="⚬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Add to Cart &amp; Checkout Process</a:t>
            </a:r>
          </a:p>
          <a:p>
            <a:pPr algn="l" marL="1199116" indent="-399705" lvl="2">
              <a:lnSpc>
                <a:spcPts val="3887"/>
              </a:lnSpc>
              <a:buFont typeface="Arial"/>
              <a:buChar char="⚬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Wishlist, Review, and Password Reset functionalities.</a:t>
            </a:r>
          </a:p>
          <a:p>
            <a:pPr algn="l" marL="599558" indent="-299779" lvl="1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solution ensures efficient regression, sanity, and smoke testing using a modular approach (Page Object Model), and executes automated test cases in a CI/CD pipeline using Jenkins.</a:t>
            </a:r>
          </a:p>
          <a:p>
            <a:pPr algn="l" marL="599558" indent="-299779" lvl="1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All requirements, test cases, and defects are tracked in Jira (with Zephyr) for full traceability and collaboration across development and QA teams.</a:t>
            </a:r>
          </a:p>
          <a:p>
            <a:pPr algn="l">
              <a:lnSpc>
                <a:spcPts val="38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-114300"/>
            <a:ext cx="11205018" cy="1011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</a:pPr>
            <a:r>
              <a:rPr lang="en-US" b="true" sz="5914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DESCRIPTION OF MY 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4571" y="1477353"/>
            <a:ext cx="15504729" cy="7986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2069" indent="-286034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Designed and implemented a robust Selenium WebDriver + Java automation framework using TestNG and Cucumber BDD for the nopCommerce demo web application.</a:t>
            </a:r>
          </a:p>
          <a:p>
            <a:pPr algn="l" marL="572069" indent="-286034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Applied Page Object Model (POM) design pattern with reusable utilities for WebDriver setup, waits, logging, reporting, and data-driven testing via Apache POI.</a:t>
            </a:r>
          </a:p>
          <a:p>
            <a:pPr algn="l" marL="572069" indent="-286034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Managed requirements, user stories, and test cases in Jira (Zephyr) with full traceability and execution tracking.</a:t>
            </a:r>
          </a:p>
          <a:p>
            <a:pPr algn="l" marL="572069" indent="-286034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Integr</a:t>
            </a:r>
            <a:r>
              <a:rPr lang="en-US" sz="264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ated Git/GitHub for version control and collaborative development, ensuring clean branching and commit workflows.</a:t>
            </a:r>
          </a:p>
          <a:p>
            <a:pPr algn="l" marL="572069" indent="-286034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Configured Jenkins CI/CD pipelines to automatically pull code, execute TestNG/Cucumber test suites, and publish ExtentReports with embedded screenshots after each build.</a:t>
            </a:r>
          </a:p>
          <a:p>
            <a:pPr algn="l" marL="572069" indent="-286034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Performed cross-browser testing on Chrome and Firefox to validate application compatibility and stability.</a:t>
            </a:r>
          </a:p>
          <a:p>
            <a:pPr algn="l" marL="572069" indent="-286034" lvl="1">
              <a:lnSpc>
                <a:spcPts val="3709"/>
              </a:lnSpc>
              <a:spcBef>
                <a:spcPct val="0"/>
              </a:spcBef>
              <a:buFont typeface="Arial"/>
              <a:buChar char="•"/>
            </a:pPr>
            <a:r>
              <a:rPr lang="en-US" sz="264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Delivered detailed execution reports, defect logs, and final project documentation to provide end-to-end QA coverage.</a:t>
            </a:r>
          </a:p>
          <a:p>
            <a:pPr algn="l">
              <a:lnSpc>
                <a:spcPts val="370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164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</a:pPr>
            <a:r>
              <a:rPr lang="en-US" sz="4743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  <a:p>
            <a:pPr algn="ctr">
              <a:lnSpc>
                <a:spcPts val="66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72469" y="2572976"/>
            <a:ext cx="8794902" cy="4584343"/>
          </a:xfrm>
          <a:custGeom>
            <a:avLst/>
            <a:gdLst/>
            <a:ahLst/>
            <a:cxnLst/>
            <a:rect r="r" b="b" t="t" l="l"/>
            <a:pathLst>
              <a:path h="4584343" w="8794902">
                <a:moveTo>
                  <a:pt x="0" y="0"/>
                </a:moveTo>
                <a:lnTo>
                  <a:pt x="8794901" y="0"/>
                </a:lnTo>
                <a:lnTo>
                  <a:pt x="8794901" y="4584342"/>
                </a:lnTo>
                <a:lnTo>
                  <a:pt x="0" y="45843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35450" y="2572976"/>
            <a:ext cx="8752550" cy="4584343"/>
          </a:xfrm>
          <a:custGeom>
            <a:avLst/>
            <a:gdLst/>
            <a:ahLst/>
            <a:cxnLst/>
            <a:rect r="r" b="b" t="t" l="l"/>
            <a:pathLst>
              <a:path h="4584343" w="8752550">
                <a:moveTo>
                  <a:pt x="0" y="0"/>
                </a:moveTo>
                <a:lnTo>
                  <a:pt x="8752550" y="0"/>
                </a:lnTo>
                <a:lnTo>
                  <a:pt x="8752550" y="4584342"/>
                </a:lnTo>
                <a:lnTo>
                  <a:pt x="0" y="45843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242" t="0" r="-724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81465" y="120474"/>
            <a:ext cx="11925071" cy="134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</a:pPr>
            <a:r>
              <a:rPr lang="en-US" b="true" sz="38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AUTOMATION FRAMEWORK SCREENSHOT  FROM GIT REPOSITORY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57583" y="2565642"/>
            <a:ext cx="8386417" cy="4528665"/>
          </a:xfrm>
          <a:custGeom>
            <a:avLst/>
            <a:gdLst/>
            <a:ahLst/>
            <a:cxnLst/>
            <a:rect r="r" b="b" t="t" l="l"/>
            <a:pathLst>
              <a:path h="4528665" w="8386417">
                <a:moveTo>
                  <a:pt x="0" y="0"/>
                </a:moveTo>
                <a:lnTo>
                  <a:pt x="8386417" y="0"/>
                </a:lnTo>
                <a:lnTo>
                  <a:pt x="8386417" y="4528665"/>
                </a:lnTo>
                <a:lnTo>
                  <a:pt x="0" y="4528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15117" y="2502631"/>
            <a:ext cx="8562566" cy="4591676"/>
          </a:xfrm>
          <a:custGeom>
            <a:avLst/>
            <a:gdLst/>
            <a:ahLst/>
            <a:cxnLst/>
            <a:rect r="r" b="b" t="t" l="l"/>
            <a:pathLst>
              <a:path h="4591676" w="8562566">
                <a:moveTo>
                  <a:pt x="0" y="0"/>
                </a:moveTo>
                <a:lnTo>
                  <a:pt x="8562566" y="0"/>
                </a:lnTo>
                <a:lnTo>
                  <a:pt x="8562566" y="4591676"/>
                </a:lnTo>
                <a:lnTo>
                  <a:pt x="0" y="45916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81465" y="120474"/>
            <a:ext cx="13362494" cy="134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</a:pPr>
            <a:r>
              <a:rPr lang="en-US" b="true" sz="38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AUTOMATION  APPROACH,PAGE OBJECT MODEL AND DATA DRIVEN TESTING SCREENSHOT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20958" y="2252877"/>
            <a:ext cx="7159364" cy="3606530"/>
          </a:xfrm>
          <a:custGeom>
            <a:avLst/>
            <a:gdLst/>
            <a:ahLst/>
            <a:cxnLst/>
            <a:rect r="r" b="b" t="t" l="l"/>
            <a:pathLst>
              <a:path h="3606530" w="7159364">
                <a:moveTo>
                  <a:pt x="0" y="0"/>
                </a:moveTo>
                <a:lnTo>
                  <a:pt x="7159365" y="0"/>
                </a:lnTo>
                <a:lnTo>
                  <a:pt x="7159365" y="3606530"/>
                </a:lnTo>
                <a:lnTo>
                  <a:pt x="0" y="360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33733" y="2252877"/>
            <a:ext cx="7316310" cy="3740464"/>
          </a:xfrm>
          <a:custGeom>
            <a:avLst/>
            <a:gdLst/>
            <a:ahLst/>
            <a:cxnLst/>
            <a:rect r="r" b="b" t="t" l="l"/>
            <a:pathLst>
              <a:path h="3740464" w="7316310">
                <a:moveTo>
                  <a:pt x="0" y="0"/>
                </a:moveTo>
                <a:lnTo>
                  <a:pt x="7316310" y="0"/>
                </a:lnTo>
                <a:lnTo>
                  <a:pt x="7316310" y="3740464"/>
                </a:lnTo>
                <a:lnTo>
                  <a:pt x="0" y="37404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90013" y="6153211"/>
            <a:ext cx="8145396" cy="4133789"/>
          </a:xfrm>
          <a:custGeom>
            <a:avLst/>
            <a:gdLst/>
            <a:ahLst/>
            <a:cxnLst/>
            <a:rect r="r" b="b" t="t" l="l"/>
            <a:pathLst>
              <a:path h="4133789" w="8145396">
                <a:moveTo>
                  <a:pt x="0" y="0"/>
                </a:moveTo>
                <a:lnTo>
                  <a:pt x="8145397" y="0"/>
                </a:lnTo>
                <a:lnTo>
                  <a:pt x="8145397" y="4133789"/>
                </a:lnTo>
                <a:lnTo>
                  <a:pt x="0" y="41337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81465" y="120474"/>
            <a:ext cx="13362494" cy="134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</a:pPr>
            <a:r>
              <a:rPr lang="en-US" b="true" sz="38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ZEPHYR BOARD - SMOKE CASE, SANITY CASE AND REGRESSION CYCLE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78635" y="1762776"/>
            <a:ext cx="7565365" cy="3829966"/>
          </a:xfrm>
          <a:custGeom>
            <a:avLst/>
            <a:gdLst/>
            <a:ahLst/>
            <a:cxnLst/>
            <a:rect r="r" b="b" t="t" l="l"/>
            <a:pathLst>
              <a:path h="3829966" w="7565365">
                <a:moveTo>
                  <a:pt x="0" y="0"/>
                </a:moveTo>
                <a:lnTo>
                  <a:pt x="7565365" y="0"/>
                </a:lnTo>
                <a:lnTo>
                  <a:pt x="7565365" y="3829966"/>
                </a:lnTo>
                <a:lnTo>
                  <a:pt x="0" y="38299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21480" y="1762776"/>
            <a:ext cx="7064350" cy="3576327"/>
          </a:xfrm>
          <a:custGeom>
            <a:avLst/>
            <a:gdLst/>
            <a:ahLst/>
            <a:cxnLst/>
            <a:rect r="r" b="b" t="t" l="l"/>
            <a:pathLst>
              <a:path h="3576327" w="7064350">
                <a:moveTo>
                  <a:pt x="0" y="0"/>
                </a:moveTo>
                <a:lnTo>
                  <a:pt x="7064350" y="0"/>
                </a:lnTo>
                <a:lnTo>
                  <a:pt x="7064350" y="3576327"/>
                </a:lnTo>
                <a:lnTo>
                  <a:pt x="0" y="35763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2155" y="5720367"/>
            <a:ext cx="7631845" cy="3743813"/>
          </a:xfrm>
          <a:custGeom>
            <a:avLst/>
            <a:gdLst/>
            <a:ahLst/>
            <a:cxnLst/>
            <a:rect r="r" b="b" t="t" l="l"/>
            <a:pathLst>
              <a:path h="3743813" w="7631845">
                <a:moveTo>
                  <a:pt x="0" y="0"/>
                </a:moveTo>
                <a:lnTo>
                  <a:pt x="7631845" y="0"/>
                </a:lnTo>
                <a:lnTo>
                  <a:pt x="7631845" y="3743813"/>
                </a:lnTo>
                <a:lnTo>
                  <a:pt x="0" y="37438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727" r="0" b="-172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21480" y="5759527"/>
            <a:ext cx="7228591" cy="3704653"/>
          </a:xfrm>
          <a:custGeom>
            <a:avLst/>
            <a:gdLst/>
            <a:ahLst/>
            <a:cxnLst/>
            <a:rect r="r" b="b" t="t" l="l"/>
            <a:pathLst>
              <a:path h="3704653" w="7228591">
                <a:moveTo>
                  <a:pt x="0" y="0"/>
                </a:moveTo>
                <a:lnTo>
                  <a:pt x="7228591" y="0"/>
                </a:lnTo>
                <a:lnTo>
                  <a:pt x="7228591" y="3704653"/>
                </a:lnTo>
                <a:lnTo>
                  <a:pt x="0" y="37046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81465" y="120474"/>
            <a:ext cx="13362494" cy="134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</a:pPr>
            <a:r>
              <a:rPr lang="en-US" b="true" sz="38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JIRA BACKLOG SCREENSHOT AND DESCRIPTION ONE LINE TO SHOW AGILE WORK IN SPRINT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14256" y="9172575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DAGyU2J1tHg</dc:identifier>
  <dcterms:modified xsi:type="dcterms:W3CDTF">2011-08-01T06:04:30Z</dcterms:modified>
  <cp:revision>1</cp:revision>
  <dc:title>PRESENTATION</dc:title>
</cp:coreProperties>
</file>