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73" r:id="rId2"/>
    <p:sldId id="274" r:id="rId3"/>
    <p:sldId id="257" r:id="rId4"/>
    <p:sldId id="260" r:id="rId5"/>
    <p:sldId id="258" r:id="rId6"/>
    <p:sldId id="259" r:id="rId7"/>
    <p:sldId id="262" r:id="rId8"/>
    <p:sldId id="265" r:id="rId9"/>
    <p:sldId id="266" r:id="rId10"/>
    <p:sldId id="277" r:id="rId11"/>
    <p:sldId id="276" r:id="rId12"/>
    <p:sldId id="272" r:id="rId13"/>
    <p:sldId id="275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43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7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057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4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69EBF-58AC-3E37-96D2-D78DE962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966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7BBD-0C21-4FE2-2D30-E2526307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8596668" cy="1320800"/>
          </a:xfrm>
        </p:spPr>
        <p:txBody>
          <a:bodyPr/>
          <a:lstStyle/>
          <a:p>
            <a:r>
              <a:rPr lang="en-US" dirty="0"/>
              <a:t>Future Upgrades :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87E41-BB44-5616-B4BB-E82221817592}"/>
              </a:ext>
            </a:extLst>
          </p:cNvPr>
          <p:cNvSpPr txBox="1"/>
          <p:nvPr/>
        </p:nvSpPr>
        <p:spPr>
          <a:xfrm>
            <a:off x="838200" y="1371600"/>
            <a:ext cx="8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Online Mess Diet Fee Payment.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Online Diet Off.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Proper Authentication.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Keep Track Diet on Daily Basis.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Live Complaint Status Update.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0A2D-00FB-F5D7-FD21-249C90E3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74BA4-928E-3D1B-46CB-FD14820A611E}"/>
              </a:ext>
            </a:extLst>
          </p:cNvPr>
          <p:cNvSpPr txBox="1"/>
          <p:nvPr/>
        </p:nvSpPr>
        <p:spPr>
          <a:xfrm>
            <a:off x="762000" y="1930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dirty="0" err="1"/>
              <a:t>Tkinter</a:t>
            </a:r>
            <a:endParaRPr lang="en-IN" sz="4000" dirty="0"/>
          </a:p>
          <a:p>
            <a:pPr marL="742950" indent="-742950">
              <a:buFont typeface="+mj-lt"/>
              <a:buAutoNum type="arabicPeriod"/>
            </a:pPr>
            <a:r>
              <a:rPr lang="en-IN" sz="4000" dirty="0"/>
              <a:t>Pandas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/>
              <a:t>Pyttsx3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/>
              <a:t>OS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err="1"/>
              <a:t>Ctime</a:t>
            </a:r>
            <a:endParaRPr lang="en-IN" sz="4000" dirty="0"/>
          </a:p>
          <a:p>
            <a:pPr marL="742950" indent="-742950">
              <a:buFont typeface="+mj-lt"/>
              <a:buAutoNum type="arabicPeriod"/>
            </a:pPr>
            <a:r>
              <a:rPr lang="en-IN" sz="4000" dirty="0" err="1"/>
              <a:t>PyAutoGUI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7699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32797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err="1"/>
              <a:t>Contribut</a:t>
            </a:r>
            <a:r>
              <a:rPr lang="en-IN" spc="-10" dirty="0"/>
              <a:t>io</a:t>
            </a:r>
            <a:r>
              <a:rPr spc="-10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209800"/>
            <a:ext cx="9996170" cy="272382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4170" marR="300990" indent="-332105">
              <a:lnSpc>
                <a:spcPts val="2450"/>
              </a:lnSpc>
              <a:spcBef>
                <a:spcPts val="440"/>
              </a:spcBef>
              <a:buFont typeface="Arial"/>
              <a:buChar char="▪"/>
              <a:tabLst>
                <a:tab pos="344170" algn="l"/>
              </a:tabLst>
            </a:pPr>
            <a:r>
              <a:rPr lang="en-US" sz="2300" spc="-10" dirty="0">
                <a:solidFill>
                  <a:srgbClr val="3E3E3E"/>
                </a:solidFill>
                <a:latin typeface="Calibri"/>
                <a:cs typeface="Calibri"/>
              </a:rPr>
              <a:t>As a team leader, </a:t>
            </a:r>
            <a:r>
              <a:rPr lang="en-US" sz="2300" b="1" spc="-10" dirty="0">
                <a:solidFill>
                  <a:srgbClr val="3E3E3E"/>
                </a:solidFill>
                <a:latin typeface="Calibri"/>
                <a:cs typeface="Calibri"/>
              </a:rPr>
              <a:t>Himanshu</a:t>
            </a:r>
            <a:r>
              <a:rPr lang="en-US" sz="2300" spc="-10" dirty="0">
                <a:solidFill>
                  <a:srgbClr val="3E3E3E"/>
                </a:solidFill>
                <a:latin typeface="Calibri"/>
                <a:cs typeface="Calibri"/>
              </a:rPr>
              <a:t> manages the team and distributes all the tasks done by the team and create a supportive environment.</a:t>
            </a:r>
          </a:p>
          <a:p>
            <a:pPr marL="344170" marR="300990" indent="-332105">
              <a:lnSpc>
                <a:spcPts val="2450"/>
              </a:lnSpc>
              <a:spcBef>
                <a:spcPts val="440"/>
              </a:spcBef>
              <a:buFont typeface="Arial"/>
              <a:buChar char="▪"/>
              <a:tabLst>
                <a:tab pos="344170" algn="l"/>
              </a:tabLst>
            </a:pPr>
            <a:r>
              <a:rPr lang="en-US" sz="2300" spc="-10" dirty="0">
                <a:solidFill>
                  <a:srgbClr val="3E3E3E"/>
                </a:solidFill>
                <a:latin typeface="Calibri"/>
                <a:cs typeface="Calibri"/>
              </a:rPr>
              <a:t>As a team-mate, </a:t>
            </a:r>
            <a:r>
              <a:rPr lang="en-US" sz="2300" b="1" spc="-10" dirty="0" err="1">
                <a:solidFill>
                  <a:srgbClr val="3E3E3E"/>
                </a:solidFill>
                <a:latin typeface="Calibri"/>
                <a:cs typeface="Calibri"/>
              </a:rPr>
              <a:t>Yakshi</a:t>
            </a:r>
            <a:r>
              <a:rPr lang="en-US" sz="2300" spc="-10" dirty="0">
                <a:solidFill>
                  <a:srgbClr val="3E3E3E"/>
                </a:solidFill>
                <a:latin typeface="Calibri"/>
                <a:cs typeface="Calibri"/>
              </a:rPr>
              <a:t> handles design part and problem-solving with her unique mindset.</a:t>
            </a:r>
            <a:endParaRPr lang="en-IN" sz="230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344170" marR="300990" indent="-332105">
              <a:lnSpc>
                <a:spcPts val="2450"/>
              </a:lnSpc>
              <a:spcBef>
                <a:spcPts val="440"/>
              </a:spcBef>
              <a:buFont typeface="Arial"/>
              <a:buChar char="▪"/>
              <a:tabLst>
                <a:tab pos="344170" algn="l"/>
              </a:tabLst>
            </a:pP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Mess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Student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pantry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lang="en-IN" sz="2300" spc="-20" dirty="0">
                <a:solidFill>
                  <a:srgbClr val="3E3E3E"/>
                </a:solidFill>
                <a:latin typeface="Calibri"/>
                <a:cs typeface="Calibri"/>
              </a:rPr>
              <a:t>code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was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built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by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lang="en-IN" sz="2300" b="1" spc="-80" dirty="0">
                <a:solidFill>
                  <a:srgbClr val="3E3E3E"/>
                </a:solidFill>
                <a:latin typeface="Calibri"/>
                <a:cs typeface="Calibri"/>
              </a:rPr>
              <a:t>Akhil</a:t>
            </a:r>
            <a:r>
              <a:rPr lang="en-IN"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like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orders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E3E3E"/>
                </a:solidFill>
                <a:latin typeface="Calibri"/>
                <a:cs typeface="Calibri"/>
              </a:rPr>
              <a:t>from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cooks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inventory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Student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E3E3E"/>
                </a:solidFill>
                <a:latin typeface="Calibri"/>
                <a:cs typeface="Calibri"/>
              </a:rPr>
              <a:t>registration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system.</a:t>
            </a:r>
            <a:endParaRPr lang="en-IN" sz="2300" spc="-1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344170" marR="5080" indent="-332105">
              <a:lnSpc>
                <a:spcPts val="2480"/>
              </a:lnSpc>
              <a:buFont typeface="Arial"/>
              <a:buChar char="▪"/>
              <a:tabLst>
                <a:tab pos="344170" algn="l"/>
                <a:tab pos="2265045" algn="l"/>
              </a:tabLst>
            </a:pP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Most</a:t>
            </a:r>
            <a:r>
              <a:rPr sz="23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3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part</a:t>
            </a:r>
            <a:r>
              <a:rPr sz="23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	Mess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Operation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was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built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by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lang="en-IN" sz="2300" b="1" spc="-70" dirty="0">
                <a:solidFill>
                  <a:srgbClr val="3E3E3E"/>
                </a:solidFill>
                <a:latin typeface="Calibri"/>
                <a:cs typeface="Calibri"/>
              </a:rPr>
              <a:t>Nitesh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like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E3E3E"/>
                </a:solidFill>
                <a:latin typeface="Calibri"/>
                <a:cs typeface="Calibri"/>
              </a:rPr>
              <a:t>registration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inventory</a:t>
            </a:r>
            <a:r>
              <a:rPr sz="23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r>
              <a:rPr sz="23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E3E3E"/>
                </a:solidFill>
                <a:latin typeface="Calibri"/>
                <a:cs typeface="Calibri"/>
              </a:rPr>
              <a:t>etc.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95020-3099-443B-F334-22D724CCE57A}"/>
              </a:ext>
            </a:extLst>
          </p:cNvPr>
          <p:cNvSpPr txBox="1"/>
          <p:nvPr/>
        </p:nvSpPr>
        <p:spPr>
          <a:xfrm>
            <a:off x="1752600" y="11430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/>
              <a:t>                        </a:t>
            </a:r>
            <a:r>
              <a:rPr lang="en-IN" sz="1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29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EDE3-1350-F120-7E9C-F6C2535D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EC0EE-58B5-BA7B-2851-1A103DB0EE6B}"/>
              </a:ext>
            </a:extLst>
          </p:cNvPr>
          <p:cNvSpPr txBox="1"/>
          <p:nvPr/>
        </p:nvSpPr>
        <p:spPr>
          <a:xfrm>
            <a:off x="762000" y="1828800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PS: GH-06</a:t>
            </a:r>
          </a:p>
          <a:p>
            <a:endParaRPr lang="en-IN" sz="3200" dirty="0"/>
          </a:p>
          <a:p>
            <a:r>
              <a:rPr lang="en-IN" sz="3200" dirty="0"/>
              <a:t>TITLE :</a:t>
            </a:r>
          </a:p>
          <a:p>
            <a:endParaRPr lang="en-IN" sz="3200" dirty="0"/>
          </a:p>
          <a:p>
            <a:r>
              <a:rPr lang="en-IN" sz="3200" dirty="0"/>
              <a:t>Open Innovation(Mess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11149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794" y="609600"/>
            <a:ext cx="85966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Pro</a:t>
            </a:r>
            <a:r>
              <a:rPr lang="en-IN" spc="-60" dirty="0" err="1"/>
              <a:t>blem</a:t>
            </a:r>
            <a:r>
              <a:rPr lang="en-IN" spc="-60" dirty="0"/>
              <a:t> Statement:-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796502"/>
            <a:ext cx="9541510" cy="63709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0340" marR="5080" indent="-168275">
              <a:lnSpc>
                <a:spcPts val="3100"/>
              </a:lnSpc>
              <a:spcBef>
                <a:spcPts val="420"/>
              </a:spcBef>
              <a:buClr>
                <a:srgbClr val="000000"/>
              </a:buClr>
              <a:buSzPct val="114285"/>
              <a:buFont typeface="Arial"/>
              <a:buChar char="▪"/>
              <a:tabLst>
                <a:tab pos="181610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lang="en-IN" sz="2800" dirty="0">
                <a:solidFill>
                  <a:srgbClr val="3E3E3E"/>
                </a:solidFill>
                <a:latin typeface="Calibri"/>
                <a:cs typeface="Calibri"/>
              </a:rPr>
              <a:t> old mess system has many drawback as mention below:</a:t>
            </a:r>
            <a:endParaRPr sz="28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484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Supervisor</a:t>
            </a:r>
          </a:p>
          <a:p>
            <a:pPr marL="805180" lvl="1" indent="-342900">
              <a:lnSpc>
                <a:spcPct val="100000"/>
              </a:lnSpc>
              <a:spcBef>
                <a:spcPts val="484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Register Maintain</a:t>
            </a:r>
          </a:p>
          <a:p>
            <a:pPr marL="805180" lvl="1" indent="-342900">
              <a:lnSpc>
                <a:spcPct val="100000"/>
              </a:lnSpc>
              <a:spcBef>
                <a:spcPts val="484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Diet Maintain on Register</a:t>
            </a:r>
          </a:p>
          <a:p>
            <a:pPr marL="805180" lvl="1" indent="-342900">
              <a:lnSpc>
                <a:spcPct val="100000"/>
              </a:lnSpc>
              <a:spcBef>
                <a:spcPts val="484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Handling Records</a:t>
            </a:r>
          </a:p>
          <a:p>
            <a:pPr marL="805180" lvl="1" indent="-342900">
              <a:lnSpc>
                <a:spcPct val="100000"/>
              </a:lnSpc>
              <a:spcBef>
                <a:spcPts val="484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Time Consuming </a:t>
            </a:r>
          </a:p>
          <a:p>
            <a:pPr marL="805180" lvl="1" indent="-342900">
              <a:lnSpc>
                <a:spcPct val="100000"/>
              </a:lnSpc>
              <a:spcBef>
                <a:spcPts val="484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spc="-10" dirty="0">
                <a:latin typeface="Calibri"/>
                <a:cs typeface="Calibri"/>
              </a:rPr>
              <a:t>Less Secure</a:t>
            </a:r>
          </a:p>
          <a:p>
            <a:pPr marL="805180" lvl="1" indent="-342900">
              <a:lnSpc>
                <a:spcPct val="100000"/>
              </a:lnSpc>
              <a:spcBef>
                <a:spcPts val="645"/>
              </a:spcBef>
              <a:buSzPct val="116666"/>
              <a:buFont typeface="Arial" panose="020B0604020202020204" pitchFamily="34" charset="0"/>
              <a:buChar char="•"/>
              <a:tabLst>
                <a:tab pos="638175" algn="l"/>
              </a:tabLst>
            </a:pPr>
            <a:r>
              <a:rPr lang="en-IN" sz="2400" dirty="0">
                <a:latin typeface="Calibri"/>
                <a:cs typeface="Calibri"/>
              </a:rPr>
              <a:t>Students </a:t>
            </a:r>
          </a:p>
          <a:p>
            <a:pPr marL="805180" lvl="1" indent="-342900">
              <a:lnSpc>
                <a:spcPct val="100000"/>
              </a:lnSpc>
              <a:spcBef>
                <a:spcPts val="645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dirty="0">
                <a:latin typeface="Calibri"/>
                <a:cs typeface="Calibri"/>
              </a:rPr>
              <a:t>Monthly Diet Check</a:t>
            </a:r>
          </a:p>
          <a:p>
            <a:pPr marL="805180" lvl="1" indent="-342900">
              <a:lnSpc>
                <a:spcPct val="100000"/>
              </a:lnSpc>
              <a:spcBef>
                <a:spcPts val="645"/>
              </a:spcBef>
              <a:buSzPct val="116666"/>
              <a:buFont typeface="Wingdings" panose="05000000000000000000" pitchFamily="2" charset="2"/>
              <a:buChar char="Ø"/>
              <a:tabLst>
                <a:tab pos="638175" algn="l"/>
              </a:tabLst>
            </a:pPr>
            <a:r>
              <a:rPr lang="en-IN" sz="2400" dirty="0">
                <a:latin typeface="Calibri"/>
                <a:cs typeface="Calibri"/>
              </a:rPr>
              <a:t>Complaints</a:t>
            </a:r>
          </a:p>
          <a:p>
            <a:pPr marL="805180" lvl="1" indent="-342900">
              <a:lnSpc>
                <a:spcPct val="100000"/>
              </a:lnSpc>
              <a:spcBef>
                <a:spcPts val="645"/>
              </a:spcBef>
              <a:buSzPct val="116666"/>
              <a:buFont typeface="Arial" panose="020B0604020202020204" pitchFamily="34" charset="0"/>
              <a:buChar char="•"/>
              <a:tabLst>
                <a:tab pos="638175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805180" lvl="1" indent="-342900">
              <a:lnSpc>
                <a:spcPct val="100000"/>
              </a:lnSpc>
              <a:spcBef>
                <a:spcPts val="645"/>
              </a:spcBef>
              <a:buSzPct val="116666"/>
              <a:buFont typeface="Wingdings" panose="05000000000000000000" pitchFamily="2" charset="2"/>
              <a:buChar char="§"/>
              <a:tabLst>
                <a:tab pos="638175" algn="l"/>
              </a:tabLst>
            </a:pP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45"/>
              </a:spcBef>
              <a:buFont typeface="Arial"/>
              <a:buChar char="▪"/>
            </a:pPr>
            <a:endParaRPr sz="2400" dirty="0">
              <a:latin typeface="Calibri"/>
              <a:cs typeface="Calibri"/>
            </a:endParaRPr>
          </a:p>
          <a:p>
            <a:pPr marL="12065" marR="337820">
              <a:lnSpc>
                <a:spcPts val="3080"/>
              </a:lnSpc>
              <a:buClr>
                <a:srgbClr val="000000"/>
              </a:buClr>
              <a:buSzPct val="114285"/>
              <a:tabLst>
                <a:tab pos="18161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93397"/>
            <a:ext cx="85966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OLD</a:t>
            </a:r>
            <a:r>
              <a:rPr spc="-95" dirty="0"/>
              <a:t> </a:t>
            </a:r>
            <a:r>
              <a:rPr dirty="0"/>
              <a:t>Model</a:t>
            </a:r>
            <a:endParaRPr spc="-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C53A4-02F2-9CB4-2F5D-A4BCFA74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39" y="1600200"/>
            <a:ext cx="8157883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244309"/>
            <a:ext cx="9603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45" dirty="0">
                <a:solidFill>
                  <a:schemeClr val="accent2">
                    <a:lumMod val="75000"/>
                  </a:schemeClr>
                </a:solidFill>
              </a:rPr>
              <a:t>Mess</a:t>
            </a:r>
            <a:r>
              <a:rPr u="sng" spc="-9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u="sng" spc="-25" dirty="0">
                <a:solidFill>
                  <a:schemeClr val="accent2">
                    <a:lumMod val="75000"/>
                  </a:schemeClr>
                </a:solidFill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81200"/>
            <a:ext cx="8844915" cy="46977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0340" marR="5080" indent="-168275">
              <a:lnSpc>
                <a:spcPts val="3100"/>
              </a:lnSpc>
              <a:spcBef>
                <a:spcPts val="420"/>
              </a:spcBef>
              <a:buClr>
                <a:srgbClr val="000000"/>
              </a:buClr>
              <a:buSzPct val="114285"/>
              <a:buFont typeface="Arial"/>
              <a:buChar char="▪"/>
              <a:tabLst>
                <a:tab pos="181610" algn="l"/>
              </a:tabLst>
            </a:pPr>
            <a:r>
              <a:rPr sz="2800" spc="-1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manage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mess,student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registration,</a:t>
            </a:r>
            <a:r>
              <a:rPr sz="28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r>
              <a:rPr sz="28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checks 	</a:t>
            </a:r>
            <a:r>
              <a:rPr sz="2800" dirty="0" err="1">
                <a:solidFill>
                  <a:srgbClr val="3E3E3E"/>
                </a:solidFill>
                <a:latin typeface="Calibri"/>
                <a:cs typeface="Calibri"/>
              </a:rPr>
              <a:t>invento</a:t>
            </a:r>
            <a:r>
              <a:rPr lang="en-IN" sz="280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y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submits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order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approves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vendor</a:t>
            </a:r>
            <a:r>
              <a:rPr sz="28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availability.</a:t>
            </a:r>
            <a:endParaRPr sz="2800" dirty="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114285"/>
              <a:buFont typeface="Arial"/>
              <a:buChar char="▪"/>
              <a:tabLst>
                <a:tab pos="180975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operations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done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by</a:t>
            </a:r>
            <a:r>
              <a:rPr sz="28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this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sub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node</a:t>
            </a:r>
            <a:r>
              <a:rPr sz="28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540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Admission</a:t>
            </a:r>
            <a:endParaRPr sz="24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645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spc="-10" dirty="0">
                <a:latin typeface="Calibri"/>
                <a:cs typeface="Calibri"/>
              </a:rPr>
              <a:t>Withdraw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Admission</a:t>
            </a:r>
            <a:endParaRPr sz="24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645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Creds</a:t>
            </a:r>
            <a:endParaRPr sz="24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645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spc="-10" dirty="0">
                <a:latin typeface="Calibri"/>
                <a:cs typeface="Calibri"/>
              </a:rPr>
              <a:t>Records</a:t>
            </a:r>
            <a:r>
              <a:rPr lang="en-IN" sz="2400" spc="-10" dirty="0">
                <a:latin typeface="Calibri"/>
                <a:cs typeface="Calibri"/>
              </a:rPr>
              <a:t> of Student order</a:t>
            </a:r>
            <a:endParaRPr sz="24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645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637540" lvl="1" indent="-220979">
              <a:lnSpc>
                <a:spcPts val="2730"/>
              </a:lnSpc>
              <a:spcBef>
                <a:spcPts val="295"/>
              </a:spcBef>
              <a:buFont typeface="Arial"/>
              <a:buChar char="▪"/>
              <a:tabLst>
                <a:tab pos="637540" algn="l"/>
              </a:tabLst>
            </a:pP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Mess</a:t>
            </a:r>
            <a:endParaRPr sz="2400" dirty="0">
              <a:latin typeface="Calibri"/>
              <a:cs typeface="Calibri"/>
            </a:endParaRPr>
          </a:p>
          <a:p>
            <a:pPr marL="637540" lvl="1" indent="-220979">
              <a:lnSpc>
                <a:spcPts val="2600"/>
              </a:lnSpc>
              <a:buFont typeface="Arial"/>
              <a:buChar char="▪"/>
              <a:tabLst>
                <a:tab pos="63754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item</a:t>
            </a:r>
            <a:endParaRPr sz="2400" dirty="0">
              <a:latin typeface="Calibri"/>
              <a:cs typeface="Calibri"/>
            </a:endParaRPr>
          </a:p>
          <a:p>
            <a:pPr marL="637540" lvl="1" indent="-220979">
              <a:lnSpc>
                <a:spcPts val="2750"/>
              </a:lnSpc>
              <a:buFont typeface="Arial"/>
              <a:buChar char="▪"/>
              <a:tabLst>
                <a:tab pos="637540" algn="l"/>
              </a:tabLst>
            </a:pPr>
            <a:r>
              <a:rPr sz="2400" spc="-10" dirty="0">
                <a:latin typeface="Calibri"/>
                <a:cs typeface="Calibri"/>
              </a:rPr>
              <a:t>Pantry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916EB-5C75-297E-F14C-34C7D2D4FFF3}"/>
              </a:ext>
            </a:extLst>
          </p:cNvPr>
          <p:cNvSpPr txBox="1"/>
          <p:nvPr/>
        </p:nvSpPr>
        <p:spPr>
          <a:xfrm>
            <a:off x="990600" y="304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Problem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Mess</a:t>
            </a:r>
            <a:r>
              <a:rPr spc="-90" dirty="0"/>
              <a:t> </a:t>
            </a:r>
            <a:r>
              <a:rPr spc="-35" dirty="0"/>
              <a:t>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323" y="1930400"/>
            <a:ext cx="9071610" cy="282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68275">
              <a:lnSpc>
                <a:spcPts val="3540"/>
              </a:lnSpc>
              <a:buClr>
                <a:srgbClr val="000000"/>
              </a:buClr>
              <a:buSzPct val="114285"/>
              <a:buFont typeface="Arial"/>
              <a:buChar char="▪"/>
              <a:tabLst>
                <a:tab pos="180975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Mess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Student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placing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an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order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checking</a:t>
            </a:r>
            <a:r>
              <a:rPr lang="en-IN" sz="2800" spc="-65" dirty="0">
                <a:solidFill>
                  <a:srgbClr val="3E3E3E"/>
                </a:solidFill>
                <a:latin typeface="Calibri"/>
                <a:cs typeface="Calibri"/>
              </a:rPr>
              <a:t> Monthly Diet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0"/>
              </a:spcBef>
              <a:buFont typeface="Arial"/>
              <a:buChar char="▪"/>
            </a:pPr>
            <a:endParaRPr sz="2800" dirty="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buClr>
                <a:srgbClr val="000000"/>
              </a:buClr>
              <a:buSzPct val="114285"/>
              <a:buFont typeface="Arial"/>
              <a:buChar char="▪"/>
              <a:tabLst>
                <a:tab pos="180975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operations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performed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by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this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sub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node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are</a:t>
            </a:r>
            <a:r>
              <a:rPr sz="2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540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endParaRPr sz="2400" dirty="0">
              <a:latin typeface="Calibri"/>
              <a:cs typeface="Calibri"/>
            </a:endParaRPr>
          </a:p>
          <a:p>
            <a:pPr marL="638175" lvl="1" indent="-175895">
              <a:lnSpc>
                <a:spcPct val="100000"/>
              </a:lnSpc>
              <a:spcBef>
                <a:spcPts val="645"/>
              </a:spcBef>
              <a:buSzPct val="116666"/>
              <a:buFont typeface="Arial"/>
              <a:buChar char="▪"/>
              <a:tabLst>
                <a:tab pos="638175" algn="l"/>
              </a:tabLst>
            </a:pPr>
            <a:r>
              <a:rPr sz="2400" dirty="0">
                <a:latin typeface="Calibri"/>
                <a:cs typeface="Calibri"/>
              </a:rPr>
              <a:t>Account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 dirty="0">
              <a:latin typeface="Calibri"/>
              <a:cs typeface="Calibri"/>
            </a:endParaRPr>
          </a:p>
          <a:p>
            <a:pPr marL="637540" lvl="1" indent="-157480">
              <a:lnSpc>
                <a:spcPct val="100000"/>
              </a:lnSpc>
              <a:spcBef>
                <a:spcPts val="300"/>
              </a:spcBef>
              <a:buFont typeface="Arial"/>
              <a:buChar char="▪"/>
              <a:tabLst>
                <a:tab pos="637540" algn="l"/>
              </a:tabLst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Complaints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NEW</a:t>
            </a:r>
            <a:r>
              <a:rPr spc="-2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-95" dirty="0"/>
              <a:t>Cartesian</a:t>
            </a:r>
            <a:r>
              <a:rPr spc="-100" dirty="0"/>
              <a:t> </a:t>
            </a:r>
            <a:r>
              <a:rPr spc="-10" dirty="0"/>
              <a:t>Decomposition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22071"/>
            <a:ext cx="8347023" cy="4827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057400"/>
            <a:ext cx="10097135" cy="32075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67030" marR="81915" indent="-354965">
              <a:lnSpc>
                <a:spcPts val="2620"/>
              </a:lnSpc>
              <a:spcBef>
                <a:spcPts val="305"/>
              </a:spcBef>
              <a:buSzPct val="121739"/>
              <a:buFont typeface="Arial"/>
              <a:buChar char="▪"/>
              <a:tabLst>
                <a:tab pos="367030" algn="l"/>
              </a:tabLst>
            </a:pPr>
            <a:r>
              <a:rPr sz="2300" b="1" dirty="0">
                <a:solidFill>
                  <a:srgbClr val="3E3E3E"/>
                </a:solidFill>
                <a:latin typeface="Calibri"/>
                <a:cs typeface="Calibri"/>
              </a:rPr>
              <a:t>New</a:t>
            </a:r>
            <a:r>
              <a:rPr sz="2300" b="1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3E3E3E"/>
                </a:solidFill>
                <a:latin typeface="Calibri"/>
                <a:cs typeface="Calibri"/>
              </a:rPr>
              <a:t>Admission</a:t>
            </a:r>
            <a:r>
              <a:rPr sz="2300" b="1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used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register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new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student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mess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further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lang="en-IN" sz="2300" spc="-60" dirty="0">
                <a:solidFill>
                  <a:srgbClr val="3E3E3E"/>
                </a:solidFill>
                <a:latin typeface="Calibri"/>
                <a:cs typeface="Calibri"/>
              </a:rPr>
              <a:t>  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credits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added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account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according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money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provided.</a:t>
            </a:r>
            <a:endParaRPr sz="2300" dirty="0">
              <a:latin typeface="Calibri"/>
              <a:cs typeface="Calibri"/>
            </a:endParaRPr>
          </a:p>
          <a:p>
            <a:pPr marL="367030" indent="-332105">
              <a:lnSpc>
                <a:spcPts val="2265"/>
              </a:lnSpc>
              <a:buFont typeface="Arial"/>
              <a:buChar char="▪"/>
              <a:tabLst>
                <a:tab pos="367030" algn="l"/>
              </a:tabLst>
            </a:pPr>
            <a:r>
              <a:rPr sz="2300" b="1" spc="-10" dirty="0">
                <a:solidFill>
                  <a:srgbClr val="3E3E3E"/>
                </a:solidFill>
                <a:latin typeface="Calibri"/>
                <a:cs typeface="Calibri"/>
              </a:rPr>
              <a:t>Withdraw</a:t>
            </a:r>
            <a:r>
              <a:rPr sz="2300" b="1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3E3E3E"/>
                </a:solidFill>
                <a:latin typeface="Calibri"/>
                <a:cs typeface="Calibri"/>
              </a:rPr>
              <a:t>Admission</a:t>
            </a:r>
            <a:r>
              <a:rPr sz="2300" b="1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used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remove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student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from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system.</a:t>
            </a:r>
            <a:endParaRPr sz="2300" dirty="0">
              <a:latin typeface="Calibri"/>
              <a:cs typeface="Calibri"/>
            </a:endParaRPr>
          </a:p>
          <a:p>
            <a:pPr marL="367030" marR="5080" indent="-332105">
              <a:lnSpc>
                <a:spcPts val="2480"/>
              </a:lnSpc>
              <a:spcBef>
                <a:spcPts val="170"/>
              </a:spcBef>
              <a:buFont typeface="Arial"/>
              <a:buChar char="▪"/>
              <a:tabLst>
                <a:tab pos="367030" algn="l"/>
              </a:tabLst>
            </a:pPr>
            <a:r>
              <a:rPr sz="2300" b="1" spc="-10" dirty="0">
                <a:solidFill>
                  <a:srgbClr val="3E3E3E"/>
                </a:solidFill>
                <a:latin typeface="Calibri"/>
                <a:cs typeface="Calibri"/>
              </a:rPr>
              <a:t>Update</a:t>
            </a:r>
            <a:r>
              <a:rPr sz="2300" b="1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3E3E3E"/>
                </a:solidFill>
                <a:latin typeface="Calibri"/>
                <a:cs typeface="Calibri"/>
              </a:rPr>
              <a:t>Creds</a:t>
            </a:r>
            <a:r>
              <a:rPr sz="2300" b="1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further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used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adding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credits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account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which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items</a:t>
            </a:r>
            <a:r>
              <a:rPr sz="23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lang="en-IN" sz="2300" spc="-75" dirty="0">
                <a:solidFill>
                  <a:srgbClr val="3E3E3E"/>
                </a:solidFill>
                <a:latin typeface="Calibri"/>
                <a:cs typeface="Calibri"/>
              </a:rPr>
              <a:t>    </a:t>
            </a:r>
            <a:r>
              <a:rPr sz="2300" spc="-25" dirty="0">
                <a:solidFill>
                  <a:srgbClr val="3E3E3E"/>
                </a:solidFill>
                <a:latin typeface="Calibri"/>
                <a:cs typeface="Calibri"/>
              </a:rPr>
              <a:t>can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bought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at</a:t>
            </a:r>
            <a:r>
              <a:rPr sz="23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students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counter</a:t>
            </a:r>
            <a:r>
              <a:rPr lang="en-US" sz="2300" spc="-10" dirty="0">
                <a:solidFill>
                  <a:srgbClr val="3E3E3E"/>
                </a:solidFill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  <a:p>
            <a:pPr marL="367030" indent="-332105">
              <a:lnSpc>
                <a:spcPts val="2435"/>
              </a:lnSpc>
              <a:buFont typeface="Arial"/>
              <a:buChar char="▪"/>
              <a:tabLst>
                <a:tab pos="367030" algn="l"/>
              </a:tabLst>
            </a:pPr>
            <a:r>
              <a:rPr sz="2300" b="1" dirty="0">
                <a:solidFill>
                  <a:srgbClr val="3E3E3E"/>
                </a:solidFill>
                <a:latin typeface="Calibri"/>
                <a:cs typeface="Calibri"/>
              </a:rPr>
              <a:t>Records</a:t>
            </a:r>
            <a:r>
              <a:rPr sz="2300" b="1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used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check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history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order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placed</a:t>
            </a:r>
            <a:r>
              <a:rPr lang="en-US" sz="2300" dirty="0">
                <a:solidFill>
                  <a:srgbClr val="3E3E3E"/>
                </a:solidFill>
                <a:latin typeface="Calibri"/>
                <a:cs typeface="Calibri"/>
              </a:rPr>
              <a:t> by the student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in</a:t>
            </a:r>
            <a:r>
              <a:rPr sz="23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E3E3E"/>
                </a:solidFill>
                <a:latin typeface="Calibri"/>
                <a:cs typeface="Calibri"/>
              </a:rPr>
              <a:t>the</a:t>
            </a:r>
            <a:r>
              <a:rPr sz="23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E3E3E"/>
                </a:solidFill>
                <a:latin typeface="Calibri"/>
                <a:cs typeface="Calibri"/>
              </a:rPr>
              <a:t>system.</a:t>
            </a:r>
            <a:endParaRPr lang="en-US" sz="2300" spc="-1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367030" indent="-332105">
              <a:lnSpc>
                <a:spcPts val="2435"/>
              </a:lnSpc>
              <a:buFont typeface="Arial"/>
              <a:buChar char="▪"/>
              <a:tabLst>
                <a:tab pos="367030" algn="l"/>
              </a:tabLst>
            </a:pPr>
            <a:r>
              <a:rPr lang="en-IN" sz="2300" b="1" spc="-10" dirty="0">
                <a:solidFill>
                  <a:srgbClr val="3E3E3E"/>
                </a:solidFill>
                <a:latin typeface="Calibri"/>
                <a:cs typeface="Calibri"/>
              </a:rPr>
              <a:t>Student Data </a:t>
            </a:r>
            <a:r>
              <a:rPr lang="en-IN" sz="2300" spc="-10" dirty="0">
                <a:solidFill>
                  <a:srgbClr val="3E3E3E"/>
                </a:solidFill>
                <a:latin typeface="Calibri"/>
                <a:cs typeface="Calibri"/>
              </a:rPr>
              <a:t>has records of all the students of the Hostel.</a:t>
            </a:r>
          </a:p>
          <a:p>
            <a:pPr marL="367030" indent="-332105">
              <a:lnSpc>
                <a:spcPts val="2435"/>
              </a:lnSpc>
              <a:buFont typeface="Arial"/>
              <a:buChar char="▪"/>
              <a:tabLst>
                <a:tab pos="367030" algn="l"/>
              </a:tabLst>
            </a:pPr>
            <a:r>
              <a:rPr lang="en-IN" sz="2300" b="1" spc="-10" dirty="0">
                <a:solidFill>
                  <a:srgbClr val="3E3E3E"/>
                </a:solidFill>
                <a:latin typeface="Calibri"/>
                <a:cs typeface="Calibri"/>
              </a:rPr>
              <a:t>Order New Item for Mess </a:t>
            </a:r>
            <a:r>
              <a:rPr lang="en-IN" sz="2300" spc="-10" dirty="0">
                <a:solidFill>
                  <a:srgbClr val="3E3E3E"/>
                </a:solidFill>
                <a:latin typeface="Calibri"/>
                <a:cs typeface="Calibri"/>
              </a:rPr>
              <a:t>is used for order new item like vegetables, utensils.</a:t>
            </a:r>
          </a:p>
          <a:p>
            <a:pPr marL="367030" indent="-332105">
              <a:lnSpc>
                <a:spcPts val="2435"/>
              </a:lnSpc>
              <a:buFont typeface="Arial"/>
              <a:buChar char="▪"/>
              <a:tabLst>
                <a:tab pos="367030" algn="l"/>
              </a:tabLst>
            </a:pPr>
            <a:r>
              <a:rPr lang="en-IN" sz="2300" b="1" spc="-10" dirty="0">
                <a:solidFill>
                  <a:srgbClr val="3E3E3E"/>
                </a:solidFill>
                <a:latin typeface="Calibri"/>
                <a:cs typeface="Calibri"/>
              </a:rPr>
              <a:t>Change the Status of the Items</a:t>
            </a:r>
            <a:r>
              <a:rPr lang="en-IN" sz="2300" spc="-10" dirty="0">
                <a:solidFill>
                  <a:srgbClr val="3E3E3E"/>
                </a:solidFill>
                <a:latin typeface="Calibri"/>
                <a:cs typeface="Calibri"/>
              </a:rPr>
              <a:t> is used to update the item available in the Mess.</a:t>
            </a:r>
          </a:p>
          <a:p>
            <a:pPr marL="367030" indent="-332105">
              <a:lnSpc>
                <a:spcPts val="2435"/>
              </a:lnSpc>
              <a:buFont typeface="Arial"/>
              <a:buChar char="▪"/>
              <a:tabLst>
                <a:tab pos="367030" algn="l"/>
              </a:tabLst>
            </a:pPr>
            <a:r>
              <a:rPr lang="en-IN" sz="2300" b="1" spc="-10" dirty="0">
                <a:solidFill>
                  <a:srgbClr val="3E3E3E"/>
                </a:solidFill>
                <a:latin typeface="Calibri"/>
                <a:cs typeface="Calibri"/>
              </a:rPr>
              <a:t>Pantry</a:t>
            </a:r>
            <a:r>
              <a:rPr lang="en-IN" sz="23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endParaRPr lang="en-US" sz="2300" spc="-10" dirty="0">
              <a:solidFill>
                <a:srgbClr val="3E3E3E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64979"/>
            <a:ext cx="9831070" cy="423833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83565" marR="127000" indent="-571500">
              <a:lnSpc>
                <a:spcPct val="896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lang="en-IN" sz="4000" dirty="0">
                <a:solidFill>
                  <a:srgbClr val="3E3E3E"/>
                </a:solidFill>
                <a:latin typeface="Calibri"/>
                <a:cs typeface="Calibri"/>
              </a:rPr>
              <a:t> Also available in Website and App Form.</a:t>
            </a:r>
          </a:p>
          <a:p>
            <a:pPr marL="12065" marR="127000">
              <a:lnSpc>
                <a:spcPct val="89600"/>
              </a:lnSpc>
              <a:spcBef>
                <a:spcPts val="409"/>
              </a:spcBef>
              <a:tabLst>
                <a:tab pos="353060" algn="l"/>
              </a:tabLst>
            </a:pPr>
            <a:endParaRPr lang="en-IN" sz="400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583565" marR="127000" indent="-571500">
              <a:lnSpc>
                <a:spcPct val="896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lang="en-IN" sz="4000" dirty="0">
                <a:solidFill>
                  <a:srgbClr val="3E3E3E"/>
                </a:solidFill>
                <a:latin typeface="Calibri"/>
                <a:cs typeface="Calibri"/>
              </a:rPr>
              <a:t>Digital System.</a:t>
            </a:r>
          </a:p>
          <a:p>
            <a:pPr marL="12065" marR="127000">
              <a:lnSpc>
                <a:spcPct val="89600"/>
              </a:lnSpc>
              <a:spcBef>
                <a:spcPts val="409"/>
              </a:spcBef>
              <a:tabLst>
                <a:tab pos="353060" algn="l"/>
              </a:tabLst>
            </a:pPr>
            <a:endParaRPr lang="en-IN" sz="400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583565" marR="127000" indent="-571500">
              <a:lnSpc>
                <a:spcPct val="896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lang="en-IN" sz="4000" dirty="0">
                <a:solidFill>
                  <a:srgbClr val="3E3E3E"/>
                </a:solidFill>
                <a:latin typeface="Calibri"/>
                <a:cs typeface="Calibri"/>
              </a:rPr>
              <a:t>Time Saving System.</a:t>
            </a:r>
          </a:p>
          <a:p>
            <a:pPr marL="12065" marR="127000">
              <a:lnSpc>
                <a:spcPct val="89600"/>
              </a:lnSpc>
              <a:spcBef>
                <a:spcPts val="409"/>
              </a:spcBef>
              <a:tabLst>
                <a:tab pos="353060" algn="l"/>
              </a:tabLst>
            </a:pPr>
            <a:endParaRPr lang="en-IN" sz="400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583565" marR="127000" indent="-571500">
              <a:lnSpc>
                <a:spcPct val="896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lang="en-IN" sz="4000" dirty="0">
                <a:solidFill>
                  <a:srgbClr val="3E3E3E"/>
                </a:solidFill>
                <a:latin typeface="Calibri"/>
                <a:cs typeface="Calibri"/>
              </a:rPr>
              <a:t>User Friendly System.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399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Problem ID</vt:lpstr>
      <vt:lpstr>Problem Statement:-</vt:lpstr>
      <vt:lpstr>OLD Model</vt:lpstr>
      <vt:lpstr>Mess Operations</vt:lpstr>
      <vt:lpstr>Mess Student</vt:lpstr>
      <vt:lpstr>NEW Model Cartesian Decomposition</vt:lpstr>
      <vt:lpstr>PowerPoint Presentation</vt:lpstr>
      <vt:lpstr>Features</vt:lpstr>
      <vt:lpstr>Future Upgrades : </vt:lpstr>
      <vt:lpstr>TECH-STACK</vt:lpstr>
      <vt:lpstr>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Sita Ram</cp:lastModifiedBy>
  <cp:revision>7</cp:revision>
  <dcterms:created xsi:type="dcterms:W3CDTF">2024-03-15T15:17:17Z</dcterms:created>
  <dcterms:modified xsi:type="dcterms:W3CDTF">2024-03-16T07:21:19Z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