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18" r:id="rId3"/>
    <p:sldId id="260" r:id="rId4"/>
    <p:sldId id="319" r:id="rId5"/>
    <p:sldId id="315" r:id="rId6"/>
    <p:sldId id="316" r:id="rId7"/>
    <p:sldId id="320" r:id="rId8"/>
    <p:sldId id="321" r:id="rId9"/>
    <p:sldId id="322" r:id="rId10"/>
    <p:sldId id="323" r:id="rId11"/>
    <p:sldId id="324" r:id="rId12"/>
    <p:sldId id="326" r:id="rId13"/>
    <p:sldId id="329" r:id="rId14"/>
    <p:sldId id="330" r:id="rId15"/>
    <p:sldId id="328" r:id="rId16"/>
    <p:sldId id="331" r:id="rId17"/>
    <p:sldId id="332" r:id="rId18"/>
    <p:sldId id="334" r:id="rId19"/>
    <p:sldId id="335" r:id="rId20"/>
    <p:sldId id="336" r:id="rId21"/>
    <p:sldId id="333" r:id="rId22"/>
    <p:sldId id="337" r:id="rId23"/>
    <p:sldId id="327" r:id="rId24"/>
    <p:sldId id="325" r:id="rId25"/>
    <p:sldId id="338" r:id="rId26"/>
    <p:sldId id="339" r:id="rId27"/>
    <p:sldId id="341" r:id="rId28"/>
    <p:sldId id="340" r:id="rId29"/>
    <p:sldId id="342" r:id="rId30"/>
    <p:sldId id="343" r:id="rId31"/>
    <p:sldId id="345" r:id="rId32"/>
    <p:sldId id="346" r:id="rId33"/>
    <p:sldId id="347" r:id="rId34"/>
    <p:sldId id="348" r:id="rId35"/>
    <p:sldId id="344" r:id="rId36"/>
    <p:sldId id="263" r:id="rId37"/>
    <p:sldId id="264" r:id="rId38"/>
    <p:sldId id="265" r:id="rId39"/>
    <p:sldId id="275" r:id="rId40"/>
    <p:sldId id="266" r:id="rId41"/>
    <p:sldId id="276" r:id="rId42"/>
    <p:sldId id="277" r:id="rId43"/>
    <p:sldId id="278" r:id="rId44"/>
    <p:sldId id="309" r:id="rId45"/>
    <p:sldId id="310" r:id="rId46"/>
    <p:sldId id="311" r:id="rId47"/>
    <p:sldId id="312" r:id="rId48"/>
    <p:sldId id="267" r:id="rId49"/>
    <p:sldId id="268" r:id="rId50"/>
    <p:sldId id="269" r:id="rId51"/>
    <p:sldId id="270" r:id="rId52"/>
    <p:sldId id="272" r:id="rId53"/>
    <p:sldId id="271" r:id="rId54"/>
    <p:sldId id="273" r:id="rId55"/>
    <p:sldId id="274" r:id="rId56"/>
    <p:sldId id="308" r:id="rId57"/>
    <p:sldId id="279" r:id="rId58"/>
    <p:sldId id="280" r:id="rId59"/>
    <p:sldId id="281" r:id="rId60"/>
    <p:sldId id="282" r:id="rId61"/>
    <p:sldId id="283" r:id="rId62"/>
    <p:sldId id="307" r:id="rId63"/>
    <p:sldId id="291" r:id="rId64"/>
    <p:sldId id="292" r:id="rId65"/>
    <p:sldId id="293" r:id="rId66"/>
    <p:sldId id="294" r:id="rId67"/>
    <p:sldId id="306" r:id="rId68"/>
    <p:sldId id="295" r:id="rId69"/>
    <p:sldId id="296" r:id="rId70"/>
    <p:sldId id="297" r:id="rId71"/>
    <p:sldId id="305" r:id="rId72"/>
    <p:sldId id="284" r:id="rId73"/>
    <p:sldId id="285" r:id="rId74"/>
    <p:sldId id="286" r:id="rId75"/>
    <p:sldId id="287" r:id="rId76"/>
    <p:sldId id="288" r:id="rId77"/>
    <p:sldId id="289" r:id="rId78"/>
    <p:sldId id="290" r:id="rId79"/>
    <p:sldId id="303" r:id="rId80"/>
    <p:sldId id="304" r:id="rId81"/>
    <p:sldId id="298" r:id="rId82"/>
    <p:sldId id="299" r:id="rId83"/>
    <p:sldId id="300" r:id="rId84"/>
    <p:sldId id="301" r:id="rId85"/>
    <p:sldId id="302"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arshan Srinath" initials="SS" lastIdx="1" clrIdx="0">
    <p:extLst>
      <p:ext uri="{19B8F6BF-5375-455C-9EA6-DF929625EA0E}">
        <p15:presenceInfo xmlns:p15="http://schemas.microsoft.com/office/powerpoint/2012/main" userId="S-1-5-21-2146598497-65292313-1566916341-5002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F1C76-A7B4-4ACD-9002-0D311C871C61}" type="datetimeFigureOut">
              <a:rPr lang="en-US" smtClean="0"/>
              <a:t>6/1/2018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F31B6-FF97-4DC2-B66D-345A6F286F53}" type="slidenum">
              <a:rPr lang="en-US" smtClean="0"/>
              <a:t>‹#›</a:t>
            </a:fld>
            <a:endParaRPr lang="en-US"/>
          </a:p>
        </p:txBody>
      </p:sp>
    </p:spTree>
    <p:extLst>
      <p:ext uri="{BB962C8B-B14F-4D97-AF65-F5344CB8AC3E}">
        <p14:creationId xmlns:p14="http://schemas.microsoft.com/office/powerpoint/2010/main" val="190607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DF31B6-FF97-4DC2-B66D-345A6F286F53}" type="slidenum">
              <a:rPr lang="en-US" smtClean="0"/>
              <a:t>1</a:t>
            </a:fld>
            <a:endParaRPr lang="en-US"/>
          </a:p>
        </p:txBody>
      </p:sp>
    </p:spTree>
    <p:extLst>
      <p:ext uri="{BB962C8B-B14F-4D97-AF65-F5344CB8AC3E}">
        <p14:creationId xmlns:p14="http://schemas.microsoft.com/office/powerpoint/2010/main" val="424563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17</a:t>
            </a:fld>
            <a:endParaRPr lang="en-US"/>
          </a:p>
        </p:txBody>
      </p:sp>
    </p:spTree>
    <p:extLst>
      <p:ext uri="{BB962C8B-B14F-4D97-AF65-F5344CB8AC3E}">
        <p14:creationId xmlns:p14="http://schemas.microsoft.com/office/powerpoint/2010/main" val="363914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18</a:t>
            </a:fld>
            <a:endParaRPr lang="en-US"/>
          </a:p>
        </p:txBody>
      </p:sp>
    </p:spTree>
    <p:extLst>
      <p:ext uri="{BB962C8B-B14F-4D97-AF65-F5344CB8AC3E}">
        <p14:creationId xmlns:p14="http://schemas.microsoft.com/office/powerpoint/2010/main" val="247340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19</a:t>
            </a:fld>
            <a:endParaRPr lang="en-US"/>
          </a:p>
        </p:txBody>
      </p:sp>
    </p:spTree>
    <p:extLst>
      <p:ext uri="{BB962C8B-B14F-4D97-AF65-F5344CB8AC3E}">
        <p14:creationId xmlns:p14="http://schemas.microsoft.com/office/powerpoint/2010/main" val="74389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20</a:t>
            </a:fld>
            <a:endParaRPr lang="en-US"/>
          </a:p>
        </p:txBody>
      </p:sp>
    </p:spTree>
    <p:extLst>
      <p:ext uri="{BB962C8B-B14F-4D97-AF65-F5344CB8AC3E}">
        <p14:creationId xmlns:p14="http://schemas.microsoft.com/office/powerpoint/2010/main" val="147309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21</a:t>
            </a:fld>
            <a:endParaRPr lang="en-US"/>
          </a:p>
        </p:txBody>
      </p:sp>
    </p:spTree>
    <p:extLst>
      <p:ext uri="{BB962C8B-B14F-4D97-AF65-F5344CB8AC3E}">
        <p14:creationId xmlns:p14="http://schemas.microsoft.com/office/powerpoint/2010/main" val="2413807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22</a:t>
            </a:fld>
            <a:endParaRPr lang="en-US"/>
          </a:p>
        </p:txBody>
      </p:sp>
    </p:spTree>
    <p:extLst>
      <p:ext uri="{BB962C8B-B14F-4D97-AF65-F5344CB8AC3E}">
        <p14:creationId xmlns:p14="http://schemas.microsoft.com/office/powerpoint/2010/main" val="11090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F31B6-FF97-4DC2-B66D-345A6F286F53}" type="slidenum">
              <a:rPr lang="en-US" smtClean="0"/>
              <a:t>36</a:t>
            </a:fld>
            <a:endParaRPr lang="en-US"/>
          </a:p>
        </p:txBody>
      </p:sp>
    </p:spTree>
    <p:extLst>
      <p:ext uri="{BB962C8B-B14F-4D97-AF65-F5344CB8AC3E}">
        <p14:creationId xmlns:p14="http://schemas.microsoft.com/office/powerpoint/2010/main" val="234172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46166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EAA40-434B-49FD-87C0-5E4928A5315B}" type="datetime1">
              <a:rPr lang="en-US" smtClean="0"/>
              <a:t>6/1/2018</a:t>
            </a:fld>
            <a:endParaRPr lang="en-US"/>
          </a:p>
        </p:txBody>
      </p:sp>
      <p:sp>
        <p:nvSpPr>
          <p:cNvPr id="5" name="Footer Placeholder 4"/>
          <p:cNvSpPr>
            <a:spLocks noGrp="1"/>
          </p:cNvSpPr>
          <p:nvPr>
            <p:ph type="ftr" sz="quarter" idx="11"/>
          </p:nvPr>
        </p:nvSpPr>
        <p:spPr/>
        <p:txBody>
          <a:bodyPr/>
          <a:lstStyle/>
          <a:p>
            <a:r>
              <a:rPr lang="en-US" smtClean="0"/>
              <a:t>Sapient Global Markets | Confidential</a:t>
            </a:r>
            <a:endParaRPr lang="en-US"/>
          </a:p>
        </p:txBody>
      </p:sp>
      <p:sp>
        <p:nvSpPr>
          <p:cNvPr id="6" name="Slide Number Placeholder 5"/>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11284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F449B-4774-4303-AB15-F7E9FD93F985}" type="datetime1">
              <a:rPr lang="en-US" smtClean="0"/>
              <a:t>6/1/2018</a:t>
            </a:fld>
            <a:endParaRPr lang="en-US"/>
          </a:p>
        </p:txBody>
      </p:sp>
      <p:sp>
        <p:nvSpPr>
          <p:cNvPr id="5" name="Footer Placeholder 4"/>
          <p:cNvSpPr>
            <a:spLocks noGrp="1"/>
          </p:cNvSpPr>
          <p:nvPr>
            <p:ph type="ftr" sz="quarter" idx="11"/>
          </p:nvPr>
        </p:nvSpPr>
        <p:spPr/>
        <p:txBody>
          <a:bodyPr/>
          <a:lstStyle/>
          <a:p>
            <a:r>
              <a:rPr lang="en-US" smtClean="0"/>
              <a:t>Sapient Global Markets | Confidential</a:t>
            </a:r>
            <a:endParaRPr lang="en-US"/>
          </a:p>
        </p:txBody>
      </p:sp>
      <p:sp>
        <p:nvSpPr>
          <p:cNvPr id="6" name="Slide Number Placeholder 5"/>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2128513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6214"/>
          </a:xfrm>
          <a:prstGeom prst="rect">
            <a:avLst/>
          </a:prstGeom>
        </p:spPr>
      </p:pic>
      <p:sp>
        <p:nvSpPr>
          <p:cNvPr id="6" name="Text Placeholder 14"/>
          <p:cNvSpPr>
            <a:spLocks noGrp="1"/>
          </p:cNvSpPr>
          <p:nvPr>
            <p:ph type="body" sz="quarter" idx="10" hasCustomPrompt="1"/>
          </p:nvPr>
        </p:nvSpPr>
        <p:spPr>
          <a:xfrm>
            <a:off x="877545" y="2970907"/>
            <a:ext cx="914638"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7" name="Title 1"/>
          <p:cNvSpPr>
            <a:spLocks noGrp="1"/>
          </p:cNvSpPr>
          <p:nvPr>
            <p:ph type="ctrTitle" hasCustomPrompt="1"/>
          </p:nvPr>
        </p:nvSpPr>
        <p:spPr>
          <a:xfrm>
            <a:off x="1792183" y="2970907"/>
            <a:ext cx="7544749"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79208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8902700" y="6388100"/>
            <a:ext cx="2603500" cy="365125"/>
          </a:xfrm>
        </p:spPr>
        <p:txBody>
          <a:bodyPr/>
          <a:lstStyle/>
          <a:p>
            <a:r>
              <a:rPr lang="en-US" dirty="0" smtClean="0"/>
              <a:t>Sapient Global Markets | Confidential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311900"/>
            <a:ext cx="457200" cy="457200"/>
          </a:xfrm>
          <a:prstGeom prst="rect">
            <a:avLst/>
          </a:prstGeom>
        </p:spPr>
      </p:pic>
    </p:spTree>
    <p:extLst>
      <p:ext uri="{BB962C8B-B14F-4D97-AF65-F5344CB8AC3E}">
        <p14:creationId xmlns:p14="http://schemas.microsoft.com/office/powerpoint/2010/main" val="26259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85AAAE-D70E-47BA-A1FC-66E517AAC3A0}" type="datetime1">
              <a:rPr lang="en-US" smtClean="0"/>
              <a:t>6/1/2018</a:t>
            </a:fld>
            <a:endParaRPr lang="en-US"/>
          </a:p>
        </p:txBody>
      </p:sp>
      <p:sp>
        <p:nvSpPr>
          <p:cNvPr id="5" name="Footer Placeholder 4"/>
          <p:cNvSpPr>
            <a:spLocks noGrp="1"/>
          </p:cNvSpPr>
          <p:nvPr>
            <p:ph type="ftr" sz="quarter" idx="11"/>
          </p:nvPr>
        </p:nvSpPr>
        <p:spPr/>
        <p:txBody>
          <a:bodyPr/>
          <a:lstStyle/>
          <a:p>
            <a:r>
              <a:rPr lang="en-US" smtClean="0"/>
              <a:t>Sapient Global Markets | Confidential</a:t>
            </a:r>
            <a:endParaRPr lang="en-US"/>
          </a:p>
        </p:txBody>
      </p:sp>
      <p:sp>
        <p:nvSpPr>
          <p:cNvPr id="6" name="Slide Number Placeholder 5"/>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341145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D0C231-DE11-4693-BFCB-5C42CE8024C7}" type="datetime1">
              <a:rPr lang="en-US" smtClean="0"/>
              <a:t>6/1/2018</a:t>
            </a:fld>
            <a:endParaRPr lang="en-US"/>
          </a:p>
        </p:txBody>
      </p:sp>
      <p:sp>
        <p:nvSpPr>
          <p:cNvPr id="6" name="Footer Placeholder 5"/>
          <p:cNvSpPr>
            <a:spLocks noGrp="1"/>
          </p:cNvSpPr>
          <p:nvPr>
            <p:ph type="ftr" sz="quarter" idx="11"/>
          </p:nvPr>
        </p:nvSpPr>
        <p:spPr/>
        <p:txBody>
          <a:bodyPr/>
          <a:lstStyle/>
          <a:p>
            <a:r>
              <a:rPr lang="en-US" smtClean="0"/>
              <a:t>Sapient Global Markets | Confidential</a:t>
            </a:r>
            <a:endParaRPr lang="en-US"/>
          </a:p>
        </p:txBody>
      </p:sp>
      <p:sp>
        <p:nvSpPr>
          <p:cNvPr id="7" name="Slide Number Placeholder 6"/>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302960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679751-888D-43E2-B102-0C5EA282A089}" type="datetime1">
              <a:rPr lang="en-US" smtClean="0"/>
              <a:t>6/1/2018</a:t>
            </a:fld>
            <a:endParaRPr lang="en-US"/>
          </a:p>
        </p:txBody>
      </p:sp>
      <p:sp>
        <p:nvSpPr>
          <p:cNvPr id="8" name="Footer Placeholder 7"/>
          <p:cNvSpPr>
            <a:spLocks noGrp="1"/>
          </p:cNvSpPr>
          <p:nvPr>
            <p:ph type="ftr" sz="quarter" idx="11"/>
          </p:nvPr>
        </p:nvSpPr>
        <p:spPr/>
        <p:txBody>
          <a:bodyPr/>
          <a:lstStyle/>
          <a:p>
            <a:r>
              <a:rPr lang="en-US" smtClean="0"/>
              <a:t>Sapient Global Markets | Confidential</a:t>
            </a:r>
            <a:endParaRPr lang="en-US"/>
          </a:p>
        </p:txBody>
      </p:sp>
      <p:sp>
        <p:nvSpPr>
          <p:cNvPr id="9" name="Slide Number Placeholder 8"/>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101147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CA210F-1499-4E3D-BE94-BA4DFA7D7C45}" type="datetime1">
              <a:rPr lang="en-US" smtClean="0"/>
              <a:t>6/1/2018</a:t>
            </a:fld>
            <a:endParaRPr lang="en-US"/>
          </a:p>
        </p:txBody>
      </p:sp>
      <p:sp>
        <p:nvSpPr>
          <p:cNvPr id="4" name="Footer Placeholder 3"/>
          <p:cNvSpPr>
            <a:spLocks noGrp="1"/>
          </p:cNvSpPr>
          <p:nvPr>
            <p:ph type="ftr" sz="quarter" idx="11"/>
          </p:nvPr>
        </p:nvSpPr>
        <p:spPr/>
        <p:txBody>
          <a:bodyPr/>
          <a:lstStyle/>
          <a:p>
            <a:r>
              <a:rPr lang="en-US" smtClean="0"/>
              <a:t>Sapient Global Markets | Confidential</a:t>
            </a:r>
            <a:endParaRPr lang="en-US"/>
          </a:p>
        </p:txBody>
      </p:sp>
      <p:sp>
        <p:nvSpPr>
          <p:cNvPr id="5" name="Slide Number Placeholder 4"/>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164196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10F8F-5147-413D-8D0D-939580FE68A9}" type="datetime1">
              <a:rPr lang="en-US" smtClean="0"/>
              <a:t>6/1/2018</a:t>
            </a:fld>
            <a:endParaRPr lang="en-US"/>
          </a:p>
        </p:txBody>
      </p:sp>
      <p:sp>
        <p:nvSpPr>
          <p:cNvPr id="3" name="Footer Placeholder 2"/>
          <p:cNvSpPr>
            <a:spLocks noGrp="1"/>
          </p:cNvSpPr>
          <p:nvPr>
            <p:ph type="ftr" sz="quarter" idx="11"/>
          </p:nvPr>
        </p:nvSpPr>
        <p:spPr/>
        <p:txBody>
          <a:bodyPr/>
          <a:lstStyle/>
          <a:p>
            <a:r>
              <a:rPr lang="en-US" smtClean="0"/>
              <a:t>Sapient Global Markets | Confidential</a:t>
            </a:r>
            <a:endParaRPr lang="en-US"/>
          </a:p>
        </p:txBody>
      </p:sp>
      <p:sp>
        <p:nvSpPr>
          <p:cNvPr id="4" name="Slide Number Placeholder 3"/>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68303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1CF884-20CF-4D8F-B9F5-DF4D43A20181}" type="datetime1">
              <a:rPr lang="en-US" smtClean="0"/>
              <a:t>6/1/2018</a:t>
            </a:fld>
            <a:endParaRPr lang="en-US"/>
          </a:p>
        </p:txBody>
      </p:sp>
      <p:sp>
        <p:nvSpPr>
          <p:cNvPr id="6" name="Footer Placeholder 5"/>
          <p:cNvSpPr>
            <a:spLocks noGrp="1"/>
          </p:cNvSpPr>
          <p:nvPr>
            <p:ph type="ftr" sz="quarter" idx="11"/>
          </p:nvPr>
        </p:nvSpPr>
        <p:spPr/>
        <p:txBody>
          <a:bodyPr/>
          <a:lstStyle/>
          <a:p>
            <a:r>
              <a:rPr lang="en-US" smtClean="0"/>
              <a:t>Sapient Global Markets | Confidential</a:t>
            </a:r>
            <a:endParaRPr lang="en-US"/>
          </a:p>
        </p:txBody>
      </p:sp>
      <p:sp>
        <p:nvSpPr>
          <p:cNvPr id="7" name="Slide Number Placeholder 6"/>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178818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5D9C5-3C38-44B3-8D74-C2F3544AF2E7}" type="datetime1">
              <a:rPr lang="en-US" smtClean="0"/>
              <a:t>6/1/2018</a:t>
            </a:fld>
            <a:endParaRPr lang="en-US"/>
          </a:p>
        </p:txBody>
      </p:sp>
      <p:sp>
        <p:nvSpPr>
          <p:cNvPr id="6" name="Footer Placeholder 5"/>
          <p:cNvSpPr>
            <a:spLocks noGrp="1"/>
          </p:cNvSpPr>
          <p:nvPr>
            <p:ph type="ftr" sz="quarter" idx="11"/>
          </p:nvPr>
        </p:nvSpPr>
        <p:spPr/>
        <p:txBody>
          <a:bodyPr/>
          <a:lstStyle/>
          <a:p>
            <a:r>
              <a:rPr lang="en-US" smtClean="0"/>
              <a:t>Sapient Global Markets | Confidential</a:t>
            </a:r>
            <a:endParaRPr lang="en-US"/>
          </a:p>
        </p:txBody>
      </p:sp>
      <p:sp>
        <p:nvSpPr>
          <p:cNvPr id="7" name="Slide Number Placeholder 6"/>
          <p:cNvSpPr>
            <a:spLocks noGrp="1"/>
          </p:cNvSpPr>
          <p:nvPr>
            <p:ph type="sldNum" sz="quarter" idx="12"/>
          </p:nvPr>
        </p:nvSpPr>
        <p:spPr/>
        <p:txBody>
          <a:bodyPr/>
          <a:lstStyle/>
          <a:p>
            <a:fld id="{8377107E-0D41-4D0C-897A-669EA83C6230}" type="slidenum">
              <a:rPr lang="en-US" smtClean="0"/>
              <a:t>‹#›</a:t>
            </a:fld>
            <a:endParaRPr lang="en-US"/>
          </a:p>
        </p:txBody>
      </p:sp>
    </p:spTree>
    <p:extLst>
      <p:ext uri="{BB962C8B-B14F-4D97-AF65-F5344CB8AC3E}">
        <p14:creationId xmlns:p14="http://schemas.microsoft.com/office/powerpoint/2010/main" val="159613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86B43-0657-4A53-843C-CAED9AE8DBA9}" type="datetime1">
              <a:rPr lang="en-US" smtClean="0"/>
              <a:t>6/1/2018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Sapient Global Markets | Confidential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7107E-0D41-4D0C-897A-669EA83C6230}" type="slidenum">
              <a:rPr lang="en-US" smtClean="0"/>
              <a:t>‹#›</a:t>
            </a:fld>
            <a:endParaRPr lang="en-US"/>
          </a:p>
        </p:txBody>
      </p:sp>
    </p:spTree>
    <p:extLst>
      <p:ext uri="{BB962C8B-B14F-4D97-AF65-F5344CB8AC3E}">
        <p14:creationId xmlns:p14="http://schemas.microsoft.com/office/powerpoint/2010/main" val="281376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depen.io/himanshu323/pen/ZRbVJY"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20369"/>
            <a:ext cx="9144000" cy="889593"/>
          </a:xfrm>
        </p:spPr>
        <p:txBody>
          <a:bodyPr>
            <a:normAutofit fontScale="90000"/>
          </a:bodyPr>
          <a:lstStyle/>
          <a:p>
            <a:pPr algn="l"/>
            <a:r>
              <a:rPr lang="en-US" dirty="0" err="1" smtClean="0">
                <a:solidFill>
                  <a:schemeClr val="bg1"/>
                </a:solidFill>
              </a:rPr>
              <a:t>Javascript</a:t>
            </a:r>
            <a:r>
              <a:rPr lang="en-US" dirty="0" smtClean="0">
                <a:solidFill>
                  <a:schemeClr val="bg1"/>
                </a:solidFill>
              </a:rPr>
              <a:t>/Typescript</a:t>
            </a:r>
            <a:r>
              <a:rPr lang="en-US" dirty="0" smtClean="0">
                <a:solidFill>
                  <a:schemeClr val="bg1"/>
                </a:solidFill>
              </a:rPr>
              <a:t> </a:t>
            </a:r>
            <a:r>
              <a:rPr lang="en-US" dirty="0" smtClean="0">
                <a:solidFill>
                  <a:schemeClr val="bg1"/>
                </a:solidFill>
              </a:rPr>
              <a:t>Training</a:t>
            </a:r>
            <a:endParaRPr lang="en-US" dirty="0">
              <a:solidFill>
                <a:schemeClr val="bg1"/>
              </a:solidFill>
            </a:endParaRPr>
          </a:p>
        </p:txBody>
      </p:sp>
      <p:sp>
        <p:nvSpPr>
          <p:cNvPr id="3" name="Subtitle 2"/>
          <p:cNvSpPr>
            <a:spLocks noGrp="1"/>
          </p:cNvSpPr>
          <p:nvPr>
            <p:ph type="subTitle" idx="1"/>
          </p:nvPr>
        </p:nvSpPr>
        <p:spPr>
          <a:xfrm>
            <a:off x="1619534" y="3509963"/>
            <a:ext cx="9144000" cy="478643"/>
          </a:xfrm>
        </p:spPr>
        <p:txBody>
          <a:bodyPr/>
          <a:lstStyle/>
          <a:p>
            <a:pPr algn="l"/>
            <a:r>
              <a:rPr lang="en-US" dirty="0" smtClean="0">
                <a:solidFill>
                  <a:srgbClr val="0070C0"/>
                </a:solidFill>
              </a:rPr>
              <a:t>GM QA Capabilities Team</a:t>
            </a:r>
            <a:endParaRPr lang="en-US" dirty="0">
              <a:solidFill>
                <a:srgbClr val="0070C0"/>
              </a:solidFill>
            </a:endParaRPr>
          </a:p>
        </p:txBody>
      </p:sp>
      <p:sp>
        <p:nvSpPr>
          <p:cNvPr id="4" name="Footer Placeholder 3"/>
          <p:cNvSpPr>
            <a:spLocks noGrp="1"/>
          </p:cNvSpPr>
          <p:nvPr>
            <p:ph type="ftr" sz="quarter" idx="4294967295"/>
          </p:nvPr>
        </p:nvSpPr>
        <p:spPr>
          <a:xfrm>
            <a:off x="7924800" y="6381750"/>
            <a:ext cx="4114800" cy="365125"/>
          </a:xfrm>
        </p:spPr>
        <p:txBody>
          <a:bodyPr/>
          <a:lstStyle/>
          <a:p>
            <a:r>
              <a:rPr lang="en-US" dirty="0" smtClean="0"/>
              <a:t>Sapient Global Markets | Confidential</a:t>
            </a:r>
            <a:endParaRPr lang="en-US" dirty="0"/>
          </a:p>
        </p:txBody>
      </p:sp>
    </p:spTree>
    <p:extLst>
      <p:ext uri="{BB962C8B-B14F-4D97-AF65-F5344CB8AC3E}">
        <p14:creationId xmlns:p14="http://schemas.microsoft.com/office/powerpoint/2010/main" val="3660882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a:bodyPr>
          <a:lstStyle/>
          <a:p>
            <a:pPr marL="0" indent="0">
              <a:buNone/>
            </a:pPr>
            <a:endParaRPr lang="en-US" sz="2000" dirty="0" smtClean="0"/>
          </a:p>
          <a:p>
            <a:r>
              <a:rPr lang="en-US" sz="2000" dirty="0"/>
              <a:t>Introduce the 5 primitive data </a:t>
            </a:r>
            <a:r>
              <a:rPr lang="en-US" sz="2000" dirty="0" smtClean="0"/>
              <a:t>types</a:t>
            </a:r>
          </a:p>
          <a:p>
            <a:pPr marL="0" indent="0">
              <a:buNone/>
            </a:pPr>
            <a:endParaRPr lang="en-US" sz="2000" dirty="0"/>
          </a:p>
          <a:p>
            <a:r>
              <a:rPr lang="en-US" sz="2000" dirty="0"/>
              <a:t>Work with numbers and numeric </a:t>
            </a:r>
            <a:r>
              <a:rPr lang="en-US" sz="2000" dirty="0" smtClean="0"/>
              <a:t>operators</a:t>
            </a:r>
          </a:p>
          <a:p>
            <a:endParaRPr lang="en-US" sz="2000" dirty="0" smtClean="0"/>
          </a:p>
          <a:p>
            <a:r>
              <a:rPr lang="en-US" sz="2000" dirty="0" smtClean="0"/>
              <a:t>Work </a:t>
            </a:r>
            <a:r>
              <a:rPr lang="en-US" sz="2000" dirty="0"/>
              <a:t>with strings and common string methods</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0011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Primitive Data Types</a:t>
            </a:r>
            <a:endParaRPr lang="en-US" b="1" dirty="0"/>
          </a:p>
        </p:txBody>
      </p:sp>
      <p:sp>
        <p:nvSpPr>
          <p:cNvPr id="3" name="Content Placeholder 2"/>
          <p:cNvSpPr>
            <a:spLocks noGrp="1"/>
          </p:cNvSpPr>
          <p:nvPr>
            <p:ph idx="1"/>
          </p:nvPr>
        </p:nvSpPr>
        <p:spPr/>
        <p:txBody>
          <a:bodyPr>
            <a:normAutofit/>
          </a:bodyPr>
          <a:lstStyle/>
          <a:p>
            <a:pPr marL="0" indent="0">
              <a:buNone/>
            </a:pPr>
            <a:endParaRPr lang="en-US" sz="2000" dirty="0" smtClean="0"/>
          </a:p>
          <a:p>
            <a:r>
              <a:rPr lang="en-US" sz="2000" dirty="0" smtClean="0"/>
              <a:t>Numbers – Integers and Floating point numbers for decimals</a:t>
            </a:r>
          </a:p>
          <a:p>
            <a:pPr marL="0" indent="0">
              <a:buNone/>
            </a:pPr>
            <a:endParaRPr lang="en-US" sz="2000" dirty="0"/>
          </a:p>
          <a:p>
            <a:r>
              <a:rPr lang="en-US" sz="2000" dirty="0" smtClean="0"/>
              <a:t>String – Sequence of characters used for text enclosed with double/single quotes</a:t>
            </a:r>
          </a:p>
          <a:p>
            <a:endParaRPr lang="en-US" sz="2000" dirty="0" smtClean="0"/>
          </a:p>
          <a:p>
            <a:r>
              <a:rPr lang="en-US" sz="2000" dirty="0" smtClean="0"/>
              <a:t>Boolean – Logical Data Type that can be either true or false.</a:t>
            </a:r>
          </a:p>
          <a:p>
            <a:endParaRPr lang="en-US" sz="2000" dirty="0"/>
          </a:p>
          <a:p>
            <a:r>
              <a:rPr lang="en-US" sz="2000" dirty="0" smtClean="0"/>
              <a:t>Undefined –Data type of a variable which does not have a value yet.</a:t>
            </a:r>
          </a:p>
          <a:p>
            <a:endParaRPr lang="en-US" sz="2000" dirty="0"/>
          </a:p>
          <a:p>
            <a:r>
              <a:rPr lang="en-US" sz="2000" dirty="0" smtClean="0"/>
              <a:t>Null – Data type of a variable which is explicitly set to null . Also means ‘non – existent’</a:t>
            </a: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742937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Numbers</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endParaRPr lang="en-US" sz="2000" dirty="0" smtClean="0"/>
          </a:p>
          <a:p>
            <a:pPr marL="0" indent="0">
              <a:buNone/>
            </a:pPr>
            <a:r>
              <a:rPr lang="en-US" sz="2000" dirty="0" smtClean="0"/>
              <a:t>// Numbers</a:t>
            </a:r>
          </a:p>
          <a:p>
            <a:pPr marL="0" indent="0">
              <a:buNone/>
            </a:pPr>
            <a:r>
              <a:rPr lang="en-US" sz="2000" dirty="0" smtClean="0"/>
              <a:t>8, -10 , 9.8</a:t>
            </a:r>
          </a:p>
          <a:p>
            <a:pPr marL="0" indent="0">
              <a:buNone/>
            </a:pPr>
            <a:endParaRPr lang="en-US" sz="2000" dirty="0"/>
          </a:p>
          <a:p>
            <a:pPr marL="0" indent="0">
              <a:buNone/>
            </a:pPr>
            <a:r>
              <a:rPr lang="en-US" sz="2000" dirty="0" smtClean="0"/>
              <a:t>// Mathematical operations on numbers</a:t>
            </a:r>
          </a:p>
          <a:p>
            <a:pPr marL="0" indent="0">
              <a:buNone/>
            </a:pPr>
            <a:r>
              <a:rPr lang="en-US" sz="2000" dirty="0" smtClean="0"/>
              <a:t>9-6 , 18/9 , 3+4 , 5*6</a:t>
            </a:r>
          </a:p>
          <a:p>
            <a:pPr marL="0" indent="0">
              <a:buNone/>
            </a:pPr>
            <a:endParaRPr lang="en-US" sz="2000" dirty="0"/>
          </a:p>
          <a:p>
            <a:pPr marL="0" indent="0">
              <a:buNone/>
            </a:pPr>
            <a:r>
              <a:rPr lang="en-US" sz="2000" dirty="0" smtClean="0"/>
              <a:t>// Modulo-remainder operator</a:t>
            </a:r>
          </a:p>
          <a:p>
            <a:pPr marL="0" indent="0">
              <a:buNone/>
            </a:pPr>
            <a:endParaRPr lang="en-US" sz="2000" dirty="0" smtClean="0"/>
          </a:p>
          <a:p>
            <a:pPr marL="0" indent="0">
              <a:buNone/>
            </a:pPr>
            <a:r>
              <a:rPr lang="en-US" sz="2000" dirty="0" smtClean="0"/>
              <a:t>10 % 3   </a:t>
            </a:r>
          </a:p>
          <a:p>
            <a:pPr marL="0" indent="0">
              <a:buNone/>
            </a:pPr>
            <a:r>
              <a:rPr lang="en-US" sz="2000" dirty="0" smtClean="0"/>
              <a:t>25 % 5</a:t>
            </a:r>
          </a:p>
          <a:p>
            <a:pPr marL="0" indent="0">
              <a:buNone/>
            </a:pPr>
            <a:r>
              <a:rPr lang="en-US" sz="2000" dirty="0" smtClean="0"/>
              <a:t>11 % 7</a:t>
            </a:r>
          </a:p>
          <a:p>
            <a:pPr marL="0" indent="0">
              <a:buNone/>
            </a:pPr>
            <a:endParaRPr lang="en-US" sz="2000" dirty="0"/>
          </a:p>
          <a:p>
            <a:pPr marL="0" indent="0">
              <a:buNone/>
            </a:pPr>
            <a:endParaRPr lang="en-US" sz="2000"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576363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0018" cy="1034185"/>
          </a:xfrm>
        </p:spPr>
        <p:txBody>
          <a:bodyPr>
            <a:normAutofit/>
          </a:bodyPr>
          <a:lstStyle/>
          <a:p>
            <a:r>
              <a:rPr lang="en-US" b="1" dirty="0" smtClean="0"/>
              <a:t>Strings</a:t>
            </a:r>
            <a:endParaRPr lang="en-US" b="1" dirty="0"/>
          </a:p>
        </p:txBody>
      </p:sp>
      <p:sp>
        <p:nvSpPr>
          <p:cNvPr id="3" name="Content Placeholder 2"/>
          <p:cNvSpPr>
            <a:spLocks noGrp="1"/>
          </p:cNvSpPr>
          <p:nvPr>
            <p:ph idx="1"/>
          </p:nvPr>
        </p:nvSpPr>
        <p:spPr>
          <a:xfrm>
            <a:off x="914400" y="1399310"/>
            <a:ext cx="10515600" cy="4777654"/>
          </a:xfrm>
        </p:spPr>
        <p:txBody>
          <a:bodyPr>
            <a:normAutofit fontScale="92500" lnSpcReduction="10000"/>
          </a:bodyPr>
          <a:lstStyle/>
          <a:p>
            <a:pPr marL="0" indent="0">
              <a:buNone/>
            </a:pPr>
            <a:endParaRPr lang="en-US" sz="2400" dirty="0" smtClean="0"/>
          </a:p>
          <a:p>
            <a:pPr marL="0" indent="0">
              <a:buNone/>
            </a:pPr>
            <a:r>
              <a:rPr lang="en-US" sz="2400" dirty="0" smtClean="0"/>
              <a:t>// Single or Double Quotes </a:t>
            </a:r>
          </a:p>
          <a:p>
            <a:pPr marL="0" indent="0">
              <a:buNone/>
            </a:pPr>
            <a:r>
              <a:rPr lang="en-US" sz="2400" dirty="0" smtClean="0"/>
              <a:t>“Hello World”</a:t>
            </a:r>
          </a:p>
          <a:p>
            <a:pPr marL="0" indent="0">
              <a:buNone/>
            </a:pPr>
            <a:r>
              <a:rPr lang="en-US" sz="2400" dirty="0" smtClean="0"/>
              <a:t>‘Hello World’</a:t>
            </a:r>
          </a:p>
          <a:p>
            <a:pPr marL="0" indent="0">
              <a:buNone/>
            </a:pPr>
            <a:endParaRPr lang="en-US" sz="2400" dirty="0"/>
          </a:p>
          <a:p>
            <a:pPr marL="0" indent="0">
              <a:buNone/>
            </a:pPr>
            <a:r>
              <a:rPr lang="en-US" sz="2400" dirty="0" smtClean="0"/>
              <a:t>// Concatenation</a:t>
            </a:r>
          </a:p>
          <a:p>
            <a:pPr marL="0" indent="0">
              <a:buNone/>
            </a:pPr>
            <a:r>
              <a:rPr lang="en-US" sz="2400" dirty="0" smtClean="0"/>
              <a:t>“ David” + “Smith”   // </a:t>
            </a:r>
            <a:r>
              <a:rPr lang="en-US" sz="2400" dirty="0" err="1" smtClean="0"/>
              <a:t>DavidSmith</a:t>
            </a:r>
            <a:endParaRPr lang="en-US" sz="2400" dirty="0" smtClean="0"/>
          </a:p>
          <a:p>
            <a:pPr marL="0" indent="0">
              <a:buNone/>
            </a:pPr>
            <a:endParaRPr lang="en-US" sz="2400" dirty="0"/>
          </a:p>
          <a:p>
            <a:pPr marL="0" indent="0">
              <a:buNone/>
            </a:pPr>
            <a:r>
              <a:rPr lang="en-US" sz="2400" dirty="0"/>
              <a:t>//Escape Characters start with </a:t>
            </a:r>
            <a:r>
              <a:rPr lang="en-US" sz="2400" dirty="0" smtClean="0"/>
              <a:t>"\“</a:t>
            </a:r>
          </a:p>
          <a:p>
            <a:pPr marL="0" indent="0">
              <a:buNone/>
            </a:pPr>
            <a:endParaRPr lang="en-US" sz="2400" dirty="0"/>
          </a:p>
          <a:p>
            <a:pPr marL="0" indent="0">
              <a:buNone/>
            </a:pPr>
            <a:r>
              <a:rPr lang="en-US" sz="2400" dirty="0" smtClean="0"/>
              <a:t>“Hello \“Please enter your order id\" </a:t>
            </a:r>
            <a:r>
              <a:rPr lang="en-US" sz="2400" dirty="0"/>
              <a:t>"</a:t>
            </a:r>
          </a:p>
          <a:p>
            <a:pPr marL="0" indent="0">
              <a:buNone/>
            </a:pPr>
            <a:r>
              <a:rPr lang="en-US" sz="2400" dirty="0"/>
              <a:t>"This is a backslash: </a:t>
            </a:r>
            <a:r>
              <a:rPr lang="en-US" sz="2400" dirty="0" smtClean="0"/>
              <a:t>\\”</a:t>
            </a:r>
          </a:p>
          <a:p>
            <a:pPr marL="0" indent="0">
              <a:buNone/>
            </a:pPr>
            <a:endParaRPr lang="en-US" sz="3000" dirty="0"/>
          </a:p>
          <a:p>
            <a:pPr marL="0" indent="0">
              <a:buNone/>
            </a:pPr>
            <a:endParaRPr lang="en-US" sz="2000"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45538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z="2000" dirty="0"/>
              <a:t>//Strings have a length property</a:t>
            </a:r>
          </a:p>
          <a:p>
            <a:pPr marL="0" indent="0">
              <a:buNone/>
            </a:pPr>
            <a:r>
              <a:rPr lang="en-US" sz="2000" dirty="0" smtClean="0"/>
              <a:t>“Hello </a:t>
            </a:r>
            <a:r>
              <a:rPr lang="en-US" sz="2000" dirty="0" err="1" smtClean="0"/>
              <a:t>David".length</a:t>
            </a:r>
            <a:r>
              <a:rPr lang="en-US" sz="2000" dirty="0" smtClean="0"/>
              <a:t>   </a:t>
            </a:r>
            <a:r>
              <a:rPr lang="en-US" sz="2000" dirty="0"/>
              <a:t>//11</a:t>
            </a:r>
          </a:p>
          <a:p>
            <a:pPr marL="0" indent="0">
              <a:buNone/>
            </a:pPr>
            <a:endParaRPr lang="en-US" sz="2000" dirty="0"/>
          </a:p>
          <a:p>
            <a:pPr marL="0" indent="0">
              <a:buNone/>
            </a:pPr>
            <a:r>
              <a:rPr lang="en-US" sz="2000" dirty="0"/>
              <a:t>//Access individual characters using [] and an index</a:t>
            </a:r>
          </a:p>
          <a:p>
            <a:pPr marL="0" indent="0">
              <a:buNone/>
            </a:pPr>
            <a:r>
              <a:rPr lang="en-US" sz="2000" dirty="0"/>
              <a:t>"hello</a:t>
            </a:r>
            <a:r>
              <a:rPr lang="en-US" sz="2000" dirty="0" smtClean="0"/>
              <a:t>"[3]  //“l"</a:t>
            </a:r>
            <a:endParaRPr lang="en-US" sz="2000" dirty="0"/>
          </a:p>
          <a:p>
            <a:pPr marL="0" indent="0">
              <a:buNone/>
            </a:pPr>
            <a:r>
              <a:rPr lang="en-US" sz="2000" dirty="0"/>
              <a:t>"hello</a:t>
            </a:r>
            <a:r>
              <a:rPr lang="en-US" sz="2000" dirty="0" smtClean="0"/>
              <a:t>"[0]  //“h"</a:t>
            </a:r>
            <a:endParaRPr lang="en-US" sz="2000" dirty="0"/>
          </a:p>
          <a:p>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503910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Primitive Data Types</a:t>
            </a:r>
            <a:endParaRPr lang="en-US" b="1" dirty="0"/>
          </a:p>
        </p:txBody>
      </p:sp>
      <p:sp>
        <p:nvSpPr>
          <p:cNvPr id="3" name="Content Placeholder 2"/>
          <p:cNvSpPr>
            <a:spLocks noGrp="1"/>
          </p:cNvSpPr>
          <p:nvPr>
            <p:ph idx="1"/>
          </p:nvPr>
        </p:nvSpPr>
        <p:spPr/>
        <p:txBody>
          <a:bodyPr>
            <a:normAutofit/>
          </a:bodyPr>
          <a:lstStyle/>
          <a:p>
            <a:pPr marL="0" indent="0">
              <a:buNone/>
            </a:pPr>
            <a:endParaRPr lang="en-US" sz="2000" dirty="0" smtClean="0"/>
          </a:p>
          <a:p>
            <a:r>
              <a:rPr lang="en-US" sz="2000" dirty="0" smtClean="0"/>
              <a:t>Numbers – Integers and Floating point numbers for decimals</a:t>
            </a:r>
          </a:p>
          <a:p>
            <a:pPr marL="0" indent="0">
              <a:buNone/>
            </a:pPr>
            <a:endParaRPr lang="en-US" sz="2000" dirty="0"/>
          </a:p>
          <a:p>
            <a:r>
              <a:rPr lang="en-US" sz="2000" dirty="0" smtClean="0"/>
              <a:t>String – Sequence of characters used for text enclosed with double/single quotes</a:t>
            </a:r>
          </a:p>
          <a:p>
            <a:endParaRPr lang="en-US" sz="2000" dirty="0" smtClean="0"/>
          </a:p>
          <a:p>
            <a:r>
              <a:rPr lang="en-US" sz="2000" dirty="0" smtClean="0"/>
              <a:t>Boolean – Logical Data Type that can be either true or false.</a:t>
            </a:r>
          </a:p>
          <a:p>
            <a:endParaRPr lang="en-US" sz="2000" dirty="0"/>
          </a:p>
          <a:p>
            <a:r>
              <a:rPr lang="en-US" sz="2000" dirty="0" smtClean="0"/>
              <a:t>Undefined –Data type of a variable which does not have a value yet.</a:t>
            </a:r>
          </a:p>
          <a:p>
            <a:endParaRPr lang="en-US" sz="2000" dirty="0"/>
          </a:p>
          <a:p>
            <a:r>
              <a:rPr lang="en-US" sz="2000" dirty="0" smtClean="0"/>
              <a:t>Null – Data type of a variable which is explicitly set to null . Also means ‘non – existent’</a:t>
            </a: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671621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smtClean="0"/>
              <a:t>//1. </a:t>
            </a:r>
          </a:p>
          <a:p>
            <a:pPr marL="0" indent="0">
              <a:buNone/>
            </a:pPr>
            <a:r>
              <a:rPr lang="en-US" sz="2000" dirty="0" smtClean="0"/>
              <a:t>100 </a:t>
            </a:r>
            <a:r>
              <a:rPr lang="en-US" sz="2000" dirty="0"/>
              <a:t>% </a:t>
            </a:r>
            <a:r>
              <a:rPr lang="en-US" sz="2000" dirty="0" smtClean="0"/>
              <a:t>9</a:t>
            </a:r>
            <a:endParaRPr lang="en-US" sz="2000" dirty="0"/>
          </a:p>
          <a:p>
            <a:pPr marL="0" indent="0">
              <a:buNone/>
            </a:pPr>
            <a:endParaRPr lang="en-US" sz="2000" dirty="0"/>
          </a:p>
          <a:p>
            <a:pPr marL="0" indent="0">
              <a:buNone/>
            </a:pPr>
            <a:r>
              <a:rPr lang="en-US" sz="2000" dirty="0" smtClean="0"/>
              <a:t>//</a:t>
            </a:r>
            <a:r>
              <a:rPr lang="en-US" sz="2000" dirty="0"/>
              <a:t>2.</a:t>
            </a:r>
          </a:p>
          <a:p>
            <a:pPr marL="0" indent="0">
              <a:buNone/>
            </a:pPr>
            <a:r>
              <a:rPr lang="en-US" sz="2000" dirty="0" smtClean="0"/>
              <a:t>(“Test" </a:t>
            </a:r>
            <a:r>
              <a:rPr lang="en-US" sz="2000" dirty="0"/>
              <a:t>+ </a:t>
            </a:r>
            <a:r>
              <a:rPr lang="en-US" sz="2000" dirty="0" smtClean="0"/>
              <a:t>“Robot")[</a:t>
            </a:r>
            <a:r>
              <a:rPr lang="en-US" sz="2000" dirty="0"/>
              <a:t>6]</a:t>
            </a:r>
          </a:p>
          <a:p>
            <a:pPr marL="0" indent="0">
              <a:buNone/>
            </a:pPr>
            <a:endParaRPr lang="en-US" sz="2000" dirty="0" smtClean="0"/>
          </a:p>
          <a:p>
            <a:pPr marL="0" indent="0">
              <a:buNone/>
            </a:pPr>
            <a:r>
              <a:rPr lang="en-US" sz="2000" dirty="0" smtClean="0"/>
              <a:t>//</a:t>
            </a:r>
            <a:r>
              <a:rPr lang="en-US" sz="2000" dirty="0"/>
              <a:t>3.</a:t>
            </a:r>
          </a:p>
          <a:p>
            <a:pPr marL="0" indent="0">
              <a:buNone/>
            </a:pPr>
            <a:r>
              <a:rPr lang="en-US" sz="2000" dirty="0" smtClean="0"/>
              <a:t>“</a:t>
            </a:r>
            <a:r>
              <a:rPr lang="en-US" sz="2000" dirty="0" err="1" smtClean="0"/>
              <a:t>Test".</a:t>
            </a:r>
            <a:r>
              <a:rPr lang="en-US" sz="2000" dirty="0" err="1"/>
              <a:t>length</a:t>
            </a:r>
            <a:r>
              <a:rPr lang="en-US" sz="2000" dirty="0"/>
              <a:t> </a:t>
            </a:r>
            <a:r>
              <a:rPr lang="en-US" sz="2000" dirty="0" smtClean="0"/>
              <a:t> %  "hi my name is \”Rob\”\\".</a:t>
            </a:r>
            <a:r>
              <a:rPr lang="en-US" sz="2000" dirty="0"/>
              <a:t>length</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766870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sz="2600" dirty="0" smtClean="0"/>
              <a:t>Containers that store values using </a:t>
            </a:r>
            <a:r>
              <a:rPr lang="en-US" sz="2600" dirty="0" err="1" smtClean="0"/>
              <a:t>var</a:t>
            </a:r>
            <a:r>
              <a:rPr lang="en-US" sz="2600" dirty="0" smtClean="0"/>
              <a:t> keyword.</a:t>
            </a:r>
          </a:p>
          <a:p>
            <a:pPr marL="0" indent="0">
              <a:buNone/>
            </a:pPr>
            <a:endParaRPr lang="en-US" sz="2600" dirty="0" smtClean="0"/>
          </a:p>
          <a:p>
            <a:r>
              <a:rPr lang="en-US" sz="2600" dirty="0" smtClean="0"/>
              <a:t>Left side of assignment operator contains </a:t>
            </a:r>
            <a:r>
              <a:rPr lang="en-US" sz="2600" dirty="0" err="1" smtClean="0"/>
              <a:t>var</a:t>
            </a:r>
            <a:r>
              <a:rPr lang="en-US" sz="2600" dirty="0" smtClean="0"/>
              <a:t> keyword followed</a:t>
            </a:r>
          </a:p>
          <a:p>
            <a:pPr marL="0" indent="0">
              <a:buNone/>
            </a:pPr>
            <a:r>
              <a:rPr lang="en-US" sz="2600" dirty="0" smtClean="0"/>
              <a:t>    by container name</a:t>
            </a:r>
          </a:p>
          <a:p>
            <a:r>
              <a:rPr lang="en-US" sz="2600" dirty="0" smtClean="0"/>
              <a:t>Right side of assignment operator contains the value stored. It could be any of the data types</a:t>
            </a:r>
          </a:p>
          <a:p>
            <a:pPr marL="0" indent="0">
              <a:buNone/>
            </a:pPr>
            <a:endParaRPr lang="en-US" sz="2600" dirty="0"/>
          </a:p>
          <a:p>
            <a:pPr marL="0" indent="0">
              <a:buNone/>
            </a:pPr>
            <a:r>
              <a:rPr lang="en-US" sz="2600" b="1" dirty="0" err="1"/>
              <a:t>var</a:t>
            </a:r>
            <a:r>
              <a:rPr lang="en-US" sz="2600" b="1" dirty="0"/>
              <a:t> </a:t>
            </a:r>
            <a:r>
              <a:rPr lang="en-US" sz="2600" dirty="0" err="1"/>
              <a:t>yourVariableName</a:t>
            </a:r>
            <a:r>
              <a:rPr lang="en-US" sz="2600" dirty="0"/>
              <a:t> = </a:t>
            </a:r>
            <a:r>
              <a:rPr lang="en-US" sz="2600" dirty="0" err="1"/>
              <a:t>yourValue</a:t>
            </a:r>
            <a:r>
              <a:rPr lang="en-US" sz="2600" dirty="0"/>
              <a:t>;</a:t>
            </a:r>
          </a:p>
          <a:p>
            <a:pPr marL="0" indent="0">
              <a:buNone/>
            </a:pPr>
            <a:endParaRPr lang="en-US" sz="2600" dirty="0" smtClean="0"/>
          </a:p>
          <a:p>
            <a:pPr marL="0" indent="0">
              <a:buNone/>
            </a:pPr>
            <a:r>
              <a:rPr lang="en-US" sz="2600" dirty="0" smtClean="0"/>
              <a:t>//</a:t>
            </a:r>
            <a:r>
              <a:rPr lang="en-US" sz="2600" dirty="0"/>
              <a:t>They can store all of the values we've seen</a:t>
            </a:r>
          </a:p>
          <a:p>
            <a:pPr marL="0" indent="0">
              <a:buNone/>
            </a:pPr>
            <a:r>
              <a:rPr lang="en-US" sz="2600" b="1" dirty="0" err="1"/>
              <a:t>var</a:t>
            </a:r>
            <a:r>
              <a:rPr lang="en-US" sz="2600" b="1" dirty="0"/>
              <a:t> </a:t>
            </a:r>
            <a:r>
              <a:rPr lang="en-US" sz="2600" dirty="0"/>
              <a:t>name = </a:t>
            </a:r>
            <a:r>
              <a:rPr lang="en-US" sz="2600" dirty="0" smtClean="0"/>
              <a:t>“David";</a:t>
            </a:r>
            <a:endParaRPr lang="en-US" sz="2600" dirty="0"/>
          </a:p>
          <a:p>
            <a:pPr marL="0" indent="0">
              <a:buNone/>
            </a:pPr>
            <a:r>
              <a:rPr lang="en-US" sz="2600" b="1" dirty="0" err="1"/>
              <a:t>var</a:t>
            </a:r>
            <a:r>
              <a:rPr lang="en-US" sz="2600" b="1" dirty="0"/>
              <a:t> </a:t>
            </a:r>
            <a:r>
              <a:rPr lang="en-US" sz="2600" dirty="0" err="1" smtClean="0"/>
              <a:t>employeeId</a:t>
            </a:r>
            <a:r>
              <a:rPr lang="en-US" sz="2600" dirty="0" smtClean="0"/>
              <a:t> </a:t>
            </a:r>
            <a:r>
              <a:rPr lang="en-US" sz="2600" dirty="0"/>
              <a:t>= </a:t>
            </a:r>
            <a:r>
              <a:rPr lang="en-US" sz="2600" dirty="0" smtClean="0"/>
              <a:t>93</a:t>
            </a:r>
            <a:r>
              <a:rPr lang="en-US" sz="2600" dirty="0"/>
              <a:t>;</a:t>
            </a:r>
          </a:p>
          <a:p>
            <a:pPr marL="0" indent="0">
              <a:buNone/>
            </a:pPr>
            <a:r>
              <a:rPr lang="en-US" sz="2600" b="1" dirty="0" err="1"/>
              <a:t>var</a:t>
            </a:r>
            <a:r>
              <a:rPr lang="en-US" sz="2600" b="1" dirty="0"/>
              <a:t> </a:t>
            </a:r>
            <a:r>
              <a:rPr lang="en-US" sz="2600" dirty="0" err="1" smtClean="0"/>
              <a:t>isFound</a:t>
            </a:r>
            <a:r>
              <a:rPr lang="en-US" sz="2600" dirty="0" smtClean="0"/>
              <a:t> </a:t>
            </a:r>
            <a:r>
              <a:rPr lang="en-US" sz="2600" dirty="0"/>
              <a:t>= true</a:t>
            </a:r>
            <a:r>
              <a:rPr lang="en-US" sz="2600" dirty="0" smtClean="0"/>
              <a:t>;</a:t>
            </a:r>
          </a:p>
          <a:p>
            <a:pPr marL="0" indent="0">
              <a:buNone/>
            </a:pPr>
            <a:endParaRPr lang="en-US" sz="2600"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565494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normAutofit/>
          </a:bodyPr>
          <a:lstStyle/>
          <a:p>
            <a:pPr marL="0" indent="0">
              <a:buNone/>
            </a:pPr>
            <a:r>
              <a:rPr lang="en-US" sz="2200" dirty="0"/>
              <a:t>//Recall the stored value by calling the variable name</a:t>
            </a:r>
          </a:p>
          <a:p>
            <a:pPr marL="0" indent="0">
              <a:buNone/>
            </a:pPr>
            <a:r>
              <a:rPr lang="en-US" sz="2200" dirty="0" err="1"/>
              <a:t>var</a:t>
            </a:r>
            <a:r>
              <a:rPr lang="en-US" sz="2200" dirty="0"/>
              <a:t> name = </a:t>
            </a:r>
            <a:r>
              <a:rPr lang="en-US" sz="2200" dirty="0" smtClean="0"/>
              <a:t>“David";</a:t>
            </a:r>
            <a:endParaRPr lang="en-US" sz="2200" dirty="0"/>
          </a:p>
          <a:p>
            <a:pPr marL="0" indent="0">
              <a:buNone/>
            </a:pPr>
            <a:r>
              <a:rPr lang="en-US" sz="2200" dirty="0"/>
              <a:t>"hello there " + name //"hello there </a:t>
            </a:r>
            <a:r>
              <a:rPr lang="en-US" sz="2200" dirty="0" smtClean="0"/>
              <a:t>David“</a:t>
            </a:r>
          </a:p>
          <a:p>
            <a:pPr marL="0" indent="0">
              <a:buNone/>
            </a:pPr>
            <a:endParaRPr lang="en-US" sz="2200" dirty="0"/>
          </a:p>
          <a:p>
            <a:pPr marL="0" indent="0">
              <a:buNone/>
            </a:pPr>
            <a:r>
              <a:rPr lang="en-US" sz="2200" dirty="0" err="1"/>
              <a:t>var</a:t>
            </a:r>
            <a:r>
              <a:rPr lang="en-US" sz="2200" dirty="0"/>
              <a:t> </a:t>
            </a:r>
            <a:r>
              <a:rPr lang="en-US" sz="2200" dirty="0" err="1"/>
              <a:t>num</a:t>
            </a:r>
            <a:r>
              <a:rPr lang="en-US" sz="2200" dirty="0"/>
              <a:t> = </a:t>
            </a:r>
            <a:r>
              <a:rPr lang="en-US" sz="2200" dirty="0" smtClean="0"/>
              <a:t>23;</a:t>
            </a:r>
            <a:endParaRPr lang="en-US" sz="2200" dirty="0"/>
          </a:p>
          <a:p>
            <a:pPr marL="0" indent="0">
              <a:buNone/>
            </a:pPr>
            <a:r>
              <a:rPr lang="en-US" sz="2200" dirty="0" err="1"/>
              <a:t>num</a:t>
            </a:r>
            <a:r>
              <a:rPr lang="en-US" sz="2200" dirty="0"/>
              <a:t> + </a:t>
            </a:r>
            <a:r>
              <a:rPr lang="en-US" sz="2200" dirty="0" smtClean="0"/>
              <a:t>5 </a:t>
            </a:r>
            <a:r>
              <a:rPr lang="en-US" sz="2200" dirty="0"/>
              <a:t>+ 10 </a:t>
            </a:r>
            <a:r>
              <a:rPr lang="en-US" sz="2200" dirty="0" smtClean="0"/>
              <a:t>//38</a:t>
            </a:r>
          </a:p>
          <a:p>
            <a:pPr marL="0" indent="0">
              <a:buNone/>
            </a:pPr>
            <a:endParaRPr lang="en-US" sz="2200" dirty="0"/>
          </a:p>
          <a:p>
            <a:pPr marL="0" indent="0">
              <a:buNone/>
            </a:pPr>
            <a:r>
              <a:rPr lang="en-US" sz="2200" dirty="0"/>
              <a:t>//We can also update existing variables</a:t>
            </a:r>
          </a:p>
          <a:p>
            <a:pPr marL="0" indent="0">
              <a:buNone/>
            </a:pPr>
            <a:r>
              <a:rPr lang="en-US" sz="2200" dirty="0" err="1"/>
              <a:t>var</a:t>
            </a:r>
            <a:r>
              <a:rPr lang="en-US" sz="2200" dirty="0"/>
              <a:t> name = </a:t>
            </a:r>
            <a:r>
              <a:rPr lang="en-US" sz="2200" dirty="0" smtClean="0"/>
              <a:t>“</a:t>
            </a:r>
            <a:r>
              <a:rPr lang="en-US" sz="2200" dirty="0" err="1" smtClean="0"/>
              <a:t>Rohit</a:t>
            </a:r>
            <a:r>
              <a:rPr lang="en-US" sz="2200" dirty="0" smtClean="0"/>
              <a:t>";</a:t>
            </a:r>
            <a:endParaRPr lang="en-US" sz="2200" dirty="0"/>
          </a:p>
          <a:p>
            <a:pPr marL="0" indent="0">
              <a:buNone/>
            </a:pPr>
            <a:r>
              <a:rPr lang="en-US" sz="2200" dirty="0"/>
              <a:t>name = </a:t>
            </a:r>
            <a:r>
              <a:rPr lang="en-US" sz="2200" dirty="0" smtClean="0"/>
              <a:t>“Sam";</a:t>
            </a:r>
            <a:endParaRPr lang="en-US" sz="2200"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217545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Null and undefined</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smtClean="0"/>
              <a:t>Undefined – Variables that are declared but are not initialized falls under  undefined</a:t>
            </a:r>
          </a:p>
          <a:p>
            <a:pPr marL="0" indent="0">
              <a:buNone/>
            </a:pPr>
            <a:endParaRPr lang="en-US" sz="2000" dirty="0"/>
          </a:p>
          <a:p>
            <a:pPr marL="0" indent="0">
              <a:buNone/>
            </a:pPr>
            <a:r>
              <a:rPr lang="en-US" sz="2000" dirty="0" smtClean="0"/>
              <a:t>Some examples :</a:t>
            </a:r>
          </a:p>
          <a:p>
            <a:pPr marL="0" indent="0">
              <a:buNone/>
            </a:pPr>
            <a:r>
              <a:rPr lang="en-US" sz="2000" dirty="0" err="1"/>
              <a:t>v</a:t>
            </a:r>
            <a:r>
              <a:rPr lang="en-US" sz="2000" dirty="0" err="1" smtClean="0"/>
              <a:t>ar</a:t>
            </a:r>
            <a:r>
              <a:rPr lang="en-US" sz="2000" dirty="0" smtClean="0"/>
              <a:t> colors;</a:t>
            </a:r>
          </a:p>
          <a:p>
            <a:pPr marL="0" indent="0">
              <a:buNone/>
            </a:pPr>
            <a:r>
              <a:rPr lang="en-US" sz="2000" dirty="0" err="1" smtClean="0"/>
              <a:t>var</a:t>
            </a:r>
            <a:r>
              <a:rPr lang="en-US" sz="2000" dirty="0" smtClean="0"/>
              <a:t> employees;</a:t>
            </a:r>
          </a:p>
          <a:p>
            <a:pPr marL="0" indent="0">
              <a:buNone/>
            </a:pPr>
            <a:endParaRPr lang="en-US" sz="2000" dirty="0"/>
          </a:p>
          <a:p>
            <a:pPr marL="0" indent="0">
              <a:buNone/>
            </a:pPr>
            <a:r>
              <a:rPr lang="en-US" sz="2000" dirty="0" smtClean="0"/>
              <a:t>Null – Variables explicitly set to “null” falls under this data type</a:t>
            </a:r>
          </a:p>
          <a:p>
            <a:pPr marL="0" indent="0">
              <a:buNone/>
            </a:pPr>
            <a:r>
              <a:rPr lang="en-US" sz="2000" dirty="0" err="1"/>
              <a:t>v</a:t>
            </a:r>
            <a:r>
              <a:rPr lang="en-US" sz="2000" dirty="0" err="1" smtClean="0"/>
              <a:t>ar</a:t>
            </a:r>
            <a:r>
              <a:rPr lang="en-US" sz="2000" dirty="0" smtClean="0"/>
              <a:t> color =“red”;</a:t>
            </a:r>
          </a:p>
          <a:p>
            <a:pPr marL="0" indent="0">
              <a:buNone/>
            </a:pPr>
            <a:r>
              <a:rPr lang="en-US" sz="2000" dirty="0"/>
              <a:t>c</a:t>
            </a:r>
            <a:r>
              <a:rPr lang="en-US" sz="2000" dirty="0" smtClean="0"/>
              <a:t>olor=“null”;</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61771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01</a:t>
            </a:r>
            <a:endParaRPr lang="en-US" dirty="0"/>
          </a:p>
        </p:txBody>
      </p:sp>
      <p:sp>
        <p:nvSpPr>
          <p:cNvPr id="10" name="Title 9"/>
          <p:cNvSpPr>
            <a:spLocks noGrp="1"/>
          </p:cNvSpPr>
          <p:nvPr>
            <p:ph type="ctrTitle"/>
          </p:nvPr>
        </p:nvSpPr>
        <p:spPr>
          <a:noFill/>
          <a:ln w="22225">
            <a:solidFill>
              <a:schemeClr val="accent1">
                <a:lumMod val="40000"/>
                <a:lumOff val="60000"/>
              </a:schemeClr>
            </a:solidFill>
          </a:ln>
        </p:spPr>
        <p:txBody>
          <a:bodyPr vert="horz" wrap="square" lIns="274320" tIns="0" rIns="274320" bIns="0" numCol="1" anchor="ctr" anchorCtr="0" compatLnSpc="1">
            <a:prstTxWarp prst="textNoShape">
              <a:avLst/>
            </a:prstTxWarp>
            <a:noAutofit/>
          </a:bodyPr>
          <a:lstStyle/>
          <a:p>
            <a:pPr defTabSz="457200" fontAlgn="base">
              <a:spcAft>
                <a:spcPct val="0"/>
              </a:spcAft>
            </a:pPr>
            <a:r>
              <a:rPr lang="en-US" dirty="0">
                <a:ea typeface="ＭＳ Ｐゴシック" charset="0"/>
              </a:rPr>
              <a:t>What is </a:t>
            </a:r>
            <a:r>
              <a:rPr lang="en-US" dirty="0" err="1">
                <a:ea typeface="ＭＳ Ｐゴシック" charset="0"/>
              </a:rPr>
              <a:t>Javascript</a:t>
            </a:r>
            <a:r>
              <a:rPr lang="en-US" dirty="0">
                <a:ea typeface="ＭＳ Ｐゴシック" charset="0"/>
              </a:rPr>
              <a:t> ?</a:t>
            </a:r>
            <a:endParaRPr lang="en-US" dirty="0">
              <a:ea typeface="ＭＳ Ｐゴシック" charset="0"/>
            </a:endParaRPr>
          </a:p>
        </p:txBody>
      </p:sp>
    </p:spTree>
    <p:extLst>
      <p:ext uri="{BB962C8B-B14F-4D97-AF65-F5344CB8AC3E}">
        <p14:creationId xmlns:p14="http://schemas.microsoft.com/office/powerpoint/2010/main" val="224151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Boolean Logic</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smtClean="0"/>
              <a:t>Evaluate statements that corresponds to either true or false. Based on the results we perform the desired action.</a:t>
            </a:r>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52327421"/>
              </p:ext>
            </p:extLst>
          </p:nvPr>
        </p:nvGraphicFramePr>
        <p:xfrm>
          <a:off x="1602509" y="2556034"/>
          <a:ext cx="8128000" cy="3774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27995096"/>
                    </a:ext>
                  </a:extLst>
                </a:gridCol>
                <a:gridCol w="2032000">
                  <a:extLst>
                    <a:ext uri="{9D8B030D-6E8A-4147-A177-3AD203B41FA5}">
                      <a16:colId xmlns:a16="http://schemas.microsoft.com/office/drawing/2014/main" val="3333315293"/>
                    </a:ext>
                  </a:extLst>
                </a:gridCol>
                <a:gridCol w="2032000">
                  <a:extLst>
                    <a:ext uri="{9D8B030D-6E8A-4147-A177-3AD203B41FA5}">
                      <a16:colId xmlns:a16="http://schemas.microsoft.com/office/drawing/2014/main" val="2311482906"/>
                    </a:ext>
                  </a:extLst>
                </a:gridCol>
                <a:gridCol w="2032000">
                  <a:extLst>
                    <a:ext uri="{9D8B030D-6E8A-4147-A177-3AD203B41FA5}">
                      <a16:colId xmlns:a16="http://schemas.microsoft.com/office/drawing/2014/main" val="3005203664"/>
                    </a:ext>
                  </a:extLst>
                </a:gridCol>
              </a:tblGrid>
              <a:tr h="370840">
                <a:tc>
                  <a:txBody>
                    <a:bodyPr/>
                    <a:lstStyle/>
                    <a:p>
                      <a:r>
                        <a:rPr lang="en-US" dirty="0" smtClean="0"/>
                        <a:t>Operator</a:t>
                      </a:r>
                      <a:endParaRPr lang="en-US" dirty="0"/>
                    </a:p>
                  </a:txBody>
                  <a:tcPr/>
                </a:tc>
                <a:tc>
                  <a:txBody>
                    <a:bodyPr/>
                    <a:lstStyle/>
                    <a:p>
                      <a:r>
                        <a:rPr lang="en-US" dirty="0" smtClean="0"/>
                        <a:t> Name</a:t>
                      </a:r>
                      <a:endParaRPr lang="en-US" dirty="0"/>
                    </a:p>
                  </a:txBody>
                  <a:tcPr/>
                </a:tc>
                <a:tc>
                  <a:txBody>
                    <a:bodyPr/>
                    <a:lstStyle/>
                    <a:p>
                      <a:r>
                        <a:rPr lang="en-US" dirty="0" smtClean="0"/>
                        <a:t>Example ( x=10)</a:t>
                      </a:r>
                      <a:endParaRPr lang="en-US" dirty="0"/>
                    </a:p>
                  </a:txBody>
                  <a:tcPr/>
                </a:tc>
                <a:tc>
                  <a:txBody>
                    <a:bodyPr/>
                    <a:lstStyle/>
                    <a:p>
                      <a:r>
                        <a:rPr lang="en-US" dirty="0" smtClean="0"/>
                        <a:t>Result</a:t>
                      </a:r>
                      <a:endParaRPr lang="en-US" dirty="0"/>
                    </a:p>
                  </a:txBody>
                  <a:tcPr/>
                </a:tc>
                <a:extLst>
                  <a:ext uri="{0D108BD9-81ED-4DB2-BD59-A6C34878D82A}">
                    <a16:rowId xmlns:a16="http://schemas.microsoft.com/office/drawing/2014/main" val="2279353932"/>
                  </a:ext>
                </a:extLst>
              </a:tr>
              <a:tr h="370840">
                <a:tc>
                  <a:txBody>
                    <a:bodyPr/>
                    <a:lstStyle/>
                    <a:p>
                      <a:r>
                        <a:rPr lang="en-US" dirty="0" smtClean="0"/>
                        <a:t>&gt;</a:t>
                      </a:r>
                      <a:endParaRPr lang="en-US" dirty="0"/>
                    </a:p>
                  </a:txBody>
                  <a:tcPr/>
                </a:tc>
                <a:tc>
                  <a:txBody>
                    <a:bodyPr/>
                    <a:lstStyle/>
                    <a:p>
                      <a:r>
                        <a:rPr lang="en-US" dirty="0" smtClean="0"/>
                        <a:t>Greater</a:t>
                      </a:r>
                      <a:r>
                        <a:rPr lang="en-US" baseline="0" dirty="0" smtClean="0"/>
                        <a:t> than</a:t>
                      </a:r>
                      <a:endParaRPr lang="en-US" dirty="0"/>
                    </a:p>
                  </a:txBody>
                  <a:tcPr/>
                </a:tc>
                <a:tc>
                  <a:txBody>
                    <a:bodyPr/>
                    <a:lstStyle/>
                    <a:p>
                      <a:r>
                        <a:rPr lang="en-US" dirty="0" smtClean="0"/>
                        <a:t>X&gt;12</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4258718863"/>
                  </a:ext>
                </a:extLst>
              </a:tr>
              <a:tr h="370840">
                <a:tc>
                  <a:txBody>
                    <a:bodyPr/>
                    <a:lstStyle/>
                    <a:p>
                      <a:r>
                        <a:rPr lang="en-US" dirty="0" smtClean="0"/>
                        <a:t>&gt;=</a:t>
                      </a:r>
                      <a:endParaRPr lang="en-US" dirty="0"/>
                    </a:p>
                  </a:txBody>
                  <a:tcPr/>
                </a:tc>
                <a:tc>
                  <a:txBody>
                    <a:bodyPr/>
                    <a:lstStyle/>
                    <a:p>
                      <a:r>
                        <a:rPr lang="en-US" sz="1800" b="0" i="0" u="none" strike="noStrike" kern="1200" baseline="0" dirty="0" smtClean="0">
                          <a:solidFill>
                            <a:schemeClr val="dk1"/>
                          </a:solidFill>
                          <a:latin typeface="+mn-lt"/>
                          <a:ea typeface="+mn-ea"/>
                          <a:cs typeface="+mn-cs"/>
                        </a:rPr>
                        <a:t>Greater than or equal to</a:t>
                      </a:r>
                      <a:endParaRPr lang="en-US" dirty="0"/>
                    </a:p>
                  </a:txBody>
                  <a:tcPr/>
                </a:tc>
                <a:tc>
                  <a:txBody>
                    <a:bodyPr/>
                    <a:lstStyle/>
                    <a:p>
                      <a:r>
                        <a:rPr lang="en-US" dirty="0" smtClean="0"/>
                        <a:t>X</a:t>
                      </a:r>
                      <a:r>
                        <a:rPr lang="en-US" baseline="0" dirty="0" smtClean="0"/>
                        <a:t> &gt;=10</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214008765"/>
                  </a:ext>
                </a:extLst>
              </a:tr>
              <a:tr h="370840">
                <a:tc>
                  <a:txBody>
                    <a:bodyPr/>
                    <a:lstStyle/>
                    <a:p>
                      <a:r>
                        <a:rPr lang="en-US" dirty="0" smtClean="0"/>
                        <a:t>&lt;</a:t>
                      </a:r>
                      <a:endParaRPr lang="en-US" dirty="0"/>
                    </a:p>
                  </a:txBody>
                  <a:tcPr/>
                </a:tc>
                <a:tc>
                  <a:txBody>
                    <a:bodyPr/>
                    <a:lstStyle/>
                    <a:p>
                      <a:r>
                        <a:rPr lang="en-US" sz="1800" b="0" i="0" u="none" strike="noStrike" kern="1200" baseline="0" dirty="0" smtClean="0">
                          <a:solidFill>
                            <a:schemeClr val="dk1"/>
                          </a:solidFill>
                          <a:latin typeface="+mn-lt"/>
                          <a:ea typeface="+mn-ea"/>
                          <a:cs typeface="+mn-cs"/>
                        </a:rPr>
                        <a:t>Less than</a:t>
                      </a:r>
                      <a:endParaRPr lang="en-US" dirty="0"/>
                    </a:p>
                  </a:txBody>
                  <a:tcPr/>
                </a:tc>
                <a:tc>
                  <a:txBody>
                    <a:bodyPr/>
                    <a:lstStyle/>
                    <a:p>
                      <a:r>
                        <a:rPr lang="en-US" dirty="0" smtClean="0"/>
                        <a:t>X&lt;-20</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4242086034"/>
                  </a:ext>
                </a:extLst>
              </a:tr>
              <a:tr h="370840">
                <a:tc>
                  <a:txBody>
                    <a:bodyPr/>
                    <a:lstStyle/>
                    <a:p>
                      <a:r>
                        <a:rPr lang="en-US" dirty="0" smtClean="0"/>
                        <a:t>&lt;=</a:t>
                      </a:r>
                      <a:endParaRPr lang="en-US" dirty="0"/>
                    </a:p>
                  </a:txBody>
                  <a:tcPr/>
                </a:tc>
                <a:tc>
                  <a:txBody>
                    <a:bodyPr/>
                    <a:lstStyle/>
                    <a:p>
                      <a:r>
                        <a:rPr lang="en-US" sz="1800" b="0" i="0" u="none" strike="noStrike" kern="1200" baseline="0" dirty="0" smtClean="0">
                          <a:solidFill>
                            <a:schemeClr val="dk1"/>
                          </a:solidFill>
                          <a:latin typeface="+mn-lt"/>
                          <a:ea typeface="+mn-ea"/>
                          <a:cs typeface="+mn-cs"/>
                        </a:rPr>
                        <a:t>Less than or equal to</a:t>
                      </a:r>
                      <a:endParaRPr lang="en-US" dirty="0"/>
                    </a:p>
                  </a:txBody>
                  <a:tcPr/>
                </a:tc>
                <a:tc>
                  <a:txBody>
                    <a:bodyPr/>
                    <a:lstStyle/>
                    <a:p>
                      <a:r>
                        <a:rPr lang="en-US" dirty="0" smtClean="0"/>
                        <a:t>X &lt;=100</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2874449658"/>
                  </a:ext>
                </a:extLst>
              </a:tr>
              <a:tr h="370840">
                <a:tc>
                  <a:txBody>
                    <a:bodyPr/>
                    <a:lstStyle/>
                    <a:p>
                      <a:r>
                        <a:rPr lang="en-US" dirty="0" smtClean="0"/>
                        <a:t>==</a:t>
                      </a:r>
                      <a:endParaRPr lang="en-US" dirty="0"/>
                    </a:p>
                  </a:txBody>
                  <a:tcPr/>
                </a:tc>
                <a:tc>
                  <a:txBody>
                    <a:bodyPr/>
                    <a:lstStyle/>
                    <a:p>
                      <a:r>
                        <a:rPr lang="en-US" sz="1800" b="0" i="0" u="none" strike="noStrike" kern="1200" baseline="0" dirty="0" smtClean="0">
                          <a:solidFill>
                            <a:schemeClr val="dk1"/>
                          </a:solidFill>
                          <a:latin typeface="+mn-lt"/>
                          <a:ea typeface="+mn-ea"/>
                          <a:cs typeface="+mn-cs"/>
                        </a:rPr>
                        <a:t>Equal to</a:t>
                      </a:r>
                      <a:endParaRPr lang="en-US" dirty="0"/>
                    </a:p>
                  </a:txBody>
                  <a:tcPr/>
                </a:tc>
                <a:tc>
                  <a:txBody>
                    <a:bodyPr/>
                    <a:lstStyle/>
                    <a:p>
                      <a:r>
                        <a:rPr lang="en-US" dirty="0" smtClean="0"/>
                        <a:t>X==“10”</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3788578668"/>
                  </a:ext>
                </a:extLst>
              </a:tr>
              <a:tr h="370840">
                <a:tc>
                  <a:txBody>
                    <a:bodyPr/>
                    <a:lstStyle/>
                    <a:p>
                      <a:r>
                        <a:rPr lang="en-US" dirty="0" smtClean="0"/>
                        <a:t>!=</a:t>
                      </a:r>
                      <a:endParaRPr lang="en-US" dirty="0"/>
                    </a:p>
                  </a:txBody>
                  <a:tcPr/>
                </a:tc>
                <a:tc>
                  <a:txBody>
                    <a:bodyPr/>
                    <a:lstStyle/>
                    <a:p>
                      <a:r>
                        <a:rPr lang="en-US" sz="1800" b="0" i="0" u="none" strike="noStrike" kern="1200" baseline="0" dirty="0" smtClean="0">
                          <a:solidFill>
                            <a:schemeClr val="dk1"/>
                          </a:solidFill>
                          <a:latin typeface="+mn-lt"/>
                          <a:ea typeface="+mn-ea"/>
                          <a:cs typeface="+mn-cs"/>
                        </a:rPr>
                        <a:t>Not equal to</a:t>
                      </a:r>
                      <a:endParaRPr lang="en-US" dirty="0"/>
                    </a:p>
                  </a:txBody>
                  <a:tcPr/>
                </a:tc>
                <a:tc>
                  <a:txBody>
                    <a:bodyPr/>
                    <a:lstStyle/>
                    <a:p>
                      <a:r>
                        <a:rPr lang="en-US" dirty="0" smtClean="0"/>
                        <a:t>X !=“b”</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4200114003"/>
                  </a:ext>
                </a:extLst>
              </a:tr>
              <a:tr h="370840">
                <a:tc>
                  <a:txBody>
                    <a:bodyPr/>
                    <a:lstStyle/>
                    <a:p>
                      <a:r>
                        <a:rPr lang="en-US" sz="1800" b="0"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Equal value and type</a:t>
                      </a:r>
                      <a:endParaRPr lang="en-US" dirty="0"/>
                    </a:p>
                  </a:txBody>
                  <a:tcPr/>
                </a:tc>
                <a:tc>
                  <a:txBody>
                    <a:bodyPr/>
                    <a:lstStyle/>
                    <a:p>
                      <a:r>
                        <a:rPr lang="en-US" dirty="0" smtClean="0"/>
                        <a:t>X ===“5”</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4221321911"/>
                  </a:ext>
                </a:extLst>
              </a:tr>
            </a:tbl>
          </a:graphicData>
        </a:graphic>
      </p:graphicFrame>
    </p:spTree>
    <p:extLst>
      <p:ext uri="{BB962C8B-B14F-4D97-AF65-F5344CB8AC3E}">
        <p14:creationId xmlns:p14="http://schemas.microsoft.com/office/powerpoint/2010/main" val="2498506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Equality Operators  ( == vs ===)</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err="1" smtClean="0"/>
              <a:t>var</a:t>
            </a:r>
            <a:r>
              <a:rPr lang="en-US" sz="2000" dirty="0" smtClean="0"/>
              <a:t> x=25;</a:t>
            </a:r>
          </a:p>
          <a:p>
            <a:pPr marL="0" indent="0">
              <a:buNone/>
            </a:pPr>
            <a:r>
              <a:rPr lang="en-US" sz="2000" dirty="0" smtClean="0"/>
              <a:t>x ==“25” //true</a:t>
            </a:r>
          </a:p>
          <a:p>
            <a:pPr marL="0" indent="0">
              <a:buNone/>
            </a:pPr>
            <a:r>
              <a:rPr lang="en-US" sz="2000" dirty="0" smtClean="0"/>
              <a:t>x ===“25” //false</a:t>
            </a:r>
          </a:p>
          <a:p>
            <a:pPr marL="0" indent="0">
              <a:buNone/>
            </a:pPr>
            <a:endParaRPr lang="en-US" sz="2000" dirty="0"/>
          </a:p>
          <a:p>
            <a:pPr marL="0" indent="0">
              <a:buNone/>
            </a:pPr>
            <a:r>
              <a:rPr lang="en-US" sz="2000" dirty="0" err="1" smtClean="0"/>
              <a:t>var</a:t>
            </a:r>
            <a:r>
              <a:rPr lang="en-US" sz="2000" dirty="0" smtClean="0"/>
              <a:t> y =null;</a:t>
            </a:r>
          </a:p>
          <a:p>
            <a:pPr marL="0" indent="0">
              <a:buNone/>
            </a:pPr>
            <a:r>
              <a:rPr lang="en-US" sz="2000" dirty="0" smtClean="0"/>
              <a:t>y == undefined //true</a:t>
            </a:r>
          </a:p>
          <a:p>
            <a:pPr marL="0" indent="0">
              <a:buNone/>
            </a:pPr>
            <a:r>
              <a:rPr lang="en-US" sz="2000" dirty="0" smtClean="0"/>
              <a:t>y === undefined //false</a:t>
            </a:r>
          </a:p>
          <a:p>
            <a:pPr marL="0" indent="0">
              <a:buNone/>
            </a:pPr>
            <a:endParaRPr lang="en-US" sz="2000" dirty="0"/>
          </a:p>
          <a:p>
            <a:pPr marL="0" indent="0">
              <a:buNone/>
            </a:pPr>
            <a:r>
              <a:rPr lang="en-US" sz="2000" dirty="0" smtClean="0"/>
              <a:t>When we use == operator , type coercion is performed</a:t>
            </a:r>
            <a:endParaRPr lang="en-US" sz="2000"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smtClean="0"/>
              <a:t>Sapient Global Markets | Confidential</a:t>
            </a:r>
            <a:endParaRPr lang="en-US" dirty="0"/>
          </a:p>
        </p:txBody>
      </p:sp>
    </p:spTree>
    <p:extLst>
      <p:ext uri="{BB962C8B-B14F-4D97-AF65-F5344CB8AC3E}">
        <p14:creationId xmlns:p14="http://schemas.microsoft.com/office/powerpoint/2010/main" val="1692381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Logical Operators : AND , OR and Not</a:t>
            </a:r>
            <a:endParaRPr lang="en-US" b="1" dirty="0"/>
          </a:p>
        </p:txBody>
      </p:sp>
      <p:sp>
        <p:nvSpPr>
          <p:cNvPr id="3" name="Content Placeholder 2"/>
          <p:cNvSpPr>
            <a:spLocks noGrp="1"/>
          </p:cNvSpPr>
          <p:nvPr>
            <p:ph idx="1"/>
          </p:nvPr>
        </p:nvSpPr>
        <p:spPr>
          <a:xfrm>
            <a:off x="838200" y="1863725"/>
            <a:ext cx="10515600" cy="4351338"/>
          </a:xfrm>
        </p:spPr>
        <p:txBody>
          <a:bodyPr>
            <a:normAutofit/>
          </a:bodyPr>
          <a:lstStyle/>
          <a:p>
            <a:pPr marL="0" indent="0">
              <a:buNone/>
            </a:pPr>
            <a:r>
              <a:rPr lang="en-US" sz="2000" dirty="0" smtClean="0"/>
              <a:t>And ( &amp;&amp; ) =&gt; true if all are true</a:t>
            </a:r>
          </a:p>
          <a:p>
            <a:pPr marL="0" indent="0">
              <a:buNone/>
            </a:pPr>
            <a:r>
              <a:rPr lang="en-US" sz="2000" dirty="0" smtClean="0"/>
              <a:t>OR ( || ) =&gt; true if one is true</a:t>
            </a:r>
          </a:p>
          <a:p>
            <a:pPr marL="0" indent="0">
              <a:buNone/>
            </a:pPr>
            <a:r>
              <a:rPr lang="en-US" sz="2000" dirty="0" smtClean="0"/>
              <a:t>Not ( !) =&gt; inverts true/false value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Assuming X=12 and Y=15</a:t>
            </a: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13275774"/>
              </p:ext>
            </p:extLst>
          </p:nvPr>
        </p:nvGraphicFramePr>
        <p:xfrm>
          <a:off x="1311564" y="3573702"/>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58777545"/>
                    </a:ext>
                  </a:extLst>
                </a:gridCol>
                <a:gridCol w="2032000">
                  <a:extLst>
                    <a:ext uri="{9D8B030D-6E8A-4147-A177-3AD203B41FA5}">
                      <a16:colId xmlns:a16="http://schemas.microsoft.com/office/drawing/2014/main" val="438842743"/>
                    </a:ext>
                  </a:extLst>
                </a:gridCol>
                <a:gridCol w="2032000">
                  <a:extLst>
                    <a:ext uri="{9D8B030D-6E8A-4147-A177-3AD203B41FA5}">
                      <a16:colId xmlns:a16="http://schemas.microsoft.com/office/drawing/2014/main" val="1122592451"/>
                    </a:ext>
                  </a:extLst>
                </a:gridCol>
                <a:gridCol w="2032000">
                  <a:extLst>
                    <a:ext uri="{9D8B030D-6E8A-4147-A177-3AD203B41FA5}">
                      <a16:colId xmlns:a16="http://schemas.microsoft.com/office/drawing/2014/main" val="77511363"/>
                    </a:ext>
                  </a:extLst>
                </a:gridCol>
              </a:tblGrid>
              <a:tr h="370840">
                <a:tc>
                  <a:txBody>
                    <a:bodyPr/>
                    <a:lstStyle/>
                    <a:p>
                      <a:r>
                        <a:rPr lang="en-US" dirty="0" smtClean="0"/>
                        <a:t>Operator</a:t>
                      </a:r>
                      <a:endParaRPr lang="en-US" dirty="0"/>
                    </a:p>
                  </a:txBody>
                  <a:tcPr/>
                </a:tc>
                <a:tc>
                  <a:txBody>
                    <a:bodyPr/>
                    <a:lstStyle/>
                    <a:p>
                      <a:r>
                        <a:rPr lang="en-US" dirty="0" smtClean="0"/>
                        <a:t>Name</a:t>
                      </a:r>
                      <a:endParaRPr lang="en-US" dirty="0"/>
                    </a:p>
                  </a:txBody>
                  <a:tcPr/>
                </a:tc>
                <a:tc>
                  <a:txBody>
                    <a:bodyPr/>
                    <a:lstStyle/>
                    <a:p>
                      <a:r>
                        <a:rPr lang="en-US" dirty="0" smtClean="0"/>
                        <a:t>Example</a:t>
                      </a:r>
                      <a:endParaRPr lang="en-US" dirty="0"/>
                    </a:p>
                  </a:txBody>
                  <a:tcPr/>
                </a:tc>
                <a:tc>
                  <a:txBody>
                    <a:bodyPr/>
                    <a:lstStyle/>
                    <a:p>
                      <a:r>
                        <a:rPr lang="en-US" dirty="0" smtClean="0"/>
                        <a:t>Result</a:t>
                      </a:r>
                      <a:endParaRPr lang="en-US" dirty="0"/>
                    </a:p>
                  </a:txBody>
                  <a:tcPr/>
                </a:tc>
                <a:extLst>
                  <a:ext uri="{0D108BD9-81ED-4DB2-BD59-A6C34878D82A}">
                    <a16:rowId xmlns:a16="http://schemas.microsoft.com/office/drawing/2014/main" val="1270890948"/>
                  </a:ext>
                </a:extLst>
              </a:tr>
              <a:tr h="370840">
                <a:tc>
                  <a:txBody>
                    <a:bodyPr/>
                    <a:lstStyle/>
                    <a:p>
                      <a:r>
                        <a:rPr lang="en-US" dirty="0" smtClean="0"/>
                        <a:t>&amp;&amp;</a:t>
                      </a:r>
                      <a:endParaRPr lang="en-US" dirty="0"/>
                    </a:p>
                  </a:txBody>
                  <a:tcPr/>
                </a:tc>
                <a:tc>
                  <a:txBody>
                    <a:bodyPr/>
                    <a:lstStyle/>
                    <a:p>
                      <a:r>
                        <a:rPr lang="en-US" dirty="0" smtClean="0"/>
                        <a:t>AND</a:t>
                      </a:r>
                      <a:endParaRPr lang="en-US" dirty="0"/>
                    </a:p>
                  </a:txBody>
                  <a:tcPr/>
                </a:tc>
                <a:tc>
                  <a:txBody>
                    <a:bodyPr/>
                    <a:lstStyle/>
                    <a:p>
                      <a:r>
                        <a:rPr lang="en-US" dirty="0" smtClean="0"/>
                        <a:t>X&lt;12</a:t>
                      </a:r>
                      <a:r>
                        <a:rPr lang="en-US" baseline="0" dirty="0" smtClean="0"/>
                        <a:t> &amp;&amp; X!==12</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2293116793"/>
                  </a:ext>
                </a:extLst>
              </a:tr>
              <a:tr h="370840">
                <a:tc>
                  <a:txBody>
                    <a:bodyPr/>
                    <a:lstStyle/>
                    <a:p>
                      <a:r>
                        <a:rPr lang="en-US" dirty="0" smtClean="0"/>
                        <a:t>||</a:t>
                      </a:r>
                      <a:endParaRPr lang="en-US" dirty="0"/>
                    </a:p>
                  </a:txBody>
                  <a:tcPr/>
                </a:tc>
                <a:tc>
                  <a:txBody>
                    <a:bodyPr/>
                    <a:lstStyle/>
                    <a:p>
                      <a:r>
                        <a:rPr lang="en-US" dirty="0" smtClean="0"/>
                        <a:t>OR</a:t>
                      </a:r>
                      <a:endParaRPr lang="en-US" dirty="0"/>
                    </a:p>
                  </a:txBody>
                  <a:tcPr/>
                </a:tc>
                <a:tc>
                  <a:txBody>
                    <a:bodyPr/>
                    <a:lstStyle/>
                    <a:p>
                      <a:r>
                        <a:rPr lang="en-US" dirty="0" smtClean="0"/>
                        <a:t>Y&gt;15 ||</a:t>
                      </a:r>
                      <a:r>
                        <a:rPr lang="en-US" baseline="0" dirty="0" smtClean="0"/>
                        <a:t> X===12</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3910792521"/>
                  </a:ext>
                </a:extLst>
              </a:tr>
              <a:tr h="370840">
                <a:tc>
                  <a:txBody>
                    <a:bodyPr/>
                    <a:lstStyle/>
                    <a:p>
                      <a:r>
                        <a:rPr lang="en-US" dirty="0" smtClean="0"/>
                        <a:t>!</a:t>
                      </a:r>
                      <a:endParaRPr lang="en-US" dirty="0"/>
                    </a:p>
                  </a:txBody>
                  <a:tcPr/>
                </a:tc>
                <a:tc>
                  <a:txBody>
                    <a:bodyPr/>
                    <a:lstStyle/>
                    <a:p>
                      <a:r>
                        <a:rPr lang="en-US" dirty="0" smtClean="0"/>
                        <a:t>NOT</a:t>
                      </a:r>
                      <a:endParaRPr lang="en-US" dirty="0"/>
                    </a:p>
                  </a:txBody>
                  <a:tcPr/>
                </a:tc>
                <a:tc>
                  <a:txBody>
                    <a:bodyPr/>
                    <a:lstStyle/>
                    <a:p>
                      <a:r>
                        <a:rPr lang="en-US" dirty="0" smtClean="0"/>
                        <a:t>!( X===Y)</a:t>
                      </a:r>
                      <a:endParaRPr lang="en-US" dirty="0"/>
                    </a:p>
                  </a:txBody>
                  <a:tcPr/>
                </a:tc>
                <a:tc>
                  <a:txBody>
                    <a:bodyPr/>
                    <a:lstStyle/>
                    <a:p>
                      <a:r>
                        <a:rPr lang="en-US" dirty="0" smtClean="0"/>
                        <a:t>true</a:t>
                      </a:r>
                      <a:endParaRPr lang="en-US" dirty="0"/>
                    </a:p>
                  </a:txBody>
                  <a:tcPr/>
                </a:tc>
                <a:extLst>
                  <a:ext uri="{0D108BD9-81ED-4DB2-BD59-A6C34878D82A}">
                    <a16:rowId xmlns:a16="http://schemas.microsoft.com/office/drawing/2014/main" val="1749672158"/>
                  </a:ext>
                </a:extLst>
              </a:tr>
            </a:tbl>
          </a:graphicData>
        </a:graphic>
      </p:graphicFrame>
    </p:spTree>
    <p:extLst>
      <p:ext uri="{BB962C8B-B14F-4D97-AF65-F5344CB8AC3E}">
        <p14:creationId xmlns:p14="http://schemas.microsoft.com/office/powerpoint/2010/main" val="1040716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Var</a:t>
            </a:r>
            <a:r>
              <a:rPr lang="en-US" dirty="0" smtClean="0"/>
              <a:t> x=10;</a:t>
            </a:r>
          </a:p>
          <a:p>
            <a:pPr marL="0" indent="0">
              <a:buNone/>
            </a:pPr>
            <a:r>
              <a:rPr lang="en-US" dirty="0" err="1" smtClean="0"/>
              <a:t>Var</a:t>
            </a:r>
            <a:r>
              <a:rPr lang="en-US" dirty="0" smtClean="0"/>
              <a:t> y=“E”</a:t>
            </a:r>
          </a:p>
          <a:p>
            <a:pPr marL="0" indent="0">
              <a:buNone/>
            </a:pPr>
            <a:endParaRPr lang="en-US" dirty="0"/>
          </a:p>
          <a:p>
            <a:pPr marL="0" indent="0">
              <a:buNone/>
            </a:pPr>
            <a:r>
              <a:rPr lang="en-US" dirty="0" smtClean="0"/>
              <a:t>Y===“e” || x!==“10”</a:t>
            </a:r>
          </a:p>
          <a:p>
            <a:pPr marL="0" indent="0">
              <a:buNone/>
            </a:pPr>
            <a:endParaRPr lang="en-US" dirty="0"/>
          </a:p>
          <a:p>
            <a:pPr marL="0" indent="0">
              <a:buNone/>
            </a:pPr>
            <a:r>
              <a:rPr lang="en-US" b="1" dirty="0" err="1"/>
              <a:t>var</a:t>
            </a:r>
            <a:r>
              <a:rPr lang="en-US" b="1" dirty="0"/>
              <a:t> </a:t>
            </a:r>
            <a:r>
              <a:rPr lang="en-US" dirty="0"/>
              <a:t>x = </a:t>
            </a:r>
            <a:r>
              <a:rPr lang="en-US" dirty="0" smtClean="0"/>
              <a:t>7;</a:t>
            </a:r>
            <a:endParaRPr lang="en-US" dirty="0"/>
          </a:p>
          <a:p>
            <a:pPr marL="0" indent="0">
              <a:buNone/>
            </a:pPr>
            <a:r>
              <a:rPr lang="en-US" b="1" dirty="0" err="1"/>
              <a:t>var</a:t>
            </a:r>
            <a:r>
              <a:rPr lang="en-US" b="1" dirty="0"/>
              <a:t> </a:t>
            </a:r>
            <a:r>
              <a:rPr lang="en-US" dirty="0"/>
              <a:t>y = </a:t>
            </a:r>
            <a:r>
              <a:rPr lang="en-US" dirty="0" smtClean="0"/>
              <a:t>10;</a:t>
            </a:r>
            <a:endParaRPr lang="en-US" dirty="0"/>
          </a:p>
          <a:p>
            <a:pPr marL="0" indent="0">
              <a:buNone/>
            </a:pPr>
            <a:r>
              <a:rPr lang="es-ES" dirty="0"/>
              <a:t>!(x == </a:t>
            </a:r>
            <a:r>
              <a:rPr lang="es-ES" dirty="0" smtClean="0"/>
              <a:t>“7" </a:t>
            </a:r>
            <a:r>
              <a:rPr lang="es-ES" dirty="0"/>
              <a:t>|| x === y) &amp;&amp; !(y != </a:t>
            </a:r>
            <a:r>
              <a:rPr lang="es-ES" dirty="0" smtClean="0"/>
              <a:t>10 </a:t>
            </a:r>
            <a:r>
              <a:rPr lang="es-ES" dirty="0"/>
              <a:t>&amp;&amp; x &lt;= y)</a:t>
            </a: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062454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Truthy</a:t>
            </a:r>
            <a:r>
              <a:rPr lang="en-US" b="1" dirty="0" smtClean="0"/>
              <a:t> and </a:t>
            </a:r>
            <a:r>
              <a:rPr lang="en-US" b="1" dirty="0" err="1" smtClean="0"/>
              <a:t>Falsy</a:t>
            </a:r>
            <a:r>
              <a:rPr lang="en-US" b="1" dirty="0" smtClean="0"/>
              <a:t> Values</a:t>
            </a:r>
            <a:endParaRPr lang="en-US" b="1" dirty="0"/>
          </a:p>
        </p:txBody>
      </p:sp>
      <p:sp>
        <p:nvSpPr>
          <p:cNvPr id="3" name="Content Placeholder 2"/>
          <p:cNvSpPr>
            <a:spLocks noGrp="1"/>
          </p:cNvSpPr>
          <p:nvPr>
            <p:ph idx="1"/>
          </p:nvPr>
        </p:nvSpPr>
        <p:spPr/>
        <p:txBody>
          <a:bodyPr>
            <a:normAutofit/>
          </a:bodyPr>
          <a:lstStyle/>
          <a:p>
            <a:pPr marL="0" indent="0">
              <a:buNone/>
            </a:pPr>
            <a:endParaRPr lang="en-US" sz="2000" dirty="0" smtClean="0"/>
          </a:p>
          <a:p>
            <a:r>
              <a:rPr lang="en-US" sz="2000" dirty="0" smtClean="0"/>
              <a:t>Values that are not true or false but when evaluated in a Boolean content are treated as </a:t>
            </a:r>
            <a:r>
              <a:rPr lang="en-US" sz="2000" dirty="0" err="1" smtClean="0"/>
              <a:t>truthy</a:t>
            </a:r>
            <a:r>
              <a:rPr lang="en-US" sz="2000" dirty="0" smtClean="0"/>
              <a:t> </a:t>
            </a:r>
          </a:p>
          <a:p>
            <a:pPr marL="0" indent="0">
              <a:buNone/>
            </a:pPr>
            <a:r>
              <a:rPr lang="en-US" sz="2000" dirty="0"/>
              <a:t> </a:t>
            </a:r>
            <a:r>
              <a:rPr lang="en-US" sz="2000" dirty="0" smtClean="0"/>
              <a:t>  or </a:t>
            </a:r>
            <a:r>
              <a:rPr lang="en-US" sz="2000" dirty="0" err="1" smtClean="0"/>
              <a:t>falsy</a:t>
            </a:r>
            <a:r>
              <a:rPr lang="en-US" sz="2000" dirty="0" smtClean="0"/>
              <a:t> values</a:t>
            </a:r>
          </a:p>
          <a:p>
            <a:pPr marL="0" indent="0">
              <a:buNone/>
            </a:pPr>
            <a:endParaRPr lang="en-US" sz="2000" dirty="0" smtClean="0"/>
          </a:p>
          <a:p>
            <a:pPr marL="0" indent="0">
              <a:buNone/>
            </a:pPr>
            <a:r>
              <a:rPr lang="en-US" sz="2000" dirty="0" smtClean="0"/>
              <a:t>	! “ Test robot”</a:t>
            </a:r>
          </a:p>
          <a:p>
            <a:pPr marL="0" indent="0">
              <a:buNone/>
            </a:pPr>
            <a:r>
              <a:rPr lang="en-US" sz="2000" dirty="0"/>
              <a:t>	</a:t>
            </a:r>
            <a:r>
              <a:rPr lang="en-US" sz="2000" dirty="0" smtClean="0"/>
              <a:t>! ””</a:t>
            </a:r>
          </a:p>
          <a:p>
            <a:pPr marL="0" indent="0">
              <a:buNone/>
            </a:pPr>
            <a:r>
              <a:rPr lang="en-US" sz="2000" dirty="0"/>
              <a:t>	</a:t>
            </a:r>
            <a:r>
              <a:rPr lang="en-US" sz="2000" dirty="0" smtClean="0"/>
              <a:t>! Null</a:t>
            </a:r>
          </a:p>
          <a:p>
            <a:pPr marL="0" indent="0">
              <a:buNone/>
            </a:pPr>
            <a:r>
              <a:rPr lang="en-US" sz="2000" dirty="0"/>
              <a:t>	</a:t>
            </a:r>
            <a:r>
              <a:rPr lang="en-US" sz="2000" dirty="0" smtClean="0"/>
              <a:t>! 0</a:t>
            </a:r>
          </a:p>
          <a:p>
            <a:pPr marL="0" indent="0">
              <a:buNone/>
            </a:pPr>
            <a:r>
              <a:rPr lang="en-US" sz="2000" dirty="0"/>
              <a:t>	</a:t>
            </a:r>
            <a:r>
              <a:rPr lang="en-US" sz="2000" dirty="0" smtClean="0"/>
              <a:t>! -1</a:t>
            </a:r>
          </a:p>
          <a:p>
            <a:pPr marL="0" indent="0">
              <a:buNone/>
            </a:pPr>
            <a:r>
              <a:rPr lang="en-US" sz="2000" dirty="0"/>
              <a:t>	</a:t>
            </a:r>
            <a:r>
              <a:rPr lang="en-US" sz="2000" dirty="0" smtClean="0"/>
              <a:t>! </a:t>
            </a:r>
            <a:r>
              <a:rPr lang="en-US" sz="2000" dirty="0" err="1" smtClean="0"/>
              <a:t>NaN</a:t>
            </a:r>
            <a:endParaRPr lang="en-US" sz="2000" dirty="0" smtClean="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3763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normAutofit/>
          </a:bodyPr>
          <a:lstStyle/>
          <a:p>
            <a:pPr marL="0" indent="0">
              <a:buNone/>
            </a:pPr>
            <a:r>
              <a:rPr lang="en-US" sz="2000" dirty="0" err="1" smtClean="0"/>
              <a:t>Falsy</a:t>
            </a:r>
            <a:r>
              <a:rPr lang="en-US" sz="2000" dirty="0" smtClean="0"/>
              <a:t> Values :</a:t>
            </a:r>
            <a:endParaRPr lang="en-US" sz="2000" dirty="0"/>
          </a:p>
          <a:p>
            <a:r>
              <a:rPr lang="en-US" sz="2000" dirty="0"/>
              <a:t>false</a:t>
            </a:r>
          </a:p>
          <a:p>
            <a:r>
              <a:rPr lang="en-US" sz="2000" dirty="0"/>
              <a:t>0</a:t>
            </a:r>
          </a:p>
          <a:p>
            <a:r>
              <a:rPr lang="en-US" sz="2000" dirty="0"/>
              <a:t>""</a:t>
            </a:r>
          </a:p>
          <a:p>
            <a:r>
              <a:rPr lang="en-US" sz="2000" dirty="0"/>
              <a:t>null</a:t>
            </a:r>
          </a:p>
          <a:p>
            <a:r>
              <a:rPr lang="en-US" sz="2000" dirty="0"/>
              <a:t>undefined</a:t>
            </a:r>
          </a:p>
          <a:p>
            <a:r>
              <a:rPr lang="en-US" sz="2000" dirty="0" err="1" smtClean="0"/>
              <a:t>NaN</a:t>
            </a:r>
            <a:endParaRPr lang="en-US" sz="2000" dirty="0" smtClean="0"/>
          </a:p>
          <a:p>
            <a:pPr marL="0" indent="0">
              <a:buNone/>
            </a:pPr>
            <a:r>
              <a:rPr lang="en-US" sz="2000" dirty="0"/>
              <a:t>	</a:t>
            </a:r>
            <a:endParaRPr lang="en-US" sz="2000" dirty="0" smtClean="0"/>
          </a:p>
          <a:p>
            <a:pPr marL="0" indent="0">
              <a:buNone/>
            </a:pPr>
            <a:r>
              <a:rPr lang="en-US" sz="2000" dirty="0" smtClean="0"/>
              <a:t>Everything else is </a:t>
            </a:r>
            <a:r>
              <a:rPr lang="en-US" sz="2000" dirty="0" err="1" smtClean="0"/>
              <a:t>Truthy</a:t>
            </a:r>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4233309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0" indent="0">
              <a:buNone/>
            </a:pPr>
            <a:r>
              <a:rPr lang="en-US" b="1" dirty="0" err="1"/>
              <a:t>var</a:t>
            </a:r>
            <a:r>
              <a:rPr lang="en-US" b="1" dirty="0"/>
              <a:t> </a:t>
            </a:r>
            <a:r>
              <a:rPr lang="en-US" dirty="0" err="1"/>
              <a:t>str</a:t>
            </a:r>
            <a:r>
              <a:rPr lang="en-US" dirty="0"/>
              <a:t> = ""</a:t>
            </a:r>
          </a:p>
          <a:p>
            <a:pPr marL="0" indent="0">
              <a:buNone/>
            </a:pPr>
            <a:r>
              <a:rPr lang="en-US" b="1" dirty="0" err="1"/>
              <a:t>var</a:t>
            </a:r>
            <a:r>
              <a:rPr lang="en-US" b="1" dirty="0"/>
              <a:t> </a:t>
            </a:r>
            <a:r>
              <a:rPr lang="en-US" dirty="0" err="1"/>
              <a:t>msg</a:t>
            </a:r>
            <a:r>
              <a:rPr lang="en-US" dirty="0"/>
              <a:t> = </a:t>
            </a:r>
            <a:r>
              <a:rPr lang="en-US" dirty="0" smtClean="0"/>
              <a:t>“Test!"</a:t>
            </a:r>
            <a:endParaRPr lang="en-US" dirty="0"/>
          </a:p>
          <a:p>
            <a:pPr marL="0" indent="0">
              <a:buNone/>
            </a:pPr>
            <a:r>
              <a:rPr lang="en-US" b="1" dirty="0" err="1"/>
              <a:t>var</a:t>
            </a:r>
            <a:r>
              <a:rPr lang="en-US" b="1" dirty="0"/>
              <a:t> </a:t>
            </a:r>
            <a:r>
              <a:rPr lang="en-US" dirty="0" err="1"/>
              <a:t>isFunny</a:t>
            </a:r>
            <a:r>
              <a:rPr lang="en-US" dirty="0"/>
              <a:t> = "false"</a:t>
            </a:r>
          </a:p>
          <a:p>
            <a:pPr marL="0" indent="0">
              <a:buNone/>
            </a:pPr>
            <a:r>
              <a:rPr lang="en-US" dirty="0"/>
              <a:t>!(( </a:t>
            </a:r>
            <a:r>
              <a:rPr lang="en-US" dirty="0" err="1"/>
              <a:t>str</a:t>
            </a:r>
            <a:r>
              <a:rPr lang="en-US" dirty="0"/>
              <a:t> || </a:t>
            </a:r>
            <a:r>
              <a:rPr lang="en-US" dirty="0" err="1"/>
              <a:t>msg</a:t>
            </a:r>
            <a:r>
              <a:rPr lang="en-US" dirty="0"/>
              <a:t> ) &amp;&amp; </a:t>
            </a:r>
            <a:r>
              <a:rPr lang="en-US" dirty="0" err="1"/>
              <a:t>isFunny</a:t>
            </a:r>
            <a:r>
              <a:rPr lang="en-US" dirty="0"/>
              <a:t>)</a:t>
            </a: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268482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01</a:t>
            </a:r>
            <a:endParaRPr lang="en-US" dirty="0"/>
          </a:p>
        </p:txBody>
      </p:sp>
      <p:sp>
        <p:nvSpPr>
          <p:cNvPr id="10" name="Title 9"/>
          <p:cNvSpPr>
            <a:spLocks noGrp="1"/>
          </p:cNvSpPr>
          <p:nvPr>
            <p:ph type="ctrTitle"/>
          </p:nvPr>
        </p:nvSpPr>
        <p:spPr>
          <a:noFill/>
          <a:ln w="22225">
            <a:solidFill>
              <a:schemeClr val="accent1">
                <a:lumMod val="40000"/>
                <a:lumOff val="60000"/>
              </a:schemeClr>
            </a:solidFill>
          </a:ln>
        </p:spPr>
        <p:txBody>
          <a:bodyPr vert="horz" wrap="square" lIns="274320" tIns="0" rIns="274320" bIns="0" numCol="1" anchor="ctr" anchorCtr="0" compatLnSpc="1">
            <a:prstTxWarp prst="textNoShape">
              <a:avLst/>
            </a:prstTxWarp>
            <a:noAutofit/>
          </a:bodyPr>
          <a:lstStyle/>
          <a:p>
            <a:pPr defTabSz="457200" fontAlgn="base">
              <a:spcAft>
                <a:spcPct val="0"/>
              </a:spcAft>
            </a:pPr>
            <a:r>
              <a:rPr lang="en-US" dirty="0" smtClean="0">
                <a:ea typeface="ＭＳ Ｐゴシック" charset="0"/>
              </a:rPr>
              <a:t>Loops</a:t>
            </a:r>
            <a:endParaRPr lang="en-US" dirty="0">
              <a:ea typeface="ＭＳ Ｐゴシック" charset="0"/>
            </a:endParaRPr>
          </a:p>
        </p:txBody>
      </p:sp>
    </p:spTree>
    <p:extLst>
      <p:ext uri="{BB962C8B-B14F-4D97-AF65-F5344CB8AC3E}">
        <p14:creationId xmlns:p14="http://schemas.microsoft.com/office/powerpoint/2010/main" val="179685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numbers 1-10 using JS</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console.log(1);</a:t>
            </a:r>
          </a:p>
          <a:p>
            <a:r>
              <a:rPr lang="en-US" dirty="0"/>
              <a:t>console.log(2);</a:t>
            </a:r>
          </a:p>
          <a:p>
            <a:r>
              <a:rPr lang="en-US" dirty="0"/>
              <a:t>console.log(3);</a:t>
            </a:r>
          </a:p>
          <a:p>
            <a:r>
              <a:rPr lang="en-US" dirty="0"/>
              <a:t>console.log(4);</a:t>
            </a:r>
          </a:p>
          <a:p>
            <a:r>
              <a:rPr lang="en-US" dirty="0"/>
              <a:t>console.log(5);</a:t>
            </a:r>
          </a:p>
          <a:p>
            <a:r>
              <a:rPr lang="en-US" dirty="0"/>
              <a:t>console.log(6);</a:t>
            </a:r>
          </a:p>
          <a:p>
            <a:r>
              <a:rPr lang="en-US" dirty="0"/>
              <a:t>console.log(7);</a:t>
            </a:r>
          </a:p>
          <a:p>
            <a:r>
              <a:rPr lang="en-US" dirty="0"/>
              <a:t>console.log(8);</a:t>
            </a:r>
          </a:p>
          <a:p>
            <a:r>
              <a:rPr lang="en-US" dirty="0"/>
              <a:t>console.log(9);</a:t>
            </a:r>
          </a:p>
          <a:p>
            <a:r>
              <a:rPr lang="en-US" dirty="0"/>
              <a:t>console.log(10</a:t>
            </a:r>
            <a:r>
              <a:rPr lang="en-US" dirty="0" smtClean="0"/>
              <a:t>);</a:t>
            </a:r>
          </a:p>
          <a:p>
            <a:pPr marL="0" indent="0">
              <a:buNone/>
            </a:pPr>
            <a:r>
              <a:rPr lang="en-US" dirty="0" smtClean="0"/>
              <a:t>			What </a:t>
            </a:r>
            <a:r>
              <a:rPr lang="en-US" dirty="0"/>
              <a:t>about </a:t>
            </a:r>
            <a:r>
              <a:rPr lang="en-US" dirty="0" smtClean="0"/>
              <a:t>1-10,000?</a:t>
            </a:r>
          </a:p>
          <a:p>
            <a:pPr marL="0" indent="0">
              <a:buNone/>
            </a:pPr>
            <a:r>
              <a:rPr lang="en-US" dirty="0"/>
              <a:t> </a:t>
            </a:r>
            <a:r>
              <a:rPr lang="en-US" dirty="0" smtClean="0"/>
              <a:t>                                       </a:t>
            </a:r>
            <a:r>
              <a:rPr lang="en-US" i="1" dirty="0" smtClean="0"/>
              <a:t>This is </a:t>
            </a:r>
            <a:r>
              <a:rPr lang="en-US" i="1" dirty="0"/>
              <a:t>where loops come in!</a:t>
            </a:r>
            <a:endParaRPr lang="en-US" i="1" dirty="0"/>
          </a:p>
          <a:p>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533788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834"/>
            <a:ext cx="10515600" cy="1325563"/>
          </a:xfrm>
        </p:spPr>
        <p:txBody>
          <a:bodyPr/>
          <a:lstStyle/>
          <a:p>
            <a:r>
              <a:rPr lang="en-US" dirty="0" smtClean="0"/>
              <a:t>DRY- Don’t Repeat Yourself</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Keep the code as dry as possible. It saves a lot of time and effort , also enhances the readability.</a:t>
            </a:r>
          </a:p>
          <a:p>
            <a:pPr marL="0" indent="0">
              <a:buNone/>
            </a:pPr>
            <a:endParaRPr lang="en-US" dirty="0"/>
          </a:p>
          <a:p>
            <a:pPr marL="0" indent="0">
              <a:buNone/>
            </a:pPr>
            <a:r>
              <a:rPr lang="en-US" dirty="0"/>
              <a:t>"I Will Not Repeat My Code"</a:t>
            </a:r>
          </a:p>
          <a:p>
            <a:pPr marL="0" indent="0">
              <a:buNone/>
            </a:pPr>
            <a:r>
              <a:rPr lang="en-US" dirty="0"/>
              <a:t>"I Will Not Repeat My Code"</a:t>
            </a:r>
          </a:p>
          <a:p>
            <a:pPr marL="0" indent="0">
              <a:buNone/>
            </a:pPr>
            <a:r>
              <a:rPr lang="en-US" dirty="0"/>
              <a:t>"I Will Not Repeat My Code"</a:t>
            </a:r>
          </a:p>
          <a:p>
            <a:pPr marL="0" indent="0">
              <a:buNone/>
            </a:pPr>
            <a:r>
              <a:rPr lang="en-US" dirty="0"/>
              <a:t>"I Will Not Repeat My Code"</a:t>
            </a:r>
          </a:p>
          <a:p>
            <a:pPr marL="0" indent="0">
              <a:buNone/>
            </a:pPr>
            <a:r>
              <a:rPr lang="en-US" dirty="0"/>
              <a:t>"I Will Not Repeat My Code"</a:t>
            </a:r>
          </a:p>
          <a:p>
            <a:pPr marL="0" indent="0">
              <a:buNone/>
            </a:pPr>
            <a:r>
              <a:rPr lang="en-US" dirty="0"/>
              <a:t>"I Will Not Repeat My Code"</a:t>
            </a:r>
          </a:p>
          <a:p>
            <a:pPr marL="0" indent="0">
              <a:buNone/>
            </a:pPr>
            <a:r>
              <a:rPr lang="en-US" dirty="0"/>
              <a:t>"I Will Not Repeat My Code"</a:t>
            </a:r>
          </a:p>
          <a:p>
            <a:pPr marL="0" indent="0">
              <a:buNone/>
            </a:pPr>
            <a:r>
              <a:rPr lang="en-US" dirty="0"/>
              <a:t>"I Will Not Repeat My Code"</a:t>
            </a: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340594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2033"/>
          </a:xfrm>
        </p:spPr>
        <p:txBody>
          <a:bodyPr>
            <a:normAutofit/>
          </a:bodyPr>
          <a:lstStyle/>
          <a:p>
            <a:r>
              <a:rPr lang="en-US" sz="4000" dirty="0" smtClean="0"/>
              <a:t>What is </a:t>
            </a:r>
            <a:r>
              <a:rPr lang="en-US" sz="4000" dirty="0" err="1" smtClean="0"/>
              <a:t>Javascript</a:t>
            </a:r>
            <a:r>
              <a:rPr lang="en-US" sz="4000" dirty="0" smtClean="0"/>
              <a:t> ?     </a:t>
            </a:r>
            <a:endParaRPr lang="en-US" sz="4000" dirty="0"/>
          </a:p>
        </p:txBody>
      </p:sp>
      <p:sp>
        <p:nvSpPr>
          <p:cNvPr id="3" name="Content Placeholder 2"/>
          <p:cNvSpPr>
            <a:spLocks noGrp="1"/>
          </p:cNvSpPr>
          <p:nvPr>
            <p:ph idx="1"/>
          </p:nvPr>
        </p:nvSpPr>
        <p:spPr>
          <a:xfrm>
            <a:off x="838200" y="1097160"/>
            <a:ext cx="10515600" cy="5079804"/>
          </a:xfrm>
        </p:spPr>
        <p:txBody>
          <a:bodyPr>
            <a:normAutofit/>
          </a:bodyPr>
          <a:lstStyle/>
          <a:p>
            <a:endParaRPr lang="en-US" dirty="0" smtClean="0"/>
          </a:p>
          <a:p>
            <a:r>
              <a:rPr lang="en-US" sz="2000" dirty="0" err="1" smtClean="0"/>
              <a:t>Javascript</a:t>
            </a:r>
            <a:r>
              <a:rPr lang="en-US" sz="2000" dirty="0" smtClean="0"/>
              <a:t>  is a lightweight , cross platform , object –oriented programming language.</a:t>
            </a:r>
          </a:p>
          <a:p>
            <a:endParaRPr lang="en-US" sz="2000" dirty="0"/>
          </a:p>
          <a:p>
            <a:r>
              <a:rPr lang="en-US" sz="2000" dirty="0" smtClean="0"/>
              <a:t>It</a:t>
            </a:r>
            <a:r>
              <a:rPr lang="en-US" sz="2000" dirty="0" smtClean="0"/>
              <a:t> is one of the three core technologies of web development.</a:t>
            </a:r>
          </a:p>
          <a:p>
            <a:endParaRPr lang="en-US" sz="2000" dirty="0"/>
          </a:p>
          <a:p>
            <a:r>
              <a:rPr lang="en-US" sz="2000" dirty="0" smtClean="0"/>
              <a:t>It </a:t>
            </a:r>
            <a:r>
              <a:rPr lang="en-US" sz="2000" dirty="0" smtClean="0"/>
              <a:t>is most commonly used as a </a:t>
            </a:r>
            <a:r>
              <a:rPr lang="en-US" sz="2000" dirty="0" smtClean="0"/>
              <a:t>part of webpages</a:t>
            </a:r>
          </a:p>
          <a:p>
            <a:endParaRPr lang="en-US" sz="2000" dirty="0"/>
          </a:p>
          <a:p>
            <a:r>
              <a:rPr lang="en-US" sz="2000" dirty="0" smtClean="0"/>
              <a:t> Today ,</a:t>
            </a:r>
            <a:r>
              <a:rPr lang="en-US" sz="2000" dirty="0" err="1" smtClean="0"/>
              <a:t>Javascript</a:t>
            </a:r>
            <a:r>
              <a:rPr lang="en-US" sz="2000" dirty="0" smtClean="0"/>
              <a:t> can be used in different places :</a:t>
            </a:r>
          </a:p>
          <a:p>
            <a:pPr lvl="1"/>
            <a:r>
              <a:rPr lang="en-US" sz="2000" dirty="0" smtClean="0"/>
              <a:t>Client – It was traditionally only used in browser</a:t>
            </a:r>
          </a:p>
          <a:p>
            <a:pPr lvl="1"/>
            <a:r>
              <a:rPr lang="en-US" sz="2000" dirty="0" smtClean="0"/>
              <a:t>Server- Side- Using Node.js , we can use </a:t>
            </a:r>
            <a:r>
              <a:rPr lang="en-US" sz="2000" dirty="0" err="1" smtClean="0"/>
              <a:t>Javascript</a:t>
            </a:r>
            <a:r>
              <a:rPr lang="en-US" sz="2000" dirty="0" smtClean="0"/>
              <a:t> on the server side as well.</a:t>
            </a:r>
          </a:p>
          <a:p>
            <a:endParaRPr lang="en-US" sz="2000" dirty="0" smtClean="0"/>
          </a:p>
          <a:p>
            <a:r>
              <a:rPr lang="en-US" sz="2000" dirty="0" smtClean="0"/>
              <a:t>It adds logic and interactivity to a webpage- Dynamic effects , animations etc.</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stretch>
            <a:fillRect/>
          </a:stretch>
        </p:blipFill>
        <p:spPr>
          <a:xfrm>
            <a:off x="10377055" y="315317"/>
            <a:ext cx="1322820" cy="1196436"/>
          </a:xfrm>
          <a:prstGeom prst="rect">
            <a:avLst/>
          </a:prstGeom>
        </p:spPr>
      </p:pic>
    </p:spTree>
    <p:extLst>
      <p:ext uri="{BB962C8B-B14F-4D97-AF65-F5344CB8AC3E}">
        <p14:creationId xmlns:p14="http://schemas.microsoft.com/office/powerpoint/2010/main" val="1077462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pPr marL="0" indent="0">
              <a:buNone/>
            </a:pPr>
            <a:r>
              <a:rPr lang="en-US" dirty="0" smtClean="0"/>
              <a:t>It repeats block of code WHILE a condition is evaluated to true</a:t>
            </a:r>
          </a:p>
          <a:p>
            <a:pPr marL="0" indent="0">
              <a:buNone/>
            </a:pPr>
            <a:endParaRPr lang="en-US" dirty="0"/>
          </a:p>
          <a:p>
            <a:pPr marL="0" indent="0">
              <a:buNone/>
            </a:pPr>
            <a:r>
              <a:rPr lang="en-US" dirty="0" smtClean="0"/>
              <a:t>While(</a:t>
            </a:r>
            <a:r>
              <a:rPr lang="en-US" dirty="0" err="1" smtClean="0"/>
              <a:t>testCondition</a:t>
            </a:r>
            <a:r>
              <a:rPr lang="en-US" dirty="0" smtClean="0"/>
              <a:t>){</a:t>
            </a:r>
          </a:p>
          <a:p>
            <a:pPr marL="0" indent="0">
              <a:buNone/>
            </a:pPr>
            <a:r>
              <a:rPr lang="en-US" dirty="0" smtClean="0"/>
              <a:t>//if true</a:t>
            </a:r>
          </a:p>
          <a:p>
            <a:pPr marL="0" indent="0">
              <a:buNone/>
            </a:pPr>
            <a:r>
              <a:rPr lang="en-US" dirty="0" smtClean="0"/>
              <a:t>// run some code}</a:t>
            </a:r>
          </a:p>
          <a:p>
            <a:pPr marL="0" indent="0">
              <a:buNone/>
            </a:pPr>
            <a:endParaRPr lang="en-US" dirty="0"/>
          </a:p>
          <a:p>
            <a:pPr marL="0" indent="0">
              <a:buNone/>
            </a:pPr>
            <a:r>
              <a:rPr lang="en-US" dirty="0" smtClean="0"/>
              <a:t>Similar to IF statement except it repeats a given code block instead of just running it once.</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975221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Print numbers from 1-10</a:t>
            </a:r>
          </a:p>
          <a:p>
            <a:pPr marL="0" indent="0">
              <a:buNone/>
            </a:pPr>
            <a:endParaRPr lang="en-US" dirty="0"/>
          </a:p>
          <a:p>
            <a:pPr marL="0" indent="0">
              <a:buNone/>
            </a:pPr>
            <a:r>
              <a:rPr lang="en-US" dirty="0" smtClean="0"/>
              <a:t>While(count &lt; 10){</a:t>
            </a:r>
          </a:p>
          <a:p>
            <a:r>
              <a:rPr lang="en-US" dirty="0"/>
              <a:t>console.log("count is: " + count);</a:t>
            </a:r>
          </a:p>
          <a:p>
            <a:r>
              <a:rPr lang="en-US" dirty="0"/>
              <a:t>count</a:t>
            </a:r>
            <a:r>
              <a:rPr lang="en-US" dirty="0" smtClean="0"/>
              <a:t>++;</a:t>
            </a:r>
          </a:p>
          <a:p>
            <a:r>
              <a:rPr lang="en-US" dirty="0" smtClean="0"/>
              <a:t>}</a:t>
            </a:r>
          </a:p>
          <a:p>
            <a:pPr marL="0" indent="0">
              <a:buNone/>
            </a:pPr>
            <a:endParaRPr lang="en-US" dirty="0"/>
          </a:p>
          <a:p>
            <a:pPr marL="0" indent="0">
              <a:buNone/>
            </a:pPr>
            <a:r>
              <a:rPr lang="en-US" dirty="0" smtClean="0"/>
              <a:t>// count is :1……….count is :10</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8780657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Printing each character in a string</a:t>
            </a:r>
            <a:endParaRPr lang="en-US" dirty="0"/>
          </a:p>
          <a:p>
            <a:r>
              <a:rPr lang="en-US" dirty="0"/>
              <a:t>//string we're looping over:</a:t>
            </a:r>
          </a:p>
          <a:p>
            <a:r>
              <a:rPr lang="en-US" b="1" dirty="0" err="1"/>
              <a:t>var</a:t>
            </a:r>
            <a:r>
              <a:rPr lang="en-US" b="1" dirty="0"/>
              <a:t> </a:t>
            </a:r>
            <a:r>
              <a:rPr lang="en-US" dirty="0" err="1"/>
              <a:t>str</a:t>
            </a:r>
            <a:r>
              <a:rPr lang="en-US" dirty="0"/>
              <a:t> = "hello";</a:t>
            </a:r>
          </a:p>
          <a:p>
            <a:r>
              <a:rPr lang="en-US" dirty="0"/>
              <a:t>//first character is at index 0</a:t>
            </a:r>
          </a:p>
          <a:p>
            <a:r>
              <a:rPr lang="en-US" b="1" dirty="0" err="1"/>
              <a:t>var</a:t>
            </a:r>
            <a:r>
              <a:rPr lang="en-US" b="1" dirty="0"/>
              <a:t> </a:t>
            </a:r>
            <a:r>
              <a:rPr lang="en-US" dirty="0"/>
              <a:t>count = 0;</a:t>
            </a:r>
          </a:p>
          <a:p>
            <a:r>
              <a:rPr lang="en-US" b="1" dirty="0"/>
              <a:t>while</a:t>
            </a:r>
            <a:r>
              <a:rPr lang="en-US" dirty="0"/>
              <a:t>(count &lt; </a:t>
            </a:r>
            <a:r>
              <a:rPr lang="en-US" dirty="0" err="1"/>
              <a:t>str.length</a:t>
            </a:r>
            <a:r>
              <a:rPr lang="en-US" dirty="0"/>
              <a:t>) {</a:t>
            </a:r>
          </a:p>
          <a:p>
            <a:r>
              <a:rPr lang="en-US" dirty="0"/>
              <a:t>console.log(</a:t>
            </a:r>
            <a:r>
              <a:rPr lang="en-US" dirty="0" err="1"/>
              <a:t>str</a:t>
            </a:r>
            <a:r>
              <a:rPr lang="en-US" dirty="0"/>
              <a:t>[count]);</a:t>
            </a:r>
          </a:p>
          <a:p>
            <a:r>
              <a:rPr lang="en-US" dirty="0"/>
              <a:t>count++;</a:t>
            </a:r>
          </a:p>
          <a:p>
            <a:r>
              <a:rPr lang="en-US" dirty="0"/>
              <a:t>}</a:t>
            </a:r>
          </a:p>
          <a:p>
            <a:r>
              <a:rPr lang="en-US" dirty="0"/>
              <a:t>//"h"</a:t>
            </a:r>
          </a:p>
          <a:p>
            <a:r>
              <a:rPr lang="en-US" dirty="0"/>
              <a:t>//"e"</a:t>
            </a:r>
          </a:p>
          <a:p>
            <a:r>
              <a:rPr lang="en-US" dirty="0"/>
              <a:t>//"l"</a:t>
            </a:r>
          </a:p>
          <a:p>
            <a:r>
              <a:rPr lang="en-US" dirty="0"/>
              <a:t>//"l"</a:t>
            </a:r>
          </a:p>
          <a:p>
            <a:r>
              <a:rPr lang="en-US" dirty="0"/>
              <a:t>//"o"</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091223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Infinite loops occur when the terminating condition is never true</a:t>
            </a:r>
          </a:p>
          <a:p>
            <a:pPr marL="0" indent="0">
              <a:buNone/>
            </a:pPr>
            <a:endParaRPr lang="en-US" dirty="0"/>
          </a:p>
          <a:p>
            <a:pPr marL="0" indent="0">
              <a:buNone/>
            </a:pPr>
            <a:r>
              <a:rPr lang="en-US" b="1" dirty="0" err="1"/>
              <a:t>var</a:t>
            </a:r>
            <a:r>
              <a:rPr lang="en-US" b="1" dirty="0"/>
              <a:t> </a:t>
            </a:r>
            <a:r>
              <a:rPr lang="en-US" dirty="0"/>
              <a:t>count = 0;</a:t>
            </a:r>
          </a:p>
          <a:p>
            <a:pPr marL="0" indent="0">
              <a:buNone/>
            </a:pPr>
            <a:r>
              <a:rPr lang="en-US" b="1" dirty="0"/>
              <a:t>while</a:t>
            </a:r>
            <a:r>
              <a:rPr lang="en-US" dirty="0"/>
              <a:t>(count &lt; 10) {</a:t>
            </a:r>
          </a:p>
          <a:p>
            <a:pPr marL="0" indent="0">
              <a:buNone/>
            </a:pPr>
            <a:r>
              <a:rPr lang="en-US" dirty="0"/>
              <a:t>console.log(count);</a:t>
            </a:r>
          </a:p>
          <a:p>
            <a:pPr marL="0" indent="0">
              <a:buNone/>
            </a:pPr>
            <a:r>
              <a:rPr lang="en-US" dirty="0"/>
              <a:t>}</a:t>
            </a:r>
            <a:endParaRPr lang="en-US" dirty="0"/>
          </a:p>
          <a:p>
            <a:pPr marL="0" indent="0">
              <a:buNone/>
            </a:pPr>
            <a:r>
              <a:rPr lang="en-US" dirty="0"/>
              <a:t>The above example prints "0" over and</a:t>
            </a:r>
          </a:p>
          <a:p>
            <a:pPr marL="0" indent="0">
              <a:buNone/>
            </a:pPr>
            <a:r>
              <a:rPr lang="en-US" dirty="0"/>
              <a:t>over because </a:t>
            </a:r>
            <a:r>
              <a:rPr lang="en-US" i="1" dirty="0"/>
              <a:t>count </a:t>
            </a:r>
            <a:r>
              <a:rPr lang="en-US" dirty="0"/>
              <a:t>is never incremented</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187306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 loops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Infinite loops occur when the terminating condition is never true</a:t>
            </a:r>
          </a:p>
          <a:p>
            <a:pPr marL="0" indent="0">
              <a:buNone/>
            </a:pPr>
            <a:endParaRPr lang="en-US" dirty="0"/>
          </a:p>
          <a:p>
            <a:pPr marL="0" indent="0">
              <a:buNone/>
            </a:pPr>
            <a:r>
              <a:rPr lang="en-US" b="1" dirty="0" err="1"/>
              <a:t>var</a:t>
            </a:r>
            <a:r>
              <a:rPr lang="en-US" b="1" dirty="0"/>
              <a:t> </a:t>
            </a:r>
            <a:r>
              <a:rPr lang="en-US" dirty="0"/>
              <a:t>count = 0;</a:t>
            </a:r>
          </a:p>
          <a:p>
            <a:pPr marL="0" indent="0">
              <a:buNone/>
            </a:pPr>
            <a:r>
              <a:rPr lang="en-US" b="1" dirty="0"/>
              <a:t>while</a:t>
            </a:r>
            <a:r>
              <a:rPr lang="en-US" dirty="0"/>
              <a:t>(count &lt; 10) {</a:t>
            </a:r>
          </a:p>
          <a:p>
            <a:pPr marL="0" indent="0">
              <a:buNone/>
            </a:pPr>
            <a:r>
              <a:rPr lang="en-US" dirty="0"/>
              <a:t>console.log(count);</a:t>
            </a:r>
          </a:p>
          <a:p>
            <a:pPr marL="0" indent="0">
              <a:buNone/>
            </a:pPr>
            <a:r>
              <a:rPr lang="en-US" dirty="0"/>
              <a:t>}</a:t>
            </a:r>
            <a:endParaRPr lang="en-US" dirty="0"/>
          </a:p>
          <a:p>
            <a:pPr marL="0" indent="0">
              <a:buNone/>
            </a:pPr>
            <a:r>
              <a:rPr lang="en-US" dirty="0"/>
              <a:t>The above example prints "0" over and</a:t>
            </a:r>
          </a:p>
          <a:p>
            <a:pPr marL="0" indent="0">
              <a:buNone/>
            </a:pPr>
            <a:r>
              <a:rPr lang="en-US" dirty="0"/>
              <a:t>over because </a:t>
            </a:r>
            <a:r>
              <a:rPr lang="en-US" i="1" dirty="0"/>
              <a:t>count </a:t>
            </a:r>
            <a:r>
              <a:rPr lang="en-US" dirty="0"/>
              <a:t>is never incremented</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98997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0" indent="0">
              <a:buNone/>
            </a:pPr>
            <a:r>
              <a:rPr lang="en-US" b="1" dirty="0" err="1"/>
              <a:t>var</a:t>
            </a:r>
            <a:r>
              <a:rPr lang="en-US" b="1" dirty="0"/>
              <a:t> </a:t>
            </a:r>
            <a:r>
              <a:rPr lang="en-US" dirty="0" err="1"/>
              <a:t>str</a:t>
            </a:r>
            <a:r>
              <a:rPr lang="en-US" dirty="0"/>
              <a:t> = ""</a:t>
            </a:r>
          </a:p>
          <a:p>
            <a:pPr marL="0" indent="0">
              <a:buNone/>
            </a:pPr>
            <a:r>
              <a:rPr lang="en-US" b="1" dirty="0" err="1"/>
              <a:t>var</a:t>
            </a:r>
            <a:r>
              <a:rPr lang="en-US" b="1" dirty="0"/>
              <a:t> </a:t>
            </a:r>
            <a:r>
              <a:rPr lang="en-US" dirty="0" err="1"/>
              <a:t>msg</a:t>
            </a:r>
            <a:r>
              <a:rPr lang="en-US" dirty="0"/>
              <a:t> = </a:t>
            </a:r>
            <a:r>
              <a:rPr lang="en-US" dirty="0" smtClean="0"/>
              <a:t>“Test!"</a:t>
            </a:r>
            <a:endParaRPr lang="en-US" dirty="0"/>
          </a:p>
          <a:p>
            <a:pPr marL="0" indent="0">
              <a:buNone/>
            </a:pPr>
            <a:r>
              <a:rPr lang="en-US" b="1" dirty="0" err="1"/>
              <a:t>var</a:t>
            </a:r>
            <a:r>
              <a:rPr lang="en-US" b="1" dirty="0"/>
              <a:t> </a:t>
            </a:r>
            <a:r>
              <a:rPr lang="en-US" dirty="0" err="1"/>
              <a:t>isFunny</a:t>
            </a:r>
            <a:r>
              <a:rPr lang="en-US" dirty="0"/>
              <a:t> = "false"</a:t>
            </a:r>
          </a:p>
          <a:p>
            <a:pPr marL="0" indent="0">
              <a:buNone/>
            </a:pPr>
            <a:r>
              <a:rPr lang="en-US" dirty="0"/>
              <a:t>!(( </a:t>
            </a:r>
            <a:r>
              <a:rPr lang="en-US" dirty="0" err="1"/>
              <a:t>str</a:t>
            </a:r>
            <a:r>
              <a:rPr lang="en-US" dirty="0"/>
              <a:t> || </a:t>
            </a:r>
            <a:r>
              <a:rPr lang="en-US" dirty="0" err="1"/>
              <a:t>msg</a:t>
            </a:r>
            <a:r>
              <a:rPr lang="en-US" dirty="0"/>
              <a:t> ) &amp;&amp; </a:t>
            </a:r>
            <a:r>
              <a:rPr lang="en-US" dirty="0" err="1"/>
              <a:t>isFunny</a:t>
            </a:r>
            <a:r>
              <a:rPr lang="en-US" dirty="0"/>
              <a:t>)</a:t>
            </a: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9412276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0600" y="2615956"/>
            <a:ext cx="10515600" cy="1325563"/>
          </a:xfrm>
        </p:spPr>
        <p:txBody>
          <a:bodyPr>
            <a:normAutofit/>
          </a:bodyPr>
          <a:lstStyle/>
          <a:p>
            <a:r>
              <a:rPr lang="en-US" sz="5400" dirty="0" smtClean="0">
                <a:solidFill>
                  <a:schemeClr val="bg1"/>
                </a:solidFill>
              </a:rPr>
              <a:t>C# (C-Sharp)</a:t>
            </a:r>
            <a:endParaRPr lang="en-US" sz="5400" dirty="0">
              <a:solidFill>
                <a:schemeClr val="bg1"/>
              </a:solidFill>
            </a:endParaRP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455080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830"/>
          </a:xfrm>
        </p:spPr>
        <p:txBody>
          <a:bodyPr>
            <a:normAutofit fontScale="90000"/>
          </a:bodyPr>
          <a:lstStyle/>
          <a:p>
            <a:r>
              <a:rPr lang="en-US" u="sng" dirty="0" smtClean="0"/>
              <a:t>Classes and Objects</a:t>
            </a:r>
            <a:endParaRPr lang="en-US" u="sng" dirty="0"/>
          </a:p>
        </p:txBody>
      </p:sp>
      <p:sp>
        <p:nvSpPr>
          <p:cNvPr id="3" name="Content Placeholder 2"/>
          <p:cNvSpPr>
            <a:spLocks noGrp="1"/>
          </p:cNvSpPr>
          <p:nvPr>
            <p:ph idx="1"/>
          </p:nvPr>
        </p:nvSpPr>
        <p:spPr>
          <a:xfrm>
            <a:off x="838200" y="1054956"/>
            <a:ext cx="10515600" cy="5122007"/>
          </a:xfrm>
        </p:spPr>
        <p:txBody>
          <a:bodyPr>
            <a:normAutofit lnSpcReduction="10000"/>
          </a:bodyPr>
          <a:lstStyle/>
          <a:p>
            <a:pPr marL="0" indent="0">
              <a:buNone/>
            </a:pPr>
            <a:r>
              <a:rPr lang="en-US" sz="2000" b="1" dirty="0" smtClean="0"/>
              <a:t>Class:</a:t>
            </a:r>
          </a:p>
          <a:p>
            <a:r>
              <a:rPr lang="en-US" sz="2000" dirty="0" smtClean="0"/>
              <a:t>C# is a object oriented programming language. All of the logic for a C# Application is contained in classes and </a:t>
            </a:r>
            <a:r>
              <a:rPr lang="en-US" sz="2000" dirty="0" err="1" smtClean="0"/>
              <a:t>structs</a:t>
            </a:r>
            <a:r>
              <a:rPr lang="en-US" sz="2000" dirty="0" smtClean="0"/>
              <a:t>.</a:t>
            </a:r>
          </a:p>
          <a:p>
            <a:r>
              <a:rPr lang="en-IN" sz="2000" dirty="0"/>
              <a:t>Classes are blueprints or templates from which we can create objects</a:t>
            </a:r>
            <a:r>
              <a:rPr lang="en-IN" sz="2000" dirty="0" smtClean="0"/>
              <a:t>.</a:t>
            </a:r>
          </a:p>
          <a:p>
            <a:pPr marL="457200" lvl="1" indent="0">
              <a:buNone/>
            </a:pPr>
            <a:r>
              <a:rPr lang="en-IN" sz="1400" dirty="0" smtClean="0"/>
              <a:t>class &lt;</a:t>
            </a:r>
            <a:r>
              <a:rPr lang="en-IN" sz="1400" dirty="0" err="1" smtClean="0"/>
              <a:t>classname</a:t>
            </a:r>
            <a:r>
              <a:rPr lang="en-IN" sz="1400" dirty="0" smtClean="0"/>
              <a:t>&gt;</a:t>
            </a:r>
          </a:p>
          <a:p>
            <a:pPr marL="457200" lvl="1" indent="0">
              <a:buNone/>
            </a:pPr>
            <a:r>
              <a:rPr lang="en-IN" sz="1400" dirty="0" smtClean="0"/>
              <a:t>{</a:t>
            </a:r>
          </a:p>
          <a:p>
            <a:pPr marL="457200" lvl="1" indent="0">
              <a:buNone/>
            </a:pPr>
            <a:r>
              <a:rPr lang="en-IN" sz="1400" dirty="0" smtClean="0"/>
              <a:t>}</a:t>
            </a:r>
          </a:p>
          <a:p>
            <a:pPr marL="457200" lvl="1" indent="0">
              <a:buNone/>
            </a:pPr>
            <a:endParaRPr lang="en-IN" sz="1400" dirty="0" smtClean="0"/>
          </a:p>
          <a:p>
            <a:pPr marL="0" indent="0">
              <a:buNone/>
            </a:pPr>
            <a:r>
              <a:rPr lang="en-IN" sz="2000" b="1" dirty="0" smtClean="0"/>
              <a:t>Objects: </a:t>
            </a:r>
          </a:p>
          <a:p>
            <a:r>
              <a:rPr lang="en-IN" sz="2000" dirty="0" smtClean="0"/>
              <a:t>An Object is an instance of class</a:t>
            </a:r>
          </a:p>
          <a:p>
            <a:r>
              <a:rPr lang="en-IN" sz="2000" dirty="0" smtClean="0"/>
              <a:t>If Class is like a template, object is an item you create by using the template. </a:t>
            </a:r>
          </a:p>
          <a:p>
            <a:r>
              <a:rPr lang="en-IN" sz="2000" dirty="0" smtClean="0"/>
              <a:t>Class is the definition of an item; object is the item itself.</a:t>
            </a:r>
          </a:p>
          <a:p>
            <a:pPr marL="0" indent="0">
              <a:buNone/>
            </a:pPr>
            <a:r>
              <a:rPr lang="en-IN" sz="2000" dirty="0"/>
              <a:t> </a:t>
            </a:r>
            <a:r>
              <a:rPr lang="en-IN" sz="2000" dirty="0" smtClean="0"/>
              <a:t>       </a:t>
            </a:r>
            <a:r>
              <a:rPr lang="en-IN" sz="1400" dirty="0" smtClean="0"/>
              <a:t>&lt;</a:t>
            </a:r>
            <a:r>
              <a:rPr lang="en-IN" sz="1400" dirty="0" err="1" smtClean="0"/>
              <a:t>classname</a:t>
            </a:r>
            <a:r>
              <a:rPr lang="en-IN" sz="1400" dirty="0" smtClean="0"/>
              <a:t>&gt; &lt;</a:t>
            </a:r>
            <a:r>
              <a:rPr lang="en-IN" sz="1400" dirty="0" err="1" smtClean="0"/>
              <a:t>objectname</a:t>
            </a:r>
            <a:r>
              <a:rPr lang="en-IN" sz="1400" dirty="0" smtClean="0"/>
              <a:t>&gt; = new &lt;</a:t>
            </a:r>
            <a:r>
              <a:rPr lang="en-IN" sz="1400" dirty="0" err="1" smtClean="0"/>
              <a:t>classname</a:t>
            </a:r>
            <a:r>
              <a:rPr lang="en-IN" sz="1400" dirty="0" smtClean="0"/>
              <a:t>&gt;()</a:t>
            </a:r>
          </a:p>
          <a:p>
            <a:pPr marL="0" indent="0">
              <a:buNone/>
            </a:pPr>
            <a:r>
              <a:rPr lang="en-IN" sz="2000" dirty="0" smtClean="0"/>
              <a:t>The new keyword does two things:</a:t>
            </a:r>
          </a:p>
          <a:p>
            <a:pPr lvl="1"/>
            <a:r>
              <a:rPr lang="en-IN" sz="1600" dirty="0" smtClean="0"/>
              <a:t>Causes the CLR to allocate memory for the object.</a:t>
            </a:r>
          </a:p>
          <a:p>
            <a:pPr lvl="1"/>
            <a:r>
              <a:rPr lang="en-IN" sz="1600" dirty="0" smtClean="0"/>
              <a:t>Invokes a constructor to initialize the Object</a:t>
            </a:r>
            <a:endParaRPr lang="en-IN"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6487071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422"/>
            <a:ext cx="10515600" cy="5881541"/>
          </a:xfrm>
        </p:spPr>
        <p:txBody>
          <a:bodyPr>
            <a:normAutofit/>
          </a:bodyPr>
          <a:lstStyle/>
          <a:p>
            <a:pPr marL="0" indent="0">
              <a:buNone/>
            </a:pPr>
            <a:r>
              <a:rPr lang="en-US" u="sng" dirty="0" smtClean="0"/>
              <a:t>Members of a Class:</a:t>
            </a:r>
          </a:p>
          <a:p>
            <a:pPr marL="0" indent="0">
              <a:buNone/>
            </a:pPr>
            <a:r>
              <a:rPr lang="en-US" sz="2000" dirty="0" smtClean="0"/>
              <a:t>Members define the data and behavior of the class. </a:t>
            </a:r>
          </a:p>
          <a:p>
            <a:pPr marL="0" indent="0">
              <a:buNone/>
            </a:pPr>
            <a:r>
              <a:rPr lang="en-US" sz="2000" dirty="0" smtClean="0"/>
              <a:t>They can be :</a:t>
            </a:r>
          </a:p>
          <a:p>
            <a:pPr lvl="1"/>
            <a:r>
              <a:rPr lang="en-US" sz="1600" dirty="0" smtClean="0"/>
              <a:t>Fields</a:t>
            </a:r>
          </a:p>
          <a:p>
            <a:pPr lvl="1"/>
            <a:r>
              <a:rPr lang="en-US" sz="1600" dirty="0" smtClean="0"/>
              <a:t>Methods</a:t>
            </a:r>
            <a:endParaRPr lang="en-US" sz="2000" dirty="0" smtClean="0"/>
          </a:p>
          <a:p>
            <a:pPr marL="0" indent="0">
              <a:buNone/>
            </a:pPr>
            <a:r>
              <a:rPr lang="en-US" sz="2000" b="1" dirty="0" smtClean="0"/>
              <a:t>Fields: </a:t>
            </a:r>
          </a:p>
          <a:p>
            <a:r>
              <a:rPr lang="en-US" sz="2000" dirty="0" smtClean="0"/>
              <a:t>Fields are like variables that are scoped to the class. </a:t>
            </a:r>
          </a:p>
          <a:p>
            <a:r>
              <a:rPr lang="en-US" sz="2000" dirty="0" smtClean="0"/>
              <a:t>All methods that are defined in the class can access the field. </a:t>
            </a:r>
          </a:p>
          <a:p>
            <a:r>
              <a:rPr lang="en-US" sz="2000" dirty="0" smtClean="0"/>
              <a:t>Each field has a name, a data type and an access modifier.</a:t>
            </a:r>
          </a:p>
          <a:p>
            <a:pPr marL="0" indent="0">
              <a:buNone/>
            </a:pPr>
            <a:endParaRPr lang="en-US" sz="2000" dirty="0" smtClean="0"/>
          </a:p>
          <a:p>
            <a:pPr marL="0" indent="0">
              <a:buNone/>
            </a:pPr>
            <a:r>
              <a:rPr lang="en-US" sz="2000" b="1" dirty="0" smtClean="0"/>
              <a:t>Methods:</a:t>
            </a:r>
          </a:p>
          <a:p>
            <a:r>
              <a:rPr lang="en-US" sz="2000" dirty="0" smtClean="0"/>
              <a:t>A method is a procedure/function used to implement the behavior of a class. </a:t>
            </a:r>
          </a:p>
          <a:p>
            <a:r>
              <a:rPr lang="en-US" sz="2000" dirty="0" smtClean="0"/>
              <a:t>Each method has a name, parameter list, a return type and an access modifier.</a:t>
            </a:r>
          </a:p>
          <a:p>
            <a:r>
              <a:rPr lang="en-US" sz="2000" dirty="0" smtClean="0"/>
              <a:t>Methods encapsulate operations on the fields in the class. </a:t>
            </a:r>
          </a:p>
          <a:p>
            <a:r>
              <a:rPr lang="en-US" sz="2000" dirty="0" smtClean="0"/>
              <a:t>Method has complete and unrestricted access to all the other members in the class.</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681870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normAutofit fontScale="85000" lnSpcReduction="10000"/>
          </a:bodyPr>
          <a:lstStyle/>
          <a:p>
            <a:pPr marL="0" indent="0">
              <a:buNone/>
            </a:pPr>
            <a:r>
              <a:rPr lang="en-IN" sz="3300" b="1" u="sng" dirty="0"/>
              <a:t>Properties</a:t>
            </a:r>
            <a:r>
              <a:rPr lang="en-IN" sz="3300" b="1" u="sng" dirty="0" smtClean="0"/>
              <a:t>:</a:t>
            </a:r>
            <a:r>
              <a:rPr lang="en-IN" b="1" u="sng" dirty="0" smtClean="0"/>
              <a:t/>
            </a:r>
            <a:br>
              <a:rPr lang="en-IN" b="1" u="sng" dirty="0" smtClean="0"/>
            </a:br>
            <a:endParaRPr lang="en-IN" b="1" u="sng" dirty="0" smtClean="0"/>
          </a:p>
          <a:p>
            <a:r>
              <a:rPr lang="en-IN" sz="2400" dirty="0" smtClean="0"/>
              <a:t>Using </a:t>
            </a:r>
            <a:r>
              <a:rPr lang="en-IN" sz="2400" dirty="0"/>
              <a:t>properties, we can allow the code outside of a class to retrieve and set the values of the </a:t>
            </a:r>
            <a:r>
              <a:rPr lang="en-IN" sz="2400" dirty="0" smtClean="0"/>
              <a:t>variables </a:t>
            </a:r>
            <a:r>
              <a:rPr lang="en-IN" sz="2400" dirty="0"/>
              <a:t>of the class. We can implement the properties by using the </a:t>
            </a:r>
            <a:r>
              <a:rPr lang="en-IN" sz="2400" b="1" dirty="0"/>
              <a:t>get </a:t>
            </a:r>
            <a:r>
              <a:rPr lang="en-IN" sz="2400" dirty="0"/>
              <a:t>and </a:t>
            </a:r>
            <a:r>
              <a:rPr lang="en-IN" sz="2400" b="1" dirty="0"/>
              <a:t>set </a:t>
            </a:r>
            <a:r>
              <a:rPr lang="en-IN" sz="2400" dirty="0" err="1" smtClean="0"/>
              <a:t>accessors</a:t>
            </a:r>
            <a:r>
              <a:rPr lang="en-IN" sz="2400" dirty="0" smtClean="0"/>
              <a:t>. </a:t>
            </a:r>
            <a:endParaRPr lang="en-US" sz="2400" dirty="0" smtClean="0"/>
          </a:p>
          <a:p>
            <a:r>
              <a:rPr lang="en-IN" sz="2400" dirty="0" smtClean="0"/>
              <a:t>We </a:t>
            </a:r>
            <a:r>
              <a:rPr lang="en-IN" sz="2400" dirty="0"/>
              <a:t>can create a property by specifying a name and then writing the get and set </a:t>
            </a:r>
            <a:r>
              <a:rPr lang="en-IN" sz="2400" dirty="0" err="1"/>
              <a:t>accessors</a:t>
            </a:r>
            <a:r>
              <a:rPr lang="en-IN" sz="2400" dirty="0"/>
              <a:t> to implement the property. </a:t>
            </a:r>
            <a:endParaRPr lang="en-US" sz="2400" dirty="0"/>
          </a:p>
          <a:p>
            <a:r>
              <a:rPr lang="en-IN" sz="2400" dirty="0"/>
              <a:t>The get </a:t>
            </a:r>
            <a:r>
              <a:rPr lang="en-IN" sz="2400" dirty="0" err="1"/>
              <a:t>accessor</a:t>
            </a:r>
            <a:r>
              <a:rPr lang="en-IN" sz="2400" dirty="0"/>
              <a:t> is used to retrieve the value of the variable represented by a property and the set </a:t>
            </a:r>
            <a:r>
              <a:rPr lang="en-IN" sz="2400" dirty="0" err="1"/>
              <a:t>accessor</a:t>
            </a:r>
            <a:r>
              <a:rPr lang="en-IN" sz="2400" dirty="0"/>
              <a:t> is used to assign new value to the variable.</a:t>
            </a:r>
            <a:endParaRPr lang="en-US" sz="2400" dirty="0"/>
          </a:p>
          <a:p>
            <a:pPr marL="0" indent="0">
              <a:buNone/>
            </a:pPr>
            <a:endParaRPr lang="en-US" dirty="0"/>
          </a:p>
          <a:p>
            <a:pPr marL="914400" lvl="2" indent="0">
              <a:buNone/>
            </a:pPr>
            <a:r>
              <a:rPr lang="en-IN" sz="1900" dirty="0" smtClean="0"/>
              <a:t>class </a:t>
            </a:r>
            <a:r>
              <a:rPr lang="en-IN" sz="1900" dirty="0" err="1" smtClean="0"/>
              <a:t>PropertyExample</a:t>
            </a:r>
            <a:endParaRPr lang="en-US" sz="1900" dirty="0"/>
          </a:p>
          <a:p>
            <a:pPr marL="914400" lvl="2" indent="0">
              <a:buNone/>
            </a:pPr>
            <a:r>
              <a:rPr lang="en-IN" sz="1900" dirty="0"/>
              <a:t>{</a:t>
            </a:r>
            <a:endParaRPr lang="en-US" sz="1900" dirty="0"/>
          </a:p>
          <a:p>
            <a:pPr marL="914400" lvl="2" indent="0">
              <a:buNone/>
            </a:pPr>
            <a:r>
              <a:rPr lang="en-IN" sz="1900" dirty="0"/>
              <a:t>   </a:t>
            </a:r>
            <a:r>
              <a:rPr lang="en-IN" sz="1900" dirty="0" smtClean="0"/>
              <a:t>   Private </a:t>
            </a:r>
            <a:r>
              <a:rPr lang="en-IN" sz="1900" dirty="0"/>
              <a:t>string </a:t>
            </a:r>
            <a:r>
              <a:rPr lang="en-IN" sz="1900" dirty="0" err="1"/>
              <a:t>employeeName</a:t>
            </a:r>
            <a:r>
              <a:rPr lang="en-IN" sz="1900" dirty="0"/>
              <a:t>; </a:t>
            </a:r>
            <a:endParaRPr lang="en-IN" sz="1900" dirty="0" smtClean="0"/>
          </a:p>
          <a:p>
            <a:pPr marL="914400" lvl="2" indent="0">
              <a:buNone/>
            </a:pPr>
            <a:endParaRPr lang="en-US" sz="1900" dirty="0"/>
          </a:p>
          <a:p>
            <a:pPr marL="914400" lvl="2" indent="0">
              <a:buNone/>
            </a:pPr>
            <a:r>
              <a:rPr lang="en-IN" sz="1900" dirty="0"/>
              <a:t>   </a:t>
            </a:r>
            <a:r>
              <a:rPr lang="en-IN" sz="1900" dirty="0" smtClean="0"/>
              <a:t>   Public </a:t>
            </a:r>
            <a:r>
              <a:rPr lang="en-IN" sz="1900" dirty="0"/>
              <a:t>string </a:t>
            </a:r>
            <a:r>
              <a:rPr lang="en-IN" sz="1900" dirty="0" err="1" smtClean="0"/>
              <a:t>EmployeeName</a:t>
            </a:r>
            <a:endParaRPr lang="en-US" sz="1900" dirty="0"/>
          </a:p>
          <a:p>
            <a:pPr marL="914400" lvl="2" indent="0">
              <a:buNone/>
            </a:pPr>
            <a:r>
              <a:rPr lang="en-IN" sz="1900" dirty="0"/>
              <a:t>   </a:t>
            </a:r>
            <a:r>
              <a:rPr lang="en-IN" sz="1900" dirty="0" smtClean="0"/>
              <a:t>   {</a:t>
            </a:r>
            <a:endParaRPr lang="en-US" sz="1900" dirty="0"/>
          </a:p>
          <a:p>
            <a:pPr marL="914400" lvl="2" indent="0">
              <a:buNone/>
            </a:pPr>
            <a:r>
              <a:rPr lang="en-IN" sz="1900" dirty="0"/>
              <a:t>       </a:t>
            </a:r>
            <a:r>
              <a:rPr lang="en-IN" sz="1900" dirty="0" smtClean="0"/>
              <a:t>   </a:t>
            </a:r>
            <a:r>
              <a:rPr lang="en-IN" sz="1900" dirty="0"/>
              <a:t>get { return </a:t>
            </a:r>
            <a:r>
              <a:rPr lang="en-IN" sz="1900" dirty="0" err="1"/>
              <a:t>employeeName</a:t>
            </a:r>
            <a:r>
              <a:rPr lang="en-IN" sz="1900" dirty="0"/>
              <a:t>;}</a:t>
            </a:r>
            <a:endParaRPr lang="en-US" sz="1900" dirty="0"/>
          </a:p>
          <a:p>
            <a:pPr marL="914400" lvl="2" indent="0">
              <a:buNone/>
            </a:pPr>
            <a:r>
              <a:rPr lang="en-IN" sz="1900" dirty="0"/>
              <a:t>        </a:t>
            </a:r>
            <a:r>
              <a:rPr lang="en-IN" sz="1900" dirty="0" smtClean="0"/>
              <a:t>  set </a:t>
            </a:r>
            <a:r>
              <a:rPr lang="en-IN" sz="1900" dirty="0"/>
              <a:t>{ </a:t>
            </a:r>
            <a:r>
              <a:rPr lang="en-IN" sz="1900" dirty="0" err="1"/>
              <a:t>employeeName</a:t>
            </a:r>
            <a:r>
              <a:rPr lang="en-IN" sz="1900" dirty="0"/>
              <a:t> = value;}</a:t>
            </a:r>
            <a:endParaRPr lang="en-US" sz="1900" dirty="0"/>
          </a:p>
          <a:p>
            <a:pPr marL="914400" lvl="2" indent="0">
              <a:buNone/>
            </a:pPr>
            <a:r>
              <a:rPr lang="en-IN" sz="1900" dirty="0"/>
              <a:t>   </a:t>
            </a:r>
            <a:r>
              <a:rPr lang="en-IN" sz="1900" dirty="0" smtClean="0"/>
              <a:t>   }</a:t>
            </a:r>
            <a:endParaRPr lang="en-US" sz="1900" dirty="0"/>
          </a:p>
          <a:p>
            <a:pPr marL="914400" lvl="2" indent="0">
              <a:buNone/>
            </a:pPr>
            <a:r>
              <a:rPr lang="en-IN" sz="1900" dirty="0"/>
              <a:t>}</a:t>
            </a:r>
            <a:endParaRPr lang="en-US" sz="19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139240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01</a:t>
            </a:r>
            <a:endParaRPr lang="en-US" dirty="0"/>
          </a:p>
        </p:txBody>
      </p:sp>
      <p:sp>
        <p:nvSpPr>
          <p:cNvPr id="10" name="Title 9"/>
          <p:cNvSpPr>
            <a:spLocks noGrp="1"/>
          </p:cNvSpPr>
          <p:nvPr>
            <p:ph type="ctrTitle"/>
          </p:nvPr>
        </p:nvSpPr>
        <p:spPr>
          <a:noFill/>
          <a:ln w="22225">
            <a:solidFill>
              <a:schemeClr val="accent1">
                <a:lumMod val="40000"/>
                <a:lumOff val="60000"/>
              </a:schemeClr>
            </a:solidFill>
          </a:ln>
        </p:spPr>
        <p:txBody>
          <a:bodyPr vert="horz" wrap="square" lIns="274320" tIns="0" rIns="274320" bIns="0" numCol="1" anchor="ctr" anchorCtr="0" compatLnSpc="1">
            <a:prstTxWarp prst="textNoShape">
              <a:avLst/>
            </a:prstTxWarp>
            <a:noAutofit/>
          </a:bodyPr>
          <a:lstStyle/>
          <a:p>
            <a:pPr defTabSz="457200" fontAlgn="base">
              <a:spcAft>
                <a:spcPct val="0"/>
              </a:spcAft>
            </a:pPr>
            <a:r>
              <a:rPr lang="en-US" dirty="0" smtClean="0">
                <a:ea typeface="ＭＳ Ｐゴシック" charset="0"/>
              </a:rPr>
              <a:t>Understand the role of HTML , CSS and </a:t>
            </a:r>
            <a:r>
              <a:rPr lang="en-US" dirty="0" err="1" smtClean="0">
                <a:ea typeface="ＭＳ Ｐゴシック" charset="0"/>
              </a:rPr>
              <a:t>Javascript</a:t>
            </a:r>
            <a:endParaRPr lang="en-US" dirty="0">
              <a:ea typeface="ＭＳ Ｐゴシック" charset="0"/>
            </a:endParaRPr>
          </a:p>
        </p:txBody>
      </p:sp>
    </p:spTree>
    <p:extLst>
      <p:ext uri="{BB962C8B-B14F-4D97-AF65-F5344CB8AC3E}">
        <p14:creationId xmlns:p14="http://schemas.microsoft.com/office/powerpoint/2010/main" val="7034734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rmAutofit fontScale="90000"/>
          </a:bodyPr>
          <a:lstStyle/>
          <a:p>
            <a:r>
              <a:rPr lang="en-US" u="sng" dirty="0" smtClean="0"/>
              <a:t>Access Modifiers</a:t>
            </a:r>
            <a:endParaRPr lang="en-US"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17694481"/>
              </p:ext>
            </p:extLst>
          </p:nvPr>
        </p:nvGraphicFramePr>
        <p:xfrm>
          <a:off x="1676400" y="1961622"/>
          <a:ext cx="10112326" cy="2210340"/>
        </p:xfrm>
        <a:graphic>
          <a:graphicData uri="http://schemas.openxmlformats.org/drawingml/2006/table">
            <a:tbl>
              <a:tblPr firstRow="1" bandRow="1">
                <a:tableStyleId>{2D5ABB26-0587-4C30-8999-92F81FD0307C}</a:tableStyleId>
              </a:tblPr>
              <a:tblGrid>
                <a:gridCol w="2373071">
                  <a:extLst>
                    <a:ext uri="{9D8B030D-6E8A-4147-A177-3AD203B41FA5}">
                      <a16:colId xmlns:a16="http://schemas.microsoft.com/office/drawing/2014/main" val="20000"/>
                    </a:ext>
                  </a:extLst>
                </a:gridCol>
                <a:gridCol w="7739255">
                  <a:extLst>
                    <a:ext uri="{9D8B030D-6E8A-4147-A177-3AD203B41FA5}">
                      <a16:colId xmlns:a16="http://schemas.microsoft.com/office/drawing/2014/main" val="20001"/>
                    </a:ext>
                  </a:extLst>
                </a:gridCol>
              </a:tblGrid>
              <a:tr h="368390">
                <a:tc>
                  <a:txBody>
                    <a:bodyPr/>
                    <a:lstStyle/>
                    <a:p>
                      <a:r>
                        <a:rPr lang="en-US" b="1" dirty="0" smtClean="0"/>
                        <a:t>Access</a:t>
                      </a:r>
                      <a:r>
                        <a:rPr lang="en-US" b="1" baseline="0" dirty="0" smtClean="0"/>
                        <a:t> Modifier</a:t>
                      </a:r>
                      <a:endParaRPr lang="en-US" b="1" dirty="0"/>
                    </a:p>
                  </a:txBody>
                  <a:tcPr/>
                </a:tc>
                <a:tc>
                  <a:txBody>
                    <a:bodyPr/>
                    <a:lstStyle/>
                    <a:p>
                      <a:r>
                        <a:rPr lang="en-US" b="1" dirty="0" smtClean="0"/>
                        <a:t>Definition</a:t>
                      </a:r>
                      <a:endParaRPr lang="en-US" b="1" dirty="0"/>
                    </a:p>
                  </a:txBody>
                  <a:tcPr/>
                </a:tc>
                <a:extLst>
                  <a:ext uri="{0D108BD9-81ED-4DB2-BD59-A6C34878D82A}">
                    <a16:rowId xmlns:a16="http://schemas.microsoft.com/office/drawing/2014/main" val="10000"/>
                  </a:ext>
                </a:extLst>
              </a:tr>
              <a:tr h="368390">
                <a:tc>
                  <a:txBody>
                    <a:bodyPr/>
                    <a:lstStyle/>
                    <a:p>
                      <a:r>
                        <a:rPr lang="en-US" dirty="0" smtClean="0"/>
                        <a:t>public</a:t>
                      </a:r>
                      <a:endParaRPr lang="en-US" dirty="0"/>
                    </a:p>
                  </a:txBody>
                  <a:tcPr/>
                </a:tc>
                <a:tc>
                  <a:txBody>
                    <a:bodyPr/>
                    <a:lstStyle/>
                    <a:p>
                      <a:r>
                        <a:rPr lang="en-US" dirty="0" smtClean="0"/>
                        <a:t>Access not limited. Can be used in current and other assemblies.</a:t>
                      </a:r>
                      <a:endParaRPr lang="en-US" dirty="0"/>
                    </a:p>
                  </a:txBody>
                  <a:tcPr/>
                </a:tc>
                <a:extLst>
                  <a:ext uri="{0D108BD9-81ED-4DB2-BD59-A6C34878D82A}">
                    <a16:rowId xmlns:a16="http://schemas.microsoft.com/office/drawing/2014/main" val="10001"/>
                  </a:ext>
                </a:extLst>
              </a:tr>
              <a:tr h="368390">
                <a:tc>
                  <a:txBody>
                    <a:bodyPr/>
                    <a:lstStyle/>
                    <a:p>
                      <a:r>
                        <a:rPr lang="en-US" dirty="0" smtClean="0"/>
                        <a:t>private</a:t>
                      </a:r>
                      <a:endParaRPr lang="en-US" dirty="0"/>
                    </a:p>
                  </a:txBody>
                  <a:tcPr/>
                </a:tc>
                <a:tc>
                  <a:txBody>
                    <a:bodyPr/>
                    <a:lstStyle/>
                    <a:p>
                      <a:r>
                        <a:rPr lang="en-US" dirty="0" smtClean="0"/>
                        <a:t>Access limited to the containing class</a:t>
                      </a:r>
                      <a:endParaRPr lang="en-US" dirty="0"/>
                    </a:p>
                  </a:txBody>
                  <a:tcPr/>
                </a:tc>
                <a:extLst>
                  <a:ext uri="{0D108BD9-81ED-4DB2-BD59-A6C34878D82A}">
                    <a16:rowId xmlns:a16="http://schemas.microsoft.com/office/drawing/2014/main" val="10002"/>
                  </a:ext>
                </a:extLst>
              </a:tr>
              <a:tr h="368390">
                <a:tc>
                  <a:txBody>
                    <a:bodyPr/>
                    <a:lstStyle/>
                    <a:p>
                      <a:r>
                        <a:rPr lang="en-US" dirty="0" smtClean="0"/>
                        <a:t>internal</a:t>
                      </a:r>
                      <a:endParaRPr lang="en-US" dirty="0"/>
                    </a:p>
                  </a:txBody>
                  <a:tcPr/>
                </a:tc>
                <a:tc>
                  <a:txBody>
                    <a:bodyPr/>
                    <a:lstStyle/>
                    <a:p>
                      <a:r>
                        <a:rPr lang="en-US" dirty="0" smtClean="0"/>
                        <a:t>Access limited to the currently assembly</a:t>
                      </a:r>
                      <a:endParaRPr lang="en-US" dirty="0"/>
                    </a:p>
                  </a:txBody>
                  <a:tcPr/>
                </a:tc>
                <a:extLst>
                  <a:ext uri="{0D108BD9-81ED-4DB2-BD59-A6C34878D82A}">
                    <a16:rowId xmlns:a16="http://schemas.microsoft.com/office/drawing/2014/main" val="10003"/>
                  </a:ext>
                </a:extLst>
              </a:tr>
              <a:tr h="368390">
                <a:tc>
                  <a:txBody>
                    <a:bodyPr/>
                    <a:lstStyle/>
                    <a:p>
                      <a:r>
                        <a:rPr lang="en-US" dirty="0" smtClean="0"/>
                        <a:t>protected</a:t>
                      </a:r>
                      <a:endParaRPr lang="en-US" dirty="0"/>
                    </a:p>
                  </a:txBody>
                  <a:tcPr/>
                </a:tc>
                <a:tc>
                  <a:txBody>
                    <a:bodyPr/>
                    <a:lstStyle/>
                    <a:p>
                      <a:r>
                        <a:rPr lang="en-US" dirty="0" smtClean="0"/>
                        <a:t>Access limited to the containing class and to types derived from containing class</a:t>
                      </a:r>
                      <a:endParaRPr lang="en-US" dirty="0"/>
                    </a:p>
                  </a:txBody>
                  <a:tcPr/>
                </a:tc>
                <a:extLst>
                  <a:ext uri="{0D108BD9-81ED-4DB2-BD59-A6C34878D82A}">
                    <a16:rowId xmlns:a16="http://schemas.microsoft.com/office/drawing/2014/main" val="10004"/>
                  </a:ext>
                </a:extLst>
              </a:tr>
              <a:tr h="368390">
                <a:tc>
                  <a:txBody>
                    <a:bodyPr/>
                    <a:lstStyle/>
                    <a:p>
                      <a:r>
                        <a:rPr lang="en-US" dirty="0" smtClean="0"/>
                        <a:t>protected internal</a:t>
                      </a:r>
                      <a:endParaRPr lang="en-US" dirty="0"/>
                    </a:p>
                  </a:txBody>
                  <a:tcPr/>
                </a:tc>
                <a:tc>
                  <a:txBody>
                    <a:bodyPr/>
                    <a:lstStyle/>
                    <a:p>
                      <a:r>
                        <a:rPr lang="en-US" dirty="0" smtClean="0"/>
                        <a:t>Access limited to containing class, derived classes</a:t>
                      </a:r>
                      <a:endParaRPr lang="en-US" dirty="0"/>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
        <p:nvSpPr>
          <p:cNvPr id="6" name="TextBox 5"/>
          <p:cNvSpPr txBox="1"/>
          <p:nvPr/>
        </p:nvSpPr>
        <p:spPr>
          <a:xfrm>
            <a:off x="1026942" y="1308295"/>
            <a:ext cx="9805181" cy="400110"/>
          </a:xfrm>
          <a:prstGeom prst="rect">
            <a:avLst/>
          </a:prstGeom>
          <a:noFill/>
        </p:spPr>
        <p:txBody>
          <a:bodyPr wrap="square" rtlCol="0">
            <a:spAutoFit/>
          </a:bodyPr>
          <a:lstStyle/>
          <a:p>
            <a:r>
              <a:rPr lang="en-US" sz="2000" dirty="0" smtClean="0"/>
              <a:t>Access Modifiers are used to define the accessibility level of Class members</a:t>
            </a:r>
            <a:r>
              <a:rPr lang="en-US" dirty="0" smtClean="0"/>
              <a:t> </a:t>
            </a:r>
            <a:endParaRPr lang="en-US" dirty="0"/>
          </a:p>
        </p:txBody>
      </p:sp>
      <p:sp>
        <p:nvSpPr>
          <p:cNvPr id="7" name="TextBox 6"/>
          <p:cNvSpPr txBox="1"/>
          <p:nvPr/>
        </p:nvSpPr>
        <p:spPr>
          <a:xfrm>
            <a:off x="1637730" y="4708478"/>
            <a:ext cx="9335069" cy="1477328"/>
          </a:xfrm>
          <a:prstGeom prst="rect">
            <a:avLst/>
          </a:prstGeom>
          <a:noFill/>
        </p:spPr>
        <p:txBody>
          <a:bodyPr wrap="square" rtlCol="0">
            <a:spAutoFit/>
          </a:bodyPr>
          <a:lstStyle/>
          <a:p>
            <a:r>
              <a:rPr lang="en-US" dirty="0" smtClean="0"/>
              <a:t>If you don’t specify any access modifiers, Default Access Modifiers are:</a:t>
            </a:r>
            <a:br>
              <a:rPr lang="en-US" dirty="0" smtClean="0"/>
            </a:br>
            <a:endParaRPr lang="en-US" dirty="0" smtClean="0"/>
          </a:p>
          <a:p>
            <a:r>
              <a:rPr lang="en-US" b="1" dirty="0" smtClean="0"/>
              <a:t>Class</a:t>
            </a:r>
            <a:r>
              <a:rPr lang="en-US" dirty="0" smtClean="0"/>
              <a:t> – internal</a:t>
            </a:r>
          </a:p>
          <a:p>
            <a:r>
              <a:rPr lang="en-US" b="1" dirty="0" smtClean="0"/>
              <a:t>Methods and Fields </a:t>
            </a:r>
            <a:r>
              <a:rPr lang="en-US" dirty="0" smtClean="0"/>
              <a:t>– private</a:t>
            </a:r>
          </a:p>
          <a:p>
            <a:r>
              <a:rPr lang="en-US" b="1" dirty="0" smtClean="0"/>
              <a:t>Constructor</a:t>
            </a:r>
            <a:r>
              <a:rPr lang="en-US" dirty="0" smtClean="0"/>
              <a:t> - Internal</a:t>
            </a:r>
            <a:endParaRPr lang="en-US" dirty="0"/>
          </a:p>
        </p:txBody>
      </p:sp>
    </p:spTree>
    <p:extLst>
      <p:ext uri="{BB962C8B-B14F-4D97-AF65-F5344CB8AC3E}">
        <p14:creationId xmlns:p14="http://schemas.microsoft.com/office/powerpoint/2010/main" val="24513568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lstStyle/>
          <a:p>
            <a:r>
              <a:rPr lang="en-US" u="sng" dirty="0" smtClean="0"/>
              <a:t>Constructors</a:t>
            </a:r>
            <a:endParaRPr lang="en-US" u="sng" dirty="0"/>
          </a:p>
        </p:txBody>
      </p:sp>
      <p:sp>
        <p:nvSpPr>
          <p:cNvPr id="3" name="Content Placeholder 2"/>
          <p:cNvSpPr>
            <a:spLocks noGrp="1"/>
          </p:cNvSpPr>
          <p:nvPr>
            <p:ph idx="1"/>
          </p:nvPr>
        </p:nvSpPr>
        <p:spPr>
          <a:xfrm>
            <a:off x="838200" y="1269242"/>
            <a:ext cx="10515600" cy="4907721"/>
          </a:xfrm>
        </p:spPr>
        <p:txBody>
          <a:bodyPr>
            <a:normAutofit/>
          </a:bodyPr>
          <a:lstStyle/>
          <a:p>
            <a:pPr marL="0" indent="0">
              <a:buNone/>
            </a:pPr>
            <a:r>
              <a:rPr lang="en-IN" sz="2000" dirty="0"/>
              <a:t>A Constructor is a method that is called when an object of a class is called. It is used to initialize class members whenever a new object of the class is created.</a:t>
            </a:r>
            <a:endParaRPr lang="en-US" sz="2000" dirty="0"/>
          </a:p>
          <a:p>
            <a:pPr marL="0" indent="0">
              <a:buNone/>
            </a:pPr>
            <a:r>
              <a:rPr lang="en-IN" sz="2200" dirty="0"/>
              <a:t>Main features of a </a:t>
            </a:r>
            <a:r>
              <a:rPr lang="en-IN" sz="2200" dirty="0" smtClean="0"/>
              <a:t>Constructor:</a:t>
            </a:r>
            <a:endParaRPr lang="en-US" sz="2200" dirty="0"/>
          </a:p>
          <a:p>
            <a:r>
              <a:rPr lang="en-IN" sz="2200" dirty="0" smtClean="0"/>
              <a:t>It </a:t>
            </a:r>
            <a:r>
              <a:rPr lang="en-IN" sz="2200" dirty="0"/>
              <a:t>has the same name as the name of the class in which it is declared.</a:t>
            </a:r>
            <a:endParaRPr lang="en-US" sz="2200" dirty="0"/>
          </a:p>
          <a:p>
            <a:r>
              <a:rPr lang="en-IN" sz="2200" dirty="0" smtClean="0"/>
              <a:t>It </a:t>
            </a:r>
            <a:r>
              <a:rPr lang="en-IN" sz="2200" dirty="0"/>
              <a:t>doesn’t have any return type, implying it doesn’t return any value.</a:t>
            </a:r>
            <a:endParaRPr lang="en-US" sz="2200" dirty="0"/>
          </a:p>
          <a:p>
            <a:r>
              <a:rPr lang="en-IN" sz="2200" dirty="0" smtClean="0"/>
              <a:t>It </a:t>
            </a:r>
            <a:r>
              <a:rPr lang="en-IN" sz="2200" dirty="0"/>
              <a:t>is always public. </a:t>
            </a:r>
            <a:endParaRPr lang="en-US" sz="2200" dirty="0"/>
          </a:p>
          <a:p>
            <a:r>
              <a:rPr lang="en-IN" sz="2200" dirty="0" smtClean="0"/>
              <a:t>A class </a:t>
            </a:r>
            <a:r>
              <a:rPr lang="en-IN" sz="2200" dirty="0"/>
              <a:t>can have multiple Constructors.</a:t>
            </a:r>
            <a:endParaRPr lang="en-US" sz="2200" dirty="0"/>
          </a:p>
          <a:p>
            <a:r>
              <a:rPr lang="en-IN" sz="2200" dirty="0" smtClean="0"/>
              <a:t>It </a:t>
            </a:r>
            <a:r>
              <a:rPr lang="en-IN" sz="2200" dirty="0"/>
              <a:t>is not mandatory to declare a constructor, the default constructor of a class is automatically </a:t>
            </a:r>
            <a:r>
              <a:rPr lang="en-IN" sz="2200" dirty="0" smtClean="0"/>
              <a:t>called </a:t>
            </a:r>
            <a:r>
              <a:rPr lang="en-IN" sz="2200" dirty="0"/>
              <a:t>when we create a new object of a class.</a:t>
            </a:r>
            <a:endParaRPr lang="en-US" sz="22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5535852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672"/>
            <a:ext cx="10515600" cy="5699291"/>
          </a:xfrm>
        </p:spPr>
        <p:txBody>
          <a:bodyPr>
            <a:normAutofit fontScale="70000" lnSpcReduction="20000"/>
          </a:bodyPr>
          <a:lstStyle/>
          <a:p>
            <a:pPr marL="0" indent="0">
              <a:buNone/>
            </a:pPr>
            <a:r>
              <a:rPr lang="en-US" sz="3600" u="sng" dirty="0" smtClean="0"/>
              <a:t>Constructor Types:</a:t>
            </a:r>
            <a:r>
              <a:rPr lang="en-US" sz="3600" b="1" u="sng" dirty="0" smtClean="0"/>
              <a:t/>
            </a:r>
            <a:br>
              <a:rPr lang="en-US" sz="3600" b="1" u="sng" dirty="0" smtClean="0"/>
            </a:br>
            <a:endParaRPr lang="en-US" sz="3600" b="1" u="sng" dirty="0" smtClean="0"/>
          </a:p>
          <a:p>
            <a:pPr marL="0" indent="0">
              <a:buNone/>
            </a:pPr>
            <a:r>
              <a:rPr lang="en-IN" sz="2600" b="1" dirty="0"/>
              <a:t>Default Constructor: </a:t>
            </a:r>
            <a:endParaRPr lang="en-US" sz="2600" dirty="0" smtClean="0"/>
          </a:p>
          <a:p>
            <a:pPr marL="0" indent="0">
              <a:buNone/>
            </a:pPr>
            <a:r>
              <a:rPr lang="en-IN" sz="2600" dirty="0" smtClean="0"/>
              <a:t>The constructor doesn’t have any parameters.</a:t>
            </a:r>
            <a:br>
              <a:rPr lang="en-IN" sz="2600" dirty="0" smtClean="0"/>
            </a:br>
            <a:endParaRPr lang="en-US" sz="2600" dirty="0" smtClean="0"/>
          </a:p>
          <a:p>
            <a:pPr marL="0" indent="0">
              <a:buNone/>
            </a:pPr>
            <a:r>
              <a:rPr lang="en-IN" sz="2600" b="1" dirty="0" smtClean="0"/>
              <a:t>Parameterized </a:t>
            </a:r>
            <a:r>
              <a:rPr lang="en-IN" sz="2600" b="1" dirty="0"/>
              <a:t>Constructor:</a:t>
            </a:r>
            <a:endParaRPr lang="en-US" sz="2600" dirty="0"/>
          </a:p>
          <a:p>
            <a:pPr marL="0" indent="0">
              <a:buNone/>
            </a:pPr>
            <a:r>
              <a:rPr lang="en-IN" sz="2600" dirty="0"/>
              <a:t>The Constructor with parameters. Each time creating object through the parameterized constructor, it will assign different value to variables. </a:t>
            </a:r>
            <a:r>
              <a:rPr lang="en-IN" sz="2600" dirty="0" smtClean="0"/>
              <a:t/>
            </a:r>
            <a:br>
              <a:rPr lang="en-IN" sz="2600" dirty="0" smtClean="0"/>
            </a:br>
            <a:endParaRPr lang="en-US" sz="2600" dirty="0"/>
          </a:p>
          <a:p>
            <a:pPr marL="0" indent="0">
              <a:buNone/>
            </a:pPr>
            <a:r>
              <a:rPr lang="en-IN" sz="2600" b="1" dirty="0" smtClean="0"/>
              <a:t>Copy </a:t>
            </a:r>
            <a:r>
              <a:rPr lang="en-IN" sz="2600" b="1" dirty="0"/>
              <a:t>Constructor:</a:t>
            </a:r>
            <a:endParaRPr lang="en-US" sz="2600" dirty="0"/>
          </a:p>
          <a:p>
            <a:pPr marL="0" indent="0">
              <a:buNone/>
            </a:pPr>
            <a:r>
              <a:rPr lang="en-IN" sz="2400" dirty="0"/>
              <a:t>The constructor has parameter of same class type. We are passing a copy of same class while creating object</a:t>
            </a:r>
            <a:r>
              <a:rPr lang="en-IN" sz="2400" dirty="0" smtClean="0"/>
              <a:t>.</a:t>
            </a:r>
            <a:endParaRPr lang="en-US" sz="2400" dirty="0"/>
          </a:p>
          <a:p>
            <a:pPr marL="457200" lvl="1" indent="0">
              <a:buNone/>
            </a:pPr>
            <a:r>
              <a:rPr lang="en-IN" sz="2000" dirty="0"/>
              <a:t>Class Employee</a:t>
            </a:r>
            <a:endParaRPr lang="en-US" sz="2000" dirty="0"/>
          </a:p>
          <a:p>
            <a:pPr marL="457200" lvl="1" indent="0">
              <a:buNone/>
            </a:pPr>
            <a:r>
              <a:rPr lang="en-IN" sz="2000" dirty="0"/>
              <a:t>{</a:t>
            </a:r>
            <a:endParaRPr lang="en-US" sz="2000" dirty="0"/>
          </a:p>
          <a:p>
            <a:pPr marL="457200" lvl="1" indent="0">
              <a:buNone/>
            </a:pPr>
            <a:r>
              <a:rPr lang="en-IN" sz="2000" dirty="0" smtClean="0"/>
              <a:t>	Public </a:t>
            </a:r>
            <a:r>
              <a:rPr lang="en-IN" sz="2000" dirty="0"/>
              <a:t>Employee (Employee employee</a:t>
            </a:r>
            <a:r>
              <a:rPr lang="en-IN" sz="2000" dirty="0" smtClean="0"/>
              <a:t>)</a:t>
            </a:r>
            <a:endParaRPr lang="en-US" sz="2000" dirty="0" smtClean="0"/>
          </a:p>
          <a:p>
            <a:pPr marL="457200" lvl="1" indent="0">
              <a:buNone/>
            </a:pPr>
            <a:r>
              <a:rPr lang="en-IN" sz="2000" dirty="0" smtClean="0"/>
              <a:t> 	{</a:t>
            </a:r>
          </a:p>
          <a:p>
            <a:pPr marL="457200" lvl="1" indent="0">
              <a:buNone/>
            </a:pPr>
            <a:r>
              <a:rPr lang="en-IN" sz="2000" dirty="0"/>
              <a:t> </a:t>
            </a:r>
            <a:r>
              <a:rPr lang="en-IN" sz="2000" dirty="0" smtClean="0"/>
              <a:t> 	}</a:t>
            </a:r>
            <a:endParaRPr lang="en-US" sz="2000" dirty="0" smtClean="0"/>
          </a:p>
          <a:p>
            <a:pPr marL="457200" lvl="1" indent="0">
              <a:buNone/>
            </a:pPr>
            <a:r>
              <a:rPr lang="en-IN" sz="2000" dirty="0" smtClean="0"/>
              <a:t>}</a:t>
            </a:r>
            <a:br>
              <a:rPr lang="en-IN" sz="2000" dirty="0" smtClean="0"/>
            </a:br>
            <a:endParaRPr lang="en-US" dirty="0"/>
          </a:p>
          <a:p>
            <a:pPr marL="0" indent="0">
              <a:buNone/>
            </a:pPr>
            <a:r>
              <a:rPr lang="en-IN" sz="2600" b="1" dirty="0" smtClean="0"/>
              <a:t>Private Constructor:</a:t>
            </a:r>
            <a:endParaRPr lang="en-US" sz="2600" dirty="0"/>
          </a:p>
          <a:p>
            <a:pPr marL="0" indent="0">
              <a:buNone/>
            </a:pPr>
            <a:r>
              <a:rPr lang="en-IN" sz="2400" dirty="0"/>
              <a:t>Private constructor is used to prevent the class to be inherited or for creating object</a:t>
            </a:r>
            <a:r>
              <a:rPr lang="en-IN" sz="2400" dirty="0" smtClean="0"/>
              <a:t>.</a:t>
            </a: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5087768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p:spPr>
        <p:txBody>
          <a:bodyPr>
            <a:normAutofit/>
          </a:bodyPr>
          <a:lstStyle/>
          <a:p>
            <a:pPr marL="0" indent="0">
              <a:buNone/>
            </a:pPr>
            <a:r>
              <a:rPr lang="en-US" u="sng" dirty="0" smtClean="0"/>
              <a:t>Static Constructor:</a:t>
            </a:r>
          </a:p>
          <a:p>
            <a:r>
              <a:rPr lang="en-IN" sz="2400" dirty="0" smtClean="0"/>
              <a:t>A </a:t>
            </a:r>
            <a:r>
              <a:rPr lang="en-IN" sz="2400" dirty="0"/>
              <a:t>static constructor does not take access modifiers or have parameters</a:t>
            </a:r>
            <a:r>
              <a:rPr lang="en-IN" sz="2400" dirty="0" smtClean="0"/>
              <a:t>.</a:t>
            </a:r>
            <a:endParaRPr lang="en-US" sz="2400" dirty="0"/>
          </a:p>
          <a:p>
            <a:r>
              <a:rPr lang="en-IN" sz="2400" dirty="0" smtClean="0"/>
              <a:t>A </a:t>
            </a:r>
            <a:r>
              <a:rPr lang="en-IN" sz="2400" dirty="0"/>
              <a:t>static constructor cannot be called directly</a:t>
            </a:r>
            <a:r>
              <a:rPr lang="en-IN" sz="2400" dirty="0" smtClean="0"/>
              <a:t>.</a:t>
            </a:r>
            <a:endParaRPr lang="en-US" sz="2400" dirty="0"/>
          </a:p>
          <a:p>
            <a:r>
              <a:rPr lang="en-IN" sz="2400" dirty="0" smtClean="0"/>
              <a:t>The </a:t>
            </a:r>
            <a:r>
              <a:rPr lang="en-IN" sz="2400" dirty="0"/>
              <a:t>user has no control on when the static constructor is executed in the program.</a:t>
            </a:r>
            <a:endParaRPr lang="en-US" sz="2400" dirty="0"/>
          </a:p>
          <a:p>
            <a:r>
              <a:rPr lang="en-IN" sz="2400" dirty="0" smtClean="0"/>
              <a:t>A </a:t>
            </a:r>
            <a:r>
              <a:rPr lang="en-IN" sz="2400" dirty="0"/>
              <a:t>class can have one and only one Static Constructor.</a:t>
            </a:r>
            <a:endParaRPr lang="en-US" sz="2400" dirty="0"/>
          </a:p>
          <a:p>
            <a:r>
              <a:rPr lang="en-IN" sz="2400" dirty="0" smtClean="0"/>
              <a:t>The </a:t>
            </a:r>
            <a:r>
              <a:rPr lang="en-IN" sz="2400" dirty="0"/>
              <a:t>Static constructor will be executed only one time irrespective of number of </a:t>
            </a:r>
            <a:r>
              <a:rPr lang="en-IN" sz="2400" dirty="0" smtClean="0"/>
              <a:t>objects </a:t>
            </a:r>
            <a:r>
              <a:rPr lang="en-IN" sz="2400" dirty="0"/>
              <a:t>created</a:t>
            </a:r>
            <a:endParaRPr lang="en-US" sz="2400" dirty="0"/>
          </a:p>
          <a:p>
            <a:r>
              <a:rPr lang="en-IN" sz="2400" dirty="0" smtClean="0"/>
              <a:t>The </a:t>
            </a:r>
            <a:r>
              <a:rPr lang="en-IN" sz="2400" dirty="0"/>
              <a:t>Static Constructor executes before any of the instance level constructors.</a:t>
            </a:r>
            <a:endParaRPr lang="en-US" sz="2400" dirty="0"/>
          </a:p>
          <a:p>
            <a:r>
              <a:rPr lang="en-IN" sz="2400" dirty="0" smtClean="0"/>
              <a:t>Runtime </a:t>
            </a:r>
            <a:r>
              <a:rPr lang="en-IN" sz="2400" dirty="0"/>
              <a:t>invokes the Static Constructor when it creates an instance of the class or </a:t>
            </a:r>
            <a:r>
              <a:rPr lang="en-IN" sz="2400" dirty="0" smtClean="0"/>
              <a:t>before </a:t>
            </a:r>
            <a:r>
              <a:rPr lang="en-IN" sz="2400" dirty="0"/>
              <a:t>the first static member being accessed.</a:t>
            </a:r>
            <a:endParaRPr lang="en-US" sz="24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444106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81"/>
          </a:xfrm>
        </p:spPr>
        <p:txBody>
          <a:bodyPr>
            <a:normAutofit fontScale="90000"/>
          </a:bodyPr>
          <a:lstStyle/>
          <a:p>
            <a:r>
              <a:rPr lang="en-US" u="sng" dirty="0" smtClean="0"/>
              <a:t>Data types</a:t>
            </a:r>
            <a:endParaRPr lang="en-US" u="sng" dirty="0"/>
          </a:p>
        </p:txBody>
      </p:sp>
      <p:sp>
        <p:nvSpPr>
          <p:cNvPr id="3" name="Content Placeholder 2"/>
          <p:cNvSpPr>
            <a:spLocks noGrp="1"/>
          </p:cNvSpPr>
          <p:nvPr>
            <p:ph idx="1"/>
          </p:nvPr>
        </p:nvSpPr>
        <p:spPr>
          <a:xfrm>
            <a:off x="838200" y="1051606"/>
            <a:ext cx="10515600" cy="5067300"/>
          </a:xfrm>
        </p:spPr>
        <p:txBody>
          <a:bodyPr/>
          <a:lstStyle/>
          <a:p>
            <a:pPr marL="0" indent="0">
              <a:buNone/>
            </a:pPr>
            <a:r>
              <a:rPr lang="en-US" sz="2400" u="sng" dirty="0" smtClean="0"/>
              <a:t>Value types:</a:t>
            </a:r>
          </a:p>
          <a:p>
            <a:r>
              <a:rPr lang="en-IN" sz="2000" dirty="0"/>
              <a:t>A value type has a fixed size, that is, a variable of value type occupies a fixed number of bytes in the memory.</a:t>
            </a:r>
            <a:endParaRPr lang="en-US" sz="2000" dirty="0"/>
          </a:p>
          <a:p>
            <a:r>
              <a:rPr lang="en-IN" sz="2000" dirty="0"/>
              <a:t>If we don’t assign any initial value to a variable of value type, then a default value is used as the initial value of the variable</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76478464"/>
              </p:ext>
            </p:extLst>
          </p:nvPr>
        </p:nvGraphicFramePr>
        <p:xfrm>
          <a:off x="2197100" y="2781346"/>
          <a:ext cx="6705600" cy="3337560"/>
        </p:xfrm>
        <a:graphic>
          <a:graphicData uri="http://schemas.openxmlformats.org/drawingml/2006/table">
            <a:tbl>
              <a:tblPr firstRow="1" bandRow="1">
                <a:tableStyleId>{2D5ABB26-0587-4C30-8999-92F81FD0307C}</a:tableStyleId>
              </a:tblPr>
              <a:tblGrid>
                <a:gridCol w="1988456">
                  <a:extLst>
                    <a:ext uri="{9D8B030D-6E8A-4147-A177-3AD203B41FA5}">
                      <a16:colId xmlns:a16="http://schemas.microsoft.com/office/drawing/2014/main" val="20000"/>
                    </a:ext>
                  </a:extLst>
                </a:gridCol>
                <a:gridCol w="1785258">
                  <a:extLst>
                    <a:ext uri="{9D8B030D-6E8A-4147-A177-3AD203B41FA5}">
                      <a16:colId xmlns:a16="http://schemas.microsoft.com/office/drawing/2014/main" val="20001"/>
                    </a:ext>
                  </a:extLst>
                </a:gridCol>
                <a:gridCol w="2931886">
                  <a:extLst>
                    <a:ext uri="{9D8B030D-6E8A-4147-A177-3AD203B41FA5}">
                      <a16:colId xmlns:a16="http://schemas.microsoft.com/office/drawing/2014/main" val="20002"/>
                    </a:ext>
                  </a:extLst>
                </a:gridCol>
              </a:tblGrid>
              <a:tr h="370840">
                <a:tc>
                  <a:txBody>
                    <a:bodyPr/>
                    <a:lstStyle/>
                    <a:p>
                      <a:r>
                        <a:rPr lang="en-US" b="1" dirty="0" smtClean="0"/>
                        <a:t>Type</a:t>
                      </a:r>
                      <a:endParaRPr lang="en-US" b="1" dirty="0"/>
                    </a:p>
                  </a:txBody>
                  <a:tcPr/>
                </a:tc>
                <a:tc>
                  <a:txBody>
                    <a:bodyPr/>
                    <a:lstStyle/>
                    <a:p>
                      <a:r>
                        <a:rPr lang="en-US" b="1" dirty="0" smtClean="0"/>
                        <a:t>Size(bits)</a:t>
                      </a:r>
                      <a:endParaRPr lang="en-US" b="1" dirty="0"/>
                    </a:p>
                  </a:txBody>
                  <a:tcPr/>
                </a:tc>
                <a:tc>
                  <a:txBody>
                    <a:bodyPr/>
                    <a:lstStyle/>
                    <a:p>
                      <a:r>
                        <a:rPr lang="en-US" b="1" dirty="0" smtClean="0"/>
                        <a:t>Default Value</a:t>
                      </a:r>
                      <a:endParaRPr lang="en-US" b="1" dirty="0"/>
                    </a:p>
                  </a:txBody>
                  <a:tcPr/>
                </a:tc>
                <a:extLst>
                  <a:ext uri="{0D108BD9-81ED-4DB2-BD59-A6C34878D82A}">
                    <a16:rowId xmlns:a16="http://schemas.microsoft.com/office/drawing/2014/main" val="10000"/>
                  </a:ext>
                </a:extLst>
              </a:tr>
              <a:tr h="370840">
                <a:tc>
                  <a:txBody>
                    <a:bodyPr/>
                    <a:lstStyle/>
                    <a:p>
                      <a:r>
                        <a:rPr lang="en-US" dirty="0" smtClean="0"/>
                        <a:t>Byte</a:t>
                      </a:r>
                      <a:endParaRPr lang="en-US" dirty="0"/>
                    </a:p>
                  </a:txBody>
                  <a:tcPr/>
                </a:tc>
                <a:tc>
                  <a:txBody>
                    <a:bodyPr/>
                    <a:lstStyle/>
                    <a:p>
                      <a:r>
                        <a:rPr lang="en-US" dirty="0" smtClean="0"/>
                        <a:t>8 </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1"/>
                  </a:ext>
                </a:extLst>
              </a:tr>
              <a:tr h="370840">
                <a:tc>
                  <a:txBody>
                    <a:bodyPr/>
                    <a:lstStyle/>
                    <a:p>
                      <a:r>
                        <a:rPr lang="en-US" dirty="0" err="1" smtClean="0"/>
                        <a:t>int</a:t>
                      </a:r>
                      <a:endParaRPr lang="en-US" dirty="0"/>
                    </a:p>
                  </a:txBody>
                  <a:tcPr/>
                </a:tc>
                <a:tc>
                  <a:txBody>
                    <a:bodyPr/>
                    <a:lstStyle/>
                    <a:p>
                      <a:r>
                        <a:rPr lang="en-US" dirty="0" smtClean="0"/>
                        <a:t>32</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2"/>
                  </a:ext>
                </a:extLst>
              </a:tr>
              <a:tr h="370840">
                <a:tc>
                  <a:txBody>
                    <a:bodyPr/>
                    <a:lstStyle/>
                    <a:p>
                      <a:r>
                        <a:rPr lang="en-US" dirty="0" smtClean="0"/>
                        <a:t>long</a:t>
                      </a:r>
                      <a:endParaRPr lang="en-US" dirty="0"/>
                    </a:p>
                  </a:txBody>
                  <a:tcPr/>
                </a:tc>
                <a:tc>
                  <a:txBody>
                    <a:bodyPr/>
                    <a:lstStyle/>
                    <a:p>
                      <a:r>
                        <a:rPr lang="en-US" dirty="0" smtClean="0"/>
                        <a:t>64</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3"/>
                  </a:ext>
                </a:extLst>
              </a:tr>
              <a:tr h="370840">
                <a:tc>
                  <a:txBody>
                    <a:bodyPr/>
                    <a:lstStyle/>
                    <a:p>
                      <a:r>
                        <a:rPr lang="en-US" dirty="0" smtClean="0"/>
                        <a:t>float</a:t>
                      </a:r>
                      <a:endParaRPr lang="en-US" dirty="0"/>
                    </a:p>
                  </a:txBody>
                  <a:tcPr/>
                </a:tc>
                <a:tc>
                  <a:txBody>
                    <a:bodyPr/>
                    <a:lstStyle/>
                    <a:p>
                      <a:r>
                        <a:rPr lang="en-US" dirty="0" smtClean="0"/>
                        <a:t>32</a:t>
                      </a:r>
                      <a:endParaRPr lang="en-US" dirty="0"/>
                    </a:p>
                  </a:txBody>
                  <a:tcPr/>
                </a:tc>
                <a:tc>
                  <a:txBody>
                    <a:bodyPr/>
                    <a:lstStyle/>
                    <a:p>
                      <a:r>
                        <a:rPr lang="en-US" dirty="0" smtClean="0"/>
                        <a:t>0.0f</a:t>
                      </a:r>
                      <a:endParaRPr lang="en-US" dirty="0"/>
                    </a:p>
                  </a:txBody>
                  <a:tcPr/>
                </a:tc>
                <a:extLst>
                  <a:ext uri="{0D108BD9-81ED-4DB2-BD59-A6C34878D82A}">
                    <a16:rowId xmlns:a16="http://schemas.microsoft.com/office/drawing/2014/main" val="10004"/>
                  </a:ext>
                </a:extLst>
              </a:tr>
              <a:tr h="370840">
                <a:tc>
                  <a:txBody>
                    <a:bodyPr/>
                    <a:lstStyle/>
                    <a:p>
                      <a:r>
                        <a:rPr lang="en-US" dirty="0" smtClean="0"/>
                        <a:t>double</a:t>
                      </a:r>
                      <a:endParaRPr lang="en-US" dirty="0"/>
                    </a:p>
                  </a:txBody>
                  <a:tcPr/>
                </a:tc>
                <a:tc>
                  <a:txBody>
                    <a:bodyPr/>
                    <a:lstStyle/>
                    <a:p>
                      <a:r>
                        <a:rPr lang="en-US" dirty="0" smtClean="0"/>
                        <a:t>64</a:t>
                      </a:r>
                      <a:endParaRPr lang="en-US" dirty="0"/>
                    </a:p>
                  </a:txBody>
                  <a:tcPr/>
                </a:tc>
                <a:tc>
                  <a:txBody>
                    <a:bodyPr/>
                    <a:lstStyle/>
                    <a:p>
                      <a:r>
                        <a:rPr lang="en-US" dirty="0" smtClean="0"/>
                        <a:t>0.0D</a:t>
                      </a:r>
                      <a:endParaRPr lang="en-US" dirty="0"/>
                    </a:p>
                  </a:txBody>
                  <a:tcPr/>
                </a:tc>
                <a:extLst>
                  <a:ext uri="{0D108BD9-81ED-4DB2-BD59-A6C34878D82A}">
                    <a16:rowId xmlns:a16="http://schemas.microsoft.com/office/drawing/2014/main" val="10005"/>
                  </a:ext>
                </a:extLst>
              </a:tr>
              <a:tr h="370840">
                <a:tc>
                  <a:txBody>
                    <a:bodyPr/>
                    <a:lstStyle/>
                    <a:p>
                      <a:r>
                        <a:rPr lang="en-US" dirty="0" smtClean="0"/>
                        <a:t>decimal</a:t>
                      </a:r>
                      <a:endParaRPr lang="en-US" dirty="0"/>
                    </a:p>
                  </a:txBody>
                  <a:tcPr/>
                </a:tc>
                <a:tc>
                  <a:txBody>
                    <a:bodyPr/>
                    <a:lstStyle/>
                    <a:p>
                      <a:r>
                        <a:rPr lang="en-US" dirty="0" smtClean="0"/>
                        <a:t>128</a:t>
                      </a:r>
                      <a:endParaRPr lang="en-US" dirty="0"/>
                    </a:p>
                  </a:txBody>
                  <a:tcPr/>
                </a:tc>
                <a:tc>
                  <a:txBody>
                    <a:bodyPr/>
                    <a:lstStyle/>
                    <a:p>
                      <a:r>
                        <a:rPr lang="en-US" dirty="0" smtClean="0"/>
                        <a:t>0.0M</a:t>
                      </a:r>
                      <a:endParaRPr lang="en-US" dirty="0"/>
                    </a:p>
                  </a:txBody>
                  <a:tcPr/>
                </a:tc>
                <a:extLst>
                  <a:ext uri="{0D108BD9-81ED-4DB2-BD59-A6C34878D82A}">
                    <a16:rowId xmlns:a16="http://schemas.microsoft.com/office/drawing/2014/main" val="10006"/>
                  </a:ext>
                </a:extLst>
              </a:tr>
              <a:tr h="370840">
                <a:tc>
                  <a:txBody>
                    <a:bodyPr/>
                    <a:lstStyle/>
                    <a:p>
                      <a:r>
                        <a:rPr lang="en-US" dirty="0" err="1" smtClean="0"/>
                        <a:t>bool</a:t>
                      </a:r>
                      <a:endParaRPr lang="en-US" dirty="0"/>
                    </a:p>
                  </a:txBody>
                  <a:tcPr/>
                </a:tc>
                <a:tc>
                  <a:txBody>
                    <a:bodyPr/>
                    <a:lstStyle/>
                    <a:p>
                      <a:r>
                        <a:rPr lang="en-US" dirty="0" smtClean="0"/>
                        <a:t>8</a:t>
                      </a:r>
                      <a:endParaRPr lang="en-US" dirty="0"/>
                    </a:p>
                  </a:txBody>
                  <a:tcPr/>
                </a:tc>
                <a:tc>
                  <a:txBody>
                    <a:bodyPr/>
                    <a:lstStyle/>
                    <a:p>
                      <a:r>
                        <a:rPr lang="en-US" dirty="0" smtClean="0"/>
                        <a:t>false</a:t>
                      </a:r>
                      <a:endParaRPr lang="en-US" dirty="0"/>
                    </a:p>
                  </a:txBody>
                  <a:tcPr/>
                </a:tc>
                <a:extLst>
                  <a:ext uri="{0D108BD9-81ED-4DB2-BD59-A6C34878D82A}">
                    <a16:rowId xmlns:a16="http://schemas.microsoft.com/office/drawing/2014/main" val="10007"/>
                  </a:ext>
                </a:extLst>
              </a:tr>
              <a:tr h="370840">
                <a:tc>
                  <a:txBody>
                    <a:bodyPr/>
                    <a:lstStyle/>
                    <a:p>
                      <a:r>
                        <a:rPr lang="en-US" dirty="0" smtClean="0"/>
                        <a:t>char</a:t>
                      </a:r>
                      <a:endParaRPr lang="en-US" dirty="0"/>
                    </a:p>
                  </a:txBody>
                  <a:tcPr/>
                </a:tc>
                <a:tc>
                  <a:txBody>
                    <a:bodyPr/>
                    <a:lstStyle/>
                    <a:p>
                      <a:r>
                        <a:rPr lang="en-US" dirty="0" smtClean="0"/>
                        <a:t>16</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90071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normAutofit/>
          </a:bodyPr>
          <a:lstStyle/>
          <a:p>
            <a:pPr marL="0" indent="0">
              <a:buNone/>
            </a:pPr>
            <a:r>
              <a:rPr lang="en-US" u="sng" dirty="0" smtClean="0"/>
              <a:t>Enumerations:</a:t>
            </a:r>
          </a:p>
          <a:p>
            <a:r>
              <a:rPr lang="en-IN" sz="2000" dirty="0"/>
              <a:t>An enumeration type or enumeration is represented by </a:t>
            </a:r>
            <a:r>
              <a:rPr lang="en-IN" sz="2000" b="1" dirty="0" err="1"/>
              <a:t>enum</a:t>
            </a:r>
            <a:r>
              <a:rPr lang="en-IN" sz="2000" dirty="0"/>
              <a:t> keyword.  </a:t>
            </a:r>
            <a:br>
              <a:rPr lang="en-IN" sz="2000" dirty="0"/>
            </a:br>
            <a:endParaRPr lang="en-US" sz="2000" dirty="0"/>
          </a:p>
          <a:p>
            <a:r>
              <a:rPr lang="en-IN" sz="2000" dirty="0" smtClean="0"/>
              <a:t>It </a:t>
            </a:r>
            <a:r>
              <a:rPr lang="en-IN" sz="2000" dirty="0"/>
              <a:t>is a user-defined value type that provides a list of values called the enumeration list.</a:t>
            </a:r>
            <a:br>
              <a:rPr lang="en-IN" sz="2000" dirty="0"/>
            </a:br>
            <a:endParaRPr lang="en-US" sz="2000" dirty="0"/>
          </a:p>
          <a:p>
            <a:r>
              <a:rPr lang="en-IN" sz="2000" dirty="0" smtClean="0"/>
              <a:t>Each </a:t>
            </a:r>
            <a:r>
              <a:rPr lang="en-IN" sz="2000" dirty="0"/>
              <a:t>value in the enumeration list is called an enumerator, element or member and is used to </a:t>
            </a:r>
            <a:r>
              <a:rPr lang="en-IN" sz="2000" dirty="0" smtClean="0"/>
              <a:t> </a:t>
            </a:r>
            <a:r>
              <a:rPr lang="en-IN" sz="2000" dirty="0"/>
              <a:t>represent an integral constant, and the value doesn’t change throughout the execution of </a:t>
            </a:r>
            <a:r>
              <a:rPr lang="en-IN" sz="2000" dirty="0" smtClean="0"/>
              <a:t>the </a:t>
            </a:r>
            <a:r>
              <a:rPr lang="en-IN" sz="2000" dirty="0"/>
              <a:t>program.</a:t>
            </a:r>
            <a:br>
              <a:rPr lang="en-IN" sz="2000" dirty="0"/>
            </a:br>
            <a:endParaRPr lang="en-US" sz="2000" dirty="0"/>
          </a:p>
          <a:p>
            <a:r>
              <a:rPr lang="en-IN" sz="2000" dirty="0" smtClean="0"/>
              <a:t>The </a:t>
            </a:r>
            <a:r>
              <a:rPr lang="en-IN" sz="2000" dirty="0"/>
              <a:t>constants that the enumerators represent are of </a:t>
            </a:r>
            <a:r>
              <a:rPr lang="en-IN" sz="2000" b="1" dirty="0" err="1"/>
              <a:t>int</a:t>
            </a:r>
            <a:r>
              <a:rPr lang="en-IN" sz="2000" dirty="0"/>
              <a:t> data type. However they can be of </a:t>
            </a:r>
            <a:r>
              <a:rPr lang="en-IN" sz="2000" dirty="0" smtClean="0"/>
              <a:t>any value </a:t>
            </a:r>
            <a:r>
              <a:rPr lang="en-IN" sz="2000" dirty="0"/>
              <a:t>type other than </a:t>
            </a:r>
            <a:r>
              <a:rPr lang="en-IN" sz="2000" b="1" dirty="0"/>
              <a:t>char</a:t>
            </a:r>
            <a:r>
              <a:rPr lang="en-IN" sz="2000" dirty="0"/>
              <a:t> type.</a:t>
            </a:r>
            <a:br>
              <a:rPr lang="en-IN" sz="2000" dirty="0"/>
            </a:br>
            <a:endParaRPr lang="en-US" sz="2000" dirty="0"/>
          </a:p>
          <a:p>
            <a:r>
              <a:rPr lang="en-IN" sz="2000" dirty="0" smtClean="0"/>
              <a:t>By default</a:t>
            </a:r>
            <a:r>
              <a:rPr lang="en-IN" sz="2000" dirty="0"/>
              <a:t>, the first constant in the enumerator list contains value 0, and the value for each of </a:t>
            </a:r>
            <a:r>
              <a:rPr lang="en-IN" sz="2000" dirty="0" smtClean="0"/>
              <a:t>the other </a:t>
            </a:r>
            <a:r>
              <a:rPr lang="en-IN" sz="2000" dirty="0"/>
              <a:t>constants is determined by incrementing the value of its preceding constant by one</a:t>
            </a:r>
            <a:r>
              <a:rPr lang="en-IN" sz="2000" dirty="0" smtClean="0"/>
              <a:t>.</a:t>
            </a:r>
            <a:endParaRPr lang="en-US" sz="2000" dirty="0"/>
          </a:p>
          <a:p>
            <a:pPr marL="0" indent="0">
              <a:buNone/>
            </a:pPr>
            <a:r>
              <a:rPr lang="en-IN" sz="2000" dirty="0" smtClean="0"/>
              <a:t>	Ex</a:t>
            </a:r>
            <a:r>
              <a:rPr lang="en-IN" sz="2000" dirty="0"/>
              <a:t>: </a:t>
            </a:r>
            <a:r>
              <a:rPr lang="en-IN" sz="2000" dirty="0" smtClean="0"/>
              <a:t>public </a:t>
            </a:r>
            <a:r>
              <a:rPr lang="en-IN" sz="2000" dirty="0" err="1" smtClean="0"/>
              <a:t>enum</a:t>
            </a:r>
            <a:r>
              <a:rPr lang="en-IN" sz="2000" dirty="0" smtClean="0"/>
              <a:t> </a:t>
            </a:r>
            <a:r>
              <a:rPr lang="en-IN" sz="2000" dirty="0" err="1" smtClean="0"/>
              <a:t>Color</a:t>
            </a:r>
            <a:r>
              <a:rPr lang="en-IN" sz="2000" dirty="0" smtClean="0"/>
              <a:t> {Red =1, Yellow, Green};</a:t>
            </a: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0768260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029"/>
            <a:ext cx="10515600" cy="5639934"/>
          </a:xfrm>
        </p:spPr>
        <p:txBody>
          <a:bodyPr>
            <a:normAutofit fontScale="92500" lnSpcReduction="10000"/>
          </a:bodyPr>
          <a:lstStyle/>
          <a:p>
            <a:pPr marL="0" indent="0">
              <a:buNone/>
            </a:pPr>
            <a:r>
              <a:rPr lang="en-US" sz="3000" u="sng" dirty="0" smtClean="0"/>
              <a:t>Reference Types:</a:t>
            </a:r>
          </a:p>
          <a:p>
            <a:r>
              <a:rPr lang="en-IN" sz="2200" dirty="0" smtClean="0"/>
              <a:t>Reference </a:t>
            </a:r>
            <a:r>
              <a:rPr lang="en-IN" sz="2200" dirty="0"/>
              <a:t>types are those data types that work with the reference or memory addresses of data </a:t>
            </a:r>
            <a:r>
              <a:rPr lang="en-IN" sz="2200" dirty="0" smtClean="0"/>
              <a:t>rather </a:t>
            </a:r>
            <a:r>
              <a:rPr lang="en-IN" sz="2200" dirty="0"/>
              <a:t>than data itself</a:t>
            </a:r>
            <a:r>
              <a:rPr lang="en-IN" sz="2200" dirty="0" smtClean="0"/>
              <a:t>.</a:t>
            </a:r>
          </a:p>
          <a:p>
            <a:r>
              <a:rPr lang="en-IN" sz="2200" dirty="0" smtClean="0"/>
              <a:t>Variables </a:t>
            </a:r>
            <a:r>
              <a:rPr lang="en-IN" sz="2200" dirty="0"/>
              <a:t>of reference types are called objects and are stored on the heap or managed heap, </a:t>
            </a:r>
            <a:r>
              <a:rPr lang="en-IN" sz="2200" dirty="0" smtClean="0"/>
              <a:t>which </a:t>
            </a:r>
            <a:r>
              <a:rPr lang="en-IN" sz="2200" dirty="0"/>
              <a:t>is an area of memory reserved for storing large amount of data.  </a:t>
            </a:r>
            <a:endParaRPr lang="en-US" sz="2200" dirty="0"/>
          </a:p>
          <a:p>
            <a:r>
              <a:rPr lang="en-IN" sz="2200" dirty="0" smtClean="0"/>
              <a:t>Objects </a:t>
            </a:r>
            <a:r>
              <a:rPr lang="en-IN" sz="2200" dirty="0"/>
              <a:t>of reference types have variable lengths, two objects of the same reference type </a:t>
            </a:r>
            <a:r>
              <a:rPr lang="en-IN" sz="2200" dirty="0" smtClean="0"/>
              <a:t>can </a:t>
            </a:r>
            <a:r>
              <a:rPr lang="en-IN" sz="2200" dirty="0"/>
              <a:t>occupy different number of bytes in memory</a:t>
            </a:r>
            <a:r>
              <a:rPr lang="en-IN" sz="2200" dirty="0" smtClean="0"/>
              <a:t>.</a:t>
            </a:r>
            <a:endParaRPr lang="en-US" sz="2200" dirty="0"/>
          </a:p>
          <a:p>
            <a:pPr marL="0" indent="0">
              <a:buNone/>
            </a:pPr>
            <a:endParaRPr lang="en-US" dirty="0"/>
          </a:p>
          <a:p>
            <a:pPr marL="0" indent="0">
              <a:buNone/>
            </a:pPr>
            <a:r>
              <a:rPr lang="en-IN" sz="2600" u="sng" dirty="0"/>
              <a:t>Pre-defined Reference Types: </a:t>
            </a:r>
            <a:endParaRPr lang="en-US" sz="2600" u="sng" dirty="0"/>
          </a:p>
          <a:p>
            <a:r>
              <a:rPr lang="en-IN" sz="2200" dirty="0"/>
              <a:t>The </a:t>
            </a:r>
            <a:r>
              <a:rPr lang="en-IN" sz="2200" b="1" dirty="0"/>
              <a:t>Object</a:t>
            </a:r>
            <a:r>
              <a:rPr lang="en-IN" sz="2200" dirty="0"/>
              <a:t> Type: Represents the fundamental data type from which all other data types are created or derived. This is the base for both pre-defined and user-defined data types</a:t>
            </a:r>
            <a:r>
              <a:rPr lang="en-IN" sz="2200" dirty="0" smtClean="0"/>
              <a:t>.</a:t>
            </a:r>
            <a:endParaRPr lang="en-US" sz="2200" dirty="0"/>
          </a:p>
          <a:p>
            <a:r>
              <a:rPr lang="en-IN" sz="2200" dirty="0"/>
              <a:t>The </a:t>
            </a:r>
            <a:r>
              <a:rPr lang="en-IN" sz="2200" b="1" dirty="0"/>
              <a:t>String</a:t>
            </a:r>
            <a:r>
              <a:rPr lang="en-IN" sz="2200" dirty="0"/>
              <a:t> </a:t>
            </a:r>
            <a:r>
              <a:rPr lang="en-IN" sz="2200" dirty="0" smtClean="0"/>
              <a:t>Type</a:t>
            </a:r>
            <a:endParaRPr lang="en-US" sz="2200" dirty="0"/>
          </a:p>
          <a:p>
            <a:pPr marL="0" indent="0">
              <a:buNone/>
            </a:pPr>
            <a:endParaRPr lang="en-US" u="sng" dirty="0"/>
          </a:p>
          <a:p>
            <a:pPr marL="0" indent="0">
              <a:buNone/>
            </a:pPr>
            <a:r>
              <a:rPr lang="en-IN" sz="2600" u="sng" dirty="0" smtClean="0"/>
              <a:t>User-defined </a:t>
            </a:r>
            <a:r>
              <a:rPr lang="en-IN" sz="2600" u="sng" dirty="0"/>
              <a:t>reference types</a:t>
            </a:r>
            <a:r>
              <a:rPr lang="en-IN" sz="2600" u="sng" dirty="0" smtClean="0"/>
              <a:t>:</a:t>
            </a:r>
            <a:endParaRPr lang="en-US" sz="2600" u="sng" dirty="0"/>
          </a:p>
          <a:p>
            <a:r>
              <a:rPr lang="en-IN" sz="2200" dirty="0"/>
              <a:t>Classes, Interfaces, </a:t>
            </a:r>
            <a:r>
              <a:rPr lang="en-IN" sz="2200" dirty="0" smtClean="0"/>
              <a:t>Arrays.</a:t>
            </a:r>
            <a:endParaRPr lang="en-US" sz="22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0365298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4114"/>
            <a:ext cx="10515600" cy="5552849"/>
          </a:xfrm>
        </p:spPr>
        <p:txBody>
          <a:bodyPr>
            <a:normAutofit/>
          </a:bodyPr>
          <a:lstStyle/>
          <a:p>
            <a:pPr marL="0" indent="0">
              <a:buNone/>
            </a:pPr>
            <a:r>
              <a:rPr lang="en-US" sz="2400" u="sng" dirty="0" err="1" smtClean="0"/>
              <a:t>Nullable</a:t>
            </a:r>
            <a:r>
              <a:rPr lang="en-US" sz="2400" u="sng" dirty="0" smtClean="0"/>
              <a:t> Types:</a:t>
            </a:r>
          </a:p>
          <a:p>
            <a:r>
              <a:rPr lang="en-IN" sz="2000" dirty="0"/>
              <a:t>In c#, variables of value types cannot contain the null value. However, when working with databases we may require using the null value with variables. For such situations, c# provides the nullable type, which is represented by the predefined </a:t>
            </a:r>
            <a:r>
              <a:rPr lang="en-IN" sz="2000" dirty="0" err="1"/>
              <a:t>System.Nullable</a:t>
            </a:r>
            <a:r>
              <a:rPr lang="en-IN" sz="2000" dirty="0"/>
              <a:t>&lt;T&gt; </a:t>
            </a:r>
            <a:r>
              <a:rPr lang="en-IN" sz="2000" dirty="0" err="1"/>
              <a:t>struct</a:t>
            </a:r>
            <a:r>
              <a:rPr lang="en-IN" sz="2000" dirty="0" smtClean="0"/>
              <a:t>.</a:t>
            </a:r>
            <a:endParaRPr lang="en-US" sz="2000" dirty="0"/>
          </a:p>
          <a:p>
            <a:r>
              <a:rPr lang="en-IN" sz="2000" dirty="0"/>
              <a:t>Nullable types can only be applied to variables declared as value type. </a:t>
            </a:r>
            <a:endParaRPr lang="en-US" sz="2000" dirty="0"/>
          </a:p>
          <a:p>
            <a:pPr marL="0" indent="0">
              <a:buNone/>
            </a:pPr>
            <a:r>
              <a:rPr lang="en-IN" sz="2000" smtClean="0"/>
              <a:t> </a:t>
            </a:r>
            <a:r>
              <a:rPr lang="en-IN" sz="2000" dirty="0" smtClean="0"/>
              <a:t>Data </a:t>
            </a:r>
            <a:r>
              <a:rPr lang="en-IN" sz="2000" dirty="0"/>
              <a:t>type? Variable </a:t>
            </a:r>
            <a:r>
              <a:rPr lang="en-IN" sz="2000" dirty="0" smtClean="0"/>
              <a:t>name;</a:t>
            </a:r>
            <a:endParaRPr lang="en-US" sz="2000" dirty="0"/>
          </a:p>
          <a:p>
            <a:pPr marL="457200" lvl="1" indent="0">
              <a:buNone/>
            </a:pPr>
            <a:r>
              <a:rPr lang="en-IN" sz="1600" dirty="0" smtClean="0"/>
              <a:t>Ex</a:t>
            </a:r>
            <a:r>
              <a:rPr lang="en-IN" sz="1600" dirty="0"/>
              <a:t>: </a:t>
            </a:r>
            <a:r>
              <a:rPr lang="en-IN" sz="1600" dirty="0" err="1"/>
              <a:t>int</a:t>
            </a:r>
            <a:r>
              <a:rPr lang="en-IN" sz="1600" dirty="0"/>
              <a:t>? </a:t>
            </a:r>
            <a:r>
              <a:rPr lang="en-IN" sz="1600" dirty="0" smtClean="0"/>
              <a:t>Marks;</a:t>
            </a:r>
            <a:endParaRPr lang="en-US" sz="1600" dirty="0"/>
          </a:p>
          <a:p>
            <a:pPr marL="457200" lvl="1" indent="0">
              <a:buNone/>
            </a:pPr>
            <a:r>
              <a:rPr lang="en-IN" sz="1600" dirty="0" smtClean="0"/>
              <a:t>Marks </a:t>
            </a:r>
            <a:r>
              <a:rPr lang="en-IN" sz="1600" dirty="0"/>
              <a:t>= null</a:t>
            </a:r>
            <a:r>
              <a:rPr lang="en-IN" sz="1600" dirty="0" smtClean="0"/>
              <a:t>;</a:t>
            </a:r>
          </a:p>
          <a:p>
            <a:pPr marL="457200" lvl="1" indent="0">
              <a:buNone/>
            </a:pPr>
            <a:endParaRPr lang="en-IN" sz="1600" dirty="0" smtClean="0"/>
          </a:p>
          <a:p>
            <a:pPr marL="0" indent="0">
              <a:buNone/>
            </a:pPr>
            <a:r>
              <a:rPr lang="en-IN" sz="2400" u="sng" dirty="0" smtClean="0"/>
              <a:t>Declaring Variable as constant</a:t>
            </a:r>
            <a:endParaRPr lang="en-US" sz="2400" u="sng" dirty="0"/>
          </a:p>
          <a:p>
            <a:pPr marL="0" indent="0">
              <a:buNone/>
            </a:pPr>
            <a:r>
              <a:rPr lang="en-IN" sz="2000" dirty="0" err="1"/>
              <a:t>const</a:t>
            </a:r>
            <a:r>
              <a:rPr lang="en-IN" sz="2000" dirty="0"/>
              <a:t> data type name = value</a:t>
            </a:r>
            <a:r>
              <a:rPr lang="en-IN" sz="2000" dirty="0" smtClean="0"/>
              <a:t>;</a:t>
            </a:r>
            <a:endParaRPr lang="en-US" sz="2000" dirty="0"/>
          </a:p>
          <a:p>
            <a:pPr marL="457200" lvl="1" indent="0">
              <a:buNone/>
            </a:pPr>
            <a:r>
              <a:rPr lang="en-IN" sz="1600" dirty="0"/>
              <a:t>Ex: </a:t>
            </a:r>
            <a:r>
              <a:rPr lang="en-IN" sz="1600" dirty="0" err="1"/>
              <a:t>const</a:t>
            </a:r>
            <a:r>
              <a:rPr lang="en-IN" sz="1600" dirty="0"/>
              <a:t> </a:t>
            </a:r>
            <a:r>
              <a:rPr lang="en-IN" sz="1600" dirty="0" err="1"/>
              <a:t>int</a:t>
            </a:r>
            <a:r>
              <a:rPr lang="en-IN" sz="1600" dirty="0"/>
              <a:t> marks = </a:t>
            </a:r>
            <a:r>
              <a:rPr lang="en-IN" sz="1600" dirty="0" smtClean="0"/>
              <a:t>100;</a:t>
            </a:r>
            <a:endParaRPr lang="en-US" sz="1600" dirty="0"/>
          </a:p>
          <a:p>
            <a:pPr marL="0" indent="0">
              <a:buNone/>
            </a:pPr>
            <a:endParaRPr lang="en-US" sz="2000" dirty="0"/>
          </a:p>
          <a:p>
            <a:pPr marL="0" indent="0">
              <a:buNone/>
            </a:pPr>
            <a:r>
              <a:rPr lang="en-IN" sz="2000" dirty="0" smtClean="0"/>
              <a:t>We </a:t>
            </a:r>
            <a:r>
              <a:rPr lang="en-IN" sz="2000" dirty="0"/>
              <a:t>cannot use a variable to initialize a constant</a:t>
            </a:r>
            <a:r>
              <a:rPr lang="en-IN" sz="2000" dirty="0" smtClean="0"/>
              <a:t>.</a:t>
            </a:r>
            <a:endParaRPr lang="en-US" sz="2000" dirty="0"/>
          </a:p>
          <a:p>
            <a:pPr marL="457200" lvl="1" indent="0">
              <a:buNone/>
            </a:pPr>
            <a:r>
              <a:rPr lang="en-IN" sz="1600" dirty="0"/>
              <a:t>Ex: </a:t>
            </a:r>
            <a:r>
              <a:rPr lang="en-IN" sz="1600" dirty="0" err="1"/>
              <a:t>int</a:t>
            </a:r>
            <a:r>
              <a:rPr lang="en-IN" sz="1600" dirty="0"/>
              <a:t> length = 10</a:t>
            </a:r>
            <a:r>
              <a:rPr lang="en-IN" sz="1600" dirty="0" smtClean="0"/>
              <a:t>;</a:t>
            </a:r>
            <a:endParaRPr lang="en-US" sz="1600" dirty="0"/>
          </a:p>
          <a:p>
            <a:pPr marL="457200" lvl="1" indent="0">
              <a:buNone/>
            </a:pPr>
            <a:r>
              <a:rPr lang="en-IN" sz="1600" dirty="0" smtClean="0"/>
              <a:t> </a:t>
            </a:r>
            <a:r>
              <a:rPr lang="en-IN" sz="1600" dirty="0" err="1"/>
              <a:t>const</a:t>
            </a:r>
            <a:r>
              <a:rPr lang="en-IN" sz="1600" dirty="0"/>
              <a:t> </a:t>
            </a:r>
            <a:r>
              <a:rPr lang="en-IN" sz="1600" dirty="0" err="1"/>
              <a:t>Int</a:t>
            </a:r>
            <a:r>
              <a:rPr lang="en-IN" sz="1600" dirty="0"/>
              <a:t> breadth = length //will generate an error.</a:t>
            </a:r>
            <a:endParaRPr lang="en-US" sz="16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2066893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2031"/>
            <a:ext cx="10515600" cy="5754932"/>
          </a:xfrm>
        </p:spPr>
        <p:txBody>
          <a:bodyPr/>
          <a:lstStyle/>
          <a:p>
            <a:pPr marL="0" indent="0">
              <a:buNone/>
            </a:pPr>
            <a:r>
              <a:rPr lang="en-US" u="sng" dirty="0" smtClean="0"/>
              <a:t>Demo</a:t>
            </a:r>
          </a:p>
          <a:p>
            <a:r>
              <a:rPr lang="en-US" sz="2000" dirty="0" smtClean="0"/>
              <a:t>Create a class with Fields and methods </a:t>
            </a:r>
          </a:p>
          <a:p>
            <a:r>
              <a:rPr lang="en-US" sz="2000" dirty="0" smtClean="0"/>
              <a:t>Create Objects for the Class and access the members of the class</a:t>
            </a:r>
          </a:p>
          <a:p>
            <a:r>
              <a:rPr lang="en-US" sz="2000" dirty="0" smtClean="0"/>
              <a:t>Demonstrate different constructor types</a:t>
            </a:r>
          </a:p>
          <a:p>
            <a:r>
              <a:rPr lang="en-US" sz="2000" dirty="0" smtClean="0"/>
              <a:t>Create Fields and Methods with different Access Modifiers</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5610353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526"/>
          </a:xfrm>
        </p:spPr>
        <p:txBody>
          <a:bodyPr/>
          <a:lstStyle/>
          <a:p>
            <a:r>
              <a:rPr lang="en-US" u="sng" dirty="0" smtClean="0"/>
              <a:t>Pillars of Object Oriented Programming:</a:t>
            </a:r>
            <a:endParaRPr lang="en-US" u="sng" dirty="0"/>
          </a:p>
        </p:txBody>
      </p:sp>
      <p:sp>
        <p:nvSpPr>
          <p:cNvPr id="3" name="Content Placeholder 2"/>
          <p:cNvSpPr>
            <a:spLocks noGrp="1"/>
          </p:cNvSpPr>
          <p:nvPr>
            <p:ph idx="1"/>
          </p:nvPr>
        </p:nvSpPr>
        <p:spPr>
          <a:xfrm>
            <a:off x="838200" y="1214652"/>
            <a:ext cx="10515600" cy="4962311"/>
          </a:xfrm>
        </p:spPr>
        <p:txBody>
          <a:bodyPr/>
          <a:lstStyle/>
          <a:p>
            <a:pPr marL="0" indent="0">
              <a:buNone/>
            </a:pPr>
            <a:r>
              <a:rPr lang="en-US" u="sng" dirty="0" smtClean="0"/>
              <a:t>Encapsulation</a:t>
            </a:r>
            <a:endParaRPr lang="en-US" dirty="0" smtClean="0"/>
          </a:p>
          <a:p>
            <a:r>
              <a:rPr lang="en-IN" sz="2000" dirty="0"/>
              <a:t>Encapsulation is the process of showing only the relevant information of a specific object and hiding the irrelevant information from the user. It binds the variables and the functions together into a single unit called </a:t>
            </a:r>
            <a:r>
              <a:rPr lang="en-IN" sz="2000" b="1" dirty="0"/>
              <a:t>Class</a:t>
            </a:r>
            <a:r>
              <a:rPr lang="en-IN" sz="2000" dirty="0" smtClean="0"/>
              <a:t>.</a:t>
            </a:r>
            <a:endParaRPr lang="en-US" sz="2000" dirty="0"/>
          </a:p>
          <a:p>
            <a:r>
              <a:rPr lang="en-IN" sz="2000" dirty="0" smtClean="0"/>
              <a:t>For Example</a:t>
            </a:r>
            <a:r>
              <a:rPr lang="en-IN" sz="2000" dirty="0"/>
              <a:t>,</a:t>
            </a:r>
            <a:r>
              <a:rPr lang="en-IN" sz="2000" dirty="0" smtClean="0"/>
              <a:t> </a:t>
            </a:r>
            <a:r>
              <a:rPr lang="en-IN" sz="2000" dirty="0"/>
              <a:t>When a customer goes to purchase a refrigerator, the customer looks for its colour, Functionalities and the storage capacity; whereas, its internal working and wiring system is hidden from the customer. This process of hiding internal facts is known as Encapsulation</a:t>
            </a:r>
            <a:r>
              <a:rPr lang="en-IN" sz="2000" dirty="0" smtClean="0"/>
              <a:t>.</a:t>
            </a:r>
            <a:endParaRPr lang="en-US" sz="2000" dirty="0"/>
          </a:p>
          <a:p>
            <a:r>
              <a:rPr lang="en-US" sz="2000" dirty="0" smtClean="0"/>
              <a:t>Encapsulation provides a way to preserve the integrity</a:t>
            </a:r>
            <a:br>
              <a:rPr lang="en-US" sz="2000" dirty="0" smtClean="0"/>
            </a:br>
            <a:r>
              <a:rPr lang="en-US" sz="2000" dirty="0" smtClean="0"/>
              <a:t>of an object’s state data. </a:t>
            </a:r>
          </a:p>
          <a:p>
            <a:r>
              <a:rPr lang="en-US" sz="2000" dirty="0" smtClean="0"/>
              <a:t>Rather than defining public fields, which can lead to data</a:t>
            </a:r>
            <a:br>
              <a:rPr lang="en-US" sz="2000" dirty="0" smtClean="0"/>
            </a:br>
            <a:r>
              <a:rPr lang="en-US" sz="2000" dirty="0" smtClean="0"/>
              <a:t>corruption:</a:t>
            </a:r>
          </a:p>
          <a:p>
            <a:pPr lvl="1"/>
            <a:r>
              <a:rPr lang="en-US" sz="1800" dirty="0" smtClean="0"/>
              <a:t>Define get (</a:t>
            </a:r>
            <a:r>
              <a:rPr lang="en-US" sz="1800" dirty="0" err="1" smtClean="0"/>
              <a:t>accessor</a:t>
            </a:r>
            <a:r>
              <a:rPr lang="en-US" sz="1800" dirty="0" smtClean="0"/>
              <a:t>) and set (</a:t>
            </a:r>
            <a:r>
              <a:rPr lang="en-US" sz="1800" dirty="0" err="1" smtClean="0"/>
              <a:t>mutator</a:t>
            </a:r>
            <a:r>
              <a:rPr lang="en-US" sz="1800" dirty="0" smtClean="0"/>
              <a:t>) methods</a:t>
            </a:r>
          </a:p>
          <a:p>
            <a:pPr lvl="1"/>
            <a:r>
              <a:rPr lang="en-US" sz="1800" dirty="0" smtClean="0"/>
              <a:t>Define a public .Net property</a:t>
            </a:r>
            <a:endParaRPr lang="en-US" sz="18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835" y="3695807"/>
            <a:ext cx="4059965" cy="2628567"/>
          </a:xfrm>
          <a:prstGeom prst="rect">
            <a:avLst/>
          </a:prstGeom>
        </p:spPr>
      </p:pic>
    </p:spTree>
    <p:extLst>
      <p:ext uri="{BB962C8B-B14F-4D97-AF65-F5344CB8AC3E}">
        <p14:creationId xmlns:p14="http://schemas.microsoft.com/office/powerpoint/2010/main" val="633625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a:t>
            </a:r>
            <a:r>
              <a:rPr lang="en-US" sz="3600" b="1" dirty="0" smtClean="0"/>
              <a:t>HTML</a:t>
            </a:r>
            <a:endParaRPr lang="en-US" sz="3600" b="1" dirty="0"/>
          </a:p>
        </p:txBody>
      </p:sp>
      <p:sp>
        <p:nvSpPr>
          <p:cNvPr id="3" name="Content Placeholder 2"/>
          <p:cNvSpPr>
            <a:spLocks noGrp="1"/>
          </p:cNvSpPr>
          <p:nvPr>
            <p:ph idx="1"/>
          </p:nvPr>
        </p:nvSpPr>
        <p:spPr/>
        <p:txBody>
          <a:bodyPr/>
          <a:lstStyle/>
          <a:p>
            <a:pPr marL="0" indent="0">
              <a:buNone/>
            </a:pPr>
            <a:endParaRPr lang="en-US" sz="2000" dirty="0"/>
          </a:p>
          <a:p>
            <a:pPr lvl="1"/>
            <a:r>
              <a:rPr lang="en-US" sz="2000" dirty="0" err="1"/>
              <a:t>HyperText</a:t>
            </a:r>
            <a:r>
              <a:rPr lang="en-US" sz="2000" dirty="0"/>
              <a:t> Markup </a:t>
            </a:r>
            <a:r>
              <a:rPr lang="en-US" sz="2000" dirty="0" smtClean="0"/>
              <a:t>Language</a:t>
            </a:r>
          </a:p>
          <a:p>
            <a:pPr marL="457200" lvl="1" indent="0">
              <a:buNone/>
            </a:pPr>
            <a:endParaRPr lang="en-US" sz="2000" dirty="0"/>
          </a:p>
          <a:p>
            <a:pPr lvl="1"/>
            <a:r>
              <a:rPr lang="en-US" sz="2000" dirty="0"/>
              <a:t>Defines the structure of a </a:t>
            </a:r>
            <a:r>
              <a:rPr lang="en-US" sz="2000" dirty="0" smtClean="0"/>
              <a:t>webpage</a:t>
            </a:r>
          </a:p>
          <a:p>
            <a:pPr marL="457200" lvl="1" indent="0">
              <a:buNone/>
            </a:pPr>
            <a:endParaRPr lang="en-US" sz="2000" dirty="0"/>
          </a:p>
          <a:p>
            <a:pPr lvl="1"/>
            <a:r>
              <a:rPr lang="en-US" sz="2000" dirty="0"/>
              <a:t>"put an image </a:t>
            </a:r>
            <a:r>
              <a:rPr lang="en-US" sz="2000" dirty="0" smtClean="0"/>
              <a:t>here“</a:t>
            </a:r>
          </a:p>
          <a:p>
            <a:pPr marL="457200" lvl="1" indent="0">
              <a:buNone/>
            </a:pPr>
            <a:endParaRPr lang="en-US" sz="2000" dirty="0"/>
          </a:p>
          <a:p>
            <a:pPr lvl="1"/>
            <a:r>
              <a:rPr lang="en-US" sz="2000" dirty="0"/>
              <a:t>"put a form </a:t>
            </a:r>
            <a:r>
              <a:rPr lang="en-US" sz="2000" dirty="0" smtClean="0"/>
              <a:t>here“</a:t>
            </a:r>
          </a:p>
          <a:p>
            <a:pPr marL="457200" lvl="1" indent="0">
              <a:buNone/>
            </a:pPr>
            <a:endParaRPr lang="en-US" sz="2000" dirty="0"/>
          </a:p>
          <a:p>
            <a:pPr lvl="1"/>
            <a:r>
              <a:rPr lang="en-US" sz="2000" dirty="0"/>
              <a:t>The "nouns" of a webpage</a:t>
            </a:r>
          </a:p>
          <a:p>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stretch>
            <a:fillRect/>
          </a:stretch>
        </p:blipFill>
        <p:spPr>
          <a:xfrm>
            <a:off x="10052411" y="467459"/>
            <a:ext cx="1045080" cy="1173311"/>
          </a:xfrm>
          <a:prstGeom prst="rect">
            <a:avLst/>
          </a:prstGeom>
        </p:spPr>
      </p:pic>
      <p:pic>
        <p:nvPicPr>
          <p:cNvPr id="6" name="Picture 5"/>
          <p:cNvPicPr>
            <a:picLocks noChangeAspect="1"/>
          </p:cNvPicPr>
          <p:nvPr/>
        </p:nvPicPr>
        <p:blipFill>
          <a:blip r:embed="rId3"/>
          <a:stretch>
            <a:fillRect/>
          </a:stretch>
        </p:blipFill>
        <p:spPr>
          <a:xfrm>
            <a:off x="6586393" y="2686303"/>
            <a:ext cx="2316307" cy="1717711"/>
          </a:xfrm>
          <a:prstGeom prst="rect">
            <a:avLst/>
          </a:prstGeom>
        </p:spPr>
      </p:pic>
    </p:spTree>
    <p:extLst>
      <p:ext uri="{BB962C8B-B14F-4D97-AF65-F5344CB8AC3E}">
        <p14:creationId xmlns:p14="http://schemas.microsoft.com/office/powerpoint/2010/main" val="2635898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lstStyle/>
          <a:p>
            <a:pPr marL="0" indent="0">
              <a:buNone/>
            </a:pPr>
            <a:r>
              <a:rPr lang="en-US" u="sng" dirty="0" smtClean="0"/>
              <a:t>Abstraction</a:t>
            </a:r>
          </a:p>
          <a:p>
            <a:r>
              <a:rPr lang="en-IN" sz="2000" dirty="0"/>
              <a:t>Abstraction is the process of providing essential features of an object to a user and hiding its background details</a:t>
            </a:r>
            <a:r>
              <a:rPr lang="en-IN" sz="2000" dirty="0" smtClean="0"/>
              <a:t>.</a:t>
            </a:r>
          </a:p>
          <a:p>
            <a:r>
              <a:rPr lang="en-IN" sz="2000" dirty="0" smtClean="0"/>
              <a:t>Abstraction </a:t>
            </a:r>
            <a:r>
              <a:rPr lang="en-IN" sz="2000" dirty="0"/>
              <a:t>is the process of refining away all the unneeded/Unimportant attributes of an object and keep only the characteristics best suitable for your domain</a:t>
            </a:r>
            <a:r>
              <a:rPr lang="en-IN" sz="2000" dirty="0" smtClean="0"/>
              <a:t>.</a:t>
            </a:r>
            <a:endParaRPr lang="en-US" sz="2000" dirty="0"/>
          </a:p>
          <a:p>
            <a:r>
              <a:rPr lang="en-IN" sz="2000" dirty="0" smtClean="0"/>
              <a:t>For Example,  </a:t>
            </a:r>
            <a:r>
              <a:rPr lang="en-IN" sz="2000" dirty="0"/>
              <a:t>If you develop a module of software to track payroll information, you would probably want to create an employee object. An employee can have different information such as name, age, qualification, hobbies, rank, serial number, address, marital status and bank account. However, in terms of the payroll information the relevant information of an employee is a name, age, serial number, qualification and address, while the other information is not relevant to the application</a:t>
            </a:r>
            <a:r>
              <a:rPr lang="en-IN" sz="2000" dirty="0" smtClean="0"/>
              <a:t>.</a:t>
            </a:r>
            <a:endParaRPr lang="en-US" sz="2000" dirty="0"/>
          </a:p>
          <a:p>
            <a:r>
              <a:rPr lang="en-IN" sz="2000" dirty="0"/>
              <a:t>Determining only the required </a:t>
            </a:r>
            <a:r>
              <a:rPr lang="en-IN" sz="2000" dirty="0" smtClean="0"/>
              <a:t>information</a:t>
            </a:r>
            <a:br>
              <a:rPr lang="en-IN" sz="2000" dirty="0" smtClean="0"/>
            </a:br>
            <a:r>
              <a:rPr lang="en-IN" sz="2000" dirty="0" smtClean="0"/>
              <a:t>among </a:t>
            </a:r>
            <a:r>
              <a:rPr lang="en-IN" sz="2000" dirty="0"/>
              <a:t>a variety of information is known </a:t>
            </a:r>
            <a:r>
              <a:rPr lang="en-IN" sz="2000" dirty="0" smtClean="0"/>
              <a:t>as</a:t>
            </a:r>
            <a:br>
              <a:rPr lang="en-IN" sz="2000" dirty="0" smtClean="0"/>
            </a:br>
            <a:r>
              <a:rPr lang="en-IN" sz="2000" dirty="0" smtClean="0"/>
              <a:t>Abstraction</a:t>
            </a:r>
            <a:r>
              <a:rPr lang="en-IN" sz="2000" dirty="0"/>
              <a:t>.</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643" y="3867741"/>
            <a:ext cx="4988113" cy="2417317"/>
          </a:xfrm>
          <a:prstGeom prst="rect">
            <a:avLst/>
          </a:prstGeom>
        </p:spPr>
      </p:pic>
    </p:spTree>
    <p:extLst>
      <p:ext uri="{BB962C8B-B14F-4D97-AF65-F5344CB8AC3E}">
        <p14:creationId xmlns:p14="http://schemas.microsoft.com/office/powerpoint/2010/main" val="37982210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5"/>
            <a:ext cx="10515600" cy="5904008"/>
          </a:xfrm>
        </p:spPr>
        <p:txBody>
          <a:bodyPr>
            <a:normAutofit/>
          </a:bodyPr>
          <a:lstStyle/>
          <a:p>
            <a:pPr marL="0" indent="0">
              <a:buNone/>
            </a:pPr>
            <a:r>
              <a:rPr lang="en-US" u="sng" dirty="0" err="1" smtClean="0"/>
              <a:t>Inheritence</a:t>
            </a:r>
            <a:endParaRPr lang="en-US" u="sng" dirty="0" smtClean="0"/>
          </a:p>
          <a:p>
            <a:r>
              <a:rPr lang="en-IN" sz="2000" dirty="0"/>
              <a:t>It is a mechanism to design or construct one class from another. </a:t>
            </a:r>
            <a:r>
              <a:rPr lang="en-IN" sz="2000" dirty="0" smtClean="0"/>
              <a:t>Inheritance </a:t>
            </a:r>
            <a:r>
              <a:rPr lang="en-IN" sz="2000" dirty="0"/>
              <a:t>is a concept involving a base class and some derived classes where all the classes inherit some or all the features of the base class and also contain their unique features</a:t>
            </a:r>
            <a:r>
              <a:rPr lang="en-IN" sz="2000" dirty="0" smtClean="0"/>
              <a:t>.</a:t>
            </a:r>
          </a:p>
          <a:p>
            <a:pPr marL="457200" lvl="1" indent="0">
              <a:buNone/>
            </a:pPr>
            <a:r>
              <a:rPr lang="en-IN" sz="1800" b="1" dirty="0" smtClean="0"/>
              <a:t>Example</a:t>
            </a:r>
            <a:r>
              <a:rPr lang="en-IN" sz="1800" dirty="0" smtClean="0"/>
              <a:t>: Animal is a base class in which we are defining common features for all the animals. After that we create some derived classes named cat, dog, and cow. All these derived classes share some common features which they inherit from base class. This way, we don’t need to define all the features of Cat, dog and Cow in their respective classes and define only features which are only unique for each of them.</a:t>
            </a:r>
          </a:p>
          <a:p>
            <a:pPr marL="457200" lvl="1" indent="0">
              <a:buNone/>
            </a:pPr>
            <a:endParaRPr lang="en-US" sz="1800" dirty="0"/>
          </a:p>
          <a:p>
            <a:r>
              <a:rPr lang="en-IN" sz="2000" dirty="0"/>
              <a:t>To derive a class from a base class, you place a colon (:) after the derived class name, followed by the name of the base class</a:t>
            </a:r>
            <a:r>
              <a:rPr lang="en-IN" sz="2000" dirty="0" smtClean="0"/>
              <a:t>.</a:t>
            </a:r>
          </a:p>
          <a:p>
            <a:endParaRPr lang="en-US" sz="2000" dirty="0"/>
          </a:p>
          <a:p>
            <a:r>
              <a:rPr lang="en-IN" sz="2000" dirty="0" smtClean="0"/>
              <a:t>C</a:t>
            </a:r>
            <a:r>
              <a:rPr lang="en-IN" sz="2000" dirty="0"/>
              <a:t># doesn’t support Multiple Inheritance because if both </a:t>
            </a:r>
            <a:r>
              <a:rPr lang="en-IN" sz="2000" dirty="0" smtClean="0"/>
              <a:t/>
            </a:r>
            <a:br>
              <a:rPr lang="en-IN" sz="2000" dirty="0" smtClean="0"/>
            </a:br>
            <a:r>
              <a:rPr lang="en-IN" sz="2000" dirty="0" smtClean="0"/>
              <a:t>the </a:t>
            </a:r>
            <a:r>
              <a:rPr lang="en-IN" sz="2000" dirty="0"/>
              <a:t>base classes has same method </a:t>
            </a:r>
            <a:r>
              <a:rPr lang="en-IN" sz="2000" dirty="0" smtClean="0"/>
              <a:t>names </a:t>
            </a:r>
            <a:r>
              <a:rPr lang="en-IN" sz="2000" dirty="0"/>
              <a:t>with same </a:t>
            </a:r>
            <a:r>
              <a:rPr lang="en-IN" sz="2000" dirty="0" smtClean="0"/>
              <a:t/>
            </a:r>
            <a:br>
              <a:rPr lang="en-IN" sz="2000" dirty="0" smtClean="0"/>
            </a:br>
            <a:r>
              <a:rPr lang="en-IN" sz="2000" dirty="0" smtClean="0"/>
              <a:t>signature</a:t>
            </a:r>
            <a:r>
              <a:rPr lang="en-IN" sz="2000" dirty="0"/>
              <a:t>, then child class object will get ambiguity error </a:t>
            </a:r>
            <a:r>
              <a:rPr lang="en-IN" sz="2000" dirty="0" smtClean="0"/>
              <a:t/>
            </a:r>
            <a:br>
              <a:rPr lang="en-IN" sz="2000" dirty="0" smtClean="0"/>
            </a:br>
            <a:r>
              <a:rPr lang="en-IN" sz="2000" dirty="0" smtClean="0"/>
              <a:t>while </a:t>
            </a:r>
            <a:r>
              <a:rPr lang="en-IN" sz="2000" dirty="0"/>
              <a:t>calling the </a:t>
            </a:r>
            <a:r>
              <a:rPr lang="en-IN" sz="2000" dirty="0" smtClean="0"/>
              <a:t>methods</a:t>
            </a:r>
            <a:r>
              <a:rPr lang="en-IN" sz="2000" dirty="0"/>
              <a:t>. </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621" y="3666474"/>
            <a:ext cx="3121452" cy="2721626"/>
          </a:xfrm>
          <a:prstGeom prst="rect">
            <a:avLst/>
          </a:prstGeom>
        </p:spPr>
      </p:pic>
    </p:spTree>
    <p:extLst>
      <p:ext uri="{BB962C8B-B14F-4D97-AF65-F5344CB8AC3E}">
        <p14:creationId xmlns:p14="http://schemas.microsoft.com/office/powerpoint/2010/main" val="1403807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lnSpcReduction="10000"/>
          </a:bodyPr>
          <a:lstStyle/>
          <a:p>
            <a:pPr marL="0" indent="0">
              <a:buNone/>
            </a:pPr>
            <a:r>
              <a:rPr lang="en-US" sz="3100" u="sng" dirty="0" smtClean="0"/>
              <a:t>Criteria for </a:t>
            </a:r>
            <a:r>
              <a:rPr lang="en-US" sz="3100" u="sng" dirty="0" err="1" smtClean="0"/>
              <a:t>Inheritence</a:t>
            </a:r>
            <a:r>
              <a:rPr lang="en-US" sz="3100" u="sng" dirty="0" smtClean="0"/>
              <a:t>:</a:t>
            </a:r>
          </a:p>
          <a:p>
            <a:r>
              <a:rPr lang="en-IN" sz="2200" dirty="0"/>
              <a:t>To inherit, a base class should have a default constructor with public access modifier</a:t>
            </a:r>
            <a:r>
              <a:rPr lang="en-IN" sz="2200" dirty="0" smtClean="0"/>
              <a:t>.</a:t>
            </a:r>
            <a:endParaRPr lang="en-US" sz="2200" dirty="0"/>
          </a:p>
          <a:p>
            <a:r>
              <a:rPr lang="en-IN" sz="2200" dirty="0" smtClean="0"/>
              <a:t>Execution </a:t>
            </a:r>
            <a:r>
              <a:rPr lang="en-IN" sz="2200" dirty="0"/>
              <a:t>of the child class will start from the default constructor of the parent class</a:t>
            </a:r>
            <a:r>
              <a:rPr lang="en-IN" sz="2200" dirty="0" smtClean="0"/>
              <a:t>.</a:t>
            </a:r>
          </a:p>
          <a:p>
            <a:r>
              <a:rPr lang="en-IN" sz="2200" dirty="0" smtClean="0"/>
              <a:t>Child </a:t>
            </a:r>
            <a:r>
              <a:rPr lang="en-IN" sz="2200" dirty="0"/>
              <a:t>class object can access all the members of parent class but parent class object cannot </a:t>
            </a:r>
            <a:r>
              <a:rPr lang="en-IN" sz="2200" dirty="0" smtClean="0"/>
              <a:t>access any </a:t>
            </a:r>
            <a:r>
              <a:rPr lang="en-IN" sz="2200" dirty="0"/>
              <a:t>child class members. </a:t>
            </a:r>
            <a:endParaRPr lang="en-US" sz="2200" dirty="0"/>
          </a:p>
          <a:p>
            <a:r>
              <a:rPr lang="en-IN" sz="2200" dirty="0" smtClean="0"/>
              <a:t>We </a:t>
            </a:r>
            <a:r>
              <a:rPr lang="en-IN" sz="2200" dirty="0"/>
              <a:t>can pass child class object to the parent class reference, but the parent class instance cannot </a:t>
            </a:r>
            <a:r>
              <a:rPr lang="en-IN" sz="2200" dirty="0" smtClean="0"/>
              <a:t>access </a:t>
            </a:r>
            <a:r>
              <a:rPr lang="en-IN" sz="2200" dirty="0"/>
              <a:t>child class member.</a:t>
            </a:r>
            <a:endParaRPr lang="en-US" sz="2200" dirty="0"/>
          </a:p>
          <a:p>
            <a:pPr marL="457200" lvl="1" indent="0">
              <a:buNone/>
            </a:pPr>
            <a:r>
              <a:rPr lang="en-IN" sz="2000" dirty="0" smtClean="0"/>
              <a:t>Child </a:t>
            </a:r>
            <a:r>
              <a:rPr lang="en-IN" sz="2000" dirty="0" err="1" smtClean="0"/>
              <a:t>child</a:t>
            </a:r>
            <a:r>
              <a:rPr lang="en-IN" sz="2000" dirty="0" smtClean="0"/>
              <a:t> </a:t>
            </a:r>
            <a:r>
              <a:rPr lang="en-IN" sz="2000" dirty="0"/>
              <a:t>= new </a:t>
            </a:r>
            <a:r>
              <a:rPr lang="en-IN" sz="2000" dirty="0" smtClean="0"/>
              <a:t>Child();</a:t>
            </a:r>
            <a:endParaRPr lang="en-US" sz="2000" dirty="0"/>
          </a:p>
          <a:p>
            <a:pPr marL="457200" lvl="1" indent="0">
              <a:buNone/>
            </a:pPr>
            <a:r>
              <a:rPr lang="en-IN" sz="2000" dirty="0" smtClean="0"/>
              <a:t>Parent </a:t>
            </a:r>
            <a:r>
              <a:rPr lang="en-IN" sz="2000" dirty="0"/>
              <a:t>p = </a:t>
            </a:r>
            <a:r>
              <a:rPr lang="en-IN" sz="2000" dirty="0" smtClean="0"/>
              <a:t>child; </a:t>
            </a:r>
            <a:endParaRPr lang="en-US" sz="2000" dirty="0"/>
          </a:p>
          <a:p>
            <a:r>
              <a:rPr lang="en-IN" sz="2200" dirty="0" smtClean="0"/>
              <a:t>We </a:t>
            </a:r>
            <a:r>
              <a:rPr lang="en-IN" sz="2200" dirty="0"/>
              <a:t>can typecast child class object as parent </a:t>
            </a:r>
            <a:r>
              <a:rPr lang="en-IN" sz="2200" dirty="0" smtClean="0"/>
              <a:t>class.</a:t>
            </a:r>
            <a:endParaRPr lang="en-US" sz="2200" dirty="0" smtClean="0"/>
          </a:p>
          <a:p>
            <a:pPr marL="457200" lvl="1" indent="0">
              <a:buNone/>
            </a:pPr>
            <a:r>
              <a:rPr lang="en-IN" sz="2000" dirty="0" smtClean="0"/>
              <a:t>Child child1 </a:t>
            </a:r>
            <a:r>
              <a:rPr lang="en-IN" sz="2000" dirty="0"/>
              <a:t>= p as Child;</a:t>
            </a:r>
            <a:endParaRPr lang="en-US" sz="2000" dirty="0"/>
          </a:p>
          <a:p>
            <a:pPr marL="0" indent="0">
              <a:buNone/>
            </a:pPr>
            <a:endParaRPr lang="en-US" dirty="0" smtClean="0"/>
          </a:p>
          <a:p>
            <a:pPr marL="0" indent="0">
              <a:buNone/>
            </a:pPr>
            <a:r>
              <a:rPr lang="en-US" u="sng" dirty="0" smtClean="0"/>
              <a:t>Calling base versions of functions:</a:t>
            </a:r>
          </a:p>
          <a:p>
            <a:pPr marL="0" indent="0">
              <a:buNone/>
            </a:pPr>
            <a:r>
              <a:rPr lang="en-IN" sz="2000" dirty="0"/>
              <a:t>C# has a special syntax for calling base versions of a method from a derived class: </a:t>
            </a:r>
            <a:endParaRPr lang="en-IN" sz="2000" dirty="0" smtClean="0"/>
          </a:p>
          <a:p>
            <a:pPr marL="457200" lvl="1" indent="0">
              <a:buNone/>
            </a:pPr>
            <a:r>
              <a:rPr lang="en-IN" sz="1600" dirty="0" smtClean="0"/>
              <a:t>base</a:t>
            </a:r>
            <a:r>
              <a:rPr lang="en-IN" sz="1600" dirty="0"/>
              <a:t>. &lt;Method Name &gt; </a:t>
            </a:r>
            <a:r>
              <a:rPr lang="en-IN" sz="1600" dirty="0" smtClean="0"/>
              <a:t>();</a:t>
            </a:r>
            <a:endParaRPr lang="en-US" sz="16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5099924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740235"/>
          </a:xfrm>
        </p:spPr>
        <p:txBody>
          <a:bodyPr>
            <a:normAutofit/>
          </a:bodyPr>
          <a:lstStyle/>
          <a:p>
            <a:pPr marL="0" indent="0">
              <a:buNone/>
            </a:pPr>
            <a:r>
              <a:rPr lang="en-US" u="sng" dirty="0" smtClean="0"/>
              <a:t>Polymorphism</a:t>
            </a:r>
          </a:p>
          <a:p>
            <a:r>
              <a:rPr lang="en-IN" sz="2000" dirty="0"/>
              <a:t>Polymorphism means one name, different Forms. Using polymorphism, we can use one method in many ways based on our requirements. </a:t>
            </a:r>
            <a:endParaRPr lang="en-US" sz="2000" dirty="0"/>
          </a:p>
          <a:p>
            <a:pPr marL="457200" lvl="1" indent="0">
              <a:buNone/>
            </a:pPr>
            <a:r>
              <a:rPr lang="en-IN" sz="1800" dirty="0" smtClean="0"/>
              <a:t>Example, </a:t>
            </a:r>
            <a:r>
              <a:rPr lang="en-IN" sz="1800" dirty="0"/>
              <a:t>We can write a method to calculate the area of a geometrical Figure and use the same method to calculate the Area of a Circle, Triangle, rectangle using different values and type of parameters</a:t>
            </a:r>
            <a:r>
              <a:rPr lang="en-IN" sz="1800" dirty="0" smtClean="0"/>
              <a:t>.</a:t>
            </a:r>
            <a:r>
              <a:rPr lang="en-IN" sz="1800" dirty="0"/>
              <a:t> </a:t>
            </a:r>
            <a:endParaRPr lang="en-IN" sz="1800" dirty="0" smtClean="0"/>
          </a:p>
          <a:p>
            <a:pPr marL="457200" lvl="1" indent="0">
              <a:buNone/>
            </a:pPr>
            <a:endParaRPr lang="en-IN" sz="1800" dirty="0" smtClean="0"/>
          </a:p>
          <a:p>
            <a:r>
              <a:rPr lang="en-IN" sz="2000" dirty="0"/>
              <a:t>Polymorphism can be implemented in two ways</a:t>
            </a:r>
            <a:r>
              <a:rPr lang="en-IN" sz="2000" dirty="0" smtClean="0"/>
              <a:t>:</a:t>
            </a:r>
            <a:endParaRPr lang="en-US" sz="2000" dirty="0"/>
          </a:p>
          <a:p>
            <a:pPr lvl="1"/>
            <a:r>
              <a:rPr lang="en-IN" sz="1800" b="1" dirty="0" smtClean="0"/>
              <a:t>Compile-Time Polymorphism:</a:t>
            </a:r>
            <a:r>
              <a:rPr lang="en-US" sz="1800" dirty="0" smtClean="0"/>
              <a:t> </a:t>
            </a:r>
            <a:r>
              <a:rPr lang="en-IN" sz="1800" dirty="0" smtClean="0"/>
              <a:t>When </a:t>
            </a:r>
            <a:r>
              <a:rPr lang="en-IN" sz="1800" dirty="0"/>
              <a:t>the compiler compiles a </a:t>
            </a:r>
            <a:r>
              <a:rPr lang="en-IN" sz="1800" dirty="0" smtClean="0"/>
              <a:t/>
            </a:r>
            <a:br>
              <a:rPr lang="en-IN" sz="1800" dirty="0" smtClean="0"/>
            </a:br>
            <a:r>
              <a:rPr lang="en-IN" sz="1800" dirty="0" smtClean="0"/>
              <a:t>program</a:t>
            </a:r>
            <a:r>
              <a:rPr lang="en-IN" sz="1800" dirty="0"/>
              <a:t>, the compiler has the information about the method </a:t>
            </a:r>
            <a:r>
              <a:rPr lang="en-IN" sz="1800" dirty="0" smtClean="0"/>
              <a:t/>
            </a:r>
            <a:br>
              <a:rPr lang="en-IN" sz="1800" dirty="0" smtClean="0"/>
            </a:br>
            <a:r>
              <a:rPr lang="en-IN" sz="1800" dirty="0" smtClean="0"/>
              <a:t>arguments</a:t>
            </a:r>
            <a:r>
              <a:rPr lang="en-IN" sz="1800" dirty="0"/>
              <a:t>. Accordingly, compiler binds the appropriate </a:t>
            </a:r>
            <a:r>
              <a:rPr lang="en-IN" sz="1800" dirty="0" smtClean="0"/>
              <a:t>method</a:t>
            </a:r>
            <a:br>
              <a:rPr lang="en-IN" sz="1800" dirty="0" smtClean="0"/>
            </a:br>
            <a:r>
              <a:rPr lang="en-IN" sz="1800" dirty="0" smtClean="0"/>
              <a:t>to </a:t>
            </a:r>
            <a:r>
              <a:rPr lang="en-IN" sz="1800" dirty="0"/>
              <a:t>the respective object at the compile time itself. This </a:t>
            </a:r>
            <a:r>
              <a:rPr lang="en-IN" sz="1800" dirty="0" smtClean="0"/>
              <a:t>process</a:t>
            </a:r>
            <a:br>
              <a:rPr lang="en-IN" sz="1800" dirty="0" smtClean="0"/>
            </a:br>
            <a:r>
              <a:rPr lang="en-IN" sz="1800" dirty="0" smtClean="0"/>
              <a:t>is </a:t>
            </a:r>
            <a:r>
              <a:rPr lang="en-IN" sz="1800" dirty="0"/>
              <a:t>called Compile-time polymorphism or early binding. </a:t>
            </a:r>
            <a:endParaRPr lang="en-IN" sz="1800" dirty="0" smtClean="0"/>
          </a:p>
          <a:p>
            <a:pPr lvl="1"/>
            <a:endParaRPr lang="en-IN" sz="1800" dirty="0"/>
          </a:p>
          <a:p>
            <a:pPr lvl="1"/>
            <a:r>
              <a:rPr lang="en-IN" sz="1800" b="1" dirty="0" smtClean="0"/>
              <a:t>Run-Time Polymorphism: </a:t>
            </a:r>
            <a:r>
              <a:rPr lang="en-IN" sz="1800" dirty="0" smtClean="0"/>
              <a:t>In </a:t>
            </a:r>
            <a:r>
              <a:rPr lang="en-IN" sz="1800" dirty="0"/>
              <a:t>Run-Time polymorphism, </a:t>
            </a:r>
            <a:r>
              <a:rPr lang="en-IN" sz="1800" dirty="0" smtClean="0"/>
              <a:t>the</a:t>
            </a:r>
            <a:br>
              <a:rPr lang="en-IN" sz="1800" dirty="0" smtClean="0"/>
            </a:br>
            <a:r>
              <a:rPr lang="en-IN" sz="1800" dirty="0" smtClean="0"/>
              <a:t>compiler </a:t>
            </a:r>
            <a:r>
              <a:rPr lang="en-IN" sz="1800" dirty="0"/>
              <a:t>binds the method to an object while program is </a:t>
            </a:r>
            <a:r>
              <a:rPr lang="en-IN" sz="1800" dirty="0" smtClean="0"/>
              <a:t/>
            </a:r>
            <a:br>
              <a:rPr lang="en-IN" sz="1800" dirty="0" smtClean="0"/>
            </a:br>
            <a:r>
              <a:rPr lang="en-IN" sz="1800" dirty="0" smtClean="0"/>
              <a:t>being </a:t>
            </a:r>
            <a:r>
              <a:rPr lang="en-IN" sz="1800" dirty="0"/>
              <a:t>executed and not when the program is being compiled.</a:t>
            </a:r>
            <a:endParaRPr lang="en-US" sz="1800" dirty="0"/>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591" y="2674961"/>
            <a:ext cx="3368788" cy="3377086"/>
          </a:xfrm>
          <a:prstGeom prst="rect">
            <a:avLst/>
          </a:prstGeom>
        </p:spPr>
      </p:pic>
    </p:spTree>
    <p:extLst>
      <p:ext uri="{BB962C8B-B14F-4D97-AF65-F5344CB8AC3E}">
        <p14:creationId xmlns:p14="http://schemas.microsoft.com/office/powerpoint/2010/main" val="18402944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6"/>
            <a:ext cx="10515600" cy="5904008"/>
          </a:xfrm>
        </p:spPr>
        <p:txBody>
          <a:bodyPr>
            <a:normAutofit fontScale="25000" lnSpcReduction="20000"/>
          </a:bodyPr>
          <a:lstStyle/>
          <a:p>
            <a:pPr marL="0" indent="0">
              <a:buNone/>
            </a:pPr>
            <a:r>
              <a:rPr lang="en-US" sz="9600" u="sng" dirty="0" smtClean="0"/>
              <a:t>Compile-time Polymorphism:</a:t>
            </a:r>
          </a:p>
          <a:p>
            <a:pPr marL="0" indent="0">
              <a:buNone/>
            </a:pPr>
            <a:r>
              <a:rPr lang="en-IN" sz="7200" b="1" u="sng" dirty="0" smtClean="0"/>
              <a:t>Method Overloading:</a:t>
            </a:r>
            <a:r>
              <a:rPr lang="en-IN" sz="7200" b="1" dirty="0" smtClean="0"/>
              <a:t> </a:t>
            </a:r>
            <a:r>
              <a:rPr lang="en-IN" sz="7200" dirty="0" smtClean="0"/>
              <a:t>If </a:t>
            </a:r>
            <a:r>
              <a:rPr lang="en-IN" sz="7200" dirty="0"/>
              <a:t>we implement more than one method with same name inside same </a:t>
            </a:r>
            <a:r>
              <a:rPr lang="en-IN" sz="7200" dirty="0" smtClean="0"/>
              <a:t>class,</a:t>
            </a:r>
          </a:p>
          <a:p>
            <a:pPr marL="0" indent="0">
              <a:buNone/>
            </a:pPr>
            <a:r>
              <a:rPr lang="en-IN" sz="7200" dirty="0" smtClean="0"/>
              <a:t>by </a:t>
            </a:r>
            <a:r>
              <a:rPr lang="en-IN" sz="7200" dirty="0"/>
              <a:t>changing signature of the method, it is called Method Overloading</a:t>
            </a:r>
            <a:r>
              <a:rPr lang="en-IN" sz="7200" dirty="0" smtClean="0"/>
              <a:t>.</a:t>
            </a:r>
          </a:p>
          <a:p>
            <a:pPr marL="0" indent="0">
              <a:buNone/>
            </a:pPr>
            <a:endParaRPr lang="en-US" sz="7200" dirty="0"/>
          </a:p>
          <a:p>
            <a:pPr marL="0" indent="0">
              <a:buNone/>
            </a:pPr>
            <a:r>
              <a:rPr lang="en-IN" sz="7200" dirty="0"/>
              <a:t>A Method signature compromises the following attributes:</a:t>
            </a:r>
            <a:endParaRPr lang="en-US" sz="7200" dirty="0"/>
          </a:p>
          <a:p>
            <a:r>
              <a:rPr lang="en-IN" sz="7200" dirty="0" smtClean="0"/>
              <a:t>By </a:t>
            </a:r>
            <a:r>
              <a:rPr lang="en-IN" sz="7200" dirty="0"/>
              <a:t>changing the number of parameters</a:t>
            </a:r>
            <a:endParaRPr lang="en-US" sz="7200" dirty="0"/>
          </a:p>
          <a:p>
            <a:r>
              <a:rPr lang="en-IN" sz="7200" dirty="0" smtClean="0"/>
              <a:t>By </a:t>
            </a:r>
            <a:r>
              <a:rPr lang="en-IN" sz="7200" dirty="0"/>
              <a:t>changing Data type of parameters.</a:t>
            </a:r>
            <a:endParaRPr lang="en-US" sz="7200" dirty="0"/>
          </a:p>
          <a:p>
            <a:r>
              <a:rPr lang="en-IN" sz="7200" dirty="0" smtClean="0"/>
              <a:t>By </a:t>
            </a:r>
            <a:r>
              <a:rPr lang="en-IN" sz="7200" dirty="0"/>
              <a:t>Re-arranging data type of parameters.</a:t>
            </a:r>
            <a:endParaRPr lang="en-US" sz="7200" dirty="0"/>
          </a:p>
          <a:p>
            <a:r>
              <a:rPr lang="en-IN" sz="7200" dirty="0" smtClean="0"/>
              <a:t>The </a:t>
            </a:r>
            <a:r>
              <a:rPr lang="en-IN" sz="7200" dirty="0"/>
              <a:t>order in which the parameters are passed</a:t>
            </a:r>
            <a:r>
              <a:rPr lang="en-IN" sz="7200" dirty="0" smtClean="0"/>
              <a:t>.</a:t>
            </a:r>
          </a:p>
          <a:p>
            <a:pPr marL="0" indent="0">
              <a:buNone/>
            </a:pPr>
            <a:endParaRPr lang="en-US" sz="7200" dirty="0"/>
          </a:p>
          <a:p>
            <a:pPr marL="0" indent="0">
              <a:buNone/>
            </a:pPr>
            <a:r>
              <a:rPr lang="en-IN" sz="7200" u="sng" dirty="0" smtClean="0"/>
              <a:t>Note</a:t>
            </a:r>
            <a:r>
              <a:rPr lang="en-IN" sz="7200" dirty="0" smtClean="0"/>
              <a:t>: Method </a:t>
            </a:r>
            <a:r>
              <a:rPr lang="en-IN" sz="7200" dirty="0"/>
              <a:t>Overloading cannot be implemented by changing only the return types. </a:t>
            </a:r>
            <a:endParaRPr lang="en-US" sz="7200" dirty="0"/>
          </a:p>
          <a:p>
            <a:pPr marL="0" indent="0">
              <a:buNone/>
            </a:pPr>
            <a:endParaRPr lang="en-US" sz="7200" dirty="0"/>
          </a:p>
          <a:p>
            <a:pPr marL="0" indent="0">
              <a:buNone/>
            </a:pPr>
            <a:r>
              <a:rPr lang="en-IN" sz="7200" b="1" u="sng" dirty="0"/>
              <a:t>Operator </a:t>
            </a:r>
            <a:r>
              <a:rPr lang="en-IN" sz="7200" b="1" u="sng" dirty="0" smtClean="0"/>
              <a:t>Overloading:</a:t>
            </a:r>
            <a:r>
              <a:rPr lang="en-IN" sz="7200" dirty="0" smtClean="0"/>
              <a:t> Operator </a:t>
            </a:r>
            <a:r>
              <a:rPr lang="en-IN" sz="7200" dirty="0"/>
              <a:t>Overloading is a mechanism of assigning new functionality to an operator, </a:t>
            </a:r>
            <a:r>
              <a:rPr lang="en-IN" sz="7200" dirty="0" smtClean="0"/>
              <a:t>in </a:t>
            </a:r>
          </a:p>
          <a:p>
            <a:pPr marL="0" indent="0">
              <a:buNone/>
            </a:pPr>
            <a:r>
              <a:rPr lang="en-IN" sz="7200" dirty="0" smtClean="0"/>
              <a:t>addition to </a:t>
            </a:r>
            <a:r>
              <a:rPr lang="en-IN" sz="7200" dirty="0"/>
              <a:t>the already specified functionality of the operator</a:t>
            </a:r>
            <a:r>
              <a:rPr lang="en-IN" sz="7200" dirty="0" smtClean="0"/>
              <a:t>.</a:t>
            </a:r>
          </a:p>
          <a:p>
            <a:pPr marL="0" indent="0">
              <a:buNone/>
            </a:pPr>
            <a:endParaRPr lang="en-US" sz="7200" dirty="0"/>
          </a:p>
          <a:p>
            <a:pPr marL="0" indent="0">
              <a:buNone/>
            </a:pPr>
            <a:r>
              <a:rPr lang="en-IN" sz="7200" dirty="0"/>
              <a:t>In Operator Overloading, method should be static and signature should be:</a:t>
            </a:r>
            <a:endParaRPr lang="en-US" sz="7200" dirty="0"/>
          </a:p>
          <a:p>
            <a:pPr marL="457200" lvl="1" indent="0">
              <a:buNone/>
            </a:pPr>
            <a:r>
              <a:rPr lang="en-IN" sz="5600" dirty="0"/>
              <a:t>Static return type Operator op (parameters)</a:t>
            </a:r>
            <a:endParaRPr lang="en-US" sz="5600" dirty="0"/>
          </a:p>
          <a:p>
            <a:pPr marL="457200" lvl="1" indent="0">
              <a:buNone/>
            </a:pPr>
            <a:r>
              <a:rPr lang="en-IN" sz="5600" dirty="0"/>
              <a:t>{</a:t>
            </a:r>
            <a:endParaRPr lang="en-US" sz="5600" dirty="0"/>
          </a:p>
          <a:p>
            <a:pPr marL="457200" lvl="1" indent="0">
              <a:buNone/>
            </a:pPr>
            <a:r>
              <a:rPr lang="en-IN" sz="5600" dirty="0"/>
              <a:t>}</a:t>
            </a:r>
            <a:endParaRPr lang="en-US" sz="56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1647953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364"/>
            <a:ext cx="10515600" cy="5958599"/>
          </a:xfrm>
        </p:spPr>
        <p:txBody>
          <a:bodyPr>
            <a:normAutofit fontScale="92500" lnSpcReduction="10000"/>
          </a:bodyPr>
          <a:lstStyle/>
          <a:p>
            <a:pPr marL="0" indent="0">
              <a:buNone/>
            </a:pPr>
            <a:r>
              <a:rPr lang="en-US" u="sng" dirty="0" smtClean="0"/>
              <a:t>Runtime Polymorphism:</a:t>
            </a:r>
          </a:p>
          <a:p>
            <a:pPr marL="0" indent="0">
              <a:buNone/>
            </a:pPr>
            <a:r>
              <a:rPr lang="en-US" sz="2000" b="1" u="sng" dirty="0" smtClean="0"/>
              <a:t>Method Overriding:</a:t>
            </a:r>
            <a:r>
              <a:rPr lang="en-US" sz="2000" b="1" dirty="0" smtClean="0"/>
              <a:t> </a:t>
            </a:r>
          </a:p>
          <a:p>
            <a:r>
              <a:rPr lang="en-IN" sz="2000" dirty="0" smtClean="0"/>
              <a:t>Method </a:t>
            </a:r>
            <a:r>
              <a:rPr lang="en-IN" sz="2000" dirty="0"/>
              <a:t>Overriding allows to create virtual methods, which can be overridden in a derived class. </a:t>
            </a:r>
            <a:endParaRPr lang="en-IN" sz="2000" dirty="0" smtClean="0"/>
          </a:p>
          <a:p>
            <a:r>
              <a:rPr lang="en-IN" sz="2000" b="1" dirty="0" smtClean="0"/>
              <a:t>Virtual</a:t>
            </a:r>
            <a:r>
              <a:rPr lang="en-IN" sz="2000" dirty="0" smtClean="0"/>
              <a:t> </a:t>
            </a:r>
            <a:r>
              <a:rPr lang="en-IN" sz="2000" dirty="0"/>
              <a:t>Keyword is used to declare a virtual method, and </a:t>
            </a:r>
            <a:r>
              <a:rPr lang="en-IN" sz="2000" b="1" dirty="0"/>
              <a:t>override</a:t>
            </a:r>
            <a:r>
              <a:rPr lang="en-IN" sz="2000" dirty="0"/>
              <a:t> keyword is used to declare a method that overrides the virtual method</a:t>
            </a:r>
            <a:r>
              <a:rPr lang="en-IN" sz="2000" dirty="0" smtClean="0"/>
              <a:t>.</a:t>
            </a:r>
            <a:endParaRPr lang="en-US" sz="2000" dirty="0"/>
          </a:p>
          <a:p>
            <a:r>
              <a:rPr lang="en-IN" sz="2000" dirty="0"/>
              <a:t>The new method replaces the implementation of the virtual method in the derived class.</a:t>
            </a:r>
            <a:endParaRPr lang="en-US" sz="2000" dirty="0"/>
          </a:p>
          <a:p>
            <a:r>
              <a:rPr lang="en-IN" sz="2000" dirty="0" smtClean="0"/>
              <a:t>The </a:t>
            </a:r>
            <a:r>
              <a:rPr lang="en-IN" sz="2000" dirty="0"/>
              <a:t>method name, number of parameters, and the types of parameters remain same for the methods defined in both the base and derived classes</a:t>
            </a:r>
            <a:r>
              <a:rPr lang="en-IN" sz="2000" dirty="0" smtClean="0"/>
              <a:t>.</a:t>
            </a:r>
          </a:p>
          <a:p>
            <a:pPr marL="0" indent="0">
              <a:buNone/>
            </a:pPr>
            <a:r>
              <a:rPr lang="en-IN" sz="2000" b="1" dirty="0" smtClean="0"/>
              <a:t>Note</a:t>
            </a:r>
            <a:r>
              <a:rPr lang="en-IN" sz="2000" dirty="0" smtClean="0"/>
              <a:t>: </a:t>
            </a:r>
            <a:r>
              <a:rPr lang="en-IN" sz="2000" dirty="0"/>
              <a:t>Neither member fields nor static functions can be declared as virtual</a:t>
            </a:r>
            <a:r>
              <a:rPr lang="en-IN" sz="2000" dirty="0" smtClean="0"/>
              <a:t>.</a:t>
            </a:r>
          </a:p>
          <a:p>
            <a:pPr marL="0" indent="0">
              <a:buNone/>
            </a:pPr>
            <a:endParaRPr lang="en-IN" sz="2000" dirty="0"/>
          </a:p>
          <a:p>
            <a:pPr marL="0" indent="0">
              <a:buNone/>
            </a:pPr>
            <a:r>
              <a:rPr lang="en-IN" sz="2000" b="1" u="sng" dirty="0"/>
              <a:t>Method Hiding</a:t>
            </a:r>
            <a:r>
              <a:rPr lang="en-IN" sz="2000" b="1" u="sng" dirty="0" smtClean="0"/>
              <a:t>:</a:t>
            </a:r>
            <a:endParaRPr lang="en-US" sz="2000" u="sng" dirty="0"/>
          </a:p>
          <a:p>
            <a:r>
              <a:rPr lang="en-IN" sz="2000" dirty="0"/>
              <a:t>If a method with the same signature is declared in both base and derived classes, but the methods are not declared as virtual and override, respectively, then the derived class version is said to </a:t>
            </a:r>
            <a:r>
              <a:rPr lang="en-IN" sz="2000" b="1" i="1" dirty="0"/>
              <a:t>hide</a:t>
            </a:r>
            <a:r>
              <a:rPr lang="en-IN" sz="2000" i="1" dirty="0"/>
              <a:t> </a:t>
            </a:r>
            <a:r>
              <a:rPr lang="en-IN" sz="2000" dirty="0"/>
              <a:t>the base class version</a:t>
            </a:r>
            <a:r>
              <a:rPr lang="en-IN" sz="2000" dirty="0" smtClean="0"/>
              <a:t>.</a:t>
            </a:r>
            <a:endParaRPr lang="en-US" sz="2000" dirty="0"/>
          </a:p>
          <a:p>
            <a:r>
              <a:rPr lang="en-IN" sz="2000" dirty="0"/>
              <a:t>“new” keyword is used for hiding a method</a:t>
            </a:r>
            <a:r>
              <a:rPr lang="en-IN" sz="2000" dirty="0" smtClean="0"/>
              <a:t>.</a:t>
            </a:r>
            <a:r>
              <a:rPr lang="en-IN" sz="2000" dirty="0"/>
              <a:t> </a:t>
            </a:r>
            <a:endParaRPr lang="en-US" sz="2000" dirty="0"/>
          </a:p>
          <a:p>
            <a:r>
              <a:rPr lang="en-IN" sz="2000" dirty="0"/>
              <a:t>In Method Hiding, we can change the return type of base class Method in derived class method</a:t>
            </a:r>
            <a:r>
              <a:rPr lang="en-IN" sz="2000" dirty="0" smtClean="0"/>
              <a:t>.</a:t>
            </a:r>
          </a:p>
          <a:p>
            <a:r>
              <a:rPr lang="en-IN" sz="2000" dirty="0"/>
              <a:t>If the derived class method is not specified with new keyword, the compiler picks up on the fact that it’s hiding a base class method without being instructed to do so and will generate a warning.</a:t>
            </a:r>
            <a:endParaRPr lang="en-US" sz="2000" dirty="0"/>
          </a:p>
          <a:p>
            <a:pPr marL="0" indent="0">
              <a:buNone/>
            </a:pPr>
            <a:endParaRPr lang="en-US" sz="2000" dirty="0"/>
          </a:p>
          <a:p>
            <a:pPr marL="0" indent="0">
              <a:buNone/>
            </a:pPr>
            <a:endParaRPr lang="en-US" sz="2000" dirty="0" smtClean="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1778103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8629"/>
            <a:ext cx="10515600" cy="5538334"/>
          </a:xfrm>
        </p:spPr>
        <p:txBody>
          <a:bodyPr/>
          <a:lstStyle/>
          <a:p>
            <a:pPr marL="0" indent="0">
              <a:buNone/>
            </a:pPr>
            <a:r>
              <a:rPr lang="en-US" dirty="0" smtClean="0"/>
              <a:t>Demo</a:t>
            </a:r>
          </a:p>
          <a:p>
            <a:r>
              <a:rPr lang="en-US" sz="2000" dirty="0" smtClean="0"/>
              <a:t>Demonstrate OOP concepts with examples</a:t>
            </a:r>
          </a:p>
          <a:p>
            <a:r>
              <a:rPr lang="en-US" sz="2000" dirty="0" smtClean="0"/>
              <a:t>Demonstrate </a:t>
            </a:r>
            <a:r>
              <a:rPr lang="en-US" sz="2000" dirty="0"/>
              <a:t>M</a:t>
            </a:r>
            <a:r>
              <a:rPr lang="en-US" sz="2000" dirty="0" smtClean="0"/>
              <a:t>ethod Overloading, Overriding and Hiding</a:t>
            </a: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7497816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r>
              <a:rPr lang="en-US" u="sng" dirty="0" smtClean="0"/>
              <a:t>Static class and Methods</a:t>
            </a:r>
            <a:endParaRPr lang="en-US" u="sng" dirty="0"/>
          </a:p>
        </p:txBody>
      </p:sp>
      <p:sp>
        <p:nvSpPr>
          <p:cNvPr id="3" name="Content Placeholder 2"/>
          <p:cNvSpPr>
            <a:spLocks noGrp="1"/>
          </p:cNvSpPr>
          <p:nvPr>
            <p:ph idx="1"/>
          </p:nvPr>
        </p:nvSpPr>
        <p:spPr>
          <a:xfrm>
            <a:off x="838200" y="1160060"/>
            <a:ext cx="10515600" cy="5016903"/>
          </a:xfrm>
        </p:spPr>
        <p:txBody>
          <a:bodyPr>
            <a:normAutofit/>
          </a:bodyPr>
          <a:lstStyle/>
          <a:p>
            <a:pPr marL="0" indent="0">
              <a:buNone/>
            </a:pPr>
            <a:r>
              <a:rPr lang="en-IN" sz="2400" b="1" u="sng" dirty="0" smtClean="0"/>
              <a:t>Static classes:</a:t>
            </a:r>
          </a:p>
          <a:p>
            <a:r>
              <a:rPr lang="en-IN" sz="2000" dirty="0" smtClean="0"/>
              <a:t>Static </a:t>
            </a:r>
            <a:r>
              <a:rPr lang="en-IN" sz="2000" dirty="0"/>
              <a:t>classes are used to define methods that can be accessed without creating an instance of the class. </a:t>
            </a:r>
            <a:endParaRPr lang="en-US" sz="2000" dirty="0"/>
          </a:p>
          <a:p>
            <a:r>
              <a:rPr lang="en-IN" sz="2000" dirty="0"/>
              <a:t>Static keyword is used to define a class and its members as static. We can use the class name to access the members of a static class.</a:t>
            </a:r>
            <a:endParaRPr lang="en-US" sz="2000" dirty="0"/>
          </a:p>
          <a:p>
            <a:pPr marL="0" indent="0">
              <a:buNone/>
            </a:pPr>
            <a:r>
              <a:rPr lang="en-IN" sz="2000" u="sng" dirty="0" smtClean="0"/>
              <a:t>Characteristics</a:t>
            </a:r>
            <a:r>
              <a:rPr lang="en-IN" sz="2000" u="sng" dirty="0"/>
              <a:t>:</a:t>
            </a:r>
            <a:endParaRPr lang="en-US" sz="2000" u="sng" dirty="0"/>
          </a:p>
          <a:p>
            <a:pPr lvl="1"/>
            <a:r>
              <a:rPr lang="en-IN" sz="2000" dirty="0" smtClean="0"/>
              <a:t>It </a:t>
            </a:r>
            <a:r>
              <a:rPr lang="en-IN" sz="2000" dirty="0"/>
              <a:t>can contain only static members.</a:t>
            </a:r>
            <a:endParaRPr lang="en-US" sz="2000" dirty="0"/>
          </a:p>
          <a:p>
            <a:pPr lvl="1"/>
            <a:r>
              <a:rPr lang="en-IN" sz="2000" dirty="0" smtClean="0"/>
              <a:t>It </a:t>
            </a:r>
            <a:r>
              <a:rPr lang="en-IN" sz="2000" dirty="0"/>
              <a:t>cannot be instantiated.  It cannot have instance constructors.</a:t>
            </a:r>
            <a:endParaRPr lang="en-US" sz="2000" dirty="0"/>
          </a:p>
          <a:p>
            <a:pPr lvl="1"/>
            <a:r>
              <a:rPr lang="en-IN" sz="2000" dirty="0" smtClean="0"/>
              <a:t>It </a:t>
            </a:r>
            <a:r>
              <a:rPr lang="en-IN" sz="2000" dirty="0"/>
              <a:t>cannot be inherited</a:t>
            </a:r>
            <a:r>
              <a:rPr lang="en-IN" sz="2000" dirty="0" smtClean="0"/>
              <a:t>.</a:t>
            </a:r>
            <a:endParaRPr lang="en-US" sz="2000" dirty="0"/>
          </a:p>
          <a:p>
            <a:pPr marL="0" indent="0">
              <a:buNone/>
            </a:pPr>
            <a:r>
              <a:rPr lang="en-IN" sz="2200" b="1" u="sng" dirty="0" smtClean="0"/>
              <a:t>Static Methods:</a:t>
            </a:r>
          </a:p>
          <a:p>
            <a:pPr marL="0" indent="0">
              <a:buNone/>
            </a:pPr>
            <a:r>
              <a:rPr lang="en-IN" sz="2000" dirty="0" smtClean="0"/>
              <a:t>Static </a:t>
            </a:r>
            <a:r>
              <a:rPr lang="en-IN" sz="2000" dirty="0"/>
              <a:t>methods cannot call non-static methods directly. To call a non-static method from a static method, we need to create an object of the class in which the non-static method is defined. Similarly non-static methods cannot call static methods directly.  We need to use the name of the class</a:t>
            </a:r>
            <a:r>
              <a:rPr lang="en-IN" sz="2000" dirty="0" smtClean="0"/>
              <a:t>.</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8028642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7"/>
          </a:xfrm>
        </p:spPr>
        <p:txBody>
          <a:bodyPr/>
          <a:lstStyle/>
          <a:p>
            <a:r>
              <a:rPr lang="en-US" u="sng" dirty="0" smtClean="0"/>
              <a:t>Sealed class</a:t>
            </a:r>
            <a:endParaRPr lang="en-US" u="sng" dirty="0"/>
          </a:p>
        </p:txBody>
      </p:sp>
      <p:sp>
        <p:nvSpPr>
          <p:cNvPr id="3" name="Content Placeholder 2"/>
          <p:cNvSpPr>
            <a:spLocks noGrp="1"/>
          </p:cNvSpPr>
          <p:nvPr>
            <p:ph idx="1"/>
          </p:nvPr>
        </p:nvSpPr>
        <p:spPr>
          <a:xfrm>
            <a:off x="838200" y="1201003"/>
            <a:ext cx="10515600" cy="4975960"/>
          </a:xfrm>
        </p:spPr>
        <p:txBody>
          <a:bodyPr>
            <a:normAutofit/>
          </a:bodyPr>
          <a:lstStyle/>
          <a:p>
            <a:r>
              <a:rPr lang="en-IN" sz="2000" dirty="0" smtClean="0"/>
              <a:t>We </a:t>
            </a:r>
            <a:r>
              <a:rPr lang="en-IN" sz="2000" dirty="0"/>
              <a:t>declare a class as sealed, if we want to prevent other users from creating a derived class from that class. </a:t>
            </a:r>
            <a:endParaRPr lang="en-IN" sz="2000" dirty="0" smtClean="0"/>
          </a:p>
          <a:p>
            <a:r>
              <a:rPr lang="en-IN" sz="2000" dirty="0" smtClean="0"/>
              <a:t>A </a:t>
            </a:r>
            <a:r>
              <a:rPr lang="en-IN" sz="2000" dirty="0"/>
              <a:t>sealed class is a class that cannot be inherited.</a:t>
            </a:r>
            <a:endParaRPr lang="en-US" sz="2000" dirty="0"/>
          </a:p>
          <a:p>
            <a:r>
              <a:rPr lang="en-IN" sz="2000" dirty="0"/>
              <a:t>To access sealed class members, we can create an object of that class and access the members</a:t>
            </a:r>
            <a:r>
              <a:rPr lang="en-IN" sz="2000" dirty="0" smtClean="0"/>
              <a:t>.</a:t>
            </a:r>
          </a:p>
          <a:p>
            <a:pPr marL="457200" lvl="1" indent="0">
              <a:buNone/>
            </a:pPr>
            <a:r>
              <a:rPr lang="en-IN" sz="1400" dirty="0" smtClean="0"/>
              <a:t>sealed class </a:t>
            </a:r>
            <a:r>
              <a:rPr lang="en-IN" sz="1400" dirty="0" err="1" smtClean="0"/>
              <a:t>FinalClass</a:t>
            </a:r>
            <a:endParaRPr lang="en-US" sz="1400" dirty="0" smtClean="0"/>
          </a:p>
          <a:p>
            <a:pPr marL="457200" lvl="1" indent="0">
              <a:buNone/>
            </a:pPr>
            <a:r>
              <a:rPr lang="en-IN" sz="1400" dirty="0" smtClean="0"/>
              <a:t>{</a:t>
            </a:r>
            <a:endParaRPr lang="en-US" sz="1400" dirty="0" smtClean="0"/>
          </a:p>
          <a:p>
            <a:pPr marL="457200" lvl="1" indent="0">
              <a:buNone/>
            </a:pPr>
            <a:r>
              <a:rPr lang="en-IN" sz="1400" dirty="0" smtClean="0"/>
              <a:t>}</a:t>
            </a:r>
            <a:endParaRPr lang="en-US" sz="1400" dirty="0" smtClean="0"/>
          </a:p>
          <a:p>
            <a:pPr marL="457200" lvl="1" indent="0">
              <a:buNone/>
            </a:pPr>
            <a:r>
              <a:rPr lang="en-IN" sz="1400" dirty="0" smtClean="0"/>
              <a:t>class </a:t>
            </a:r>
            <a:r>
              <a:rPr lang="en-IN" sz="1400" dirty="0" err="1" smtClean="0"/>
              <a:t>DerivedClass</a:t>
            </a:r>
            <a:r>
              <a:rPr lang="en-IN" sz="1400" dirty="0" smtClean="0"/>
              <a:t>: </a:t>
            </a:r>
            <a:r>
              <a:rPr lang="en-IN" sz="1400" dirty="0" err="1" smtClean="0"/>
              <a:t>FinalClass</a:t>
            </a:r>
            <a:r>
              <a:rPr lang="en-IN" sz="1400" dirty="0" smtClean="0"/>
              <a:t> // wrong. Will give compilation error</a:t>
            </a:r>
            <a:endParaRPr lang="en-US" sz="1400" dirty="0" smtClean="0"/>
          </a:p>
          <a:p>
            <a:pPr marL="457200" lvl="1" indent="0">
              <a:buNone/>
            </a:pPr>
            <a:r>
              <a:rPr lang="en-IN" sz="1400" dirty="0" smtClean="0"/>
              <a:t>{</a:t>
            </a:r>
            <a:endParaRPr lang="en-US" sz="1400" dirty="0" smtClean="0"/>
          </a:p>
          <a:p>
            <a:pPr marL="457200" lvl="1" indent="0">
              <a:buNone/>
            </a:pPr>
            <a:r>
              <a:rPr lang="en-IN" sz="1400" dirty="0" smtClean="0"/>
              <a:t>}</a:t>
            </a:r>
            <a:endParaRPr lang="en-IN" sz="2000" dirty="0" smtClean="0"/>
          </a:p>
          <a:p>
            <a:r>
              <a:rPr lang="en-IN" sz="2000" dirty="0"/>
              <a:t>The most likely situation in which we’ll mark a class or method as sealed is if the class or method is internal to the operation of the library, class, or other classes that you are writing, so that you ensure that any attempt to override some of its functionality will lead to instability in the code. </a:t>
            </a:r>
            <a:endParaRPr lang="en-US" sz="2000" dirty="0"/>
          </a:p>
          <a:p>
            <a:r>
              <a:rPr lang="en-IN" sz="2000" dirty="0"/>
              <a:t>You might also mark a class or method as sealed for commercial reasons, in order to prevent a third party from extending your classes in a manner that is contrary to the licensing agreements.</a:t>
            </a:r>
            <a:endParaRPr lang="en-US" sz="2000" dirty="0"/>
          </a:p>
          <a:p>
            <a:endParaRPr lang="en-IN" sz="2000" dirty="0" smtClean="0"/>
          </a:p>
          <a:p>
            <a:endParaRPr lang="en-IN" sz="2000" dirty="0"/>
          </a:p>
          <a:p>
            <a:endParaRPr lang="en-IN" sz="2000" dirty="0"/>
          </a:p>
          <a:p>
            <a:endParaRPr lang="en-IN" sz="2000" dirty="0" smtClean="0"/>
          </a:p>
          <a:p>
            <a:endParaRPr lang="en-IN" sz="1400" dirty="0"/>
          </a:p>
          <a:p>
            <a:pPr marL="457200" lvl="1" indent="0">
              <a:buNone/>
            </a:pPr>
            <a:endParaRPr lang="en-US" sz="1400" dirty="0" smtClean="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4133044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lstStyle/>
          <a:p>
            <a:r>
              <a:rPr lang="en-US" u="sng" dirty="0" smtClean="0"/>
              <a:t>Sealed Methods</a:t>
            </a:r>
            <a:endParaRPr lang="en-US" u="sng" dirty="0"/>
          </a:p>
        </p:txBody>
      </p:sp>
      <p:sp>
        <p:nvSpPr>
          <p:cNvPr id="3" name="Content Placeholder 2"/>
          <p:cNvSpPr>
            <a:spLocks noGrp="1"/>
          </p:cNvSpPr>
          <p:nvPr>
            <p:ph idx="1"/>
          </p:nvPr>
        </p:nvSpPr>
        <p:spPr>
          <a:xfrm>
            <a:off x="838200" y="1269242"/>
            <a:ext cx="10515600" cy="4907721"/>
          </a:xfrm>
        </p:spPr>
        <p:txBody>
          <a:bodyPr>
            <a:normAutofit/>
          </a:bodyPr>
          <a:lstStyle/>
          <a:p>
            <a:r>
              <a:rPr lang="en-IN" sz="2000" dirty="0"/>
              <a:t>By using sealed modifier to a method, we can prevent that method to be overridden in the derived classes. By default all the methods are sealed, it means if a method is not declared virtual we cannot override that method. </a:t>
            </a:r>
            <a:endParaRPr lang="en-US" sz="2000" dirty="0"/>
          </a:p>
          <a:p>
            <a:r>
              <a:rPr lang="en-IN" sz="2000" dirty="0"/>
              <a:t>In order to use the sealed keyword on a method or property, it must have first been overridden from a base class. If we do not want a method or property in a base class overridden, then we don’t mark it as </a:t>
            </a:r>
            <a:r>
              <a:rPr lang="en-IN" sz="2000" dirty="0" smtClean="0"/>
              <a:t>virtual</a:t>
            </a:r>
            <a:r>
              <a:rPr lang="en-IN" sz="2000" dirty="0"/>
              <a:t>. </a:t>
            </a:r>
            <a:r>
              <a:rPr lang="en-IN" sz="2000" dirty="0" smtClean="0"/>
              <a:t/>
            </a:r>
            <a:br>
              <a:rPr lang="en-IN" sz="2000" dirty="0" smtClean="0"/>
            </a:br>
            <a:endParaRPr lang="en-IN" sz="2000" dirty="0" smtClean="0"/>
          </a:p>
          <a:p>
            <a:pPr marL="914400" lvl="2" indent="0">
              <a:buNone/>
            </a:pPr>
            <a:r>
              <a:rPr lang="en-IN" sz="1200" dirty="0"/>
              <a:t>class </a:t>
            </a:r>
            <a:r>
              <a:rPr lang="en-IN" sz="1200" dirty="0" err="1"/>
              <a:t>MyClass</a:t>
            </a:r>
            <a:r>
              <a:rPr lang="en-IN" sz="1200" dirty="0"/>
              <a:t>: </a:t>
            </a:r>
            <a:r>
              <a:rPr lang="en-IN" sz="1200" dirty="0" err="1"/>
              <a:t>MyClassBase</a:t>
            </a:r>
            <a:endParaRPr lang="en-US" sz="1200" dirty="0"/>
          </a:p>
          <a:p>
            <a:pPr marL="914400" lvl="2" indent="0">
              <a:buNone/>
            </a:pPr>
            <a:r>
              <a:rPr lang="en-IN" sz="1200" dirty="0"/>
              <a:t>{</a:t>
            </a:r>
            <a:endParaRPr lang="en-US" sz="1200" dirty="0"/>
          </a:p>
          <a:p>
            <a:pPr marL="914400" lvl="2" indent="0">
              <a:buNone/>
            </a:pPr>
            <a:r>
              <a:rPr lang="en-IN" sz="1200" dirty="0"/>
              <a:t>   public sealed override void </a:t>
            </a:r>
            <a:r>
              <a:rPr lang="en-IN" sz="1200" dirty="0" err="1"/>
              <a:t>FinalMethod</a:t>
            </a:r>
            <a:r>
              <a:rPr lang="en-IN" sz="1200" dirty="0"/>
              <a:t>()</a:t>
            </a:r>
            <a:endParaRPr lang="en-US" sz="1200" dirty="0"/>
          </a:p>
          <a:p>
            <a:pPr marL="914400" lvl="2" indent="0">
              <a:buNone/>
            </a:pPr>
            <a:r>
              <a:rPr lang="en-IN" sz="1200" dirty="0"/>
              <a:t>  </a:t>
            </a:r>
            <a:r>
              <a:rPr lang="en-IN" sz="1200" dirty="0" smtClean="0"/>
              <a:t> {}</a:t>
            </a:r>
            <a:endParaRPr lang="en-US" sz="1200" dirty="0"/>
          </a:p>
          <a:p>
            <a:pPr marL="914400" lvl="2" indent="0">
              <a:buNone/>
            </a:pPr>
            <a:r>
              <a:rPr lang="en-IN" sz="1200" dirty="0"/>
              <a:t>}</a:t>
            </a:r>
            <a:endParaRPr lang="en-US" sz="1200" dirty="0"/>
          </a:p>
          <a:p>
            <a:pPr marL="914400" lvl="2" indent="0">
              <a:buNone/>
            </a:pPr>
            <a:r>
              <a:rPr lang="en-IN" sz="1200" dirty="0"/>
              <a:t> </a:t>
            </a:r>
            <a:endParaRPr lang="en-US" sz="1200" dirty="0"/>
          </a:p>
          <a:p>
            <a:pPr marL="914400" lvl="2" indent="0">
              <a:buNone/>
            </a:pPr>
            <a:r>
              <a:rPr lang="en-IN" sz="1200" dirty="0"/>
              <a:t>class </a:t>
            </a:r>
            <a:r>
              <a:rPr lang="en-IN" sz="1200" dirty="0" err="1"/>
              <a:t>DerivedClass</a:t>
            </a:r>
            <a:r>
              <a:rPr lang="en-IN" sz="1200" dirty="0"/>
              <a:t>: </a:t>
            </a:r>
            <a:r>
              <a:rPr lang="en-IN" sz="1200" dirty="0" err="1"/>
              <a:t>MyClass</a:t>
            </a:r>
            <a:endParaRPr lang="en-US" sz="1200" dirty="0"/>
          </a:p>
          <a:p>
            <a:pPr marL="914400" lvl="2" indent="0">
              <a:buNone/>
            </a:pPr>
            <a:r>
              <a:rPr lang="en-IN" sz="1200" dirty="0"/>
              <a:t>{</a:t>
            </a:r>
            <a:endParaRPr lang="en-US" sz="1200" dirty="0"/>
          </a:p>
          <a:p>
            <a:pPr marL="914400" lvl="2" indent="0">
              <a:buNone/>
            </a:pPr>
            <a:r>
              <a:rPr lang="en-IN" sz="1200" dirty="0"/>
              <a:t>     public override void </a:t>
            </a:r>
            <a:r>
              <a:rPr lang="en-IN" sz="1200" dirty="0" err="1"/>
              <a:t>FinalMethod</a:t>
            </a:r>
            <a:r>
              <a:rPr lang="en-IN" sz="1200" dirty="0"/>
              <a:t>() // wrong. Will give compilation error</a:t>
            </a:r>
            <a:endParaRPr lang="en-US" sz="1200" dirty="0"/>
          </a:p>
          <a:p>
            <a:pPr marL="914400" lvl="2" indent="0">
              <a:buNone/>
            </a:pPr>
            <a:r>
              <a:rPr lang="en-IN" sz="1200" dirty="0"/>
              <a:t>    </a:t>
            </a:r>
            <a:r>
              <a:rPr lang="en-IN" sz="1200" dirty="0" smtClean="0"/>
              <a:t>{ </a:t>
            </a:r>
            <a:r>
              <a:rPr lang="en-IN" sz="1200" dirty="0"/>
              <a:t>}</a:t>
            </a:r>
            <a:endParaRPr lang="en-US" sz="1200" dirty="0"/>
          </a:p>
          <a:p>
            <a:pPr marL="914400" lvl="2" indent="0">
              <a:buNone/>
            </a:pPr>
            <a:r>
              <a:rPr lang="en-IN" sz="1200" dirty="0"/>
              <a:t>}</a:t>
            </a:r>
            <a:endParaRPr lang="en-US" sz="1200" dirty="0"/>
          </a:p>
          <a:p>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727513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a:t>
            </a:r>
            <a:endParaRPr lang="en-US" b="1" dirty="0"/>
          </a:p>
        </p:txBody>
      </p:sp>
      <p:sp>
        <p:nvSpPr>
          <p:cNvPr id="3" name="Content Placeholder 2"/>
          <p:cNvSpPr>
            <a:spLocks noGrp="1"/>
          </p:cNvSpPr>
          <p:nvPr>
            <p:ph idx="1"/>
          </p:nvPr>
        </p:nvSpPr>
        <p:spPr/>
        <p:txBody>
          <a:bodyPr>
            <a:normAutofit/>
          </a:bodyPr>
          <a:lstStyle/>
          <a:p>
            <a:r>
              <a:rPr lang="en-US" sz="2000" dirty="0"/>
              <a:t>Cascading Style </a:t>
            </a:r>
            <a:r>
              <a:rPr lang="en-US" sz="2000" dirty="0" smtClean="0"/>
              <a:t>Sheets</a:t>
            </a:r>
          </a:p>
          <a:p>
            <a:pPr marL="0" indent="0">
              <a:buNone/>
            </a:pPr>
            <a:endParaRPr lang="en-US" sz="2000" dirty="0"/>
          </a:p>
          <a:p>
            <a:r>
              <a:rPr lang="en-US" sz="2000" dirty="0"/>
              <a:t>Defines the style of </a:t>
            </a:r>
            <a:r>
              <a:rPr lang="en-US" sz="2000" dirty="0" smtClean="0"/>
              <a:t>HTML</a:t>
            </a:r>
          </a:p>
          <a:p>
            <a:pPr marL="0" indent="0">
              <a:buNone/>
            </a:pPr>
            <a:endParaRPr lang="en-US" sz="2000" dirty="0"/>
          </a:p>
          <a:p>
            <a:r>
              <a:rPr lang="en-US" sz="2000" dirty="0"/>
              <a:t>"make all text </a:t>
            </a:r>
            <a:r>
              <a:rPr lang="en-US" sz="2000" dirty="0" smtClean="0"/>
              <a:t>purple“</a:t>
            </a:r>
          </a:p>
          <a:p>
            <a:pPr marL="0" indent="0">
              <a:buNone/>
            </a:pPr>
            <a:endParaRPr lang="en-US" sz="2000" dirty="0"/>
          </a:p>
          <a:p>
            <a:r>
              <a:rPr lang="en-US" sz="2000" dirty="0"/>
              <a:t>"give the first image a yellow </a:t>
            </a:r>
            <a:r>
              <a:rPr lang="en-US" sz="2000" dirty="0" smtClean="0"/>
              <a:t>border“ </a:t>
            </a:r>
          </a:p>
          <a:p>
            <a:pPr marL="0" indent="0">
              <a:buNone/>
            </a:pPr>
            <a:endParaRPr lang="en-US" sz="2000" dirty="0"/>
          </a:p>
          <a:p>
            <a:r>
              <a:rPr lang="en-US" sz="2000" dirty="0"/>
              <a:t>The "adjectives" of a webpage</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stretch>
            <a:fillRect/>
          </a:stretch>
        </p:blipFill>
        <p:spPr>
          <a:xfrm>
            <a:off x="10224655" y="503202"/>
            <a:ext cx="1316181" cy="1306573"/>
          </a:xfrm>
          <a:prstGeom prst="rect">
            <a:avLst/>
          </a:prstGeom>
        </p:spPr>
      </p:pic>
      <p:pic>
        <p:nvPicPr>
          <p:cNvPr id="6" name="Picture 5"/>
          <p:cNvPicPr>
            <a:picLocks noChangeAspect="1"/>
          </p:cNvPicPr>
          <p:nvPr/>
        </p:nvPicPr>
        <p:blipFill>
          <a:blip r:embed="rId3"/>
          <a:stretch>
            <a:fillRect/>
          </a:stretch>
        </p:blipFill>
        <p:spPr>
          <a:xfrm>
            <a:off x="6490347" y="2673928"/>
            <a:ext cx="2412353" cy="1595265"/>
          </a:xfrm>
          <a:prstGeom prst="rect">
            <a:avLst/>
          </a:prstGeom>
        </p:spPr>
      </p:pic>
    </p:spTree>
    <p:extLst>
      <p:ext uri="{BB962C8B-B14F-4D97-AF65-F5344CB8AC3E}">
        <p14:creationId xmlns:p14="http://schemas.microsoft.com/office/powerpoint/2010/main" val="7980136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US" u="sng" dirty="0" smtClean="0"/>
              <a:t>Abstract Class</a:t>
            </a:r>
            <a:endParaRPr lang="en-US" u="sng" dirty="0"/>
          </a:p>
        </p:txBody>
      </p:sp>
      <p:sp>
        <p:nvSpPr>
          <p:cNvPr id="3" name="Content Placeholder 2"/>
          <p:cNvSpPr>
            <a:spLocks noGrp="1"/>
          </p:cNvSpPr>
          <p:nvPr>
            <p:ph idx="1"/>
          </p:nvPr>
        </p:nvSpPr>
        <p:spPr>
          <a:xfrm>
            <a:off x="838200" y="1255594"/>
            <a:ext cx="10515600" cy="4921369"/>
          </a:xfrm>
        </p:spPr>
        <p:txBody>
          <a:bodyPr>
            <a:normAutofit fontScale="77500" lnSpcReduction="20000"/>
          </a:bodyPr>
          <a:lstStyle/>
          <a:p>
            <a:r>
              <a:rPr lang="en-IN" dirty="0"/>
              <a:t>Abstract classes are classes that contain only the declaration of the method; whereas the method is defined in the class derived from the abstract class. </a:t>
            </a:r>
            <a:endParaRPr lang="en-US" dirty="0"/>
          </a:p>
          <a:p>
            <a:r>
              <a:rPr lang="en-IN" dirty="0"/>
              <a:t>Abstract classes are similar to base classes except that the methods declared inside the abstract classes known as abstract methods, don’t have method bodies.</a:t>
            </a:r>
            <a:endParaRPr lang="en-US" dirty="0"/>
          </a:p>
          <a:p>
            <a:pPr marL="0" indent="0">
              <a:buNone/>
            </a:pPr>
            <a:endParaRPr lang="en-US" dirty="0"/>
          </a:p>
          <a:p>
            <a:pPr marL="0" indent="0">
              <a:buNone/>
            </a:pPr>
            <a:r>
              <a:rPr lang="en-IN" u="sng" dirty="0"/>
              <a:t>Characteristics of abstract classes:</a:t>
            </a:r>
            <a:endParaRPr lang="en-US" u="sng" dirty="0"/>
          </a:p>
          <a:p>
            <a:r>
              <a:rPr lang="en-IN" dirty="0" smtClean="0"/>
              <a:t>An </a:t>
            </a:r>
            <a:r>
              <a:rPr lang="en-IN" dirty="0"/>
              <a:t>abstract class is declared by using </a:t>
            </a:r>
            <a:r>
              <a:rPr lang="en-IN" b="1" dirty="0"/>
              <a:t>abstract</a:t>
            </a:r>
            <a:r>
              <a:rPr lang="en-IN" dirty="0"/>
              <a:t> keyword. </a:t>
            </a:r>
            <a:endParaRPr lang="en-US" dirty="0"/>
          </a:p>
          <a:p>
            <a:r>
              <a:rPr lang="en-IN" dirty="0" smtClean="0"/>
              <a:t>An </a:t>
            </a:r>
            <a:r>
              <a:rPr lang="en-IN" dirty="0"/>
              <a:t>abstract class is always public.</a:t>
            </a:r>
            <a:endParaRPr lang="en-US" dirty="0"/>
          </a:p>
          <a:p>
            <a:r>
              <a:rPr lang="en-IN" dirty="0" smtClean="0"/>
              <a:t>An </a:t>
            </a:r>
            <a:r>
              <a:rPr lang="en-IN" dirty="0"/>
              <a:t>abstract class can contain both abstract and non-abstract methods.</a:t>
            </a:r>
            <a:endParaRPr lang="en-US" dirty="0"/>
          </a:p>
          <a:p>
            <a:r>
              <a:rPr lang="en-IN" dirty="0" smtClean="0"/>
              <a:t>An </a:t>
            </a:r>
            <a:r>
              <a:rPr lang="en-IN" dirty="0"/>
              <a:t>abstract class must have </a:t>
            </a:r>
            <a:r>
              <a:rPr lang="en-IN" dirty="0" smtClean="0"/>
              <a:t>one </a:t>
            </a:r>
            <a:r>
              <a:rPr lang="en-IN" dirty="0"/>
              <a:t>abstract method. </a:t>
            </a:r>
            <a:endParaRPr lang="en-US" dirty="0"/>
          </a:p>
          <a:p>
            <a:r>
              <a:rPr lang="en-IN" dirty="0" smtClean="0"/>
              <a:t>Each </a:t>
            </a:r>
            <a:r>
              <a:rPr lang="en-IN" dirty="0"/>
              <a:t>class derived from an abstract class must provide implementation for all the </a:t>
            </a:r>
            <a:r>
              <a:rPr lang="en-IN" dirty="0" smtClean="0"/>
              <a:t>abstract methods </a:t>
            </a:r>
            <a:r>
              <a:rPr lang="en-IN" dirty="0"/>
              <a:t>of the abstract class.</a:t>
            </a:r>
            <a:endParaRPr lang="en-US" dirty="0"/>
          </a:p>
          <a:p>
            <a:r>
              <a:rPr lang="en-IN" dirty="0" smtClean="0"/>
              <a:t>We </a:t>
            </a:r>
            <a:r>
              <a:rPr lang="en-IN" dirty="0"/>
              <a:t>cannot create an object of an abstract class. To use the functionality specified in an abstract </a:t>
            </a:r>
            <a:r>
              <a:rPr lang="en-IN" dirty="0" smtClean="0"/>
              <a:t>class</a:t>
            </a:r>
            <a:r>
              <a:rPr lang="en-IN" dirty="0"/>
              <a:t>, we need to derive a new class from the abstract class.</a:t>
            </a: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3583718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651"/>
          </a:xfrm>
        </p:spPr>
        <p:txBody>
          <a:bodyPr/>
          <a:lstStyle/>
          <a:p>
            <a:r>
              <a:rPr lang="en-US" u="sng" dirty="0" smtClean="0"/>
              <a:t>Interfaces</a:t>
            </a:r>
            <a:endParaRPr lang="en-US" u="sng" dirty="0"/>
          </a:p>
        </p:txBody>
      </p:sp>
      <p:sp>
        <p:nvSpPr>
          <p:cNvPr id="3" name="Content Placeholder 2"/>
          <p:cNvSpPr>
            <a:spLocks noGrp="1"/>
          </p:cNvSpPr>
          <p:nvPr>
            <p:ph idx="1"/>
          </p:nvPr>
        </p:nvSpPr>
        <p:spPr>
          <a:xfrm>
            <a:off x="838200" y="1255594"/>
            <a:ext cx="10515600" cy="5003256"/>
          </a:xfrm>
        </p:spPr>
        <p:txBody>
          <a:bodyPr>
            <a:normAutofit/>
          </a:bodyPr>
          <a:lstStyle/>
          <a:p>
            <a:r>
              <a:rPr lang="en-IN" sz="2200" dirty="0" smtClean="0"/>
              <a:t>An </a:t>
            </a:r>
            <a:r>
              <a:rPr lang="en-IN" sz="2200" dirty="0"/>
              <a:t>interface can only contain declarations of methods, properties, indexers, and events. </a:t>
            </a:r>
            <a:endParaRPr lang="en-US" sz="2200" dirty="0"/>
          </a:p>
          <a:p>
            <a:r>
              <a:rPr lang="en-IN" sz="2200" dirty="0"/>
              <a:t>An interface is a collection of abstract data members. We cannot create an object of an interface</a:t>
            </a:r>
            <a:r>
              <a:rPr lang="en-IN" sz="2200" dirty="0" smtClean="0"/>
              <a:t>.</a:t>
            </a:r>
            <a:endParaRPr lang="en-US" sz="2200" dirty="0"/>
          </a:p>
          <a:p>
            <a:r>
              <a:rPr lang="en-IN" sz="2200" dirty="0"/>
              <a:t>You can never instantiate an interface; it contains only the signatures of its members. An interface has neither constructors (how can you construct something that you can’t instantiate?) nor fields (because that would imply some internal implementation</a:t>
            </a:r>
            <a:r>
              <a:rPr lang="en-IN" sz="2200" dirty="0" smtClean="0"/>
              <a:t>).</a:t>
            </a:r>
            <a:endParaRPr lang="en-US" sz="2200" dirty="0"/>
          </a:p>
          <a:p>
            <a:r>
              <a:rPr lang="en-IN" sz="2200" dirty="0"/>
              <a:t>It is also not permitted to declare modifiers on the members in an interface definition. Interface members are always implicitly public, and cannot be declared as virtual or static. That’s up to implementing classes to decide. Therefore, it is fine for implementing classes to declare access modifiers</a:t>
            </a:r>
            <a:r>
              <a:rPr lang="en-IN" sz="2200" dirty="0" smtClean="0"/>
              <a:t>.</a:t>
            </a:r>
          </a:p>
          <a:p>
            <a:r>
              <a:rPr lang="en-IN" sz="2200" dirty="0" smtClean="0"/>
              <a:t>C# doesn’t support the feature of multiple inheritance for classes; however it supports the multiple inheritance feature by supporting the concept of Interfaces.</a:t>
            </a:r>
            <a:endParaRPr lang="en-US" sz="2200" dirty="0" smtClean="0"/>
          </a:p>
          <a:p>
            <a:pPr marL="0" indent="0">
              <a:buNone/>
            </a:pPr>
            <a:endParaRPr lang="en-US" sz="2200" dirty="0"/>
          </a:p>
          <a:p>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5029605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1200"/>
            <a:ext cx="10515600" cy="5465763"/>
          </a:xfrm>
        </p:spPr>
        <p:txBody>
          <a:bodyPr/>
          <a:lstStyle/>
          <a:p>
            <a:pPr marL="0" indent="0">
              <a:buNone/>
            </a:pPr>
            <a:r>
              <a:rPr lang="en-US" dirty="0" smtClean="0"/>
              <a:t>Demo</a:t>
            </a:r>
          </a:p>
          <a:p>
            <a:r>
              <a:rPr lang="en-US" sz="2000" dirty="0" smtClean="0"/>
              <a:t>Demonstrate usage of abstract class and Interfaces</a:t>
            </a:r>
          </a:p>
          <a:p>
            <a:r>
              <a:rPr lang="en-US" sz="2000" dirty="0" smtClean="0"/>
              <a:t>Demonstrate inheriting multiple interfaces</a:t>
            </a:r>
          </a:p>
          <a:p>
            <a:r>
              <a:rPr lang="en-US" sz="2000" dirty="0" smtClean="0"/>
              <a:t>Demonstrate static and sealed keywords  </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8370657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764"/>
          </a:xfrm>
        </p:spPr>
        <p:txBody>
          <a:bodyPr/>
          <a:lstStyle/>
          <a:p>
            <a:r>
              <a:rPr lang="en-US" u="sng" dirty="0" smtClean="0"/>
              <a:t>Arrays</a:t>
            </a:r>
            <a:endParaRPr lang="en-US" u="sng" dirty="0"/>
          </a:p>
        </p:txBody>
      </p:sp>
      <p:sp>
        <p:nvSpPr>
          <p:cNvPr id="3" name="Content Placeholder 2"/>
          <p:cNvSpPr>
            <a:spLocks noGrp="1"/>
          </p:cNvSpPr>
          <p:nvPr>
            <p:ph idx="1"/>
          </p:nvPr>
        </p:nvSpPr>
        <p:spPr>
          <a:xfrm>
            <a:off x="838200" y="1223891"/>
            <a:ext cx="10515600" cy="4953072"/>
          </a:xfrm>
        </p:spPr>
        <p:txBody>
          <a:bodyPr>
            <a:normAutofit fontScale="92500" lnSpcReduction="10000"/>
          </a:bodyPr>
          <a:lstStyle/>
          <a:p>
            <a:r>
              <a:rPr lang="en-IN" sz="2000" dirty="0"/>
              <a:t>An array is a singular collection of several values of same data type</a:t>
            </a:r>
            <a:r>
              <a:rPr lang="en-IN" sz="2000" dirty="0" smtClean="0"/>
              <a:t>.</a:t>
            </a:r>
            <a:endParaRPr lang="en-US" sz="2000" dirty="0"/>
          </a:p>
          <a:p>
            <a:r>
              <a:rPr lang="en-IN" sz="2000" dirty="0" smtClean="0"/>
              <a:t>In the memory, array is represented as a contiguous block of memory space. The amount of memory that an array occupies depends on the size and data type of its elements.</a:t>
            </a:r>
            <a:endParaRPr lang="en-US" sz="2000" dirty="0" smtClean="0"/>
          </a:p>
          <a:p>
            <a:r>
              <a:rPr lang="en-IN" sz="2000" dirty="0" smtClean="0"/>
              <a:t>Array </a:t>
            </a:r>
            <a:r>
              <a:rPr lang="en-IN" sz="2000" dirty="0"/>
              <a:t>need to </a:t>
            </a:r>
            <a:r>
              <a:rPr lang="en-IN" sz="2000" dirty="0" smtClean="0"/>
              <a:t>be </a:t>
            </a:r>
            <a:r>
              <a:rPr lang="en-IN" sz="2000" dirty="0"/>
              <a:t>declared and initialized before they are used in a </a:t>
            </a:r>
            <a:r>
              <a:rPr lang="en-IN" sz="2000" dirty="0" smtClean="0"/>
              <a:t>program.</a:t>
            </a:r>
          </a:p>
          <a:p>
            <a:pPr marL="0" indent="0">
              <a:buNone/>
            </a:pPr>
            <a:endParaRPr lang="en-IN" sz="2000" dirty="0" smtClean="0"/>
          </a:p>
          <a:p>
            <a:pPr marL="0" indent="0">
              <a:buNone/>
            </a:pPr>
            <a:r>
              <a:rPr lang="en-IN" sz="2400" b="1" u="sng" dirty="0" smtClean="0"/>
              <a:t>Array Declaration:</a:t>
            </a:r>
          </a:p>
          <a:p>
            <a:pPr marL="0" indent="0">
              <a:buNone/>
            </a:pPr>
            <a:r>
              <a:rPr lang="en-IN" sz="2000" dirty="0"/>
              <a:t>An array is declared by defining the type of elements inside the array followed by empty brackets and a variable </a:t>
            </a:r>
            <a:r>
              <a:rPr lang="en-IN" sz="2000" dirty="0" smtClean="0"/>
              <a:t>name.</a:t>
            </a:r>
          </a:p>
          <a:p>
            <a:pPr marL="457200" lvl="1" indent="0">
              <a:buNone/>
            </a:pPr>
            <a:r>
              <a:rPr lang="en-IN" sz="1600" dirty="0" err="1" smtClean="0"/>
              <a:t>int</a:t>
            </a:r>
            <a:r>
              <a:rPr lang="en-IN" sz="1600" dirty="0" smtClean="0"/>
              <a:t> </a:t>
            </a:r>
            <a:r>
              <a:rPr lang="en-IN" sz="1600" dirty="0"/>
              <a:t>[] </a:t>
            </a:r>
            <a:r>
              <a:rPr lang="en-IN" sz="1600" dirty="0" err="1"/>
              <a:t>myArray</a:t>
            </a:r>
            <a:r>
              <a:rPr lang="en-IN" sz="1600" dirty="0" smtClean="0"/>
              <a:t>;</a:t>
            </a:r>
          </a:p>
          <a:p>
            <a:pPr marL="0" indent="0">
              <a:buNone/>
            </a:pPr>
            <a:endParaRPr lang="en-IN" sz="2000" dirty="0"/>
          </a:p>
          <a:p>
            <a:pPr marL="0" indent="0">
              <a:buNone/>
            </a:pPr>
            <a:r>
              <a:rPr lang="en-IN" sz="2400" b="1" u="sng" dirty="0" smtClean="0"/>
              <a:t>Array Initialization:</a:t>
            </a:r>
          </a:p>
          <a:p>
            <a:pPr marL="0" indent="0">
              <a:buNone/>
            </a:pPr>
            <a:r>
              <a:rPr lang="en-IN" sz="2000" dirty="0"/>
              <a:t>You do this by initializing the variable of the array using the new operator with the type and the number of elements inside the array</a:t>
            </a:r>
            <a:r>
              <a:rPr lang="en-IN" sz="2000" dirty="0" smtClean="0"/>
              <a:t>.</a:t>
            </a:r>
            <a:endParaRPr lang="en-US" sz="2000" dirty="0"/>
          </a:p>
          <a:p>
            <a:pPr marL="457200" lvl="1" indent="0">
              <a:buNone/>
            </a:pPr>
            <a:r>
              <a:rPr lang="en-IN" sz="1600" dirty="0" err="1" smtClean="0"/>
              <a:t>myArray</a:t>
            </a:r>
            <a:r>
              <a:rPr lang="en-IN" sz="1600" dirty="0" smtClean="0"/>
              <a:t> </a:t>
            </a:r>
            <a:r>
              <a:rPr lang="en-IN" sz="1600" dirty="0"/>
              <a:t>= new </a:t>
            </a:r>
            <a:r>
              <a:rPr lang="en-IN" sz="1600" dirty="0" err="1"/>
              <a:t>int</a:t>
            </a:r>
            <a:r>
              <a:rPr lang="en-IN" sz="1600" dirty="0"/>
              <a:t> [4</a:t>
            </a:r>
            <a:r>
              <a:rPr lang="en-IN" sz="1600" dirty="0" smtClean="0"/>
              <a:t>]; </a:t>
            </a:r>
          </a:p>
          <a:p>
            <a:pPr marL="457200" lvl="1" indent="0">
              <a:buNone/>
            </a:pPr>
            <a:r>
              <a:rPr lang="en-IN" sz="1600" dirty="0" err="1" smtClean="0"/>
              <a:t>int</a:t>
            </a:r>
            <a:r>
              <a:rPr lang="en-IN" sz="1600" dirty="0" smtClean="0"/>
              <a:t> </a:t>
            </a:r>
            <a:r>
              <a:rPr lang="en-IN" sz="1600" dirty="0"/>
              <a:t>[] </a:t>
            </a:r>
            <a:r>
              <a:rPr lang="en-IN" sz="1600" dirty="0" err="1"/>
              <a:t>myArray</a:t>
            </a:r>
            <a:r>
              <a:rPr lang="en-IN" sz="1600" dirty="0"/>
              <a:t> = new </a:t>
            </a:r>
            <a:r>
              <a:rPr lang="en-IN" sz="1600" dirty="0" err="1"/>
              <a:t>int</a:t>
            </a:r>
            <a:r>
              <a:rPr lang="en-IN" sz="1600" dirty="0"/>
              <a:t> [] {4, 7, 11, 2</a:t>
            </a:r>
            <a:r>
              <a:rPr lang="en-IN" sz="1600" dirty="0" smtClean="0"/>
              <a:t>};</a:t>
            </a:r>
          </a:p>
          <a:p>
            <a:pPr marL="457200" lvl="1" indent="0">
              <a:buNone/>
            </a:pPr>
            <a:r>
              <a:rPr lang="en-IN" sz="1600" dirty="0" err="1" smtClean="0"/>
              <a:t>Int</a:t>
            </a:r>
            <a:r>
              <a:rPr lang="en-IN" sz="1600" dirty="0" smtClean="0"/>
              <a:t> </a:t>
            </a:r>
            <a:r>
              <a:rPr lang="en-IN" sz="1600" dirty="0"/>
              <a:t>[] </a:t>
            </a:r>
            <a:r>
              <a:rPr lang="en-IN" sz="1600" dirty="0" err="1"/>
              <a:t>myArray</a:t>
            </a:r>
            <a:r>
              <a:rPr lang="en-IN" sz="1600" dirty="0"/>
              <a:t> = {4, 7, 11, 2};</a:t>
            </a:r>
            <a:endParaRPr lang="en-US" sz="1600" dirty="0"/>
          </a:p>
          <a:p>
            <a:pPr marL="457200" lvl="1" indent="0">
              <a:buNone/>
            </a:pPr>
            <a:endParaRPr lang="en-US" sz="1600" dirty="0"/>
          </a:p>
          <a:p>
            <a:pPr marL="457200" lvl="1" indent="0">
              <a:buNone/>
            </a:pPr>
            <a:endParaRPr lang="en-US" sz="1600" dirty="0"/>
          </a:p>
          <a:p>
            <a:pPr marL="0" indent="0">
              <a:buNone/>
            </a:pPr>
            <a:endParaRPr lang="en-US" sz="2000" dirty="0"/>
          </a:p>
          <a:p>
            <a:endParaRPr lang="en-IN" sz="2000" dirty="0" smtClean="0"/>
          </a:p>
          <a:p>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40005454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098"/>
            <a:ext cx="10515600" cy="5797136"/>
          </a:xfrm>
        </p:spPr>
        <p:txBody>
          <a:bodyPr>
            <a:normAutofit fontScale="92500" lnSpcReduction="20000"/>
          </a:bodyPr>
          <a:lstStyle/>
          <a:p>
            <a:pPr marL="0" indent="0">
              <a:buNone/>
            </a:pPr>
            <a:r>
              <a:rPr lang="en-US" sz="2600" b="1" u="sng" dirty="0" smtClean="0"/>
              <a:t>Accessing Array Elements:</a:t>
            </a:r>
          </a:p>
          <a:p>
            <a:r>
              <a:rPr lang="en-IN" sz="2000" dirty="0"/>
              <a:t>After an array is declared and initialized, you can access the array elements using an indexer. </a:t>
            </a:r>
            <a:endParaRPr lang="en-IN" sz="2000" dirty="0" smtClean="0"/>
          </a:p>
          <a:p>
            <a:r>
              <a:rPr lang="en-IN" sz="2000" dirty="0" smtClean="0"/>
              <a:t>If </a:t>
            </a:r>
            <a:r>
              <a:rPr lang="en-IN" sz="2000" dirty="0"/>
              <a:t>we use a wrong indexer value where no element exists, an exception of </a:t>
            </a:r>
            <a:r>
              <a:rPr lang="en-IN" sz="2000" dirty="0" smtClean="0"/>
              <a:t>type</a:t>
            </a:r>
            <a:r>
              <a:rPr lang="en-US" sz="2000" dirty="0"/>
              <a:t> </a:t>
            </a:r>
            <a:r>
              <a:rPr lang="en-IN" sz="2000" u="sng" dirty="0" err="1" smtClean="0"/>
              <a:t>IndexOutOfRangeException</a:t>
            </a:r>
            <a:r>
              <a:rPr lang="en-IN" sz="2000" dirty="0" smtClean="0"/>
              <a:t> </a:t>
            </a:r>
            <a:r>
              <a:rPr lang="en-IN" sz="2000" dirty="0"/>
              <a:t>is thrown</a:t>
            </a:r>
            <a:r>
              <a:rPr lang="en-IN" sz="2000" dirty="0" smtClean="0"/>
              <a:t>.</a:t>
            </a:r>
          </a:p>
          <a:p>
            <a:pPr marL="0" indent="0">
              <a:buNone/>
            </a:pPr>
            <a:endParaRPr lang="en-IN" sz="2000" dirty="0" smtClean="0"/>
          </a:p>
          <a:p>
            <a:pPr marL="457200" lvl="1" indent="0">
              <a:buNone/>
            </a:pPr>
            <a:r>
              <a:rPr lang="en-IN" sz="1500" dirty="0" err="1" smtClean="0"/>
              <a:t>int</a:t>
            </a:r>
            <a:r>
              <a:rPr lang="en-IN" sz="1500" dirty="0" smtClean="0"/>
              <a:t> </a:t>
            </a:r>
            <a:r>
              <a:rPr lang="en-IN" sz="1500" dirty="0"/>
              <a:t>[] </a:t>
            </a:r>
            <a:r>
              <a:rPr lang="en-IN" sz="1500" dirty="0" err="1"/>
              <a:t>myArray</a:t>
            </a:r>
            <a:r>
              <a:rPr lang="en-IN" sz="1500" dirty="0"/>
              <a:t> = new </a:t>
            </a:r>
            <a:r>
              <a:rPr lang="en-IN" sz="1500" dirty="0" err="1"/>
              <a:t>int</a:t>
            </a:r>
            <a:r>
              <a:rPr lang="en-IN" sz="1500" dirty="0"/>
              <a:t> [] {4, 7, 11, 2</a:t>
            </a:r>
            <a:r>
              <a:rPr lang="en-IN" sz="1500" dirty="0" smtClean="0"/>
              <a:t>};</a:t>
            </a:r>
            <a:endParaRPr lang="en-US" sz="1500" dirty="0"/>
          </a:p>
          <a:p>
            <a:pPr marL="457200" lvl="1" indent="0">
              <a:buNone/>
            </a:pPr>
            <a:r>
              <a:rPr lang="en-IN" sz="1500" dirty="0" err="1" smtClean="0"/>
              <a:t>int</a:t>
            </a:r>
            <a:r>
              <a:rPr lang="en-IN" sz="1500" dirty="0" smtClean="0"/>
              <a:t> </a:t>
            </a:r>
            <a:r>
              <a:rPr lang="en-IN" sz="1500" dirty="0"/>
              <a:t>v1 = </a:t>
            </a:r>
            <a:r>
              <a:rPr lang="en-IN" sz="1500" dirty="0" err="1"/>
              <a:t>myArray</a:t>
            </a:r>
            <a:r>
              <a:rPr lang="en-IN" sz="1500" dirty="0"/>
              <a:t>[0]; // read first </a:t>
            </a:r>
            <a:r>
              <a:rPr lang="en-IN" sz="1500" dirty="0" smtClean="0"/>
              <a:t>element</a:t>
            </a:r>
            <a:endParaRPr lang="en-US" sz="1500" dirty="0" smtClean="0"/>
          </a:p>
          <a:p>
            <a:pPr marL="457200" lvl="1" indent="0">
              <a:buNone/>
            </a:pPr>
            <a:r>
              <a:rPr lang="en-IN" sz="1500" dirty="0" err="1" smtClean="0"/>
              <a:t>int</a:t>
            </a:r>
            <a:r>
              <a:rPr lang="en-IN" sz="1500" dirty="0" smtClean="0"/>
              <a:t> v2 = </a:t>
            </a:r>
            <a:r>
              <a:rPr lang="en-IN" sz="1500" dirty="0" err="1" smtClean="0"/>
              <a:t>myArray</a:t>
            </a:r>
            <a:r>
              <a:rPr lang="en-IN" sz="1500" dirty="0" smtClean="0"/>
              <a:t>[1]; // read second element</a:t>
            </a:r>
            <a:endParaRPr lang="en-US" sz="1500" dirty="0" smtClean="0"/>
          </a:p>
          <a:p>
            <a:pPr marL="457200" lvl="1" indent="0">
              <a:buNone/>
            </a:pPr>
            <a:r>
              <a:rPr lang="en-IN" sz="1500" dirty="0" err="1" smtClean="0"/>
              <a:t>myArray</a:t>
            </a:r>
            <a:r>
              <a:rPr lang="en-IN" sz="1500" dirty="0" smtClean="0"/>
              <a:t>[3</a:t>
            </a:r>
            <a:r>
              <a:rPr lang="en-IN" sz="1500" dirty="0"/>
              <a:t>] = 44; // change fourth </a:t>
            </a:r>
            <a:r>
              <a:rPr lang="en-IN" sz="1500" dirty="0" smtClean="0"/>
              <a:t>element</a:t>
            </a:r>
          </a:p>
          <a:p>
            <a:pPr marL="0" indent="0">
              <a:buNone/>
            </a:pPr>
            <a:endParaRPr lang="en-IN" sz="2000" dirty="0"/>
          </a:p>
          <a:p>
            <a:pPr marL="0" indent="0">
              <a:buNone/>
            </a:pPr>
            <a:r>
              <a:rPr lang="en-IN" sz="2600" b="1" u="sng" dirty="0" smtClean="0"/>
              <a:t>Using Reference types:</a:t>
            </a:r>
          </a:p>
          <a:p>
            <a:pPr marL="0" indent="0">
              <a:buNone/>
            </a:pPr>
            <a:r>
              <a:rPr lang="en-IN" sz="2000" dirty="0"/>
              <a:t>In addition to being able to declare arrays of predefined types, you can also declare arrays of custom types.</a:t>
            </a:r>
            <a:endParaRPr lang="en-US" sz="2000" dirty="0"/>
          </a:p>
          <a:p>
            <a:pPr marL="457200" lvl="1" indent="0">
              <a:buNone/>
            </a:pPr>
            <a:r>
              <a:rPr lang="en-IN" sz="1500" dirty="0"/>
              <a:t>public class Person</a:t>
            </a:r>
            <a:endParaRPr lang="en-US" sz="1500" dirty="0"/>
          </a:p>
          <a:p>
            <a:pPr marL="457200" lvl="1" indent="0">
              <a:buNone/>
            </a:pPr>
            <a:r>
              <a:rPr lang="en-IN" sz="1500" dirty="0"/>
              <a:t>{</a:t>
            </a:r>
            <a:endParaRPr lang="en-US" sz="1500" dirty="0"/>
          </a:p>
          <a:p>
            <a:pPr marL="457200" lvl="1" indent="0">
              <a:buNone/>
            </a:pPr>
            <a:r>
              <a:rPr lang="en-IN" sz="1500" dirty="0"/>
              <a:t>   public string </a:t>
            </a:r>
            <a:r>
              <a:rPr lang="en-IN" sz="1500" dirty="0" err="1"/>
              <a:t>FirstName</a:t>
            </a:r>
            <a:r>
              <a:rPr lang="en-IN" sz="1500" dirty="0"/>
              <a:t> { get; set; }</a:t>
            </a:r>
            <a:endParaRPr lang="en-US" sz="1500" dirty="0"/>
          </a:p>
          <a:p>
            <a:pPr marL="457200" lvl="1" indent="0">
              <a:buNone/>
            </a:pPr>
            <a:r>
              <a:rPr lang="en-IN" sz="1500" dirty="0"/>
              <a:t>   public string </a:t>
            </a:r>
            <a:r>
              <a:rPr lang="en-IN" sz="1500" dirty="0" err="1"/>
              <a:t>LastName</a:t>
            </a:r>
            <a:r>
              <a:rPr lang="en-IN" sz="1500" dirty="0"/>
              <a:t> { get; set; </a:t>
            </a:r>
            <a:r>
              <a:rPr lang="en-IN" sz="1500" dirty="0" smtClean="0"/>
              <a:t>}</a:t>
            </a:r>
          </a:p>
          <a:p>
            <a:pPr marL="457200" lvl="1" indent="0">
              <a:buNone/>
            </a:pPr>
            <a:r>
              <a:rPr lang="en-IN" sz="1500" dirty="0" smtClean="0"/>
              <a:t>}</a:t>
            </a:r>
            <a:endParaRPr lang="en-US" sz="1500" dirty="0"/>
          </a:p>
          <a:p>
            <a:pPr marL="457200" lvl="1" indent="0">
              <a:buNone/>
            </a:pPr>
            <a:r>
              <a:rPr lang="en-IN" sz="1500" dirty="0"/>
              <a:t> </a:t>
            </a:r>
            <a:endParaRPr lang="en-US" sz="1500" dirty="0"/>
          </a:p>
          <a:p>
            <a:pPr marL="457200" lvl="1" indent="0">
              <a:buNone/>
            </a:pPr>
            <a:r>
              <a:rPr lang="en-IN" sz="1500" dirty="0"/>
              <a:t>Person[] </a:t>
            </a:r>
            <a:r>
              <a:rPr lang="en-IN" sz="1500" dirty="0" err="1"/>
              <a:t>myPersons</a:t>
            </a:r>
            <a:r>
              <a:rPr lang="en-IN" sz="1500" dirty="0"/>
              <a:t> = new Person[2];</a:t>
            </a:r>
            <a:endParaRPr lang="en-US" sz="1500" dirty="0"/>
          </a:p>
          <a:p>
            <a:pPr marL="457200" lvl="1" indent="0">
              <a:buNone/>
            </a:pPr>
            <a:r>
              <a:rPr lang="en-IN" sz="1500" dirty="0"/>
              <a:t> </a:t>
            </a:r>
            <a:endParaRPr lang="en-US" sz="1500" dirty="0"/>
          </a:p>
          <a:p>
            <a:pPr marL="457200" lvl="1" indent="0">
              <a:buNone/>
            </a:pPr>
            <a:r>
              <a:rPr lang="en-IN" sz="1500" dirty="0" err="1"/>
              <a:t>myPersons</a:t>
            </a:r>
            <a:r>
              <a:rPr lang="en-IN" sz="1500" dirty="0"/>
              <a:t>[0] = new Person { </a:t>
            </a:r>
            <a:r>
              <a:rPr lang="en-IN" sz="1500" dirty="0" err="1"/>
              <a:t>FirstName</a:t>
            </a:r>
            <a:r>
              <a:rPr lang="en-IN" sz="1500" dirty="0"/>
              <a:t>="Jack", </a:t>
            </a:r>
            <a:r>
              <a:rPr lang="en-IN" sz="1500" dirty="0" err="1"/>
              <a:t>LastName</a:t>
            </a:r>
            <a:r>
              <a:rPr lang="en-IN" sz="1500" dirty="0" smtClean="0"/>
              <a:t>=“Sparrow" </a:t>
            </a:r>
            <a:r>
              <a:rPr lang="en-IN" sz="1500" dirty="0"/>
              <a:t>};</a:t>
            </a:r>
            <a:endParaRPr lang="en-US" sz="1500" dirty="0"/>
          </a:p>
          <a:p>
            <a:pPr marL="457200" lvl="1" indent="0">
              <a:buNone/>
            </a:pPr>
            <a:r>
              <a:rPr lang="en-IN" sz="1500" dirty="0" err="1"/>
              <a:t>myPersons</a:t>
            </a:r>
            <a:r>
              <a:rPr lang="en-IN" sz="1500" dirty="0"/>
              <a:t>[1] = new Person { </a:t>
            </a:r>
            <a:r>
              <a:rPr lang="en-IN" sz="1500" dirty="0" err="1"/>
              <a:t>FirstName</a:t>
            </a:r>
            <a:r>
              <a:rPr lang="en-IN" sz="1500" dirty="0"/>
              <a:t>="Michael", </a:t>
            </a:r>
            <a:r>
              <a:rPr lang="en-IN" sz="1500" dirty="0" err="1"/>
              <a:t>LastName</a:t>
            </a:r>
            <a:r>
              <a:rPr lang="en-IN" sz="1500" dirty="0"/>
              <a:t>="Schumacher" };</a:t>
            </a:r>
            <a:endParaRPr lang="en-US" sz="1500" dirty="0"/>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7697982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9828"/>
            <a:ext cx="10515600" cy="5797135"/>
          </a:xfrm>
        </p:spPr>
        <p:txBody>
          <a:bodyPr>
            <a:normAutofit/>
          </a:bodyPr>
          <a:lstStyle/>
          <a:p>
            <a:pPr marL="0" indent="0">
              <a:buNone/>
            </a:pPr>
            <a:r>
              <a:rPr lang="en-US" u="sng" dirty="0" smtClean="0"/>
              <a:t>Two Dimensional Arrays:</a:t>
            </a:r>
          </a:p>
          <a:p>
            <a:r>
              <a:rPr lang="en-IN" sz="2000" dirty="0"/>
              <a:t>A multidimensional array is indexed by two integers</a:t>
            </a:r>
            <a:r>
              <a:rPr lang="en-IN" sz="2000" dirty="0" smtClean="0"/>
              <a:t>.</a:t>
            </a:r>
            <a:endParaRPr lang="en-US" sz="2000" dirty="0"/>
          </a:p>
          <a:p>
            <a:r>
              <a:rPr lang="en-IN" sz="2000" dirty="0"/>
              <a:t>Declaring two - dimensional array with C# is done by putting a comma inside the brackets. The array is initialized by specifying the size of every dimension (also known as rank</a:t>
            </a:r>
            <a:r>
              <a:rPr lang="en-IN" sz="2000" dirty="0" smtClean="0"/>
              <a:t>).</a:t>
            </a:r>
            <a:r>
              <a:rPr lang="en-US" sz="2000" dirty="0"/>
              <a:t> </a:t>
            </a:r>
            <a:endParaRPr lang="en-US" sz="2000" dirty="0" smtClean="0"/>
          </a:p>
          <a:p>
            <a:r>
              <a:rPr lang="en-IN" sz="2000" dirty="0" smtClean="0"/>
              <a:t>The </a:t>
            </a:r>
            <a:r>
              <a:rPr lang="en-IN" sz="2000" dirty="0"/>
              <a:t>array elements can be accessed by using two integers with the </a:t>
            </a:r>
            <a:r>
              <a:rPr lang="en-IN" sz="2000" dirty="0" smtClean="0"/>
              <a:t>indexer.</a:t>
            </a:r>
          </a:p>
          <a:p>
            <a:r>
              <a:rPr lang="en-IN" sz="2000" dirty="0"/>
              <a:t>You cannot change the rank after declaring an array</a:t>
            </a:r>
            <a:r>
              <a:rPr lang="en-IN" sz="2000" dirty="0" smtClean="0"/>
              <a:t>.</a:t>
            </a:r>
          </a:p>
          <a:p>
            <a:pPr marL="0" indent="0">
              <a:buNone/>
            </a:pPr>
            <a:endParaRPr lang="en-US" sz="2000" dirty="0" smtClean="0"/>
          </a:p>
          <a:p>
            <a:pPr marL="457200" lvl="1" indent="0">
              <a:buNone/>
            </a:pPr>
            <a:r>
              <a:rPr lang="en-IN" sz="1600" dirty="0" err="1" smtClean="0"/>
              <a:t>int</a:t>
            </a:r>
            <a:r>
              <a:rPr lang="en-IN" sz="1600" dirty="0" smtClean="0"/>
              <a:t> </a:t>
            </a:r>
            <a:r>
              <a:rPr lang="en-IN" sz="1600" dirty="0"/>
              <a:t>[,] </a:t>
            </a:r>
            <a:r>
              <a:rPr lang="en-IN" sz="1600" dirty="0" err="1"/>
              <a:t>twodim</a:t>
            </a:r>
            <a:r>
              <a:rPr lang="en-IN" sz="1600" dirty="0"/>
              <a:t> = new </a:t>
            </a:r>
            <a:r>
              <a:rPr lang="en-IN" sz="1600" dirty="0" err="1"/>
              <a:t>int</a:t>
            </a:r>
            <a:r>
              <a:rPr lang="en-IN" sz="1600" dirty="0"/>
              <a:t> [3, 2];</a:t>
            </a:r>
            <a:endParaRPr lang="en-US" sz="1600" dirty="0"/>
          </a:p>
          <a:p>
            <a:pPr marL="457200" lvl="1" indent="0">
              <a:buNone/>
            </a:pPr>
            <a:r>
              <a:rPr lang="en-IN" sz="1600" dirty="0" err="1" smtClean="0"/>
              <a:t>twodim</a:t>
            </a:r>
            <a:r>
              <a:rPr lang="en-IN" sz="1600" dirty="0" smtClean="0"/>
              <a:t> </a:t>
            </a:r>
            <a:r>
              <a:rPr lang="en-IN" sz="1600" dirty="0"/>
              <a:t>[0, 0] = 1;</a:t>
            </a:r>
            <a:endParaRPr lang="en-US" sz="1600" dirty="0"/>
          </a:p>
          <a:p>
            <a:pPr marL="457200" lvl="1" indent="0">
              <a:buNone/>
            </a:pPr>
            <a:r>
              <a:rPr lang="en-IN" sz="1600" dirty="0" err="1"/>
              <a:t>twodim</a:t>
            </a:r>
            <a:r>
              <a:rPr lang="en-IN" sz="1600" dirty="0"/>
              <a:t> [0, 1] = 2;</a:t>
            </a:r>
            <a:endParaRPr lang="en-US" sz="1600" dirty="0"/>
          </a:p>
          <a:p>
            <a:pPr marL="457200" lvl="1" indent="0">
              <a:buNone/>
            </a:pPr>
            <a:r>
              <a:rPr lang="en-IN" sz="1600" dirty="0" err="1"/>
              <a:t>twodim</a:t>
            </a:r>
            <a:r>
              <a:rPr lang="en-IN" sz="1600" dirty="0"/>
              <a:t> [1, 0] = 3;</a:t>
            </a:r>
            <a:endParaRPr lang="en-US" sz="1600" dirty="0"/>
          </a:p>
          <a:p>
            <a:pPr marL="457200" lvl="1" indent="0">
              <a:buNone/>
            </a:pPr>
            <a:r>
              <a:rPr lang="en-IN" sz="1600" dirty="0" err="1"/>
              <a:t>twodim</a:t>
            </a:r>
            <a:r>
              <a:rPr lang="en-IN" sz="1600" dirty="0"/>
              <a:t> [1, 1] = 4;</a:t>
            </a:r>
            <a:endParaRPr lang="en-US" sz="1600" dirty="0"/>
          </a:p>
          <a:p>
            <a:pPr marL="457200" lvl="1" indent="0">
              <a:buNone/>
            </a:pPr>
            <a:r>
              <a:rPr lang="en-IN" sz="1600" dirty="0" err="1"/>
              <a:t>twodim</a:t>
            </a:r>
            <a:r>
              <a:rPr lang="en-IN" sz="1600" dirty="0"/>
              <a:t> [2, 0] = 5;</a:t>
            </a:r>
            <a:endParaRPr lang="en-US" sz="1600" dirty="0"/>
          </a:p>
          <a:p>
            <a:pPr marL="457200" lvl="1" indent="0">
              <a:buNone/>
            </a:pPr>
            <a:r>
              <a:rPr lang="en-IN" sz="1600" dirty="0" err="1"/>
              <a:t>twodim</a:t>
            </a:r>
            <a:r>
              <a:rPr lang="en-IN" sz="1600" dirty="0"/>
              <a:t> [2, 1] = 6</a:t>
            </a:r>
            <a:r>
              <a:rPr lang="en-IN" sz="1600" dirty="0" smtClean="0"/>
              <a:t>;</a:t>
            </a:r>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0430959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rmAutofit fontScale="92500" lnSpcReduction="10000"/>
          </a:bodyPr>
          <a:lstStyle/>
          <a:p>
            <a:pPr marL="0" indent="0">
              <a:buNone/>
            </a:pPr>
            <a:r>
              <a:rPr lang="en-US" u="sng" dirty="0" smtClean="0"/>
              <a:t>Jagged Arrays:</a:t>
            </a:r>
          </a:p>
          <a:p>
            <a:r>
              <a:rPr lang="en-IN" sz="2200" dirty="0"/>
              <a:t>A jagged array is more flexible in sizing the array. With a jagged array every row can have a different size.</a:t>
            </a:r>
            <a:endParaRPr lang="en-US" sz="2200" dirty="0"/>
          </a:p>
          <a:p>
            <a:pPr marL="0" indent="0">
              <a:buNone/>
            </a:pPr>
            <a:r>
              <a:rPr lang="en-IN" sz="2000" dirty="0"/>
              <a:t> </a:t>
            </a:r>
            <a:endParaRPr lang="en-US" sz="2000" dirty="0"/>
          </a:p>
          <a:p>
            <a:pPr marL="457200" lvl="1" indent="0">
              <a:buNone/>
            </a:pPr>
            <a:r>
              <a:rPr lang="en-IN" sz="1600" dirty="0" smtClean="0"/>
              <a:t> </a:t>
            </a:r>
            <a:r>
              <a:rPr lang="en-IN" sz="1600" dirty="0" err="1" smtClean="0"/>
              <a:t>int</a:t>
            </a:r>
            <a:r>
              <a:rPr lang="en-IN" sz="1600" dirty="0" smtClean="0"/>
              <a:t> </a:t>
            </a:r>
            <a:r>
              <a:rPr lang="en-IN" sz="1600" dirty="0"/>
              <a:t>[] [] jagged = new </a:t>
            </a:r>
            <a:r>
              <a:rPr lang="en-IN" sz="1600" dirty="0" err="1"/>
              <a:t>int</a:t>
            </a:r>
            <a:r>
              <a:rPr lang="en-IN" sz="1600" dirty="0"/>
              <a:t> [3] [];</a:t>
            </a:r>
            <a:endParaRPr lang="en-US" sz="1600" dirty="0"/>
          </a:p>
          <a:p>
            <a:pPr marL="457200" lvl="1" indent="0">
              <a:buNone/>
            </a:pPr>
            <a:r>
              <a:rPr lang="en-IN" sz="1600" dirty="0"/>
              <a:t> </a:t>
            </a:r>
            <a:r>
              <a:rPr lang="en-IN" sz="1600" dirty="0" smtClean="0"/>
              <a:t>Jagged </a:t>
            </a:r>
            <a:r>
              <a:rPr lang="en-IN" sz="1600" dirty="0"/>
              <a:t>[0] = new </a:t>
            </a:r>
            <a:r>
              <a:rPr lang="en-IN" sz="1600" dirty="0" err="1"/>
              <a:t>int</a:t>
            </a:r>
            <a:r>
              <a:rPr lang="en-IN" sz="1600" dirty="0"/>
              <a:t> [2] {1, 2};</a:t>
            </a:r>
            <a:endParaRPr lang="en-US" sz="1600" dirty="0"/>
          </a:p>
          <a:p>
            <a:pPr marL="457200" lvl="1" indent="0">
              <a:buNone/>
            </a:pPr>
            <a:r>
              <a:rPr lang="en-IN" sz="1600" dirty="0"/>
              <a:t> </a:t>
            </a:r>
            <a:r>
              <a:rPr lang="en-IN" sz="1600" dirty="0" smtClean="0"/>
              <a:t>Jagged </a:t>
            </a:r>
            <a:r>
              <a:rPr lang="en-IN" sz="1600" dirty="0"/>
              <a:t>[1] = new </a:t>
            </a:r>
            <a:r>
              <a:rPr lang="en-IN" sz="1600" dirty="0" err="1"/>
              <a:t>int</a:t>
            </a:r>
            <a:r>
              <a:rPr lang="en-IN" sz="1600" dirty="0"/>
              <a:t> [6] {3, 4, 5, 6, 7, 8};</a:t>
            </a:r>
            <a:endParaRPr lang="en-US" sz="1600" dirty="0"/>
          </a:p>
          <a:p>
            <a:pPr marL="457200" lvl="1" indent="0">
              <a:buNone/>
            </a:pPr>
            <a:r>
              <a:rPr lang="en-IN" sz="1600" dirty="0"/>
              <a:t> </a:t>
            </a:r>
            <a:r>
              <a:rPr lang="en-IN" sz="1600" dirty="0" smtClean="0"/>
              <a:t>Jagged </a:t>
            </a:r>
            <a:r>
              <a:rPr lang="en-IN" sz="1600" dirty="0"/>
              <a:t>[2] = new </a:t>
            </a:r>
            <a:r>
              <a:rPr lang="en-IN" sz="1600" dirty="0" err="1"/>
              <a:t>int</a:t>
            </a:r>
            <a:r>
              <a:rPr lang="en-IN" sz="1600" dirty="0"/>
              <a:t> [3] {9, 10, 11};</a:t>
            </a:r>
            <a:endParaRPr lang="en-US" sz="1600" dirty="0"/>
          </a:p>
          <a:p>
            <a:pPr marL="0" indent="0">
              <a:buNone/>
            </a:pPr>
            <a:r>
              <a:rPr lang="en-IN" sz="2000" dirty="0" smtClean="0"/>
              <a:t> </a:t>
            </a:r>
            <a:endParaRPr lang="en-US" sz="2200" dirty="0" smtClean="0"/>
          </a:p>
          <a:p>
            <a:r>
              <a:rPr lang="en-IN" sz="2200" dirty="0" smtClean="0"/>
              <a:t>Iterating </a:t>
            </a:r>
            <a:r>
              <a:rPr lang="en-IN" sz="2200" dirty="0"/>
              <a:t>through all elements of a jagged array can be done with nested for loops. In the outer for loop every row is iterated, and the inner for loop iterates through every element inside a row.</a:t>
            </a:r>
            <a:endParaRPr lang="en-US" sz="2200" dirty="0"/>
          </a:p>
          <a:p>
            <a:pPr marL="0" indent="0">
              <a:buNone/>
            </a:pPr>
            <a:r>
              <a:rPr lang="en-IN" sz="2000" b="1" dirty="0"/>
              <a:t> </a:t>
            </a:r>
            <a:endParaRPr lang="en-US" sz="2000" dirty="0"/>
          </a:p>
          <a:p>
            <a:pPr marL="457200" lvl="1" indent="0">
              <a:buNone/>
            </a:pPr>
            <a:r>
              <a:rPr lang="en-IN" sz="1600" dirty="0"/>
              <a:t>for (</a:t>
            </a:r>
            <a:r>
              <a:rPr lang="en-IN" sz="1600" dirty="0" err="1"/>
              <a:t>int</a:t>
            </a:r>
            <a:r>
              <a:rPr lang="en-IN" sz="1600" dirty="0"/>
              <a:t> row = 0; row &lt; </a:t>
            </a:r>
            <a:r>
              <a:rPr lang="en-IN" sz="1600" dirty="0" err="1"/>
              <a:t>jagged.Length</a:t>
            </a:r>
            <a:r>
              <a:rPr lang="en-IN" sz="1600" dirty="0"/>
              <a:t>; row++)</a:t>
            </a:r>
            <a:endParaRPr lang="en-US" sz="1600" dirty="0"/>
          </a:p>
          <a:p>
            <a:pPr marL="457200" lvl="1" indent="0">
              <a:buNone/>
            </a:pPr>
            <a:r>
              <a:rPr lang="en-IN" sz="1600" dirty="0"/>
              <a:t>{</a:t>
            </a:r>
            <a:endParaRPr lang="en-US" sz="1600" dirty="0"/>
          </a:p>
          <a:p>
            <a:pPr marL="457200" lvl="1" indent="0">
              <a:buNone/>
            </a:pPr>
            <a:r>
              <a:rPr lang="en-IN" sz="1600" dirty="0"/>
              <a:t>      for (</a:t>
            </a:r>
            <a:r>
              <a:rPr lang="en-IN" sz="1600" dirty="0" err="1"/>
              <a:t>int</a:t>
            </a:r>
            <a:r>
              <a:rPr lang="en-IN" sz="1600" dirty="0"/>
              <a:t> element = 0; element &lt; jagged[row].Length; element++)</a:t>
            </a:r>
            <a:endParaRPr lang="en-US" sz="1600" dirty="0"/>
          </a:p>
          <a:p>
            <a:pPr marL="457200" lvl="1" indent="0">
              <a:buNone/>
            </a:pPr>
            <a:r>
              <a:rPr lang="en-IN" sz="1600" dirty="0"/>
              <a:t>      {</a:t>
            </a:r>
            <a:endParaRPr lang="en-US" sz="1600" dirty="0"/>
          </a:p>
          <a:p>
            <a:pPr marL="457200" lvl="1" indent="0">
              <a:buNone/>
            </a:pPr>
            <a:r>
              <a:rPr lang="en-IN" sz="1600" dirty="0"/>
              <a:t>        </a:t>
            </a:r>
            <a:r>
              <a:rPr lang="en-IN" sz="1600" dirty="0" err="1"/>
              <a:t>Console.WriteLine</a:t>
            </a:r>
            <a:r>
              <a:rPr lang="en-IN" sz="1600" dirty="0"/>
              <a:t>("row: {0}, element: {1}, value: {2}",</a:t>
            </a:r>
            <a:endParaRPr lang="en-US" sz="1600" dirty="0"/>
          </a:p>
          <a:p>
            <a:pPr marL="457200" lvl="1" indent="0">
              <a:buNone/>
            </a:pPr>
            <a:r>
              <a:rPr lang="en-IN" sz="1600" dirty="0"/>
              <a:t>        row, element, jagged[row][element]);</a:t>
            </a:r>
            <a:endParaRPr lang="en-US" sz="1600" dirty="0"/>
          </a:p>
          <a:p>
            <a:pPr marL="457200" lvl="1" indent="0">
              <a:buNone/>
            </a:pPr>
            <a:r>
              <a:rPr lang="en-IN" sz="1600" dirty="0"/>
              <a:t>      }</a:t>
            </a:r>
            <a:endParaRPr lang="en-US" sz="1600" dirty="0"/>
          </a:p>
          <a:p>
            <a:pPr marL="457200" lvl="1" indent="0">
              <a:buNone/>
            </a:pPr>
            <a:r>
              <a:rPr lang="en-IN" sz="1600" dirty="0"/>
              <a:t>}</a:t>
            </a:r>
            <a:endParaRPr lang="en-US" sz="16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8541911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lstStyle/>
          <a:p>
            <a:pPr marL="0" indent="0">
              <a:buNone/>
            </a:pPr>
            <a:r>
              <a:rPr lang="en-US" dirty="0" smtClean="0"/>
              <a:t>Demo</a:t>
            </a:r>
          </a:p>
          <a:p>
            <a:r>
              <a:rPr lang="en-US" sz="2000" dirty="0" smtClean="0"/>
              <a:t>Demonstrate creating, initializing, adding and modifying array</a:t>
            </a:r>
          </a:p>
          <a:p>
            <a:r>
              <a:rPr lang="en-US" sz="2000" dirty="0" smtClean="0"/>
              <a:t>Demonstrate array initializer syntax</a:t>
            </a:r>
          </a:p>
          <a:p>
            <a:r>
              <a:rPr lang="en-US" sz="2000" dirty="0" smtClean="0"/>
              <a:t>Demonstrate two dimensional and Jagged Array</a:t>
            </a:r>
          </a:p>
          <a:p>
            <a:r>
              <a:rPr lang="en-US" sz="2000" dirty="0" smtClean="0"/>
              <a:t>Demonstrate looping through an array</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2847647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589"/>
          </a:xfrm>
        </p:spPr>
        <p:txBody>
          <a:bodyPr/>
          <a:lstStyle/>
          <a:p>
            <a:r>
              <a:rPr lang="en-US" u="sng" dirty="0" smtClean="0"/>
              <a:t>Decision Making – Conditional Statements</a:t>
            </a:r>
            <a:endParaRPr lang="en-US" u="sng" dirty="0"/>
          </a:p>
        </p:txBody>
      </p:sp>
      <p:sp>
        <p:nvSpPr>
          <p:cNvPr id="3" name="Content Placeholder 2"/>
          <p:cNvSpPr>
            <a:spLocks noGrp="1"/>
          </p:cNvSpPr>
          <p:nvPr>
            <p:ph idx="1"/>
          </p:nvPr>
        </p:nvSpPr>
        <p:spPr>
          <a:xfrm>
            <a:off x="838200" y="1132114"/>
            <a:ext cx="10515600" cy="5044849"/>
          </a:xfrm>
        </p:spPr>
        <p:txBody>
          <a:bodyPr>
            <a:normAutofit/>
          </a:bodyPr>
          <a:lstStyle/>
          <a:p>
            <a:pPr marL="0" indent="0">
              <a:buNone/>
            </a:pPr>
            <a:r>
              <a:rPr lang="en-US" sz="2000" dirty="0"/>
              <a:t>Decision making structures requires the programmer to specify one or more conditions to be </a:t>
            </a:r>
            <a:r>
              <a:rPr lang="en-US" sz="2000" dirty="0" smtClean="0"/>
              <a:t>evaluated, </a:t>
            </a:r>
            <a:r>
              <a:rPr lang="en-US" sz="2000" dirty="0"/>
              <a:t>along with a statement or statements to be executed if the condition is determined to be true, and optionally, other statements to be executed if the condition is determined to be false</a:t>
            </a:r>
            <a:r>
              <a:rPr lang="en-US" sz="2000" dirty="0" smtClean="0"/>
              <a:t>.</a:t>
            </a:r>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15643870"/>
              </p:ext>
            </p:extLst>
          </p:nvPr>
        </p:nvGraphicFramePr>
        <p:xfrm>
          <a:off x="1959428" y="2323495"/>
          <a:ext cx="8128000" cy="3937000"/>
        </p:xfrm>
        <a:graphic>
          <a:graphicData uri="http://schemas.openxmlformats.org/drawingml/2006/table">
            <a:tbl>
              <a:tblPr firstRow="1" bandRow="1">
                <a:tableStyleId>{2D5ABB26-0587-4C30-8999-92F81FD0307C}</a:tableStyleId>
              </a:tblPr>
              <a:tblGrid>
                <a:gridCol w="1611086">
                  <a:extLst>
                    <a:ext uri="{9D8B030D-6E8A-4147-A177-3AD203B41FA5}">
                      <a16:colId xmlns:a16="http://schemas.microsoft.com/office/drawing/2014/main" val="20000"/>
                    </a:ext>
                  </a:extLst>
                </a:gridCol>
                <a:gridCol w="6516914">
                  <a:extLst>
                    <a:ext uri="{9D8B030D-6E8A-4147-A177-3AD203B41FA5}">
                      <a16:colId xmlns:a16="http://schemas.microsoft.com/office/drawing/2014/main" val="20001"/>
                    </a:ext>
                  </a:extLst>
                </a:gridCol>
              </a:tblGrid>
              <a:tr h="0">
                <a:tc>
                  <a:txBody>
                    <a:bodyPr/>
                    <a:lstStyle/>
                    <a:p>
                      <a:r>
                        <a:rPr lang="en-US" b="1" dirty="0" smtClean="0"/>
                        <a:t>Statement</a:t>
                      </a:r>
                      <a:endParaRPr lang="en-US" b="1" dirty="0"/>
                    </a:p>
                  </a:txBody>
                  <a:tcPr/>
                </a:tc>
                <a:tc>
                  <a:txBody>
                    <a:bodyPr/>
                    <a:lstStyle/>
                    <a:p>
                      <a:r>
                        <a:rPr lang="en-US" b="1" dirty="0" smtClean="0"/>
                        <a:t>Description</a:t>
                      </a:r>
                      <a:endParaRPr lang="en-US" b="1" dirty="0"/>
                    </a:p>
                  </a:txBody>
                  <a:tcPr/>
                </a:tc>
                <a:extLst>
                  <a:ext uri="{0D108BD9-81ED-4DB2-BD59-A6C34878D82A}">
                    <a16:rowId xmlns:a16="http://schemas.microsoft.com/office/drawing/2014/main" val="10000"/>
                  </a:ext>
                </a:extLst>
              </a:tr>
              <a:tr h="370840">
                <a:tc>
                  <a:txBody>
                    <a:bodyPr/>
                    <a:lstStyle/>
                    <a:p>
                      <a:r>
                        <a:rPr lang="en-US" dirty="0" smtClean="0"/>
                        <a:t>If </a:t>
                      </a:r>
                      <a:endParaRPr lang="en-US" dirty="0"/>
                    </a:p>
                  </a:txBody>
                  <a:tcPr/>
                </a:tc>
                <a:tc>
                  <a:txBody>
                    <a:bodyPr/>
                    <a:lstStyle/>
                    <a:p>
                      <a:r>
                        <a:rPr lang="en-US" sz="1800" kern="1200" dirty="0" smtClean="0">
                          <a:effectLst/>
                        </a:rPr>
                        <a:t>An if statement consists of a </a:t>
                      </a:r>
                      <a:r>
                        <a:rPr lang="en-US" sz="1800" kern="1200" dirty="0" err="1" smtClean="0">
                          <a:effectLst/>
                        </a:rPr>
                        <a:t>boolean</a:t>
                      </a:r>
                      <a:r>
                        <a:rPr lang="en-US" sz="1800" kern="1200" dirty="0" smtClean="0">
                          <a:effectLst/>
                        </a:rPr>
                        <a:t> expression followed by one or more statements</a:t>
                      </a:r>
                      <a:endParaRPr lang="en-US" dirty="0"/>
                    </a:p>
                  </a:txBody>
                  <a:tcPr/>
                </a:tc>
                <a:extLst>
                  <a:ext uri="{0D108BD9-81ED-4DB2-BD59-A6C34878D82A}">
                    <a16:rowId xmlns:a16="http://schemas.microsoft.com/office/drawing/2014/main" val="10001"/>
                  </a:ext>
                </a:extLst>
              </a:tr>
              <a:tr h="370840">
                <a:tc>
                  <a:txBody>
                    <a:bodyPr/>
                    <a:lstStyle/>
                    <a:p>
                      <a:r>
                        <a:rPr lang="en-US" dirty="0" smtClean="0"/>
                        <a:t>If….else</a:t>
                      </a:r>
                      <a:endParaRPr lang="en-US" dirty="0"/>
                    </a:p>
                  </a:txBody>
                  <a:tcPr/>
                </a:tc>
                <a:tc>
                  <a:txBody>
                    <a:bodyPr/>
                    <a:lstStyle/>
                    <a:p>
                      <a:r>
                        <a:rPr lang="en-US" sz="1800" kern="1200" dirty="0" smtClean="0">
                          <a:effectLst/>
                        </a:rPr>
                        <a:t>An if statement can be followed by an optional else statement, which executes when the </a:t>
                      </a:r>
                      <a:r>
                        <a:rPr lang="en-US" sz="1800" kern="1200" dirty="0" err="1" smtClean="0">
                          <a:effectLst/>
                        </a:rPr>
                        <a:t>boolean</a:t>
                      </a:r>
                      <a:r>
                        <a:rPr lang="en-US" sz="1800" kern="1200" dirty="0" smtClean="0">
                          <a:effectLst/>
                        </a:rPr>
                        <a:t> expression is false.</a:t>
                      </a:r>
                      <a:endParaRPr lang="en-US" dirty="0"/>
                    </a:p>
                  </a:txBody>
                  <a:tcPr/>
                </a:tc>
                <a:extLst>
                  <a:ext uri="{0D108BD9-81ED-4DB2-BD59-A6C34878D82A}">
                    <a16:rowId xmlns:a16="http://schemas.microsoft.com/office/drawing/2014/main" val="10002"/>
                  </a:ext>
                </a:extLst>
              </a:tr>
              <a:tr h="370840">
                <a:tc>
                  <a:txBody>
                    <a:bodyPr/>
                    <a:lstStyle/>
                    <a:p>
                      <a:r>
                        <a:rPr lang="en-US" dirty="0" smtClean="0"/>
                        <a:t>nested </a:t>
                      </a:r>
                      <a:endParaRPr lang="en-US" dirty="0"/>
                    </a:p>
                  </a:txBody>
                  <a:tcPr/>
                </a:tc>
                <a:tc>
                  <a:txBody>
                    <a:bodyPr/>
                    <a:lstStyle/>
                    <a:p>
                      <a:r>
                        <a:rPr lang="en-US" sz="1800" kern="1200" dirty="0" smtClean="0">
                          <a:effectLst/>
                        </a:rPr>
                        <a:t>You can use one if or else if statement inside another if or else if statement(s)</a:t>
                      </a:r>
                      <a:endParaRPr lang="en-US" dirty="0"/>
                    </a:p>
                  </a:txBody>
                  <a:tcPr/>
                </a:tc>
                <a:extLst>
                  <a:ext uri="{0D108BD9-81ED-4DB2-BD59-A6C34878D82A}">
                    <a16:rowId xmlns:a16="http://schemas.microsoft.com/office/drawing/2014/main" val="10003"/>
                  </a:ext>
                </a:extLst>
              </a:tr>
              <a:tr h="370840">
                <a:tc>
                  <a:txBody>
                    <a:bodyPr/>
                    <a:lstStyle/>
                    <a:p>
                      <a:r>
                        <a:rPr lang="en-US" dirty="0" smtClean="0"/>
                        <a:t>switch</a:t>
                      </a:r>
                      <a:endParaRPr lang="en-US" dirty="0"/>
                    </a:p>
                  </a:txBody>
                  <a:tcPr/>
                </a:tc>
                <a:tc>
                  <a:txBody>
                    <a:bodyPr/>
                    <a:lstStyle/>
                    <a:p>
                      <a:r>
                        <a:rPr lang="en-US" sz="1800" kern="1200" dirty="0" smtClean="0">
                          <a:effectLst/>
                        </a:rPr>
                        <a:t>A switch statement allows a variable to be tested for equality against a list of values</a:t>
                      </a:r>
                      <a:endParaRPr lang="en-US" dirty="0"/>
                    </a:p>
                  </a:txBody>
                  <a:tcPr/>
                </a:tc>
                <a:extLst>
                  <a:ext uri="{0D108BD9-81ED-4DB2-BD59-A6C34878D82A}">
                    <a16:rowId xmlns:a16="http://schemas.microsoft.com/office/drawing/2014/main" val="10004"/>
                  </a:ext>
                </a:extLst>
              </a:tr>
              <a:tr h="370840">
                <a:tc>
                  <a:txBody>
                    <a:bodyPr/>
                    <a:lstStyle/>
                    <a:p>
                      <a:r>
                        <a:rPr lang="en-US" dirty="0" smtClean="0"/>
                        <a:t>nested switch</a:t>
                      </a:r>
                      <a:endParaRPr lang="en-US" dirty="0"/>
                    </a:p>
                  </a:txBody>
                  <a:tcPr/>
                </a:tc>
                <a:tc>
                  <a:txBody>
                    <a:bodyPr/>
                    <a:lstStyle/>
                    <a:p>
                      <a:r>
                        <a:rPr lang="en-US" sz="1800" kern="1200" dirty="0" smtClean="0">
                          <a:effectLst/>
                        </a:rPr>
                        <a:t>You can use one switch statement inside another switch statement(s)</a:t>
                      </a:r>
                      <a:endParaRPr lang="en-US" dirty="0"/>
                    </a:p>
                  </a:txBody>
                  <a:tcPr/>
                </a:tc>
                <a:extLst>
                  <a:ext uri="{0D108BD9-81ED-4DB2-BD59-A6C34878D82A}">
                    <a16:rowId xmlns:a16="http://schemas.microsoft.com/office/drawing/2014/main" val="10005"/>
                  </a:ext>
                </a:extLst>
              </a:tr>
              <a:tr h="370840">
                <a:tc>
                  <a:txBody>
                    <a:bodyPr/>
                    <a:lstStyle/>
                    <a:p>
                      <a:r>
                        <a:rPr lang="en-US" dirty="0" smtClean="0"/>
                        <a:t>?: (ternary)</a:t>
                      </a:r>
                      <a:endParaRPr lang="en-US" dirty="0"/>
                    </a:p>
                  </a:txBody>
                  <a:tcPr/>
                </a:tc>
                <a:tc>
                  <a:txBody>
                    <a:bodyPr/>
                    <a:lstStyle/>
                    <a:p>
                      <a:r>
                        <a:rPr lang="en-US" dirty="0" smtClean="0"/>
                        <a:t>Used to replace if…else statements. Exp1? Exp2: Exp3</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054162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589"/>
          </a:xfrm>
        </p:spPr>
        <p:txBody>
          <a:bodyPr/>
          <a:lstStyle/>
          <a:p>
            <a:r>
              <a:rPr lang="en-US" u="sng" dirty="0" smtClean="0"/>
              <a:t>Loops</a:t>
            </a:r>
            <a:endParaRPr lang="en-US" u="sng" dirty="0"/>
          </a:p>
        </p:txBody>
      </p:sp>
      <p:sp>
        <p:nvSpPr>
          <p:cNvPr id="3" name="Content Placeholder 2"/>
          <p:cNvSpPr>
            <a:spLocks noGrp="1"/>
          </p:cNvSpPr>
          <p:nvPr>
            <p:ph idx="1"/>
          </p:nvPr>
        </p:nvSpPr>
        <p:spPr>
          <a:xfrm>
            <a:off x="838200" y="1233714"/>
            <a:ext cx="10515600" cy="4943249"/>
          </a:xfrm>
        </p:spPr>
        <p:txBody>
          <a:bodyPr>
            <a:normAutofit/>
          </a:bodyPr>
          <a:lstStyle/>
          <a:p>
            <a:pPr marL="0" indent="0">
              <a:buNone/>
            </a:pPr>
            <a:r>
              <a:rPr lang="en-US" sz="2000" dirty="0"/>
              <a:t>A loop statement allows us to execute a statement or a group of statements multiple </a:t>
            </a:r>
            <a:r>
              <a:rPr lang="en-US" sz="2000" dirty="0" smtClean="0"/>
              <a:t>times.</a:t>
            </a:r>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68927923"/>
              </p:ext>
            </p:extLst>
          </p:nvPr>
        </p:nvGraphicFramePr>
        <p:xfrm>
          <a:off x="1886857" y="1895323"/>
          <a:ext cx="8128000" cy="3205480"/>
        </p:xfrm>
        <a:graphic>
          <a:graphicData uri="http://schemas.openxmlformats.org/drawingml/2006/table">
            <a:tbl>
              <a:tblPr firstRow="1" bandRow="1">
                <a:tableStyleId>{2D5ABB26-0587-4C30-8999-92F81FD0307C}</a:tableStyleId>
              </a:tblPr>
              <a:tblGrid>
                <a:gridCol w="1915886">
                  <a:extLst>
                    <a:ext uri="{9D8B030D-6E8A-4147-A177-3AD203B41FA5}">
                      <a16:colId xmlns:a16="http://schemas.microsoft.com/office/drawing/2014/main" val="20000"/>
                    </a:ext>
                  </a:extLst>
                </a:gridCol>
                <a:gridCol w="6212114">
                  <a:extLst>
                    <a:ext uri="{9D8B030D-6E8A-4147-A177-3AD203B41FA5}">
                      <a16:colId xmlns:a16="http://schemas.microsoft.com/office/drawing/2014/main" val="20001"/>
                    </a:ext>
                  </a:extLst>
                </a:gridCol>
              </a:tblGrid>
              <a:tr h="370840">
                <a:tc>
                  <a:txBody>
                    <a:bodyPr/>
                    <a:lstStyle/>
                    <a:p>
                      <a:r>
                        <a:rPr lang="en-US" b="1" dirty="0" smtClean="0"/>
                        <a:t>Loop Type</a:t>
                      </a:r>
                      <a:endParaRPr lang="en-US" b="1" dirty="0"/>
                    </a:p>
                  </a:txBody>
                  <a:tcPr/>
                </a:tc>
                <a:tc>
                  <a:txBody>
                    <a:bodyPr/>
                    <a:lstStyle/>
                    <a:p>
                      <a:r>
                        <a:rPr lang="en-US" b="1" u="none" dirty="0" smtClean="0"/>
                        <a:t>Description</a:t>
                      </a:r>
                      <a:endParaRPr lang="en-US" b="1" u="none" dirty="0"/>
                    </a:p>
                  </a:txBody>
                  <a:tcPr/>
                </a:tc>
                <a:extLst>
                  <a:ext uri="{0D108BD9-81ED-4DB2-BD59-A6C34878D82A}">
                    <a16:rowId xmlns:a16="http://schemas.microsoft.com/office/drawing/2014/main" val="10000"/>
                  </a:ext>
                </a:extLst>
              </a:tr>
              <a:tr h="370840">
                <a:tc>
                  <a:txBody>
                    <a:bodyPr/>
                    <a:lstStyle/>
                    <a:p>
                      <a:r>
                        <a:rPr lang="en-US" dirty="0" smtClean="0"/>
                        <a:t>while</a:t>
                      </a:r>
                      <a:endParaRPr lang="en-US" dirty="0"/>
                    </a:p>
                  </a:txBody>
                  <a:tcPr/>
                </a:tc>
                <a:tc>
                  <a:txBody>
                    <a:bodyPr/>
                    <a:lstStyle/>
                    <a:p>
                      <a:r>
                        <a:rPr lang="en-US" sz="1800" kern="1200" dirty="0" smtClean="0">
                          <a:effectLst/>
                        </a:rPr>
                        <a:t>It repeats a statement or a group of statements while a given condition is true. It tests the condition before executing the loop body</a:t>
                      </a:r>
                      <a:endParaRPr lang="en-US" dirty="0"/>
                    </a:p>
                  </a:txBody>
                  <a:tcPr/>
                </a:tc>
                <a:extLst>
                  <a:ext uri="{0D108BD9-81ED-4DB2-BD59-A6C34878D82A}">
                    <a16:rowId xmlns:a16="http://schemas.microsoft.com/office/drawing/2014/main" val="10001"/>
                  </a:ext>
                </a:extLst>
              </a:tr>
              <a:tr h="370840">
                <a:tc>
                  <a:txBody>
                    <a:bodyPr/>
                    <a:lstStyle/>
                    <a:p>
                      <a:r>
                        <a:rPr lang="en-US" dirty="0" smtClean="0"/>
                        <a:t>for</a:t>
                      </a:r>
                      <a:endParaRPr lang="en-US" dirty="0"/>
                    </a:p>
                  </a:txBody>
                  <a:tcPr/>
                </a:tc>
                <a:tc>
                  <a:txBody>
                    <a:bodyPr/>
                    <a:lstStyle/>
                    <a:p>
                      <a:r>
                        <a:rPr lang="en-US" sz="1800" kern="1200" dirty="0" smtClean="0">
                          <a:effectLst/>
                        </a:rPr>
                        <a:t>It executes a sequence of statements multiple times and abbreviates the code that manages the loop variable</a:t>
                      </a:r>
                      <a:endParaRPr lang="en-US" dirty="0"/>
                    </a:p>
                  </a:txBody>
                  <a:tcPr/>
                </a:tc>
                <a:extLst>
                  <a:ext uri="{0D108BD9-81ED-4DB2-BD59-A6C34878D82A}">
                    <a16:rowId xmlns:a16="http://schemas.microsoft.com/office/drawing/2014/main" val="10002"/>
                  </a:ext>
                </a:extLst>
              </a:tr>
              <a:tr h="370840">
                <a:tc>
                  <a:txBody>
                    <a:bodyPr/>
                    <a:lstStyle/>
                    <a:p>
                      <a:r>
                        <a:rPr lang="en-US" dirty="0" smtClean="0"/>
                        <a:t>do...while</a:t>
                      </a:r>
                      <a:endParaRPr lang="en-US" dirty="0"/>
                    </a:p>
                  </a:txBody>
                  <a:tcPr/>
                </a:tc>
                <a:tc>
                  <a:txBody>
                    <a:bodyPr/>
                    <a:lstStyle/>
                    <a:p>
                      <a:r>
                        <a:rPr lang="en-US" sz="1800" kern="1200" dirty="0" smtClean="0">
                          <a:effectLst/>
                        </a:rPr>
                        <a:t>It is similar to a while statement, except that it tests the condition at the end of the loop body</a:t>
                      </a:r>
                      <a:endParaRPr lang="en-US" dirty="0"/>
                    </a:p>
                  </a:txBody>
                  <a:tcPr/>
                </a:tc>
                <a:extLst>
                  <a:ext uri="{0D108BD9-81ED-4DB2-BD59-A6C34878D82A}">
                    <a16:rowId xmlns:a16="http://schemas.microsoft.com/office/drawing/2014/main" val="10003"/>
                  </a:ext>
                </a:extLst>
              </a:tr>
              <a:tr h="370840">
                <a:tc>
                  <a:txBody>
                    <a:bodyPr/>
                    <a:lstStyle/>
                    <a:p>
                      <a:r>
                        <a:rPr lang="en-US" dirty="0" smtClean="0"/>
                        <a:t>nested</a:t>
                      </a:r>
                      <a:endParaRPr lang="en-US" dirty="0"/>
                    </a:p>
                  </a:txBody>
                  <a:tcPr/>
                </a:tc>
                <a:tc>
                  <a:txBody>
                    <a:bodyPr/>
                    <a:lstStyle/>
                    <a:p>
                      <a:r>
                        <a:rPr lang="en-US" sz="1800" kern="1200" dirty="0" smtClean="0">
                          <a:effectLst/>
                        </a:rPr>
                        <a:t>You can use one or more loop inside any another while, for or do…while loop</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48987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Javascript</a:t>
            </a:r>
            <a:r>
              <a:rPr lang="en-US" b="1" dirty="0" smtClean="0"/>
              <a:t>  </a:t>
            </a:r>
            <a:endParaRPr lang="en-US" b="1" dirty="0"/>
          </a:p>
        </p:txBody>
      </p:sp>
      <p:sp>
        <p:nvSpPr>
          <p:cNvPr id="3" name="Content Placeholder 2"/>
          <p:cNvSpPr>
            <a:spLocks noGrp="1"/>
          </p:cNvSpPr>
          <p:nvPr>
            <p:ph idx="1"/>
          </p:nvPr>
        </p:nvSpPr>
        <p:spPr/>
        <p:txBody>
          <a:bodyPr>
            <a:normAutofit/>
          </a:bodyPr>
          <a:lstStyle/>
          <a:p>
            <a:r>
              <a:rPr lang="en-US" sz="2000" dirty="0"/>
              <a:t>Adds logic and interactivity to a </a:t>
            </a:r>
            <a:r>
              <a:rPr lang="en-US" sz="2000" dirty="0" smtClean="0"/>
              <a:t>page</a:t>
            </a:r>
          </a:p>
          <a:p>
            <a:pPr marL="0" indent="0">
              <a:buNone/>
            </a:pPr>
            <a:endParaRPr lang="en-US" sz="2000" dirty="0"/>
          </a:p>
          <a:p>
            <a:r>
              <a:rPr lang="en-US" sz="2000" dirty="0"/>
              <a:t>"Do some </a:t>
            </a:r>
            <a:r>
              <a:rPr lang="en-US" sz="2000" dirty="0" smtClean="0"/>
              <a:t>math“</a:t>
            </a:r>
          </a:p>
          <a:p>
            <a:pPr marL="0" indent="0">
              <a:buNone/>
            </a:pPr>
            <a:endParaRPr lang="en-US" sz="2000" dirty="0"/>
          </a:p>
          <a:p>
            <a:r>
              <a:rPr lang="en-US" sz="2000" dirty="0"/>
              <a:t>"Change color when the user </a:t>
            </a:r>
            <a:r>
              <a:rPr lang="en-US" sz="2000" dirty="0" smtClean="0"/>
              <a:t>clicks“</a:t>
            </a:r>
          </a:p>
          <a:p>
            <a:pPr marL="0" indent="0">
              <a:buNone/>
            </a:pPr>
            <a:endParaRPr lang="en-US" sz="2000" dirty="0"/>
          </a:p>
          <a:p>
            <a:r>
              <a:rPr lang="en-US" sz="2000" dirty="0"/>
              <a:t>"Load new data from </a:t>
            </a:r>
            <a:r>
              <a:rPr lang="en-US" sz="2000" dirty="0" smtClean="0"/>
              <a:t>twitter“</a:t>
            </a:r>
          </a:p>
          <a:p>
            <a:endParaRPr lang="en-US" sz="2000" dirty="0"/>
          </a:p>
          <a:p>
            <a:r>
              <a:rPr lang="en-US" sz="2000" dirty="0"/>
              <a:t>The actions or "verbs" of a webpage</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7" name="Picture 6"/>
          <p:cNvPicPr>
            <a:picLocks noChangeAspect="1"/>
          </p:cNvPicPr>
          <p:nvPr/>
        </p:nvPicPr>
        <p:blipFill>
          <a:blip r:embed="rId2"/>
          <a:stretch>
            <a:fillRect/>
          </a:stretch>
        </p:blipFill>
        <p:spPr>
          <a:xfrm>
            <a:off x="10030980" y="365125"/>
            <a:ext cx="1322820" cy="1196436"/>
          </a:xfrm>
          <a:prstGeom prst="rect">
            <a:avLst/>
          </a:prstGeom>
        </p:spPr>
      </p:pic>
      <p:pic>
        <p:nvPicPr>
          <p:cNvPr id="8" name="Picture 7"/>
          <p:cNvPicPr>
            <a:picLocks noChangeAspect="1"/>
          </p:cNvPicPr>
          <p:nvPr/>
        </p:nvPicPr>
        <p:blipFill>
          <a:blip r:embed="rId3"/>
          <a:stretch>
            <a:fillRect/>
          </a:stretch>
        </p:blipFill>
        <p:spPr>
          <a:xfrm>
            <a:off x="6816436" y="2540489"/>
            <a:ext cx="2452255" cy="1947792"/>
          </a:xfrm>
          <a:prstGeom prst="rect">
            <a:avLst/>
          </a:prstGeom>
        </p:spPr>
      </p:pic>
    </p:spTree>
    <p:extLst>
      <p:ext uri="{BB962C8B-B14F-4D97-AF65-F5344CB8AC3E}">
        <p14:creationId xmlns:p14="http://schemas.microsoft.com/office/powerpoint/2010/main" val="887314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057"/>
            <a:ext cx="10515600" cy="5610906"/>
          </a:xfrm>
        </p:spPr>
        <p:txBody>
          <a:bodyPr/>
          <a:lstStyle/>
          <a:p>
            <a:pPr marL="0" indent="0">
              <a:buNone/>
            </a:pPr>
            <a:r>
              <a:rPr lang="en-US" u="sng" dirty="0" smtClean="0"/>
              <a:t>Loop Control Statements</a:t>
            </a:r>
          </a:p>
          <a:p>
            <a:pPr marL="0" indent="0">
              <a:buNone/>
            </a:pPr>
            <a:r>
              <a:rPr lang="en-US" sz="2000" dirty="0"/>
              <a:t>Loop control statements change execution from its normal sequence. When execution leaves a scope, all automatic objects that were created in that scope are destroyed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062116"/>
              </p:ext>
            </p:extLst>
          </p:nvPr>
        </p:nvGraphicFramePr>
        <p:xfrm>
          <a:off x="1988457" y="2098523"/>
          <a:ext cx="8128000" cy="2407920"/>
        </p:xfrm>
        <a:graphic>
          <a:graphicData uri="http://schemas.openxmlformats.org/drawingml/2006/table">
            <a:tbl>
              <a:tblPr firstRow="1" bandRow="1">
                <a:tableStyleId>{2D5ABB26-0587-4C30-8999-92F81FD0307C}</a:tableStyleId>
              </a:tblPr>
              <a:tblGrid>
                <a:gridCol w="2496457">
                  <a:extLst>
                    <a:ext uri="{9D8B030D-6E8A-4147-A177-3AD203B41FA5}">
                      <a16:colId xmlns:a16="http://schemas.microsoft.com/office/drawing/2014/main" val="20000"/>
                    </a:ext>
                  </a:extLst>
                </a:gridCol>
                <a:gridCol w="5631543">
                  <a:extLst>
                    <a:ext uri="{9D8B030D-6E8A-4147-A177-3AD203B41FA5}">
                      <a16:colId xmlns:a16="http://schemas.microsoft.com/office/drawing/2014/main" val="20001"/>
                    </a:ext>
                  </a:extLst>
                </a:gridCol>
              </a:tblGrid>
              <a:tr h="370840">
                <a:tc>
                  <a:txBody>
                    <a:bodyPr/>
                    <a:lstStyle/>
                    <a:p>
                      <a:r>
                        <a:rPr lang="en-US" sz="2000" b="1" dirty="0" smtClean="0"/>
                        <a:t>Control statement</a:t>
                      </a:r>
                      <a:endParaRPr lang="en-US" sz="2000" b="1" dirty="0"/>
                    </a:p>
                  </a:txBody>
                  <a:tcPr/>
                </a:tc>
                <a:tc>
                  <a:txBody>
                    <a:bodyPr/>
                    <a:lstStyle/>
                    <a:p>
                      <a:r>
                        <a:rPr lang="en-US" sz="2000" b="1" dirty="0" smtClean="0"/>
                        <a:t>Description</a:t>
                      </a:r>
                      <a:endParaRPr lang="en-US" sz="2000" b="1" dirty="0"/>
                    </a:p>
                  </a:txBody>
                  <a:tcPr/>
                </a:tc>
                <a:extLst>
                  <a:ext uri="{0D108BD9-81ED-4DB2-BD59-A6C34878D82A}">
                    <a16:rowId xmlns:a16="http://schemas.microsoft.com/office/drawing/2014/main" val="10000"/>
                  </a:ext>
                </a:extLst>
              </a:tr>
              <a:tr h="370840">
                <a:tc>
                  <a:txBody>
                    <a:bodyPr/>
                    <a:lstStyle/>
                    <a:p>
                      <a:r>
                        <a:rPr lang="en-US" sz="2000" dirty="0" smtClean="0"/>
                        <a:t>break</a:t>
                      </a:r>
                      <a:endParaRPr lang="en-US" sz="2000" dirty="0"/>
                    </a:p>
                  </a:txBody>
                  <a:tcPr/>
                </a:tc>
                <a:tc>
                  <a:txBody>
                    <a:bodyPr/>
                    <a:lstStyle/>
                    <a:p>
                      <a:r>
                        <a:rPr lang="en-US" sz="2000" kern="1200" dirty="0" smtClean="0">
                          <a:effectLst/>
                        </a:rPr>
                        <a:t>Terminates the loop or switch statement and transfers execution to the statement immediately following the loop or switch.</a:t>
                      </a:r>
                      <a:endParaRPr lang="en-US" sz="2000" dirty="0"/>
                    </a:p>
                  </a:txBody>
                  <a:tcPr/>
                </a:tc>
                <a:extLst>
                  <a:ext uri="{0D108BD9-81ED-4DB2-BD59-A6C34878D82A}">
                    <a16:rowId xmlns:a16="http://schemas.microsoft.com/office/drawing/2014/main" val="10001"/>
                  </a:ext>
                </a:extLst>
              </a:tr>
              <a:tr h="370840">
                <a:tc>
                  <a:txBody>
                    <a:bodyPr/>
                    <a:lstStyle/>
                    <a:p>
                      <a:r>
                        <a:rPr lang="en-US" sz="2000" dirty="0" smtClean="0"/>
                        <a:t>continue</a:t>
                      </a:r>
                      <a:endParaRPr lang="en-US" sz="2000" dirty="0"/>
                    </a:p>
                  </a:txBody>
                  <a:tcPr/>
                </a:tc>
                <a:tc>
                  <a:txBody>
                    <a:bodyPr/>
                    <a:lstStyle/>
                    <a:p>
                      <a:r>
                        <a:rPr lang="en-US" sz="2000" kern="1200" dirty="0" smtClean="0">
                          <a:effectLst/>
                        </a:rPr>
                        <a:t>Causes the loop to skip the remainder of its body and immediately retest its condition prior to reiterating</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50985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8629"/>
            <a:ext cx="10515600" cy="5538334"/>
          </a:xfrm>
        </p:spPr>
        <p:txBody>
          <a:bodyPr/>
          <a:lstStyle/>
          <a:p>
            <a:pPr marL="0" indent="0">
              <a:buNone/>
            </a:pPr>
            <a:r>
              <a:rPr lang="en-US" dirty="0" smtClean="0"/>
              <a:t>Demo</a:t>
            </a:r>
          </a:p>
          <a:p>
            <a:r>
              <a:rPr lang="en-US" sz="2000" dirty="0" smtClean="0"/>
              <a:t>Demonstrate all the Conditional and loop statements</a:t>
            </a:r>
          </a:p>
          <a:p>
            <a:r>
              <a:rPr lang="en-US" sz="2000" dirty="0" smtClean="0"/>
              <a:t>Demonstrate the usage of break and continue statements</a:t>
            </a:r>
          </a:p>
          <a:p>
            <a:r>
              <a:rPr lang="en-US" sz="2000" dirty="0" smtClean="0"/>
              <a:t>Demonstrate the difference between while and do while loop</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7197861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8389"/>
          </a:xfrm>
        </p:spPr>
        <p:txBody>
          <a:bodyPr>
            <a:normAutofit fontScale="90000"/>
          </a:bodyPr>
          <a:lstStyle/>
          <a:p>
            <a:r>
              <a:rPr lang="en-US" u="sng" dirty="0" smtClean="0"/>
              <a:t>Collections</a:t>
            </a:r>
            <a:endParaRPr lang="en-US" u="sng" dirty="0"/>
          </a:p>
        </p:txBody>
      </p:sp>
      <p:sp>
        <p:nvSpPr>
          <p:cNvPr id="3" name="Content Placeholder 2"/>
          <p:cNvSpPr>
            <a:spLocks noGrp="1"/>
          </p:cNvSpPr>
          <p:nvPr>
            <p:ph idx="1"/>
          </p:nvPr>
        </p:nvSpPr>
        <p:spPr>
          <a:xfrm>
            <a:off x="838200" y="1119116"/>
            <a:ext cx="10515600" cy="5057847"/>
          </a:xfrm>
        </p:spPr>
        <p:txBody>
          <a:bodyPr/>
          <a:lstStyle/>
          <a:p>
            <a:pPr marL="0" indent="0">
              <a:buNone/>
            </a:pPr>
            <a:r>
              <a:rPr lang="en-US" sz="2000" dirty="0"/>
              <a:t>Collection classes are specialized classes for data storage and retrieval</a:t>
            </a:r>
            <a:r>
              <a:rPr lang="en-US" sz="2000" dirty="0" smtClean="0"/>
              <a:t>. </a:t>
            </a:r>
            <a:r>
              <a:rPr lang="en-US" sz="2000" dirty="0"/>
              <a:t>The following are the various commonly used classes of the </a:t>
            </a:r>
            <a:r>
              <a:rPr lang="en-US" sz="2000" b="1" dirty="0" err="1"/>
              <a:t>System.Collection</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00469961"/>
              </p:ext>
            </p:extLst>
          </p:nvPr>
        </p:nvGraphicFramePr>
        <p:xfrm>
          <a:off x="1254078" y="1895788"/>
          <a:ext cx="10099722" cy="4597063"/>
        </p:xfrm>
        <a:graphic>
          <a:graphicData uri="http://schemas.openxmlformats.org/drawingml/2006/table">
            <a:tbl>
              <a:tblPr firstRow="1" bandRow="1">
                <a:tableStyleId>{2D5ABB26-0587-4C30-8999-92F81FD0307C}</a:tableStyleId>
              </a:tblPr>
              <a:tblGrid>
                <a:gridCol w="2526352">
                  <a:extLst>
                    <a:ext uri="{9D8B030D-6E8A-4147-A177-3AD203B41FA5}">
                      <a16:colId xmlns:a16="http://schemas.microsoft.com/office/drawing/2014/main" val="20000"/>
                    </a:ext>
                  </a:extLst>
                </a:gridCol>
                <a:gridCol w="7573370">
                  <a:extLst>
                    <a:ext uri="{9D8B030D-6E8A-4147-A177-3AD203B41FA5}">
                      <a16:colId xmlns:a16="http://schemas.microsoft.com/office/drawing/2014/main" val="20001"/>
                    </a:ext>
                  </a:extLst>
                </a:gridCol>
              </a:tblGrid>
              <a:tr h="336476">
                <a:tc>
                  <a:txBody>
                    <a:bodyPr/>
                    <a:lstStyle/>
                    <a:p>
                      <a:r>
                        <a:rPr lang="en-US" sz="1800" b="1" dirty="0" smtClean="0"/>
                        <a:t>Class</a:t>
                      </a:r>
                      <a:endParaRPr lang="en-US" sz="1800" b="1" dirty="0"/>
                    </a:p>
                  </a:txBody>
                  <a:tcPr/>
                </a:tc>
                <a:tc>
                  <a:txBody>
                    <a:bodyPr/>
                    <a:lstStyle/>
                    <a:p>
                      <a:r>
                        <a:rPr lang="en-US" sz="1800" b="1" dirty="0" smtClean="0"/>
                        <a:t>Description and Usage</a:t>
                      </a:r>
                      <a:endParaRPr lang="en-US" sz="1800" b="1" dirty="0"/>
                    </a:p>
                  </a:txBody>
                  <a:tcPr/>
                </a:tc>
                <a:extLst>
                  <a:ext uri="{0D108BD9-81ED-4DB2-BD59-A6C34878D82A}">
                    <a16:rowId xmlns:a16="http://schemas.microsoft.com/office/drawing/2014/main" val="10000"/>
                  </a:ext>
                </a:extLst>
              </a:tr>
              <a:tr h="1576368">
                <a:tc>
                  <a:txBody>
                    <a:bodyPr/>
                    <a:lstStyle/>
                    <a:p>
                      <a:r>
                        <a:rPr lang="en-US" sz="1600" dirty="0" smtClean="0"/>
                        <a:t>Array List</a:t>
                      </a:r>
                      <a:endParaRPr lang="en-US" sz="1600" dirty="0"/>
                    </a:p>
                  </a:txBody>
                  <a:tcPr/>
                </a:tc>
                <a:tc>
                  <a:txBody>
                    <a:bodyPr/>
                    <a:lstStyle/>
                    <a:p>
                      <a:r>
                        <a:rPr lang="en-US" sz="1600" kern="1200" dirty="0" smtClean="0">
                          <a:effectLst/>
                        </a:rPr>
                        <a:t>It represents ordered collection of an object that can be indexed individually.</a:t>
                      </a:r>
                    </a:p>
                    <a:p>
                      <a:r>
                        <a:rPr lang="en-US" sz="1600" kern="1200" dirty="0" smtClean="0">
                          <a:effectLst/>
                        </a:rPr>
                        <a:t>It is basically an alternative to an array. However, unlike array you can add and remove items from a list at a specified position using an index and the array resizes itself automatically. It also allows dynamic memory allocation, adding, searching and sorting items in the list.</a:t>
                      </a:r>
                    </a:p>
                    <a:p>
                      <a:endParaRPr lang="en-US" sz="1600" dirty="0"/>
                    </a:p>
                  </a:txBody>
                  <a:tcPr/>
                </a:tc>
                <a:extLst>
                  <a:ext uri="{0D108BD9-81ED-4DB2-BD59-A6C34878D82A}">
                    <a16:rowId xmlns:a16="http://schemas.microsoft.com/office/drawing/2014/main" val="10001"/>
                  </a:ext>
                </a:extLst>
              </a:tr>
              <a:tr h="1078567">
                <a:tc>
                  <a:txBody>
                    <a:bodyPr/>
                    <a:lstStyle/>
                    <a:p>
                      <a:r>
                        <a:rPr lang="en-US" sz="1600" dirty="0" err="1" smtClean="0"/>
                        <a:t>Hashtable</a:t>
                      </a:r>
                      <a:endParaRPr lang="en-US" sz="1600" dirty="0"/>
                    </a:p>
                  </a:txBody>
                  <a:tcPr/>
                </a:tc>
                <a:tc>
                  <a:txBody>
                    <a:bodyPr/>
                    <a:lstStyle/>
                    <a:p>
                      <a:r>
                        <a:rPr lang="en-US" sz="1600" kern="1200" dirty="0" smtClean="0">
                          <a:effectLst/>
                        </a:rPr>
                        <a:t>It uses a key to access the elements in the collection.</a:t>
                      </a:r>
                    </a:p>
                    <a:p>
                      <a:r>
                        <a:rPr lang="en-US" sz="1600" kern="1200" dirty="0" smtClean="0">
                          <a:effectLst/>
                        </a:rPr>
                        <a:t>Each item in the hash table has a key/value pair. The key is used to access the items in the collection.</a:t>
                      </a:r>
                    </a:p>
                    <a:p>
                      <a:endParaRPr lang="en-US" sz="1600" dirty="0"/>
                    </a:p>
                  </a:txBody>
                  <a:tcPr/>
                </a:tc>
                <a:extLst>
                  <a:ext uri="{0D108BD9-81ED-4DB2-BD59-A6C34878D82A}">
                    <a16:rowId xmlns:a16="http://schemas.microsoft.com/office/drawing/2014/main" val="10002"/>
                  </a:ext>
                </a:extLst>
              </a:tr>
              <a:tr h="1576368">
                <a:tc>
                  <a:txBody>
                    <a:bodyPr/>
                    <a:lstStyle/>
                    <a:p>
                      <a:r>
                        <a:rPr lang="en-US" sz="1600" dirty="0" err="1" smtClean="0"/>
                        <a:t>SortedList</a:t>
                      </a:r>
                      <a:endParaRPr lang="en-US" sz="1600" dirty="0"/>
                    </a:p>
                  </a:txBody>
                  <a:tcPr/>
                </a:tc>
                <a:tc>
                  <a:txBody>
                    <a:bodyPr/>
                    <a:lstStyle/>
                    <a:p>
                      <a:r>
                        <a:rPr lang="en-US" sz="1600" kern="1200" dirty="0" smtClean="0">
                          <a:effectLst/>
                        </a:rPr>
                        <a:t>It uses a key as well as an index to access the items in a list.</a:t>
                      </a:r>
                    </a:p>
                    <a:p>
                      <a:r>
                        <a:rPr lang="en-US" sz="1600" kern="1200" dirty="0" smtClean="0">
                          <a:effectLst/>
                        </a:rPr>
                        <a:t>A sorted list is a combination of an array and a hash table. It contains a list of items that can be accessed using a key or an index. If you access items using an index, it is an </a:t>
                      </a:r>
                      <a:r>
                        <a:rPr lang="en-US" sz="1600" kern="1200" dirty="0" err="1" smtClean="0">
                          <a:effectLst/>
                        </a:rPr>
                        <a:t>ArrayList</a:t>
                      </a:r>
                      <a:r>
                        <a:rPr lang="en-US" sz="1600" kern="1200" dirty="0" smtClean="0">
                          <a:effectLst/>
                        </a:rPr>
                        <a:t>, and if you access items using a key , it is a </a:t>
                      </a:r>
                      <a:r>
                        <a:rPr lang="en-US" sz="1600" kern="1200" dirty="0" err="1" smtClean="0">
                          <a:effectLst/>
                        </a:rPr>
                        <a:t>Hashtable</a:t>
                      </a:r>
                      <a:r>
                        <a:rPr lang="en-US" sz="1600" kern="1200" dirty="0" smtClean="0">
                          <a:effectLst/>
                        </a:rPr>
                        <a:t>. The collection of items is always sorted by the key value.</a:t>
                      </a:r>
                    </a:p>
                    <a:p>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023415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69046737"/>
              </p:ext>
            </p:extLst>
          </p:nvPr>
        </p:nvGraphicFramePr>
        <p:xfrm>
          <a:off x="1390556" y="709683"/>
          <a:ext cx="9391176" cy="5834847"/>
        </p:xfrm>
        <a:graphic>
          <a:graphicData uri="http://schemas.openxmlformats.org/drawingml/2006/table">
            <a:tbl>
              <a:tblPr firstRow="1" bandRow="1">
                <a:tableStyleId>{2D5ABB26-0587-4C30-8999-92F81FD0307C}</a:tableStyleId>
              </a:tblPr>
              <a:tblGrid>
                <a:gridCol w="1639247">
                  <a:extLst>
                    <a:ext uri="{9D8B030D-6E8A-4147-A177-3AD203B41FA5}">
                      <a16:colId xmlns:a16="http://schemas.microsoft.com/office/drawing/2014/main" val="20000"/>
                    </a:ext>
                  </a:extLst>
                </a:gridCol>
                <a:gridCol w="7751929">
                  <a:extLst>
                    <a:ext uri="{9D8B030D-6E8A-4147-A177-3AD203B41FA5}">
                      <a16:colId xmlns:a16="http://schemas.microsoft.com/office/drawing/2014/main" val="20001"/>
                    </a:ext>
                  </a:extLst>
                </a:gridCol>
              </a:tblGrid>
              <a:tr h="586854">
                <a:tc>
                  <a:txBody>
                    <a:bodyPr/>
                    <a:lstStyle/>
                    <a:p>
                      <a:r>
                        <a:rPr lang="en-US" b="1" dirty="0" smtClean="0"/>
                        <a:t>Class</a:t>
                      </a:r>
                      <a:endParaRPr lang="en-US" b="1" dirty="0"/>
                    </a:p>
                  </a:txBody>
                  <a:tcPr/>
                </a:tc>
                <a:tc>
                  <a:txBody>
                    <a:bodyPr/>
                    <a:lstStyle/>
                    <a:p>
                      <a:r>
                        <a:rPr lang="en-US" b="1" dirty="0" smtClean="0"/>
                        <a:t>Description and Usage</a:t>
                      </a:r>
                      <a:endParaRPr lang="en-US" b="1" dirty="0"/>
                    </a:p>
                  </a:txBody>
                  <a:tcPr/>
                </a:tc>
                <a:extLst>
                  <a:ext uri="{0D108BD9-81ED-4DB2-BD59-A6C34878D82A}">
                    <a16:rowId xmlns:a16="http://schemas.microsoft.com/office/drawing/2014/main" val="10000"/>
                  </a:ext>
                </a:extLst>
              </a:tr>
              <a:tr h="1554961">
                <a:tc>
                  <a:txBody>
                    <a:bodyPr/>
                    <a:lstStyle/>
                    <a:p>
                      <a:r>
                        <a:rPr lang="en-US" dirty="0" smtClean="0"/>
                        <a:t>Stack</a:t>
                      </a:r>
                      <a:endParaRPr lang="en-US" dirty="0"/>
                    </a:p>
                  </a:txBody>
                  <a:tcPr/>
                </a:tc>
                <a:tc>
                  <a:txBody>
                    <a:bodyPr/>
                    <a:lstStyle/>
                    <a:p>
                      <a:r>
                        <a:rPr lang="en-US" sz="1800" b="0" i="0" kern="1200" dirty="0" smtClean="0">
                          <a:solidFill>
                            <a:schemeClr val="tx1"/>
                          </a:solidFill>
                          <a:effectLst/>
                          <a:latin typeface="+mn-lt"/>
                          <a:ea typeface="+mn-ea"/>
                          <a:cs typeface="+mn-cs"/>
                        </a:rPr>
                        <a:t>It represents a </a:t>
                      </a:r>
                      <a:r>
                        <a:rPr lang="en-US" sz="1800" b="1" i="0" kern="1200" dirty="0" smtClean="0">
                          <a:solidFill>
                            <a:schemeClr val="tx1"/>
                          </a:solidFill>
                          <a:effectLst/>
                          <a:latin typeface="+mn-lt"/>
                          <a:ea typeface="+mn-ea"/>
                          <a:cs typeface="+mn-cs"/>
                        </a:rPr>
                        <a:t>last-in, first out</a:t>
                      </a:r>
                      <a:r>
                        <a:rPr lang="en-US" sz="1800" b="0" i="0" kern="1200" dirty="0" smtClean="0">
                          <a:solidFill>
                            <a:schemeClr val="tx1"/>
                          </a:solidFill>
                          <a:effectLst/>
                          <a:latin typeface="+mn-lt"/>
                          <a:ea typeface="+mn-ea"/>
                          <a:cs typeface="+mn-cs"/>
                        </a:rPr>
                        <a:t> collection of object.</a:t>
                      </a:r>
                    </a:p>
                    <a:p>
                      <a:r>
                        <a:rPr lang="en-US" sz="1800" b="0" i="0" kern="1200" dirty="0" smtClean="0">
                          <a:solidFill>
                            <a:schemeClr val="tx1"/>
                          </a:solidFill>
                          <a:effectLst/>
                          <a:latin typeface="+mn-lt"/>
                          <a:ea typeface="+mn-ea"/>
                          <a:cs typeface="+mn-cs"/>
                        </a:rPr>
                        <a:t>It is used when you need a last-in, first-out access of items. When you add an item in the list, it is called </a:t>
                      </a:r>
                      <a:r>
                        <a:rPr lang="en-US" sz="1800" b="1" i="0" kern="1200" dirty="0" smtClean="0">
                          <a:solidFill>
                            <a:schemeClr val="tx1"/>
                          </a:solidFill>
                          <a:effectLst/>
                          <a:latin typeface="+mn-lt"/>
                          <a:ea typeface="+mn-ea"/>
                          <a:cs typeface="+mn-cs"/>
                        </a:rPr>
                        <a:t>pushing</a:t>
                      </a:r>
                      <a:r>
                        <a:rPr lang="en-US" sz="1800" b="0" i="0" kern="1200" dirty="0" smtClean="0">
                          <a:solidFill>
                            <a:schemeClr val="tx1"/>
                          </a:solidFill>
                          <a:effectLst/>
                          <a:latin typeface="+mn-lt"/>
                          <a:ea typeface="+mn-ea"/>
                          <a:cs typeface="+mn-cs"/>
                        </a:rPr>
                        <a:t> the item and when you remove it, it is called </a:t>
                      </a:r>
                      <a:r>
                        <a:rPr lang="en-US" sz="1800" b="1" i="0" kern="1200" dirty="0" smtClean="0">
                          <a:solidFill>
                            <a:schemeClr val="tx1"/>
                          </a:solidFill>
                          <a:effectLst/>
                          <a:latin typeface="+mn-lt"/>
                          <a:ea typeface="+mn-ea"/>
                          <a:cs typeface="+mn-cs"/>
                        </a:rPr>
                        <a:t>popping</a:t>
                      </a:r>
                      <a:r>
                        <a:rPr lang="en-US" sz="1800" b="0" i="0" kern="1200" dirty="0" smtClean="0">
                          <a:solidFill>
                            <a:schemeClr val="tx1"/>
                          </a:solidFill>
                          <a:effectLst/>
                          <a:latin typeface="+mn-lt"/>
                          <a:ea typeface="+mn-ea"/>
                          <a:cs typeface="+mn-cs"/>
                        </a:rPr>
                        <a:t> the item.</a:t>
                      </a:r>
                    </a:p>
                    <a:p>
                      <a:endParaRPr lang="en-US" dirty="0"/>
                    </a:p>
                  </a:txBody>
                  <a:tcPr/>
                </a:tc>
                <a:extLst>
                  <a:ext uri="{0D108BD9-81ED-4DB2-BD59-A6C34878D82A}">
                    <a16:rowId xmlns:a16="http://schemas.microsoft.com/office/drawing/2014/main" val="10001"/>
                  </a:ext>
                </a:extLst>
              </a:tr>
              <a:tr h="1554961">
                <a:tc>
                  <a:txBody>
                    <a:bodyPr/>
                    <a:lstStyle/>
                    <a:p>
                      <a:r>
                        <a:rPr lang="en-US" dirty="0" smtClean="0"/>
                        <a:t>Queue</a:t>
                      </a:r>
                      <a:endParaRPr lang="en-US" dirty="0"/>
                    </a:p>
                  </a:txBody>
                  <a:tcPr/>
                </a:tc>
                <a:tc>
                  <a:txBody>
                    <a:bodyPr/>
                    <a:lstStyle/>
                    <a:p>
                      <a:r>
                        <a:rPr lang="en-US" sz="1800" b="0" i="0" kern="1200" dirty="0" smtClean="0">
                          <a:solidFill>
                            <a:schemeClr val="tx1"/>
                          </a:solidFill>
                          <a:effectLst/>
                          <a:latin typeface="+mn-lt"/>
                          <a:ea typeface="+mn-ea"/>
                          <a:cs typeface="+mn-cs"/>
                        </a:rPr>
                        <a:t>It represents a </a:t>
                      </a:r>
                      <a:r>
                        <a:rPr lang="en-US" sz="1800" b="1" i="0" kern="1200" dirty="0" smtClean="0">
                          <a:solidFill>
                            <a:schemeClr val="tx1"/>
                          </a:solidFill>
                          <a:effectLst/>
                          <a:latin typeface="+mn-lt"/>
                          <a:ea typeface="+mn-ea"/>
                          <a:cs typeface="+mn-cs"/>
                        </a:rPr>
                        <a:t>first-in, first out</a:t>
                      </a:r>
                      <a:r>
                        <a:rPr lang="en-US" sz="1800" b="0" i="0" kern="1200" dirty="0" smtClean="0">
                          <a:solidFill>
                            <a:schemeClr val="tx1"/>
                          </a:solidFill>
                          <a:effectLst/>
                          <a:latin typeface="+mn-lt"/>
                          <a:ea typeface="+mn-ea"/>
                          <a:cs typeface="+mn-cs"/>
                        </a:rPr>
                        <a:t> collection of object.</a:t>
                      </a:r>
                    </a:p>
                    <a:p>
                      <a:r>
                        <a:rPr lang="en-US" sz="1800" b="0" i="0" kern="1200" dirty="0" smtClean="0">
                          <a:solidFill>
                            <a:schemeClr val="tx1"/>
                          </a:solidFill>
                          <a:effectLst/>
                          <a:latin typeface="+mn-lt"/>
                          <a:ea typeface="+mn-ea"/>
                          <a:cs typeface="+mn-cs"/>
                        </a:rPr>
                        <a:t>It is used when you need a first-in, first-out access of items. When you add an item in the list, it is called </a:t>
                      </a:r>
                      <a:r>
                        <a:rPr lang="en-US" sz="1800" b="1" i="0" kern="1200" dirty="0" err="1" smtClean="0">
                          <a:solidFill>
                            <a:schemeClr val="tx1"/>
                          </a:solidFill>
                          <a:effectLst/>
                          <a:latin typeface="+mn-lt"/>
                          <a:ea typeface="+mn-ea"/>
                          <a:cs typeface="+mn-cs"/>
                        </a:rPr>
                        <a:t>enqueue</a:t>
                      </a:r>
                      <a:r>
                        <a:rPr lang="en-US" sz="1800" b="0" i="0" kern="1200" dirty="0" smtClean="0">
                          <a:solidFill>
                            <a:schemeClr val="tx1"/>
                          </a:solidFill>
                          <a:effectLst/>
                          <a:latin typeface="+mn-lt"/>
                          <a:ea typeface="+mn-ea"/>
                          <a:cs typeface="+mn-cs"/>
                        </a:rPr>
                        <a:t> and when you remove an item, it is called </a:t>
                      </a:r>
                      <a:r>
                        <a:rPr lang="en-US" sz="1800" b="1" i="0" kern="1200" dirty="0" err="1" smtClean="0">
                          <a:solidFill>
                            <a:schemeClr val="tx1"/>
                          </a:solidFill>
                          <a:effectLst/>
                          <a:latin typeface="+mn-lt"/>
                          <a:ea typeface="+mn-ea"/>
                          <a:cs typeface="+mn-cs"/>
                        </a:rPr>
                        <a:t>deque</a:t>
                      </a:r>
                      <a:r>
                        <a:rPr lang="en-US" sz="1800" b="0" i="0" kern="1200" dirty="0" smtClean="0">
                          <a:solidFill>
                            <a:schemeClr val="tx1"/>
                          </a:solidFill>
                          <a:effectLst/>
                          <a:latin typeface="+mn-lt"/>
                          <a:ea typeface="+mn-ea"/>
                          <a:cs typeface="+mn-cs"/>
                        </a:rPr>
                        <a:t>.</a:t>
                      </a:r>
                    </a:p>
                    <a:p>
                      <a:endParaRPr lang="en-US" dirty="0"/>
                    </a:p>
                  </a:txBody>
                  <a:tcPr/>
                </a:tc>
                <a:extLst>
                  <a:ext uri="{0D108BD9-81ED-4DB2-BD59-A6C34878D82A}">
                    <a16:rowId xmlns:a16="http://schemas.microsoft.com/office/drawing/2014/main" val="10002"/>
                  </a:ext>
                </a:extLst>
              </a:tr>
              <a:tr h="2138071">
                <a:tc>
                  <a:txBody>
                    <a:bodyPr/>
                    <a:lstStyle/>
                    <a:p>
                      <a:r>
                        <a:rPr lang="en-US" dirty="0" smtClean="0"/>
                        <a:t>Bit Array</a:t>
                      </a:r>
                      <a:endParaRPr lang="en-US" dirty="0"/>
                    </a:p>
                  </a:txBody>
                  <a:tcPr/>
                </a:tc>
                <a:tc>
                  <a:txBody>
                    <a:bodyPr/>
                    <a:lstStyle/>
                    <a:p>
                      <a:r>
                        <a:rPr lang="en-US" sz="1800" b="0" i="0" kern="1200" dirty="0" smtClean="0">
                          <a:solidFill>
                            <a:schemeClr val="tx1"/>
                          </a:solidFill>
                          <a:effectLst/>
                          <a:latin typeface="+mn-lt"/>
                          <a:ea typeface="+mn-ea"/>
                          <a:cs typeface="+mn-cs"/>
                        </a:rPr>
                        <a:t>It represents an array of the </a:t>
                      </a:r>
                      <a:r>
                        <a:rPr lang="en-US" sz="1800" b="1" i="0" kern="1200" dirty="0" smtClean="0">
                          <a:solidFill>
                            <a:schemeClr val="tx1"/>
                          </a:solidFill>
                          <a:effectLst/>
                          <a:latin typeface="+mn-lt"/>
                          <a:ea typeface="+mn-ea"/>
                          <a:cs typeface="+mn-cs"/>
                        </a:rPr>
                        <a:t>binary representation</a:t>
                      </a:r>
                      <a:r>
                        <a:rPr lang="en-US" sz="1800" b="0" i="0" kern="1200" dirty="0" smtClean="0">
                          <a:solidFill>
                            <a:schemeClr val="tx1"/>
                          </a:solidFill>
                          <a:effectLst/>
                          <a:latin typeface="+mn-lt"/>
                          <a:ea typeface="+mn-ea"/>
                          <a:cs typeface="+mn-cs"/>
                        </a:rPr>
                        <a:t> using the values 1 and 0.</a:t>
                      </a:r>
                    </a:p>
                    <a:p>
                      <a:r>
                        <a:rPr lang="en-US" sz="1800" b="0" i="0" kern="1200" dirty="0" smtClean="0">
                          <a:solidFill>
                            <a:schemeClr val="tx1"/>
                          </a:solidFill>
                          <a:effectLst/>
                          <a:latin typeface="+mn-lt"/>
                          <a:ea typeface="+mn-ea"/>
                          <a:cs typeface="+mn-cs"/>
                        </a:rPr>
                        <a:t>It is used when you need to store the bits but do not know the number of bits in advance. You can access items from the </a:t>
                      </a:r>
                      <a:r>
                        <a:rPr lang="en-US" sz="1800" b="0" i="0" kern="1200" dirty="0" err="1" smtClean="0">
                          <a:solidFill>
                            <a:schemeClr val="tx1"/>
                          </a:solidFill>
                          <a:effectLst/>
                          <a:latin typeface="+mn-lt"/>
                          <a:ea typeface="+mn-ea"/>
                          <a:cs typeface="+mn-cs"/>
                        </a:rPr>
                        <a:t>BitArray</a:t>
                      </a:r>
                      <a:r>
                        <a:rPr lang="en-US" sz="1800" b="0" i="0" kern="1200" dirty="0" smtClean="0">
                          <a:solidFill>
                            <a:schemeClr val="tx1"/>
                          </a:solidFill>
                          <a:effectLst/>
                          <a:latin typeface="+mn-lt"/>
                          <a:ea typeface="+mn-ea"/>
                          <a:cs typeface="+mn-cs"/>
                        </a:rPr>
                        <a:t> collection by using an </a:t>
                      </a:r>
                      <a:r>
                        <a:rPr lang="en-US" sz="1800" b="1" i="0" kern="1200" dirty="0" smtClean="0">
                          <a:solidFill>
                            <a:schemeClr val="tx1"/>
                          </a:solidFill>
                          <a:effectLst/>
                          <a:latin typeface="+mn-lt"/>
                          <a:ea typeface="+mn-ea"/>
                          <a:cs typeface="+mn-cs"/>
                        </a:rPr>
                        <a:t>integer index</a:t>
                      </a:r>
                      <a:r>
                        <a:rPr lang="en-US" sz="1800" b="0" i="0" kern="1200" dirty="0" smtClean="0">
                          <a:solidFill>
                            <a:schemeClr val="tx1"/>
                          </a:solidFill>
                          <a:effectLst/>
                          <a:latin typeface="+mn-lt"/>
                          <a:ea typeface="+mn-ea"/>
                          <a:cs typeface="+mn-cs"/>
                        </a:rPr>
                        <a:t>, which starts from zero.</a:t>
                      </a:r>
                    </a:p>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413570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6696"/>
          </a:xfrm>
        </p:spPr>
        <p:txBody>
          <a:bodyPr/>
          <a:lstStyle/>
          <a:p>
            <a:r>
              <a:rPr lang="en-US" u="sng" dirty="0" err="1" smtClean="0"/>
              <a:t>System.Collections.Generic</a:t>
            </a:r>
            <a:endParaRPr lang="en-US" u="sng" dirty="0"/>
          </a:p>
        </p:txBody>
      </p:sp>
      <p:sp>
        <p:nvSpPr>
          <p:cNvPr id="3" name="Content Placeholder 2"/>
          <p:cNvSpPr>
            <a:spLocks noGrp="1"/>
          </p:cNvSpPr>
          <p:nvPr>
            <p:ph idx="1"/>
          </p:nvPr>
        </p:nvSpPr>
        <p:spPr>
          <a:xfrm>
            <a:off x="838200" y="1091822"/>
            <a:ext cx="10515600" cy="5296278"/>
          </a:xfrm>
        </p:spPr>
        <p:txBody>
          <a:bodyPr>
            <a:normAutofit fontScale="92500" lnSpcReduction="10000"/>
          </a:bodyPr>
          <a:lstStyle/>
          <a:p>
            <a:pPr marL="0" indent="0">
              <a:buNone/>
            </a:pPr>
            <a:r>
              <a:rPr lang="en-US" sz="2000" dirty="0" smtClean="0"/>
              <a:t>Generic Collection Types allow strongly typing your collections. </a:t>
            </a:r>
          </a:p>
          <a:p>
            <a:pPr marL="0" indent="0">
              <a:buNone/>
            </a:pPr>
            <a:r>
              <a:rPr lang="en-US" sz="2000" dirty="0" smtClean="0"/>
              <a:t>Consider this array list which we want to contain Bikes</a:t>
            </a:r>
          </a:p>
          <a:p>
            <a:pPr marL="457200" lvl="1" indent="0">
              <a:buNone/>
            </a:pPr>
            <a:r>
              <a:rPr lang="en-US" sz="1600" dirty="0" err="1" smtClean="0"/>
              <a:t>ArrayList</a:t>
            </a:r>
            <a:r>
              <a:rPr lang="en-US" sz="1600" dirty="0" smtClean="0"/>
              <a:t> bikes = new </a:t>
            </a:r>
            <a:r>
              <a:rPr lang="en-US" sz="1600" dirty="0" err="1" smtClean="0"/>
              <a:t>ArrayList</a:t>
            </a:r>
            <a:r>
              <a:rPr lang="en-US" sz="1600" dirty="0" smtClean="0"/>
              <a:t>();</a:t>
            </a:r>
          </a:p>
          <a:p>
            <a:pPr marL="457200" lvl="1" indent="0">
              <a:buNone/>
            </a:pPr>
            <a:r>
              <a:rPr lang="en-US" sz="1600" dirty="0" err="1" smtClean="0"/>
              <a:t>bikes.Add</a:t>
            </a:r>
            <a:r>
              <a:rPr lang="en-US" sz="1600" dirty="0" smtClean="0"/>
              <a:t>(new Bike(“Ducati”));</a:t>
            </a:r>
          </a:p>
          <a:p>
            <a:pPr marL="0" indent="0">
              <a:buNone/>
            </a:pPr>
            <a:endParaRPr lang="en-US" sz="2000" dirty="0"/>
          </a:p>
          <a:p>
            <a:pPr marL="0" indent="0">
              <a:buNone/>
            </a:pPr>
            <a:r>
              <a:rPr lang="en-US" sz="2000" dirty="0" smtClean="0"/>
              <a:t>If you want to get the first item out, you need to cast the result, since Bike </a:t>
            </a:r>
            <a:r>
              <a:rPr lang="en-US" sz="2000" dirty="0" err="1" smtClean="0"/>
              <a:t>bike</a:t>
            </a:r>
            <a:r>
              <a:rPr lang="en-US" sz="2000" dirty="0" smtClean="0"/>
              <a:t> = bikes[0] won’t work</a:t>
            </a:r>
          </a:p>
          <a:p>
            <a:pPr marL="457200" lvl="1" indent="0">
              <a:buNone/>
            </a:pPr>
            <a:r>
              <a:rPr lang="en-US" sz="1600" dirty="0" smtClean="0"/>
              <a:t>Bike </a:t>
            </a:r>
            <a:r>
              <a:rPr lang="en-US" sz="1600" dirty="0" err="1" smtClean="0"/>
              <a:t>bike</a:t>
            </a:r>
            <a:r>
              <a:rPr lang="en-US" sz="1600" dirty="0" smtClean="0"/>
              <a:t> = (Bike)bikes[0];</a:t>
            </a:r>
          </a:p>
          <a:p>
            <a:pPr marL="0" indent="0">
              <a:buNone/>
            </a:pPr>
            <a:endParaRPr lang="en-US" sz="2000" dirty="0"/>
          </a:p>
          <a:p>
            <a:pPr marL="0" indent="0">
              <a:buNone/>
            </a:pPr>
            <a:r>
              <a:rPr lang="en-US" sz="2000" dirty="0" smtClean="0"/>
              <a:t>But the compiler also allows this:</a:t>
            </a:r>
          </a:p>
          <a:p>
            <a:pPr marL="457200" lvl="1" indent="0">
              <a:buNone/>
            </a:pPr>
            <a:r>
              <a:rPr lang="en-US" sz="1600" dirty="0" smtClean="0"/>
              <a:t>Car </a:t>
            </a:r>
            <a:r>
              <a:rPr lang="en-US" sz="1600" dirty="0" err="1" smtClean="0"/>
              <a:t>car</a:t>
            </a:r>
            <a:r>
              <a:rPr lang="en-US" sz="1600" dirty="0" smtClean="0"/>
              <a:t> = (Car)bikes[0];</a:t>
            </a:r>
          </a:p>
          <a:p>
            <a:pPr marL="0" indent="0">
              <a:buNone/>
            </a:pPr>
            <a:endParaRPr lang="en-US" sz="2000" dirty="0"/>
          </a:p>
          <a:p>
            <a:pPr marL="0" indent="0">
              <a:buNone/>
            </a:pPr>
            <a:r>
              <a:rPr lang="en-US" sz="2000" dirty="0" smtClean="0"/>
              <a:t>Generics allow you to do this: </a:t>
            </a:r>
          </a:p>
          <a:p>
            <a:pPr marL="457200" lvl="1" indent="0">
              <a:buNone/>
            </a:pPr>
            <a:r>
              <a:rPr lang="en-US" sz="1600" dirty="0" smtClean="0"/>
              <a:t>List&lt;Bike&gt; bikes = new List&lt;Bike&gt;();</a:t>
            </a:r>
          </a:p>
          <a:p>
            <a:pPr marL="457200" lvl="1" indent="0">
              <a:buNone/>
            </a:pPr>
            <a:r>
              <a:rPr lang="en-US" sz="1600" dirty="0" err="1" smtClean="0"/>
              <a:t>bikes.Add</a:t>
            </a:r>
            <a:r>
              <a:rPr lang="en-US" sz="1600" dirty="0" smtClean="0"/>
              <a:t>(new Bike(“Ducati”));</a:t>
            </a:r>
          </a:p>
          <a:p>
            <a:pPr marL="457200" lvl="1" indent="0">
              <a:buNone/>
            </a:pPr>
            <a:r>
              <a:rPr lang="en-US" sz="1600" dirty="0" smtClean="0"/>
              <a:t>Bike </a:t>
            </a:r>
            <a:r>
              <a:rPr lang="en-US" sz="1600" dirty="0" err="1" smtClean="0"/>
              <a:t>bike</a:t>
            </a:r>
            <a:r>
              <a:rPr lang="en-US" sz="1600" dirty="0" smtClean="0"/>
              <a:t> = bikes[0];</a:t>
            </a:r>
          </a:p>
          <a:p>
            <a:pPr marL="457200" lvl="1" indent="0">
              <a:buNone/>
            </a:pPr>
            <a:endParaRPr lang="en-US" sz="1600" dirty="0" smtClean="0"/>
          </a:p>
          <a:p>
            <a:pPr marL="0" indent="0">
              <a:buNone/>
            </a:pPr>
            <a:r>
              <a:rPr lang="en-US" sz="2000" dirty="0" smtClean="0"/>
              <a:t>See No casting. We don’t have to help the compiler understand there can only be bikes inside that list.</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1482506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pPr marL="0" indent="0">
              <a:buNone/>
            </a:pPr>
            <a:r>
              <a:rPr lang="en-US" u="sng" dirty="0" smtClean="0"/>
              <a:t>List&lt;T&gt;:</a:t>
            </a:r>
          </a:p>
          <a:p>
            <a:r>
              <a:rPr lang="en-US" sz="2000" dirty="0" smtClean="0"/>
              <a:t>It is an unsorted collection (but supports sorting)</a:t>
            </a:r>
          </a:p>
          <a:p>
            <a:r>
              <a:rPr lang="en-US" sz="2000" dirty="0" smtClean="0"/>
              <a:t>Items can be added, removed or inserted at a specific index. </a:t>
            </a:r>
          </a:p>
          <a:p>
            <a:r>
              <a:rPr lang="en-US" sz="2000" dirty="0" smtClean="0"/>
              <a:t>We can add ranges, perform binary searches, perform sequential searches, built in sorting, get the count of items and check for items within it </a:t>
            </a:r>
            <a:r>
              <a:rPr lang="en-US" sz="2000" dirty="0" err="1" smtClean="0"/>
              <a:t>etc</a:t>
            </a:r>
            <a:endParaRPr lang="en-US" sz="2000" dirty="0" smtClean="0"/>
          </a:p>
          <a:p>
            <a:r>
              <a:rPr lang="en-US" sz="2000" dirty="0" smtClean="0"/>
              <a:t>List&lt;T&gt; is internally implemented as a simple array, and as we add more and more items to the list, if the array fills up , then an entirely new array is allocated and the items in the current array are copied over into the new array, and the new item is added.</a:t>
            </a:r>
          </a:p>
          <a:p>
            <a:r>
              <a:rPr lang="en-US" sz="2000" dirty="0" smtClean="0"/>
              <a:t>The default length of the array inside of a List&lt;T&gt; is 4, and it only doubles in size each time it fills up(so it goes like this 4,8,16,3 </a:t>
            </a:r>
            <a:r>
              <a:rPr lang="en-US" sz="2000" dirty="0" err="1" smtClean="0"/>
              <a:t>etc</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9895" y="4071938"/>
            <a:ext cx="5000625" cy="2105025"/>
          </a:xfrm>
          <a:prstGeom prst="rect">
            <a:avLst/>
          </a:prstGeom>
        </p:spPr>
      </p:pic>
    </p:spTree>
    <p:extLst>
      <p:ext uri="{BB962C8B-B14F-4D97-AF65-F5344CB8AC3E}">
        <p14:creationId xmlns:p14="http://schemas.microsoft.com/office/powerpoint/2010/main" val="41353754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
        <p:nvSpPr>
          <p:cNvPr id="6" name="Rectangle 3"/>
          <p:cNvSpPr>
            <a:spLocks noGrp="1" noChangeArrowheads="1"/>
          </p:cNvSpPr>
          <p:nvPr>
            <p:ph idx="1"/>
          </p:nvPr>
        </p:nvSpPr>
        <p:spPr bwMode="auto">
          <a:xfrm>
            <a:off x="838200" y="338614"/>
            <a:ext cx="982511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var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list = </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List&lt;</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list.Add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"one"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list.Add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"two"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list.Add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"three"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list.AddRange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"four"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"five"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"six"</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//insert item at index 2</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list.Insert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"seven"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//removes first occurrence of "seven"</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list.Remove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"seven"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//returns true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//removes all occurrences of "seven"</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list.RemoveAll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=&gt; s ==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"seven"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//checks is list contains two</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list.Contains</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"two"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//returns true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//finds the first item which matches predicate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 =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list.Find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=&gt; s ==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"three"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//finds all items which match predicate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a:t>
            </a:r>
            <a:r>
              <a:rPr kumimoji="0" lang="en-US" altLang="en-US" sz="12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values =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list.FindAll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=&gt; s ==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"three"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//in-place sort of list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list.Sort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//performs a binary search of a sorted list to find index of item</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index =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list.BinarySearch</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"three"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must sort first!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//removes all elements</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list.Clear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80318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lstStyle/>
          <a:p>
            <a:pPr marL="0" indent="0">
              <a:buNone/>
            </a:pPr>
            <a:r>
              <a:rPr lang="en-US" u="sng" dirty="0" smtClean="0"/>
              <a:t>Dictionary&lt;Key, value&gt;</a:t>
            </a:r>
          </a:p>
          <a:p>
            <a:r>
              <a:rPr lang="en-US" sz="2000" dirty="0"/>
              <a:t>A Dictionary class represents a dictionary in C# that is used to represent a collection of keys and values pair of data. </a:t>
            </a:r>
            <a:endParaRPr lang="en-US" sz="2000" dirty="0" smtClean="0"/>
          </a:p>
          <a:p>
            <a:r>
              <a:rPr lang="en-US" sz="2000" dirty="0"/>
              <a:t>T</a:t>
            </a:r>
            <a:r>
              <a:rPr lang="en-US" sz="2000" dirty="0" smtClean="0"/>
              <a:t>he </a:t>
            </a:r>
            <a:r>
              <a:rPr lang="en-US" sz="2000" dirty="0"/>
              <a:t>Dictionary class </a:t>
            </a:r>
            <a:r>
              <a:rPr lang="en-US" sz="2000" dirty="0" smtClean="0"/>
              <a:t>uses </a:t>
            </a:r>
            <a:r>
              <a:rPr lang="en-US" sz="2000" dirty="0"/>
              <a:t>a hash table as its backing </a:t>
            </a:r>
            <a:r>
              <a:rPr lang="en-US" sz="2000" dirty="0" smtClean="0"/>
              <a:t>store, </a:t>
            </a:r>
            <a:r>
              <a:rPr lang="en-US" sz="2000" dirty="0"/>
              <a:t>t</a:t>
            </a:r>
            <a:r>
              <a:rPr lang="en-US" sz="2000" dirty="0" smtClean="0"/>
              <a:t>his </a:t>
            </a:r>
            <a:r>
              <a:rPr lang="en-US" sz="2000" dirty="0"/>
              <a:t>means that the data stored inside of the dictionary </a:t>
            </a:r>
            <a:r>
              <a:rPr lang="en-US" sz="2000" dirty="0" smtClean="0"/>
              <a:t>is </a:t>
            </a:r>
            <a:r>
              <a:rPr lang="en-US" sz="2000" dirty="0"/>
              <a:t>looked up by a hash value (meaning that the keys must </a:t>
            </a:r>
            <a:r>
              <a:rPr lang="en-US" sz="2000" dirty="0" smtClean="0"/>
              <a:t>be </a:t>
            </a:r>
            <a:r>
              <a:rPr lang="en-US" sz="2000" dirty="0"/>
              <a:t>unique). This allows for individual items to be looked up extremely quickly by hashing it, and then looking up its hash inside the hash </a:t>
            </a:r>
            <a:r>
              <a:rPr lang="en-US" sz="2000" dirty="0" smtClean="0"/>
              <a:t>table.</a:t>
            </a:r>
          </a:p>
          <a:p>
            <a:r>
              <a:rPr lang="en-US" sz="2000" dirty="0"/>
              <a:t>Because of this, finding a range of values would require you to iterate over all of the values in the dictionary and look for your values. It also means that the data stored in the Dictionary, when iterated over, comes back in an non-determinant </a:t>
            </a:r>
            <a:r>
              <a:rPr lang="en-US" sz="2000" dirty="0" smtClean="0"/>
              <a:t>order.</a:t>
            </a:r>
          </a:p>
          <a:p>
            <a:r>
              <a:rPr lang="en-US" sz="2000" dirty="0"/>
              <a:t>As other collection classes, the Dictionary class has Add, </a:t>
            </a:r>
            <a:r>
              <a:rPr lang="en-US" sz="2000" dirty="0" smtClean="0"/>
              <a:t/>
            </a:r>
            <a:br>
              <a:rPr lang="en-US" sz="2000" dirty="0" smtClean="0"/>
            </a:br>
            <a:r>
              <a:rPr lang="en-US" sz="2000" dirty="0" smtClean="0"/>
              <a:t>Remove</a:t>
            </a:r>
            <a:r>
              <a:rPr lang="en-US" sz="2000" dirty="0"/>
              <a:t>, Clear and other collection methods. The Key and </a:t>
            </a:r>
            <a:r>
              <a:rPr lang="en-US" sz="2000" dirty="0" smtClean="0"/>
              <a:t/>
            </a:r>
            <a:br>
              <a:rPr lang="en-US" sz="2000" dirty="0" smtClean="0"/>
            </a:br>
            <a:r>
              <a:rPr lang="en-US" sz="2000" dirty="0" smtClean="0"/>
              <a:t>Value </a:t>
            </a:r>
            <a:r>
              <a:rPr lang="en-US" sz="2000" dirty="0"/>
              <a:t>property are used to extract a key and a value from </a:t>
            </a:r>
            <a:r>
              <a:rPr lang="en-US" sz="2000" dirty="0" smtClean="0"/>
              <a:t/>
            </a:r>
            <a:br>
              <a:rPr lang="en-US" sz="2000" dirty="0" smtClean="0"/>
            </a:br>
            <a:r>
              <a:rPr lang="en-US" sz="2000" dirty="0" smtClean="0"/>
              <a:t>an </a:t>
            </a:r>
            <a:r>
              <a:rPr lang="en-US" sz="2000" dirty="0"/>
              <a:t>item in a Dictionary.</a:t>
            </a: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120" y="3815630"/>
            <a:ext cx="2191160" cy="2466901"/>
          </a:xfrm>
          <a:prstGeom prst="rect">
            <a:avLst/>
          </a:prstGeom>
        </p:spPr>
      </p:pic>
    </p:spTree>
    <p:extLst>
      <p:ext uri="{BB962C8B-B14F-4D97-AF65-F5344CB8AC3E}">
        <p14:creationId xmlns:p14="http://schemas.microsoft.com/office/powerpoint/2010/main" val="37666663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439711813"/>
              </p:ext>
            </p:extLst>
          </p:nvPr>
        </p:nvGraphicFramePr>
        <p:xfrm>
          <a:off x="1448971" y="365565"/>
          <a:ext cx="9762979" cy="5974080"/>
        </p:xfrm>
        <a:graphic>
          <a:graphicData uri="http://schemas.openxmlformats.org/drawingml/2006/table">
            <a:tbl>
              <a:tblPr/>
              <a:tblGrid>
                <a:gridCol w="9762979">
                  <a:extLst>
                    <a:ext uri="{9D8B030D-6E8A-4147-A177-3AD203B41FA5}">
                      <a16:colId xmlns:a16="http://schemas.microsoft.com/office/drawing/2014/main" val="20000"/>
                    </a:ext>
                  </a:extLst>
                </a:gridCol>
              </a:tblGrid>
              <a:tr h="5783263">
                <a:tc>
                  <a:txBody>
                    <a:bodyPr/>
                    <a:lstStyle/>
                    <a:p>
                      <a:pPr algn="l" fontAlgn="base"/>
                      <a:r>
                        <a:rPr lang="en-US" sz="1400" b="0" i="0" dirty="0" err="1">
                          <a:effectLst/>
                          <a:latin typeface="+mj-lt"/>
                        </a:rPr>
                        <a:t>var</a:t>
                      </a:r>
                      <a:r>
                        <a:rPr lang="en-US" sz="1400" b="0" i="0" dirty="0">
                          <a:effectLst/>
                          <a:latin typeface="+mj-lt"/>
                        </a:rPr>
                        <a:t> dictionary = new Dictionary&lt;</a:t>
                      </a:r>
                      <a:r>
                        <a:rPr lang="en-US" sz="1400" b="0" i="0" dirty="0" err="1">
                          <a:effectLst/>
                          <a:latin typeface="+mj-lt"/>
                        </a:rPr>
                        <a:t>int</a:t>
                      </a:r>
                      <a:r>
                        <a:rPr lang="en-US" sz="1400" b="0" i="0" dirty="0">
                          <a:effectLst/>
                          <a:latin typeface="+mj-lt"/>
                        </a:rPr>
                        <a:t>, string&gt;();</a:t>
                      </a:r>
                    </a:p>
                    <a:p>
                      <a:pPr algn="l" fontAlgn="base"/>
                      <a:r>
                        <a:rPr lang="en-US" sz="1400" b="0" i="0" dirty="0" err="1">
                          <a:effectLst/>
                          <a:latin typeface="+mj-lt"/>
                        </a:rPr>
                        <a:t>dictionary.Add</a:t>
                      </a:r>
                      <a:r>
                        <a:rPr lang="en-US" sz="1400" b="0" i="0" dirty="0">
                          <a:effectLst/>
                          <a:latin typeface="+mj-lt"/>
                        </a:rPr>
                        <a:t>(1, "one");</a:t>
                      </a:r>
                    </a:p>
                    <a:p>
                      <a:pPr algn="l" fontAlgn="base"/>
                      <a:r>
                        <a:rPr lang="en-US" sz="1400" b="0" i="0" dirty="0" err="1">
                          <a:effectLst/>
                          <a:latin typeface="+mj-lt"/>
                        </a:rPr>
                        <a:t>dictionary.Add</a:t>
                      </a:r>
                      <a:r>
                        <a:rPr lang="en-US" sz="1400" b="0" i="0" dirty="0">
                          <a:effectLst/>
                          <a:latin typeface="+mj-lt"/>
                        </a:rPr>
                        <a:t>(2, "two");</a:t>
                      </a:r>
                    </a:p>
                    <a:p>
                      <a:pPr algn="l" fontAlgn="base"/>
                      <a:r>
                        <a:rPr lang="en-US" sz="1400" b="0" i="0" dirty="0" err="1">
                          <a:effectLst/>
                          <a:latin typeface="+mj-lt"/>
                        </a:rPr>
                        <a:t>dictionary.Add</a:t>
                      </a:r>
                      <a:r>
                        <a:rPr lang="en-US" sz="1400" b="0" i="0" dirty="0">
                          <a:effectLst/>
                          <a:latin typeface="+mj-lt"/>
                        </a:rPr>
                        <a:t>(3, "three");</a:t>
                      </a:r>
                    </a:p>
                    <a:p>
                      <a:pPr algn="l" fontAlgn="base"/>
                      <a:r>
                        <a:rPr lang="en-US" sz="1400" b="0" i="0" dirty="0" err="1">
                          <a:effectLst/>
                          <a:latin typeface="+mj-lt"/>
                        </a:rPr>
                        <a:t>dictionary.Add</a:t>
                      </a:r>
                      <a:r>
                        <a:rPr lang="en-US" sz="1400" b="0" i="0" dirty="0">
                          <a:effectLst/>
                          <a:latin typeface="+mj-lt"/>
                        </a:rPr>
                        <a:t>(4, "four");</a:t>
                      </a:r>
                    </a:p>
                    <a:p>
                      <a:pPr algn="l" fontAlgn="base"/>
                      <a:r>
                        <a:rPr lang="en-US" sz="1400" b="0" i="0" dirty="0">
                          <a:effectLst/>
                          <a:latin typeface="+mj-lt"/>
                        </a:rPr>
                        <a:t> </a:t>
                      </a:r>
                    </a:p>
                    <a:p>
                      <a:pPr algn="l" fontAlgn="base"/>
                      <a:r>
                        <a:rPr lang="en-US" sz="1400" b="0" i="0" dirty="0">
                          <a:effectLst/>
                          <a:latin typeface="+mj-lt"/>
                        </a:rPr>
                        <a:t>// returns true</a:t>
                      </a:r>
                    </a:p>
                    <a:p>
                      <a:pPr algn="l" fontAlgn="base"/>
                      <a:r>
                        <a:rPr lang="en-US" sz="1400" b="0" i="0" dirty="0" err="1">
                          <a:effectLst/>
                          <a:latin typeface="+mj-lt"/>
                        </a:rPr>
                        <a:t>dictionary.ContainsKey</a:t>
                      </a:r>
                      <a:r>
                        <a:rPr lang="en-US" sz="1400" b="0" i="0" dirty="0">
                          <a:effectLst/>
                          <a:latin typeface="+mj-lt"/>
                        </a:rPr>
                        <a:t>(1);</a:t>
                      </a:r>
                    </a:p>
                    <a:p>
                      <a:pPr algn="l" fontAlgn="base"/>
                      <a:r>
                        <a:rPr lang="en-US" sz="1400" b="0" i="0" dirty="0">
                          <a:effectLst/>
                          <a:latin typeface="+mj-lt"/>
                        </a:rPr>
                        <a:t> </a:t>
                      </a:r>
                    </a:p>
                    <a:p>
                      <a:pPr algn="l" fontAlgn="base"/>
                      <a:r>
                        <a:rPr lang="en-US" sz="1400" b="0" i="0" dirty="0">
                          <a:effectLst/>
                          <a:latin typeface="+mj-lt"/>
                        </a:rPr>
                        <a:t>// returns true</a:t>
                      </a:r>
                    </a:p>
                    <a:p>
                      <a:pPr algn="l" fontAlgn="base"/>
                      <a:r>
                        <a:rPr lang="en-US" sz="1400" b="0" i="0" dirty="0" err="1">
                          <a:effectLst/>
                          <a:latin typeface="+mj-lt"/>
                        </a:rPr>
                        <a:t>dictionary.ContainsValue</a:t>
                      </a:r>
                      <a:r>
                        <a:rPr lang="en-US" sz="1400" b="0" i="0" dirty="0">
                          <a:effectLst/>
                          <a:latin typeface="+mj-lt"/>
                        </a:rPr>
                        <a:t>("two");</a:t>
                      </a:r>
                    </a:p>
                    <a:p>
                      <a:pPr algn="l" fontAlgn="base"/>
                      <a:r>
                        <a:rPr lang="en-US" sz="1400" b="0" i="0" dirty="0">
                          <a:effectLst/>
                          <a:latin typeface="+mj-lt"/>
                        </a:rPr>
                        <a:t> </a:t>
                      </a:r>
                    </a:p>
                    <a:p>
                      <a:pPr algn="l" fontAlgn="base"/>
                      <a:r>
                        <a:rPr lang="en-US" sz="1400" b="0" i="0" dirty="0">
                          <a:effectLst/>
                          <a:latin typeface="+mj-lt"/>
                        </a:rPr>
                        <a:t>// remove by key</a:t>
                      </a:r>
                    </a:p>
                    <a:p>
                      <a:pPr algn="l" fontAlgn="base"/>
                      <a:r>
                        <a:rPr lang="en-US" sz="1400" b="0" i="0" dirty="0" err="1">
                          <a:effectLst/>
                          <a:latin typeface="+mj-lt"/>
                        </a:rPr>
                        <a:t>dictionary.Remove</a:t>
                      </a:r>
                      <a:r>
                        <a:rPr lang="en-US" sz="1400" b="0" i="0" dirty="0">
                          <a:effectLst/>
                          <a:latin typeface="+mj-lt"/>
                        </a:rPr>
                        <a:t>(3);</a:t>
                      </a:r>
                    </a:p>
                    <a:p>
                      <a:pPr algn="l" fontAlgn="base"/>
                      <a:r>
                        <a:rPr lang="en-US" sz="1400" b="0" i="0" dirty="0">
                          <a:effectLst/>
                          <a:latin typeface="+mj-lt"/>
                        </a:rPr>
                        <a:t> </a:t>
                      </a:r>
                    </a:p>
                    <a:p>
                      <a:pPr algn="l" fontAlgn="base"/>
                      <a:r>
                        <a:rPr lang="en-US" sz="1400" b="0" i="0" dirty="0">
                          <a:effectLst/>
                          <a:latin typeface="+mj-lt"/>
                        </a:rPr>
                        <a:t>// lookup by key</a:t>
                      </a:r>
                    </a:p>
                    <a:p>
                      <a:pPr algn="l" fontAlgn="base"/>
                      <a:r>
                        <a:rPr lang="en-US" sz="1400" b="0" i="0" dirty="0">
                          <a:effectLst/>
                          <a:latin typeface="+mj-lt"/>
                        </a:rPr>
                        <a:t>string </a:t>
                      </a:r>
                      <a:r>
                        <a:rPr lang="en-US" sz="1400" b="0" i="0" dirty="0" err="1">
                          <a:effectLst/>
                          <a:latin typeface="+mj-lt"/>
                        </a:rPr>
                        <a:t>indexedValue</a:t>
                      </a:r>
                      <a:r>
                        <a:rPr lang="en-US" sz="1400" b="0" i="0" dirty="0">
                          <a:effectLst/>
                          <a:latin typeface="+mj-lt"/>
                        </a:rPr>
                        <a:t> = dictionary[4];</a:t>
                      </a:r>
                    </a:p>
                    <a:p>
                      <a:pPr algn="l" fontAlgn="base"/>
                      <a:r>
                        <a:rPr lang="en-US" sz="1400" b="0" i="0" dirty="0">
                          <a:effectLst/>
                          <a:latin typeface="+mj-lt"/>
                        </a:rPr>
                        <a:t> </a:t>
                      </a:r>
                    </a:p>
                    <a:p>
                      <a:pPr algn="l" fontAlgn="base"/>
                      <a:r>
                        <a:rPr lang="en-US" sz="1400" b="0" i="0" dirty="0">
                          <a:effectLst/>
                          <a:latin typeface="+mj-lt"/>
                        </a:rPr>
                        <a:t>string value;</a:t>
                      </a:r>
                    </a:p>
                    <a:p>
                      <a:pPr algn="l" fontAlgn="base"/>
                      <a:r>
                        <a:rPr lang="en-US" sz="1400" b="0" i="0" dirty="0">
                          <a:effectLst/>
                          <a:latin typeface="+mj-lt"/>
                        </a:rPr>
                        <a:t>if (</a:t>
                      </a:r>
                      <a:r>
                        <a:rPr lang="en-US" sz="1400" b="0" i="0" dirty="0" err="1">
                          <a:effectLst/>
                          <a:latin typeface="+mj-lt"/>
                        </a:rPr>
                        <a:t>dictionary.TryGetValue</a:t>
                      </a:r>
                      <a:r>
                        <a:rPr lang="en-US" sz="1400" b="0" i="0" dirty="0">
                          <a:effectLst/>
                          <a:latin typeface="+mj-lt"/>
                        </a:rPr>
                        <a:t>(4, out value))</a:t>
                      </a:r>
                    </a:p>
                    <a:p>
                      <a:pPr algn="l" fontAlgn="base"/>
                      <a:r>
                        <a:rPr lang="en-US" sz="1400" b="0" i="0" dirty="0">
                          <a:effectLst/>
                          <a:latin typeface="+mj-lt"/>
                        </a:rPr>
                        <a:t>    //do something</a:t>
                      </a:r>
                    </a:p>
                    <a:p>
                      <a:pPr algn="l" fontAlgn="base"/>
                      <a:r>
                        <a:rPr lang="en-US" sz="1400" b="0" i="0" dirty="0">
                          <a:effectLst/>
                          <a:latin typeface="+mj-lt"/>
                        </a:rPr>
                        <a:t> </a:t>
                      </a:r>
                    </a:p>
                    <a:p>
                      <a:pPr algn="l" fontAlgn="base"/>
                      <a:r>
                        <a:rPr lang="en-US" sz="1400" b="0" i="0" dirty="0">
                          <a:effectLst/>
                          <a:latin typeface="+mj-lt"/>
                        </a:rPr>
                        <a:t>foreach (</a:t>
                      </a:r>
                      <a:r>
                        <a:rPr lang="en-US" sz="1400" b="0" i="0" dirty="0" err="1">
                          <a:effectLst/>
                          <a:latin typeface="+mj-lt"/>
                        </a:rPr>
                        <a:t>int</a:t>
                      </a:r>
                      <a:r>
                        <a:rPr lang="en-US" sz="1400" b="0" i="0" dirty="0">
                          <a:effectLst/>
                          <a:latin typeface="+mj-lt"/>
                        </a:rPr>
                        <a:t> key in </a:t>
                      </a:r>
                      <a:r>
                        <a:rPr lang="en-US" sz="1400" b="0" i="0" dirty="0" err="1">
                          <a:effectLst/>
                          <a:latin typeface="+mj-lt"/>
                        </a:rPr>
                        <a:t>dictionary.Keys</a:t>
                      </a:r>
                      <a:r>
                        <a:rPr lang="en-US" sz="1400" b="0" i="0" dirty="0">
                          <a:effectLst/>
                          <a:latin typeface="+mj-lt"/>
                        </a:rPr>
                        <a:t>)</a:t>
                      </a:r>
                    </a:p>
                    <a:p>
                      <a:pPr algn="l" fontAlgn="base"/>
                      <a:r>
                        <a:rPr lang="en-US" sz="1400" b="0" i="0" dirty="0">
                          <a:effectLst/>
                          <a:latin typeface="+mj-lt"/>
                        </a:rPr>
                        <a:t>{</a:t>
                      </a:r>
                    </a:p>
                    <a:p>
                      <a:pPr algn="l" fontAlgn="base"/>
                      <a:r>
                        <a:rPr lang="en-US" sz="1400" b="0" i="0" dirty="0">
                          <a:effectLst/>
                          <a:latin typeface="+mj-lt"/>
                        </a:rPr>
                        <a:t>}</a:t>
                      </a:r>
                    </a:p>
                    <a:p>
                      <a:pPr algn="l" fontAlgn="base"/>
                      <a:r>
                        <a:rPr lang="en-US" sz="1400" b="0" i="0" dirty="0">
                          <a:effectLst/>
                          <a:latin typeface="+mj-lt"/>
                        </a:rPr>
                        <a:t>  </a:t>
                      </a:r>
                    </a:p>
                    <a:p>
                      <a:pPr algn="l" fontAlgn="base"/>
                      <a:r>
                        <a:rPr lang="en-US" sz="1400" b="0" i="0" dirty="0">
                          <a:effectLst/>
                          <a:latin typeface="+mj-lt"/>
                        </a:rPr>
                        <a:t>//removes all elements</a:t>
                      </a:r>
                    </a:p>
                    <a:p>
                      <a:pPr algn="l" fontAlgn="base"/>
                      <a:r>
                        <a:rPr lang="en-US" sz="1400" b="0" i="0" dirty="0" err="1">
                          <a:effectLst/>
                          <a:latin typeface="+mj-lt"/>
                        </a:rPr>
                        <a:t>dictionary.Clear</a:t>
                      </a:r>
                      <a:r>
                        <a:rPr lang="en-US" sz="1400" b="0" i="0" dirty="0">
                          <a:effectLst/>
                          <a:latin typeface="+mj-lt"/>
                        </a:rPr>
                        <a:t>();</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
        <p:nvSpPr>
          <p:cNvPr id="6" name="Rectangle 2"/>
          <p:cNvSpPr>
            <a:spLocks noChangeArrowheads="1"/>
          </p:cNvSpPr>
          <p:nvPr/>
        </p:nvSpPr>
        <p:spPr bwMode="auto">
          <a:xfrm>
            <a:off x="0" y="0"/>
            <a:ext cx="12192000"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10289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732"/>
          </a:xfrm>
        </p:spPr>
        <p:txBody>
          <a:bodyPr/>
          <a:lstStyle/>
          <a:p>
            <a:r>
              <a:rPr lang="en-US" u="sng" dirty="0" smtClean="0"/>
              <a:t>foreach statement</a:t>
            </a:r>
            <a:endParaRPr lang="en-US" u="sng" dirty="0"/>
          </a:p>
        </p:txBody>
      </p:sp>
      <p:sp>
        <p:nvSpPr>
          <p:cNvPr id="3" name="Content Placeholder 2"/>
          <p:cNvSpPr>
            <a:spLocks noGrp="1"/>
          </p:cNvSpPr>
          <p:nvPr>
            <p:ph idx="1"/>
          </p:nvPr>
        </p:nvSpPr>
        <p:spPr>
          <a:xfrm>
            <a:off x="838200" y="1378858"/>
            <a:ext cx="10515600" cy="4798105"/>
          </a:xfrm>
        </p:spPr>
        <p:txBody>
          <a:bodyPr>
            <a:normAutofit/>
          </a:bodyPr>
          <a:lstStyle/>
          <a:p>
            <a:r>
              <a:rPr lang="en-US" sz="2000" dirty="0"/>
              <a:t>The foreach statement repeats a group of embedded statements for each element in an array or an object collection that implements the System.Collections.IEnumerable or System.Collections.Generic.IEnumerable&lt;T&gt; interface. </a:t>
            </a:r>
            <a:endParaRPr lang="en-US" sz="2000" dirty="0" smtClean="0"/>
          </a:p>
          <a:p>
            <a:r>
              <a:rPr lang="en-US" sz="2000" dirty="0" smtClean="0"/>
              <a:t>The </a:t>
            </a:r>
            <a:r>
              <a:rPr lang="en-US" sz="2000" dirty="0"/>
              <a:t>foreach statement is used to iterate through the collection to get the information that you want, but can not be used to add or remove items from the source collection to avoid unpredictable side effects. If you need to </a:t>
            </a:r>
            <a:r>
              <a:rPr lang="en-US" sz="2000" dirty="0" smtClean="0"/>
              <a:t>add </a:t>
            </a:r>
            <a:r>
              <a:rPr lang="en-US" sz="2000" dirty="0"/>
              <a:t>or remove items from the source collection, use a </a:t>
            </a:r>
            <a:r>
              <a:rPr lang="en-US" sz="2000" b="1" dirty="0"/>
              <a:t>for</a:t>
            </a:r>
            <a:r>
              <a:rPr lang="en-US" sz="2000" dirty="0"/>
              <a:t> loop</a:t>
            </a:r>
            <a:r>
              <a:rPr lang="en-US" sz="2000" dirty="0" smtClean="0"/>
              <a:t>.</a:t>
            </a:r>
          </a:p>
          <a:p>
            <a:r>
              <a:rPr lang="en-US" sz="2000" dirty="0"/>
              <a:t>The embedded statements continue to execute for each element in the array or collection. After the iteration has been completed for all the elements in the collection, control is transferred to the next statement following the foreach block</a:t>
            </a:r>
            <a:r>
              <a:rPr lang="en-US" sz="2000" dirty="0" smtClean="0"/>
              <a:t>.</a:t>
            </a:r>
          </a:p>
          <a:p>
            <a:r>
              <a:rPr lang="en-US" sz="2000" dirty="0"/>
              <a:t>At any point within the foreach block, you can break out of the loop by using the </a:t>
            </a:r>
            <a:r>
              <a:rPr lang="en-US" sz="2000" b="1" dirty="0"/>
              <a:t>break</a:t>
            </a:r>
            <a:r>
              <a:rPr lang="en-US" sz="2000" dirty="0"/>
              <a:t> keyword, or step to the next iteration in the loop by using the </a:t>
            </a:r>
            <a:r>
              <a:rPr lang="en-US" sz="2000" b="1" dirty="0"/>
              <a:t>continue</a:t>
            </a:r>
            <a:r>
              <a:rPr lang="en-US" sz="2000" dirty="0"/>
              <a:t> keyword.</a:t>
            </a:r>
          </a:p>
          <a:p>
            <a:r>
              <a:rPr lang="en-US" sz="2000" dirty="0"/>
              <a:t>A foreach loop can also be exited by the </a:t>
            </a:r>
            <a:r>
              <a:rPr lang="en-US" sz="2000" b="1" dirty="0" err="1"/>
              <a:t>goto</a:t>
            </a:r>
            <a:r>
              <a:rPr lang="en-US" sz="2000" dirty="0"/>
              <a:t>, </a:t>
            </a:r>
            <a:r>
              <a:rPr lang="en-US" sz="2000" b="1" dirty="0"/>
              <a:t>return</a:t>
            </a:r>
            <a:r>
              <a:rPr lang="en-US" sz="2000" dirty="0"/>
              <a:t>, or </a:t>
            </a:r>
            <a:r>
              <a:rPr lang="en-US" sz="2000" b="1" dirty="0"/>
              <a:t>throw</a:t>
            </a:r>
            <a:r>
              <a:rPr lang="en-US" sz="2000" dirty="0"/>
              <a:t> statements.</a:t>
            </a:r>
            <a:endParaRPr lang="en-US" sz="2000" dirty="0" smtClean="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032652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Demo</a:t>
            </a:r>
            <a:endParaRPr lang="en-US" dirty="0"/>
          </a:p>
        </p:txBody>
      </p:sp>
      <p:pic>
        <p:nvPicPr>
          <p:cNvPr id="5" name="Content Placeholder 4">
            <a:hlinkClick r:id="rId2"/>
          </p:cNvPr>
          <p:cNvPicPr>
            <a:picLocks noGrp="1" noChangeAspect="1"/>
          </p:cNvPicPr>
          <p:nvPr>
            <p:ph idx="1"/>
          </p:nvPr>
        </p:nvPicPr>
        <p:blipFill>
          <a:blip r:embed="rId3"/>
          <a:stretch>
            <a:fillRect/>
          </a:stretch>
        </p:blipFill>
        <p:spPr>
          <a:xfrm>
            <a:off x="987950" y="1690688"/>
            <a:ext cx="9917794" cy="4486275"/>
          </a:xfrm>
          <a:prstGeom prst="rect">
            <a:avLst/>
          </a:prstGeom>
        </p:spPr>
      </p:pic>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4356597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086"/>
            <a:ext cx="10515600" cy="5581877"/>
          </a:xfrm>
        </p:spPr>
        <p:txBody>
          <a:bodyPr/>
          <a:lstStyle/>
          <a:p>
            <a:pPr marL="0" indent="0">
              <a:buNone/>
            </a:pPr>
            <a:r>
              <a:rPr lang="en-US" dirty="0" smtClean="0"/>
              <a:t>Demo</a:t>
            </a:r>
          </a:p>
          <a:p>
            <a:r>
              <a:rPr lang="en-US" sz="2000" dirty="0" smtClean="0"/>
              <a:t>Demonstrate all the Collection types and use the loop statements to iterate through the collection</a:t>
            </a:r>
          </a:p>
          <a:p>
            <a:r>
              <a:rPr lang="en-US" sz="2000" dirty="0" smtClean="0"/>
              <a:t>Demonstrate the difference between for and foreach loops</a:t>
            </a:r>
          </a:p>
          <a:p>
            <a:r>
              <a:rPr lang="en-US" sz="2000" dirty="0" smtClean="0"/>
              <a:t>Demonstrate adding collection to a collection. For Example: adding a dictionary to a list </a:t>
            </a: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5874939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r>
              <a:rPr lang="en-US" u="sng" dirty="0" smtClean="0"/>
              <a:t>Exceptions</a:t>
            </a:r>
            <a:endParaRPr lang="en-US" u="sng" dirty="0"/>
          </a:p>
        </p:txBody>
      </p:sp>
      <p:sp>
        <p:nvSpPr>
          <p:cNvPr id="3" name="Content Placeholder 2"/>
          <p:cNvSpPr>
            <a:spLocks noGrp="1"/>
          </p:cNvSpPr>
          <p:nvPr>
            <p:ph idx="1"/>
          </p:nvPr>
        </p:nvSpPr>
        <p:spPr>
          <a:xfrm>
            <a:off x="838200" y="1320800"/>
            <a:ext cx="10515600" cy="4856163"/>
          </a:xfrm>
        </p:spPr>
        <p:txBody>
          <a:bodyPr>
            <a:normAutofit/>
          </a:bodyPr>
          <a:lstStyle/>
          <a:p>
            <a:r>
              <a:rPr lang="en-US" sz="2000" dirty="0"/>
              <a:t>An exception is a problem that arises during the execution of a program</a:t>
            </a:r>
          </a:p>
          <a:p>
            <a:r>
              <a:rPr lang="en-US" sz="2000" dirty="0" smtClean="0"/>
              <a:t>Exceptions are used to avoid system failure in an unexpected manner. </a:t>
            </a:r>
          </a:p>
          <a:p>
            <a:r>
              <a:rPr lang="en-US" sz="2000" dirty="0"/>
              <a:t>All the exceptions in the .Net framework are derived from the </a:t>
            </a:r>
            <a:r>
              <a:rPr lang="en-US" sz="2000" b="1" dirty="0" err="1"/>
              <a:t>Sytem.Exception</a:t>
            </a:r>
            <a:r>
              <a:rPr lang="en-US" sz="2000" dirty="0"/>
              <a:t> class</a:t>
            </a:r>
            <a:r>
              <a:rPr lang="en-US" sz="2000" dirty="0" smtClean="0"/>
              <a:t>. The Exception class is the base class for all other Exception class provided by .Net framework.</a:t>
            </a:r>
          </a:p>
          <a:p>
            <a:pPr marL="0" indent="0">
              <a:buNone/>
            </a:pPr>
            <a:endParaRPr lang="en-US" sz="2000" dirty="0"/>
          </a:p>
          <a:p>
            <a:pPr marL="0" indent="0">
              <a:buNone/>
            </a:pPr>
            <a:r>
              <a:rPr lang="en-US" sz="2000" dirty="0" smtClean="0"/>
              <a:t>The Exception object has some important properties:</a:t>
            </a:r>
          </a:p>
          <a:p>
            <a:pPr marL="0" indent="0">
              <a:buNone/>
            </a:pPr>
            <a:r>
              <a:rPr lang="en-US" sz="2000" dirty="0" smtClean="0"/>
              <a:t> </a:t>
            </a:r>
            <a:endParaRPr lang="en-US" sz="2000" dirty="0"/>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89302732"/>
              </p:ext>
            </p:extLst>
          </p:nvPr>
        </p:nvGraphicFramePr>
        <p:xfrm>
          <a:off x="1930400" y="3767666"/>
          <a:ext cx="8128000" cy="1483360"/>
        </p:xfrm>
        <a:graphic>
          <a:graphicData uri="http://schemas.openxmlformats.org/drawingml/2006/table">
            <a:tbl>
              <a:tblPr firstRow="1" bandRow="1">
                <a:tableStyleId>{2D5ABB26-0587-4C30-8999-92F81FD0307C}</a:tableStyleId>
              </a:tblPr>
              <a:tblGrid>
                <a:gridCol w="1654629">
                  <a:extLst>
                    <a:ext uri="{9D8B030D-6E8A-4147-A177-3AD203B41FA5}">
                      <a16:colId xmlns:a16="http://schemas.microsoft.com/office/drawing/2014/main" val="20000"/>
                    </a:ext>
                  </a:extLst>
                </a:gridCol>
                <a:gridCol w="6473371">
                  <a:extLst>
                    <a:ext uri="{9D8B030D-6E8A-4147-A177-3AD203B41FA5}">
                      <a16:colId xmlns:a16="http://schemas.microsoft.com/office/drawing/2014/main" val="20001"/>
                    </a:ext>
                  </a:extLst>
                </a:gridCol>
              </a:tblGrid>
              <a:tr h="370840">
                <a:tc>
                  <a:txBody>
                    <a:bodyPr/>
                    <a:lstStyle/>
                    <a:p>
                      <a:r>
                        <a:rPr lang="en-US" b="1" dirty="0" smtClean="0"/>
                        <a:t>Property</a:t>
                      </a:r>
                      <a:endParaRPr lang="en-US" b="1" dirty="0"/>
                    </a:p>
                  </a:txBody>
                  <a:tcPr/>
                </a:tc>
                <a:tc>
                  <a:txBody>
                    <a:bodyPr/>
                    <a:lstStyle/>
                    <a:p>
                      <a:r>
                        <a:rPr lang="en-US" b="1" dirty="0" smtClean="0"/>
                        <a:t>Usage</a:t>
                      </a:r>
                      <a:endParaRPr lang="en-US" b="1" dirty="0"/>
                    </a:p>
                  </a:txBody>
                  <a:tcPr/>
                </a:tc>
                <a:extLst>
                  <a:ext uri="{0D108BD9-81ED-4DB2-BD59-A6C34878D82A}">
                    <a16:rowId xmlns:a16="http://schemas.microsoft.com/office/drawing/2014/main" val="10000"/>
                  </a:ext>
                </a:extLst>
              </a:tr>
              <a:tr h="370840">
                <a:tc>
                  <a:txBody>
                    <a:bodyPr/>
                    <a:lstStyle/>
                    <a:p>
                      <a:r>
                        <a:rPr lang="en-US" dirty="0" smtClean="0"/>
                        <a:t>Message</a:t>
                      </a:r>
                      <a:endParaRPr lang="en-US" dirty="0"/>
                    </a:p>
                  </a:txBody>
                  <a:tcPr/>
                </a:tc>
                <a:tc>
                  <a:txBody>
                    <a:bodyPr/>
                    <a:lstStyle/>
                    <a:p>
                      <a:r>
                        <a:rPr lang="en-US" dirty="0" smtClean="0"/>
                        <a:t>Gives detailed information about the message</a:t>
                      </a:r>
                      <a:endParaRPr lang="en-US" dirty="0"/>
                    </a:p>
                  </a:txBody>
                  <a:tcPr/>
                </a:tc>
                <a:extLst>
                  <a:ext uri="{0D108BD9-81ED-4DB2-BD59-A6C34878D82A}">
                    <a16:rowId xmlns:a16="http://schemas.microsoft.com/office/drawing/2014/main" val="10001"/>
                  </a:ext>
                </a:extLst>
              </a:tr>
              <a:tr h="370840">
                <a:tc>
                  <a:txBody>
                    <a:bodyPr/>
                    <a:lstStyle/>
                    <a:p>
                      <a:r>
                        <a:rPr lang="en-US" dirty="0" err="1" smtClean="0"/>
                        <a:t>StackTrace</a:t>
                      </a:r>
                      <a:endParaRPr lang="en-US" dirty="0"/>
                    </a:p>
                  </a:txBody>
                  <a:tcPr/>
                </a:tc>
                <a:tc>
                  <a:txBody>
                    <a:bodyPr/>
                    <a:lstStyle/>
                    <a:p>
                      <a:r>
                        <a:rPr lang="en-US" dirty="0" smtClean="0"/>
                        <a:t>Gives the function stack to show where exception is thrown</a:t>
                      </a:r>
                      <a:endParaRPr lang="en-US" dirty="0"/>
                    </a:p>
                  </a:txBody>
                  <a:tcPr/>
                </a:tc>
                <a:extLst>
                  <a:ext uri="{0D108BD9-81ED-4DB2-BD59-A6C34878D82A}">
                    <a16:rowId xmlns:a16="http://schemas.microsoft.com/office/drawing/2014/main" val="10002"/>
                  </a:ext>
                </a:extLst>
              </a:tr>
              <a:tr h="370840">
                <a:tc>
                  <a:txBody>
                    <a:bodyPr/>
                    <a:lstStyle/>
                    <a:p>
                      <a:r>
                        <a:rPr lang="en-US" dirty="0" err="1" smtClean="0"/>
                        <a:t>Targetsite</a:t>
                      </a:r>
                      <a:endParaRPr lang="en-US" dirty="0"/>
                    </a:p>
                  </a:txBody>
                  <a:tcPr/>
                </a:tc>
                <a:tc>
                  <a:txBody>
                    <a:bodyPr/>
                    <a:lstStyle/>
                    <a:p>
                      <a:r>
                        <a:rPr lang="en-US" dirty="0" smtClean="0"/>
                        <a:t>Shows which method throws the exception</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81791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1543"/>
            <a:ext cx="10515600" cy="5625420"/>
          </a:xfrm>
        </p:spPr>
        <p:txBody>
          <a:bodyPr/>
          <a:lstStyle/>
          <a:p>
            <a:pPr marL="0" indent="0">
              <a:buNone/>
            </a:pPr>
            <a:r>
              <a:rPr lang="en-US" u="sng" dirty="0" smtClean="0"/>
              <a:t>Handling Exceptions:</a:t>
            </a:r>
          </a:p>
          <a:p>
            <a:pPr marL="0" indent="0">
              <a:buNone/>
            </a:pPr>
            <a:r>
              <a:rPr lang="en-US" sz="2000" dirty="0"/>
              <a:t>Exceptions provide a way to transfer control from one part of a program to another. </a:t>
            </a:r>
            <a:endParaRPr lang="en-US" sz="2000" dirty="0" smtClean="0"/>
          </a:p>
          <a:p>
            <a:pPr marL="0" indent="0">
              <a:buNone/>
            </a:pPr>
            <a:r>
              <a:rPr lang="en-US" sz="2000" dirty="0" smtClean="0"/>
              <a:t>C</a:t>
            </a:r>
            <a:r>
              <a:rPr lang="en-US" sz="2000" dirty="0"/>
              <a:t># exception handling is built upon four keywords: </a:t>
            </a:r>
            <a:r>
              <a:rPr lang="en-US" sz="2000" b="1" dirty="0"/>
              <a:t>try</a:t>
            </a:r>
            <a:r>
              <a:rPr lang="en-US" sz="2000" dirty="0"/>
              <a:t>, </a:t>
            </a:r>
            <a:r>
              <a:rPr lang="en-US" sz="2000" b="1" dirty="0"/>
              <a:t>catch</a:t>
            </a:r>
            <a:r>
              <a:rPr lang="en-US" sz="2000" dirty="0"/>
              <a:t>, </a:t>
            </a:r>
            <a:r>
              <a:rPr lang="en-US" sz="2000" b="1" dirty="0"/>
              <a:t>finally</a:t>
            </a:r>
            <a:r>
              <a:rPr lang="en-US" sz="2000" dirty="0"/>
              <a:t>, and </a:t>
            </a:r>
            <a:r>
              <a:rPr lang="en-US" sz="2000" b="1" dirty="0"/>
              <a:t>throw</a:t>
            </a:r>
            <a:r>
              <a:rPr lang="en-US" sz="2000" dirty="0"/>
              <a:t>.</a:t>
            </a:r>
          </a:p>
          <a:p>
            <a:r>
              <a:rPr lang="en-US" sz="2000" b="1" dirty="0"/>
              <a:t>try</a:t>
            </a:r>
            <a:r>
              <a:rPr lang="en-US" sz="2000" dirty="0"/>
              <a:t>: A try block identifies a block of code for which particular exceptions is activated. It is followed by one or more catch blocks.</a:t>
            </a:r>
          </a:p>
          <a:p>
            <a:r>
              <a:rPr lang="en-US" sz="2000" b="1" dirty="0"/>
              <a:t>catch</a:t>
            </a:r>
            <a:r>
              <a:rPr lang="en-US" sz="2000" dirty="0"/>
              <a:t>: A program catches an exception with an exception handler at the place in a program where you want to handle the problem. The catch keyword indicates the catching of an exception.</a:t>
            </a:r>
          </a:p>
          <a:p>
            <a:r>
              <a:rPr lang="en-US" sz="2000" b="1" dirty="0"/>
              <a:t>finally</a:t>
            </a:r>
            <a:r>
              <a:rPr lang="en-US" sz="2000" dirty="0"/>
              <a:t>: The finally block is used to execute a given set of statements, whether an exception is thrown or not thrown. For example, if you open a file, it must be closed whether an exception is raised or not.</a:t>
            </a:r>
          </a:p>
          <a:p>
            <a:r>
              <a:rPr lang="en-US" sz="2000" b="1" dirty="0"/>
              <a:t>throw</a:t>
            </a:r>
            <a:r>
              <a:rPr lang="en-US" sz="2000" dirty="0"/>
              <a:t>: A program throws an exception when a problem shows up. This is done using a throw keyword.</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1368489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5942" y="595086"/>
            <a:ext cx="9887857" cy="5581877"/>
          </a:xfrm>
        </p:spPr>
        <p:txBody>
          <a:bodyPr>
            <a:noAutofit/>
          </a:bodyPr>
          <a:lstStyle/>
          <a:p>
            <a:pPr marL="0" indent="0">
              <a:buNone/>
            </a:pPr>
            <a:r>
              <a:rPr lang="en-US" sz="1600" dirty="0" smtClean="0"/>
              <a:t>try</a:t>
            </a:r>
            <a:endParaRPr lang="en-US" sz="1600" dirty="0"/>
          </a:p>
          <a:p>
            <a:pPr marL="0" indent="0">
              <a:buNone/>
            </a:pPr>
            <a:r>
              <a:rPr lang="en-US" sz="1600" dirty="0"/>
              <a:t>{</a:t>
            </a:r>
          </a:p>
          <a:p>
            <a:pPr marL="0" indent="0">
              <a:buNone/>
            </a:pPr>
            <a:r>
              <a:rPr lang="en-US" sz="1600" dirty="0"/>
              <a:t>   // statements causing exception</a:t>
            </a:r>
          </a:p>
          <a:p>
            <a:pPr marL="0" indent="0">
              <a:buNone/>
            </a:pPr>
            <a:r>
              <a:rPr lang="en-US" sz="1600" dirty="0"/>
              <a:t>}</a:t>
            </a:r>
          </a:p>
          <a:p>
            <a:pPr marL="0" indent="0">
              <a:buNone/>
            </a:pPr>
            <a:r>
              <a:rPr lang="en-US" sz="1600" dirty="0"/>
              <a:t>catch( </a:t>
            </a:r>
            <a:r>
              <a:rPr lang="en-US" sz="1600" dirty="0" err="1"/>
              <a:t>ExceptionName</a:t>
            </a:r>
            <a:r>
              <a:rPr lang="en-US" sz="1600" dirty="0"/>
              <a:t> e1 )</a:t>
            </a:r>
          </a:p>
          <a:p>
            <a:pPr marL="0" indent="0">
              <a:buNone/>
            </a:pPr>
            <a:r>
              <a:rPr lang="en-US" sz="1600" dirty="0"/>
              <a:t>{</a:t>
            </a:r>
          </a:p>
          <a:p>
            <a:pPr marL="0" indent="0">
              <a:buNone/>
            </a:pPr>
            <a:r>
              <a:rPr lang="en-US" sz="1600" dirty="0"/>
              <a:t>   // error handling code</a:t>
            </a:r>
          </a:p>
          <a:p>
            <a:pPr marL="0" indent="0">
              <a:buNone/>
            </a:pPr>
            <a:r>
              <a:rPr lang="en-US" sz="1600" dirty="0"/>
              <a:t>}</a:t>
            </a:r>
          </a:p>
          <a:p>
            <a:pPr marL="0" indent="0">
              <a:buNone/>
            </a:pPr>
            <a:r>
              <a:rPr lang="en-US" sz="1600" dirty="0"/>
              <a:t>catch( </a:t>
            </a:r>
            <a:r>
              <a:rPr lang="en-US" sz="1600" dirty="0" err="1"/>
              <a:t>ExceptionName</a:t>
            </a:r>
            <a:r>
              <a:rPr lang="en-US" sz="1600" dirty="0"/>
              <a:t> e2 )</a:t>
            </a:r>
          </a:p>
          <a:p>
            <a:pPr marL="0" indent="0">
              <a:buNone/>
            </a:pPr>
            <a:r>
              <a:rPr lang="en-US" sz="1600" dirty="0"/>
              <a:t>{</a:t>
            </a:r>
          </a:p>
          <a:p>
            <a:pPr marL="0" indent="0">
              <a:buNone/>
            </a:pPr>
            <a:r>
              <a:rPr lang="en-US" sz="1600" dirty="0"/>
              <a:t>   // error handling code</a:t>
            </a:r>
          </a:p>
          <a:p>
            <a:pPr marL="0" indent="0">
              <a:buNone/>
            </a:pPr>
            <a:r>
              <a:rPr lang="en-US" sz="1600" dirty="0" smtClean="0"/>
              <a:t>}</a:t>
            </a:r>
          </a:p>
          <a:p>
            <a:pPr marL="0" indent="0">
              <a:buNone/>
            </a:pPr>
            <a:r>
              <a:rPr lang="en-US" sz="1600" dirty="0" smtClean="0"/>
              <a:t>finally</a:t>
            </a:r>
          </a:p>
          <a:p>
            <a:pPr marL="0" indent="0">
              <a:buNone/>
            </a:pPr>
            <a:r>
              <a:rPr lang="en-US" sz="1600" dirty="0" smtClean="0"/>
              <a:t>{</a:t>
            </a:r>
            <a:endParaRPr lang="en-US" sz="1600" dirty="0"/>
          </a:p>
          <a:p>
            <a:pPr marL="0" indent="0">
              <a:buNone/>
            </a:pPr>
            <a:r>
              <a:rPr lang="en-US" sz="1600" dirty="0"/>
              <a:t>   // statements to be executed</a:t>
            </a:r>
          </a:p>
          <a:p>
            <a:pPr marL="0" indent="0">
              <a:buNone/>
            </a:pPr>
            <a:r>
              <a:rPr lang="en-US" sz="1600" dirty="0"/>
              <a:t>}</a:t>
            </a:r>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38299820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0571"/>
            <a:ext cx="10515600" cy="5538334"/>
          </a:xfrm>
        </p:spPr>
        <p:txBody>
          <a:bodyPr/>
          <a:lstStyle/>
          <a:p>
            <a:pPr marL="0" indent="0">
              <a:buNone/>
            </a:pPr>
            <a:r>
              <a:rPr lang="en-US" u="sng" dirty="0" smtClean="0"/>
              <a:t>Custom Exceptions:</a:t>
            </a:r>
          </a:p>
          <a:p>
            <a:r>
              <a:rPr lang="en-US" sz="2000" dirty="0"/>
              <a:t>Although the .NET framework contains all kinds of exception types which are sufficient in most cases, it can make sense to define custom exceptions in your own applications. They can greatly simplify and improve the error handling and thus increase the overall code quality. </a:t>
            </a:r>
            <a:endParaRPr lang="en-US" sz="2000" dirty="0" smtClean="0"/>
          </a:p>
          <a:p>
            <a:r>
              <a:rPr lang="en-US" sz="2000" dirty="0" smtClean="0"/>
              <a:t>For</a:t>
            </a:r>
            <a:r>
              <a:rPr lang="en-US" sz="2000" dirty="0"/>
              <a:t> </a:t>
            </a:r>
            <a:r>
              <a:rPr lang="en-US" sz="2000" b="1" dirty="0"/>
              <a:t> </a:t>
            </a:r>
            <a:r>
              <a:rPr lang="en-US" sz="2000" dirty="0"/>
              <a:t>Implementing Custom Exception Handling,</a:t>
            </a:r>
            <a:r>
              <a:rPr lang="en-US" sz="2000" b="1" dirty="0"/>
              <a:t> </a:t>
            </a:r>
            <a:r>
              <a:rPr lang="en-US" sz="2000" dirty="0"/>
              <a:t>we need to derive the class </a:t>
            </a:r>
            <a:r>
              <a:rPr lang="en-US" sz="2000" dirty="0" err="1"/>
              <a:t>CustomException</a:t>
            </a:r>
            <a:r>
              <a:rPr lang="en-US" sz="2000" dirty="0"/>
              <a:t> from the </a:t>
            </a:r>
            <a:r>
              <a:rPr lang="en-US" sz="2000" dirty="0" err="1" smtClean="0"/>
              <a:t>System.Exception</a:t>
            </a:r>
            <a:endParaRPr lang="en-US" sz="2000" dirty="0" smtClean="0"/>
          </a:p>
          <a:p>
            <a:pPr marL="0" indent="0">
              <a:buNone/>
            </a:pPr>
            <a:endParaRPr lang="en-US" sz="2000" dirty="0"/>
          </a:p>
          <a:p>
            <a:pPr marL="0" indent="0">
              <a:buNone/>
            </a:pPr>
            <a:r>
              <a:rPr lang="en-US" sz="2000" b="1" dirty="0"/>
              <a:t>Steps to Create Custom Exception</a:t>
            </a:r>
            <a:endParaRPr lang="en-US" sz="2000" dirty="0"/>
          </a:p>
          <a:p>
            <a:r>
              <a:rPr lang="en-US" sz="2000" dirty="0"/>
              <a:t>Implement error handling in the user interface.</a:t>
            </a:r>
          </a:p>
          <a:p>
            <a:r>
              <a:rPr lang="en-US" sz="2000" dirty="0"/>
              <a:t>Create and implement custom error messages.</a:t>
            </a:r>
          </a:p>
          <a:p>
            <a:r>
              <a:rPr lang="en-US" sz="2000" dirty="0"/>
              <a:t>Create and implement custom error handlers.</a:t>
            </a:r>
          </a:p>
          <a:p>
            <a:r>
              <a:rPr lang="en-US" sz="2000" dirty="0"/>
              <a:t>Raise and handle errors.</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10364061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3486"/>
            <a:ext cx="10515600" cy="5683477"/>
          </a:xfrm>
        </p:spPr>
        <p:txBody>
          <a:bodyPr/>
          <a:lstStyle/>
          <a:p>
            <a:pPr marL="0" indent="0">
              <a:buNone/>
            </a:pPr>
            <a:r>
              <a:rPr lang="en-US" dirty="0" smtClean="0"/>
              <a:t>Demo:</a:t>
            </a:r>
          </a:p>
          <a:p>
            <a:r>
              <a:rPr lang="en-US" sz="2400" dirty="0" smtClean="0"/>
              <a:t>Handling Exceptions in a program with try…catch and finally blocks</a:t>
            </a:r>
          </a:p>
          <a:p>
            <a:r>
              <a:rPr lang="en-US" sz="2400" dirty="0" smtClean="0"/>
              <a:t>Implement a Custom Exception and demonstrate the usage</a:t>
            </a:r>
            <a:endParaRPr lang="en-US" sz="2400" dirty="0"/>
          </a:p>
        </p:txBody>
      </p:sp>
      <p:sp>
        <p:nvSpPr>
          <p:cNvPr id="4" name="Footer Placeholder 3"/>
          <p:cNvSpPr>
            <a:spLocks noGrp="1"/>
          </p:cNvSpPr>
          <p:nvPr>
            <p:ph type="ftr" sz="quarter" idx="11"/>
          </p:nvPr>
        </p:nvSpPr>
        <p:spPr/>
        <p:txBody>
          <a:bodyPr/>
          <a:lstStyle/>
          <a:p>
            <a:r>
              <a:rPr lang="en-US" smtClean="0"/>
              <a:t>Sapient Global Markets | Confidential</a:t>
            </a:r>
            <a:endParaRPr lang="en-US" dirty="0"/>
          </a:p>
        </p:txBody>
      </p:sp>
    </p:spTree>
    <p:extLst>
      <p:ext uri="{BB962C8B-B14F-4D97-AF65-F5344CB8AC3E}">
        <p14:creationId xmlns:p14="http://schemas.microsoft.com/office/powerpoint/2010/main" val="2876590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01</a:t>
            </a:r>
            <a:endParaRPr lang="en-US" dirty="0"/>
          </a:p>
        </p:txBody>
      </p:sp>
      <p:sp>
        <p:nvSpPr>
          <p:cNvPr id="10" name="Title 9"/>
          <p:cNvSpPr>
            <a:spLocks noGrp="1"/>
          </p:cNvSpPr>
          <p:nvPr>
            <p:ph type="ctrTitle"/>
          </p:nvPr>
        </p:nvSpPr>
        <p:spPr>
          <a:noFill/>
          <a:ln w="22225">
            <a:solidFill>
              <a:schemeClr val="accent1">
                <a:lumMod val="40000"/>
                <a:lumOff val="60000"/>
              </a:schemeClr>
            </a:solidFill>
          </a:ln>
        </p:spPr>
        <p:txBody>
          <a:bodyPr vert="horz" wrap="square" lIns="274320" tIns="0" rIns="274320" bIns="0" numCol="1" anchor="ctr" anchorCtr="0" compatLnSpc="1">
            <a:prstTxWarp prst="textNoShape">
              <a:avLst/>
            </a:prstTxWarp>
            <a:noAutofit/>
          </a:bodyPr>
          <a:lstStyle/>
          <a:p>
            <a:pPr defTabSz="457200" fontAlgn="base">
              <a:spcAft>
                <a:spcPct val="0"/>
              </a:spcAft>
            </a:pPr>
            <a:r>
              <a:rPr lang="en-US" dirty="0" err="1" smtClean="0">
                <a:ea typeface="ＭＳ Ｐゴシック" charset="0"/>
              </a:rPr>
              <a:t>Javascript</a:t>
            </a:r>
            <a:r>
              <a:rPr lang="en-US" dirty="0" smtClean="0">
                <a:ea typeface="ＭＳ Ｐゴシック" charset="0"/>
              </a:rPr>
              <a:t> Basics – Primitive Data Types and Variables</a:t>
            </a:r>
            <a:endParaRPr lang="en-US" dirty="0">
              <a:ea typeface="ＭＳ Ｐゴシック" charset="0"/>
            </a:endParaRPr>
          </a:p>
        </p:txBody>
      </p:sp>
    </p:spTree>
    <p:extLst>
      <p:ext uri="{BB962C8B-B14F-4D97-AF65-F5344CB8AC3E}">
        <p14:creationId xmlns:p14="http://schemas.microsoft.com/office/powerpoint/2010/main" val="3689910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6056</TotalTime>
  <Words>6012</Words>
  <Application>Microsoft Office PowerPoint</Application>
  <PresentationFormat>Widescreen</PresentationFormat>
  <Paragraphs>1025</Paragraphs>
  <Slides>85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ＭＳ Ｐゴシック</vt:lpstr>
      <vt:lpstr>Arial</vt:lpstr>
      <vt:lpstr>Calibri</vt:lpstr>
      <vt:lpstr>Calibri Light</vt:lpstr>
      <vt:lpstr>Consolas</vt:lpstr>
      <vt:lpstr>Office Theme</vt:lpstr>
      <vt:lpstr>Javascript/Typescript Training</vt:lpstr>
      <vt:lpstr>What is Javascript ?</vt:lpstr>
      <vt:lpstr>What is Javascript ?     </vt:lpstr>
      <vt:lpstr>Understand the role of HTML , CSS and Javascript</vt:lpstr>
      <vt:lpstr>  HTML</vt:lpstr>
      <vt:lpstr>CSS  </vt:lpstr>
      <vt:lpstr>Javascript  </vt:lpstr>
      <vt:lpstr>Demo</vt:lpstr>
      <vt:lpstr>Javascript Basics – Primitive Data Types and Variables</vt:lpstr>
      <vt:lpstr>Objectives</vt:lpstr>
      <vt:lpstr>Primitive Data Types</vt:lpstr>
      <vt:lpstr>Numbers</vt:lpstr>
      <vt:lpstr>Strings</vt:lpstr>
      <vt:lpstr>PowerPoint Presentation</vt:lpstr>
      <vt:lpstr>Primitive Data Types</vt:lpstr>
      <vt:lpstr>Exercise</vt:lpstr>
      <vt:lpstr>Variables</vt:lpstr>
      <vt:lpstr>PowerPoint Presentation</vt:lpstr>
      <vt:lpstr>Null and undefined</vt:lpstr>
      <vt:lpstr>Boolean Logic</vt:lpstr>
      <vt:lpstr>Equality Operators  ( == vs ===)</vt:lpstr>
      <vt:lpstr>Logical Operators : AND , OR and Not</vt:lpstr>
      <vt:lpstr>Exercise</vt:lpstr>
      <vt:lpstr>Truthy and Falsy Values</vt:lpstr>
      <vt:lpstr>PowerPoint Presentation</vt:lpstr>
      <vt:lpstr>Exercise</vt:lpstr>
      <vt:lpstr>Loops</vt:lpstr>
      <vt:lpstr>Print numbers 1-10 using JS</vt:lpstr>
      <vt:lpstr>DRY- Don’t Repeat Yourself</vt:lpstr>
      <vt:lpstr>While Loops</vt:lpstr>
      <vt:lpstr>While Loops</vt:lpstr>
      <vt:lpstr>While Loops</vt:lpstr>
      <vt:lpstr>While Loops</vt:lpstr>
      <vt:lpstr>For loops</vt:lpstr>
      <vt:lpstr>Exercise</vt:lpstr>
      <vt:lpstr>C# (C-Sharp)</vt:lpstr>
      <vt:lpstr>Classes and Objects</vt:lpstr>
      <vt:lpstr>PowerPoint Presentation</vt:lpstr>
      <vt:lpstr>PowerPoint Presentation</vt:lpstr>
      <vt:lpstr>Access Modifiers</vt:lpstr>
      <vt:lpstr>Constructors</vt:lpstr>
      <vt:lpstr>PowerPoint Presentation</vt:lpstr>
      <vt:lpstr>PowerPoint Presentation</vt:lpstr>
      <vt:lpstr>Data types</vt:lpstr>
      <vt:lpstr>PowerPoint Presentation</vt:lpstr>
      <vt:lpstr>PowerPoint Presentation</vt:lpstr>
      <vt:lpstr>PowerPoint Presentation</vt:lpstr>
      <vt:lpstr>PowerPoint Presentation</vt:lpstr>
      <vt:lpstr>Pillars of Object 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class and Methods</vt:lpstr>
      <vt:lpstr>Sealed class</vt:lpstr>
      <vt:lpstr>Sealed Methods</vt:lpstr>
      <vt:lpstr>Abstract Class</vt:lpstr>
      <vt:lpstr>Interfaces</vt:lpstr>
      <vt:lpstr>PowerPoint Presentation</vt:lpstr>
      <vt:lpstr>Arrays</vt:lpstr>
      <vt:lpstr>PowerPoint Presentation</vt:lpstr>
      <vt:lpstr>PowerPoint Presentation</vt:lpstr>
      <vt:lpstr>PowerPoint Presentation</vt:lpstr>
      <vt:lpstr>PowerPoint Presentation</vt:lpstr>
      <vt:lpstr>Decision Making – Conditional Statements</vt:lpstr>
      <vt:lpstr>Loops</vt:lpstr>
      <vt:lpstr>PowerPoint Presentation</vt:lpstr>
      <vt:lpstr>PowerPoint Presentation</vt:lpstr>
      <vt:lpstr>Collections</vt:lpstr>
      <vt:lpstr>PowerPoint Presentation</vt:lpstr>
      <vt:lpstr>System.Collections.Generic</vt:lpstr>
      <vt:lpstr>PowerPoint Presentation</vt:lpstr>
      <vt:lpstr>PowerPoint Presentation</vt:lpstr>
      <vt:lpstr>PowerPoint Presentation</vt:lpstr>
      <vt:lpstr>PowerPoint Presentation</vt:lpstr>
      <vt:lpstr>foreach statement</vt:lpstr>
      <vt:lpstr>PowerPoint Presentation</vt:lpstr>
      <vt:lpstr>Exceptions</vt:lpstr>
      <vt:lpstr>PowerPoint Presentation</vt:lpstr>
      <vt:lpstr>PowerPoint Presentation</vt:lpstr>
      <vt:lpstr>PowerPoint Presentation</vt:lpstr>
      <vt:lpstr>PowerPoint Presentation</vt:lpstr>
    </vt:vector>
  </TitlesOfParts>
  <Company>Sapient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Sudarshan Srinath</dc:creator>
  <cp:lastModifiedBy>Himanshu Arora 6</cp:lastModifiedBy>
  <cp:revision>196</cp:revision>
  <dcterms:created xsi:type="dcterms:W3CDTF">2017-03-21T03:35:55Z</dcterms:created>
  <dcterms:modified xsi:type="dcterms:W3CDTF">2018-06-03T07:49:37Z</dcterms:modified>
</cp:coreProperties>
</file>