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4"/>
  </p:notesMasterIdLst>
  <p:handoutMasterIdLst>
    <p:handoutMasterId r:id="rId15"/>
  </p:handoutMasterIdLst>
  <p:sldIdLst>
    <p:sldId id="258" r:id="rId5"/>
    <p:sldId id="268" r:id="rId6"/>
    <p:sldId id="269" r:id="rId7"/>
    <p:sldId id="270" r:id="rId8"/>
    <p:sldId id="277" r:id="rId9"/>
    <p:sldId id="271" r:id="rId10"/>
    <p:sldId id="279" r:id="rId11"/>
    <p:sldId id="27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993" autoAdjust="0"/>
  </p:normalViewPr>
  <p:slideViewPr>
    <p:cSldViewPr snapToGrid="0" showGuides="1">
      <p:cViewPr varScale="1">
        <p:scale>
          <a:sx n="65" d="100"/>
          <a:sy n="65" d="100"/>
        </p:scale>
        <p:origin x="93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5/1/2020</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59266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75429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17384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5/1/2020</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8.sv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016473" y="1799303"/>
            <a:ext cx="6298430" cy="2464793"/>
          </a:xfrm>
        </p:spPr>
        <p:txBody>
          <a:bodyPr/>
          <a:lstStyle/>
          <a:p>
            <a:r>
              <a:rPr lang="en-US" dirty="0" smtClean="0"/>
              <a:t>The Battle of neighborhoods</a:t>
            </a:r>
            <a:endParaRPr lang="en-US" dirty="0"/>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1806" y="4279971"/>
            <a:ext cx="5560142" cy="926210"/>
          </a:xfrm>
        </p:spPr>
        <p:txBody>
          <a:bodyPr/>
          <a:lstStyle/>
          <a:p>
            <a:r>
              <a:rPr lang="en-US" dirty="0" smtClean="0"/>
              <a:t>Segmentation and clustering of neighborhoods in Toronto </a:t>
            </a:r>
            <a:endParaRPr lang="en-US"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1863" r="21863"/>
          <a:stretch>
            <a:fillRect/>
          </a:stretch>
        </p:blipFill>
        <p:spPr/>
      </p:pic>
    </p:spTree>
    <p:extLst>
      <p:ext uri="{BB962C8B-B14F-4D97-AF65-F5344CB8AC3E}">
        <p14:creationId xmlns:p14="http://schemas.microsoft.com/office/powerpoint/2010/main" val="316717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831850" y="126970"/>
            <a:ext cx="10515600" cy="940181"/>
          </a:xfrm>
        </p:spPr>
        <p:txBody>
          <a:bodyPr/>
          <a:lstStyle/>
          <a:p>
            <a:r>
              <a:rPr lang="en-US" dirty="0" smtClean="0"/>
              <a:t>introduction</a:t>
            </a:r>
            <a:endParaRPr lang="en-US" dirty="0"/>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2145978" y="1067151"/>
            <a:ext cx="7900525" cy="1115544"/>
          </a:xfrm>
        </p:spPr>
        <p:txBody>
          <a:bodyPr/>
          <a:lstStyle/>
          <a:p>
            <a:r>
              <a:rPr lang="en-US" sz="2000" dirty="0"/>
              <a:t>This data science capstone project is for IBM Data science  professional certificate. In this project I am creating a hypothetical situation for a concept that there may not be enough </a:t>
            </a:r>
            <a:r>
              <a:rPr lang="en-US" sz="2000" dirty="0" smtClean="0"/>
              <a:t>Indian </a:t>
            </a:r>
            <a:r>
              <a:rPr lang="en-US" sz="2000" dirty="0"/>
              <a:t>restaurants in Toronto. So it might be a great opportunity for a entrepreneur living in that area</a:t>
            </a:r>
            <a:endParaRPr lang="en-US" sz="2000" dirty="0">
              <a:effectLst/>
            </a:endParaRP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902" r="4902"/>
          <a:stretch>
            <a:fillRect/>
          </a:stretch>
        </p:blipFill>
        <p:spPr/>
      </p:pic>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Business problem</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14188" cy="4351338"/>
          </a:xfrm>
        </p:spPr>
        <p:txBody>
          <a:bodyPr/>
          <a:lstStyle/>
          <a:p>
            <a:r>
              <a:rPr lang="en-US" dirty="0"/>
              <a:t>The Objective of this project is to find the best location for this entrepreneur to open a </a:t>
            </a:r>
            <a:r>
              <a:rPr lang="en-US" dirty="0" smtClean="0"/>
              <a:t>Indian </a:t>
            </a:r>
            <a:r>
              <a:rPr lang="en-US" dirty="0"/>
              <a:t>restaurant in Toronto, Canada. With the help data science methods and tools along with machine learning algorithm like clustering and foursquare API, this project aims to find the most suitable location to open a </a:t>
            </a:r>
            <a:r>
              <a:rPr lang="en-US" dirty="0" smtClean="0"/>
              <a:t>Indian </a:t>
            </a:r>
            <a:r>
              <a:rPr lang="en-US" dirty="0"/>
              <a:t>restaurant where most of the </a:t>
            </a:r>
            <a:r>
              <a:rPr lang="en-US" dirty="0" smtClean="0"/>
              <a:t>Asian </a:t>
            </a:r>
            <a:r>
              <a:rPr lang="en-US" dirty="0"/>
              <a:t>community resides</a:t>
            </a: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815" b="11815"/>
          <a:stretch>
            <a:fillRect/>
          </a:stretch>
        </p:blipFill>
        <p:spPr/>
      </p:pic>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290246" y="325754"/>
            <a:ext cx="4937211" cy="1325563"/>
          </a:xfrm>
        </p:spPr>
        <p:txBody>
          <a:bodyPr/>
          <a:lstStyle/>
          <a:p>
            <a:r>
              <a:rPr lang="en-US" dirty="0" smtClean="0"/>
              <a:t>Data section</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1889" r="21889"/>
          <a:stretch>
            <a:fillRect/>
          </a:stretch>
        </p:blipFill>
        <p:spPr/>
      </p:pic>
      <p:sp>
        <p:nvSpPr>
          <p:cNvPr id="8" name="TextBox 7"/>
          <p:cNvSpPr txBox="1"/>
          <p:nvPr/>
        </p:nvSpPr>
        <p:spPr>
          <a:xfrm>
            <a:off x="62491" y="1515442"/>
            <a:ext cx="4837471" cy="4247317"/>
          </a:xfrm>
          <a:prstGeom prst="rect">
            <a:avLst/>
          </a:prstGeom>
          <a:noFill/>
        </p:spPr>
        <p:txBody>
          <a:bodyPr wrap="square" rtlCol="0">
            <a:spAutoFit/>
          </a:bodyPr>
          <a:lstStyle/>
          <a:p>
            <a:r>
              <a:rPr lang="en-US" b="1" dirty="0"/>
              <a:t>To solve this problem, we will need below data</a:t>
            </a:r>
            <a:r>
              <a:rPr lang="en-US" b="1" dirty="0" smtClean="0"/>
              <a:t>:</a:t>
            </a:r>
          </a:p>
          <a:p>
            <a:endParaRPr lang="en-US" dirty="0"/>
          </a:p>
          <a:p>
            <a:pPr marL="285750" indent="-285750" fontAlgn="base">
              <a:buFont typeface="Arial" panose="020B0604020202020204" pitchFamily="34" charset="0"/>
              <a:buChar char="•"/>
            </a:pPr>
            <a:r>
              <a:rPr lang="en-US" dirty="0"/>
              <a:t>List of neighborhoods in Toronto, Canada</a:t>
            </a:r>
          </a:p>
          <a:p>
            <a:pPr marL="285750" indent="-285750" fontAlgn="base">
              <a:buFont typeface="Arial" panose="020B0604020202020204" pitchFamily="34" charset="0"/>
              <a:buChar char="•"/>
            </a:pPr>
            <a:r>
              <a:rPr lang="en-US" dirty="0"/>
              <a:t>Longitude and latitude of these neighborhoods</a:t>
            </a:r>
          </a:p>
          <a:p>
            <a:pPr marL="285750" indent="-285750" fontAlgn="base">
              <a:buFont typeface="Arial" panose="020B0604020202020204" pitchFamily="34" charset="0"/>
              <a:buChar char="•"/>
            </a:pPr>
            <a:r>
              <a:rPr lang="en-US" dirty="0"/>
              <a:t>Venue data related to </a:t>
            </a:r>
            <a:r>
              <a:rPr lang="en-US" dirty="0" smtClean="0"/>
              <a:t>Indian restaurants. This data will help in selecting the </a:t>
            </a:r>
            <a:r>
              <a:rPr lang="en-US" dirty="0"/>
              <a:t>most suitable neighborhood to open an </a:t>
            </a:r>
            <a:r>
              <a:rPr lang="en-US" dirty="0"/>
              <a:t>I</a:t>
            </a:r>
            <a:r>
              <a:rPr lang="en-US" dirty="0" smtClean="0"/>
              <a:t>ndian </a:t>
            </a:r>
            <a:r>
              <a:rPr lang="en-US" dirty="0"/>
              <a:t>restaurants</a:t>
            </a:r>
          </a:p>
          <a:p>
            <a:pPr marL="285750" indent="-285750" fontAlgn="base">
              <a:buFont typeface="Arial" panose="020B0604020202020204" pitchFamily="34" charset="0"/>
              <a:buChar char="•"/>
            </a:pPr>
            <a:r>
              <a:rPr lang="en-US" dirty="0"/>
              <a:t>Getting latitude and longitude data of these neighborhoods using Geocoder package</a:t>
            </a:r>
          </a:p>
          <a:p>
            <a:pPr marL="285750" indent="-285750" fontAlgn="base">
              <a:buFont typeface="Arial" panose="020B0604020202020204" pitchFamily="34" charset="0"/>
              <a:buChar char="•"/>
            </a:pPr>
            <a:r>
              <a:rPr lang="en-US" dirty="0"/>
              <a:t>Using foursquare API to get venue data related to these </a:t>
            </a:r>
            <a:r>
              <a:rPr lang="en-US" dirty="0" smtClean="0"/>
              <a:t>neighborhoods. We can filter these venues to get only </a:t>
            </a:r>
            <a:r>
              <a:rPr lang="en-US" dirty="0"/>
              <a:t>I</a:t>
            </a:r>
            <a:r>
              <a:rPr lang="en-US" dirty="0" smtClean="0"/>
              <a:t>ndian restaurants</a:t>
            </a:r>
            <a:endParaRPr lang="en-US" dirty="0"/>
          </a:p>
          <a:p>
            <a:endParaRPr lang="en-US" dirty="0" smtClean="0"/>
          </a:p>
          <a:p>
            <a:endParaRPr lang="en-US" dirty="0"/>
          </a:p>
        </p:txBody>
      </p:sp>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227755" y="0"/>
            <a:ext cx="4937211" cy="1325563"/>
          </a:xfrm>
        </p:spPr>
        <p:txBody>
          <a:bodyPr/>
          <a:lstStyle/>
          <a:p>
            <a:r>
              <a:rPr lang="en-US" dirty="0" smtClean="0"/>
              <a:t>Methodology</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8" name="TextBox 7"/>
          <p:cNvSpPr txBox="1"/>
          <p:nvPr/>
        </p:nvSpPr>
        <p:spPr>
          <a:xfrm>
            <a:off x="0" y="948690"/>
            <a:ext cx="5164966" cy="5909310"/>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First I need a list of all neighborhoods in Toronto, Canada. This is possible by extracting the list of neighborhoods from </a:t>
            </a:r>
            <a:r>
              <a:rPr lang="en-US" dirty="0" smtClean="0"/>
              <a:t>Wikipedia: </a:t>
            </a:r>
            <a:r>
              <a:rPr lang="en-US" u="sng" dirty="0">
                <a:hlinkClick r:id="rId3"/>
              </a:rPr>
              <a:t>https://en.wikipedia.org/wiki/List_of_postal_codes_of_Canada:_M,</a:t>
            </a:r>
            <a:endParaRPr lang="en-US" dirty="0"/>
          </a:p>
          <a:p>
            <a:pPr marL="285750" indent="-285750" fontAlgn="base">
              <a:buFont typeface="Arial" panose="020B0604020202020204" pitchFamily="34" charset="0"/>
              <a:buChar char="•"/>
            </a:pPr>
            <a:r>
              <a:rPr lang="en-US" dirty="0" smtClean="0"/>
              <a:t>Then</a:t>
            </a:r>
            <a:r>
              <a:rPr lang="en-US" dirty="0"/>
              <a:t>, I need to get the coordinates of these neighborhoods to utilize foursquare to pull the list of venues near these neighborhoods. To get the coordinates, </a:t>
            </a:r>
            <a:r>
              <a:rPr lang="en-US" dirty="0" err="1"/>
              <a:t>i</a:t>
            </a:r>
            <a:r>
              <a:rPr lang="en-US" dirty="0"/>
              <a:t> used the geocoder package </a:t>
            </a:r>
          </a:p>
          <a:p>
            <a:pPr marL="285750" indent="-285750" fontAlgn="base">
              <a:buFont typeface="Arial" panose="020B0604020202020204" pitchFamily="34" charset="0"/>
              <a:buChar char="•"/>
            </a:pPr>
            <a:r>
              <a:rPr lang="en-US" dirty="0" smtClean="0"/>
              <a:t>Next</a:t>
            </a:r>
            <a:r>
              <a:rPr lang="en-US" dirty="0"/>
              <a:t>, I use the foursquare API to pull  the list of top 100 venues within 500 </a:t>
            </a:r>
            <a:r>
              <a:rPr lang="en-US" dirty="0" smtClean="0"/>
              <a:t>meters </a:t>
            </a:r>
            <a:r>
              <a:rPr lang="en-US" dirty="0"/>
              <a:t>radius</a:t>
            </a:r>
            <a:r>
              <a:rPr lang="en-US" dirty="0" smtClean="0"/>
              <a:t>. </a:t>
            </a:r>
          </a:p>
          <a:p>
            <a:pPr marL="285750" indent="-285750" fontAlgn="base">
              <a:buFont typeface="Arial" panose="020B0604020202020204" pitchFamily="34" charset="0"/>
              <a:buChar char="•"/>
            </a:pPr>
            <a:r>
              <a:rPr lang="en-US" dirty="0" smtClean="0"/>
              <a:t>Here </a:t>
            </a:r>
            <a:r>
              <a:rPr lang="en-US" dirty="0"/>
              <a:t>I made a justification  to specifically look for </a:t>
            </a:r>
            <a:r>
              <a:rPr lang="en-US" dirty="0" smtClean="0"/>
              <a:t>“Indian </a:t>
            </a:r>
            <a:r>
              <a:rPr lang="en-US" dirty="0"/>
              <a:t>restaurants”. Lastly I performed the clustering method by using k-means clustering algorithm. </a:t>
            </a:r>
            <a:r>
              <a:rPr lang="en-US" dirty="0" smtClean="0"/>
              <a:t>I </a:t>
            </a:r>
            <a:r>
              <a:rPr lang="en-US" dirty="0"/>
              <a:t>have clustered the neighborhoods in </a:t>
            </a:r>
            <a:r>
              <a:rPr lang="en-US" dirty="0" smtClean="0"/>
              <a:t>Toronto </a:t>
            </a:r>
            <a:r>
              <a:rPr lang="en-US" dirty="0"/>
              <a:t>into 3 clusters  based on their frequency of occurrence for </a:t>
            </a:r>
            <a:r>
              <a:rPr lang="en-US" dirty="0" smtClean="0"/>
              <a:t>“</a:t>
            </a:r>
            <a:r>
              <a:rPr lang="en-US" dirty="0"/>
              <a:t>I</a:t>
            </a:r>
            <a:r>
              <a:rPr lang="en-US" dirty="0" smtClean="0"/>
              <a:t>ndian </a:t>
            </a:r>
            <a:r>
              <a:rPr lang="en-US" dirty="0"/>
              <a:t>food”. Based on the results, </a:t>
            </a:r>
            <a:r>
              <a:rPr lang="en-US" dirty="0" smtClean="0"/>
              <a:t>I will </a:t>
            </a:r>
            <a:r>
              <a:rPr lang="en-US" dirty="0"/>
              <a:t>be able to recommend a ideal location to the entrepreneur to open a restaurant</a:t>
            </a:r>
          </a:p>
          <a:p>
            <a:pPr marL="285750" indent="-285750" fontAlgn="base">
              <a:buFont typeface="Arial" panose="020B0604020202020204" pitchFamily="34" charset="0"/>
              <a:buChar char="•"/>
            </a:pPr>
            <a:endParaRPr lang="en-US" dirty="0" smtClean="0"/>
          </a:p>
          <a:p>
            <a:endParaRPr lang="en-US" dirty="0"/>
          </a:p>
        </p:txBody>
      </p:sp>
      <p:pic>
        <p:nvPicPr>
          <p:cNvPr id="5" name="Picture Placeholder 4"/>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25391" r="25391"/>
          <a:stretch>
            <a:fillRect/>
          </a:stretch>
        </p:blipFill>
        <p:spPr/>
      </p:pic>
    </p:spTree>
    <p:extLst>
      <p:ext uri="{BB962C8B-B14F-4D97-AF65-F5344CB8AC3E}">
        <p14:creationId xmlns:p14="http://schemas.microsoft.com/office/powerpoint/2010/main" val="386844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smtClean="0"/>
              <a:t>Result</a:t>
            </a:r>
            <a:endParaRPr lang="en-US" dirty="0"/>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p:pic>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9" name="Picture Placeholder 8"/>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33113" r="33113"/>
          <a:stretch>
            <a:fillRect/>
          </a:stretch>
        </p:blipFill>
        <p:spPr/>
      </p:pic>
      <p:sp>
        <p:nvSpPr>
          <p:cNvPr id="10" name="TextBox 9"/>
          <p:cNvSpPr txBox="1"/>
          <p:nvPr/>
        </p:nvSpPr>
        <p:spPr>
          <a:xfrm>
            <a:off x="219126" y="3312662"/>
            <a:ext cx="3408977" cy="1200329"/>
          </a:xfrm>
          <a:prstGeom prst="rect">
            <a:avLst/>
          </a:prstGeom>
          <a:noFill/>
        </p:spPr>
        <p:txBody>
          <a:bodyPr wrap="square" rtlCol="0">
            <a:spAutoFit/>
          </a:bodyPr>
          <a:lstStyle/>
          <a:p>
            <a:r>
              <a:rPr lang="en-US" dirty="0" smtClean="0"/>
              <a:t>Cluster 0 is represented by red color. According to this map, there are no Indian restaurants in these neighborhoods</a:t>
            </a:r>
            <a:endParaRPr lang="en-US" dirty="0"/>
          </a:p>
        </p:txBody>
      </p:sp>
      <p:sp>
        <p:nvSpPr>
          <p:cNvPr id="13" name="TextBox 12"/>
          <p:cNvSpPr txBox="1"/>
          <p:nvPr/>
        </p:nvSpPr>
        <p:spPr>
          <a:xfrm>
            <a:off x="219126" y="2711636"/>
            <a:ext cx="3231997" cy="369332"/>
          </a:xfrm>
          <a:prstGeom prst="rect">
            <a:avLst/>
          </a:prstGeom>
          <a:noFill/>
        </p:spPr>
        <p:txBody>
          <a:bodyPr wrap="square" rtlCol="0">
            <a:spAutoFit/>
          </a:bodyPr>
          <a:lstStyle/>
          <a:p>
            <a:r>
              <a:rPr lang="en-US" dirty="0" smtClean="0"/>
              <a:t>	</a:t>
            </a:r>
            <a:r>
              <a:rPr lang="en-US" b="1" dirty="0" smtClean="0"/>
              <a:t>CLUSTER 0</a:t>
            </a:r>
            <a:endParaRPr lang="en-US" b="1" dirty="0"/>
          </a:p>
        </p:txBody>
      </p:sp>
      <p:sp>
        <p:nvSpPr>
          <p:cNvPr id="19" name="TextBox 18"/>
          <p:cNvSpPr txBox="1"/>
          <p:nvPr/>
        </p:nvSpPr>
        <p:spPr>
          <a:xfrm>
            <a:off x="8740877" y="2711636"/>
            <a:ext cx="3231997" cy="369332"/>
          </a:xfrm>
          <a:prstGeom prst="rect">
            <a:avLst/>
          </a:prstGeom>
          <a:noFill/>
        </p:spPr>
        <p:txBody>
          <a:bodyPr wrap="square" rtlCol="0">
            <a:spAutoFit/>
          </a:bodyPr>
          <a:lstStyle/>
          <a:p>
            <a:r>
              <a:rPr lang="en-US" dirty="0" smtClean="0"/>
              <a:t>	</a:t>
            </a:r>
            <a:r>
              <a:rPr lang="en-US" b="1" dirty="0" smtClean="0"/>
              <a:t>CLUSTER 1</a:t>
            </a:r>
            <a:endParaRPr lang="en-US" b="1" dirty="0"/>
          </a:p>
        </p:txBody>
      </p:sp>
      <p:sp>
        <p:nvSpPr>
          <p:cNvPr id="20" name="TextBox 19"/>
          <p:cNvSpPr txBox="1"/>
          <p:nvPr/>
        </p:nvSpPr>
        <p:spPr>
          <a:xfrm>
            <a:off x="8545265" y="3301358"/>
            <a:ext cx="3408977" cy="2308324"/>
          </a:xfrm>
          <a:prstGeom prst="rect">
            <a:avLst/>
          </a:prstGeom>
          <a:noFill/>
        </p:spPr>
        <p:txBody>
          <a:bodyPr wrap="square" rtlCol="0">
            <a:spAutoFit/>
          </a:bodyPr>
          <a:lstStyle/>
          <a:p>
            <a:r>
              <a:rPr lang="en-US" dirty="0" smtClean="0"/>
              <a:t>Cluster 1 is represented by blue color. According to this map, cluster 1 has maximum number of Indian restaurants in these neighborhoods. So it will be difficult for a entrepreneur to open a restaurant in these neighborhoods</a:t>
            </a:r>
            <a:endParaRPr lang="en-US" dirty="0"/>
          </a:p>
        </p:txBody>
      </p:sp>
    </p:spTree>
    <p:extLst>
      <p:ext uri="{BB962C8B-B14F-4D97-AF65-F5344CB8AC3E}">
        <p14:creationId xmlns:p14="http://schemas.microsoft.com/office/powerpoint/2010/main" val="46026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smtClean="0"/>
              <a:t>Result</a:t>
            </a:r>
            <a:endParaRPr lang="en-US" dirty="0"/>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p:pic>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9" name="Picture Placeholder 8"/>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33113" r="33113"/>
          <a:stretch>
            <a:fillRect/>
          </a:stretch>
        </p:blipFill>
        <p:spPr/>
      </p:pic>
      <p:sp>
        <p:nvSpPr>
          <p:cNvPr id="13" name="TextBox 12"/>
          <p:cNvSpPr txBox="1"/>
          <p:nvPr/>
        </p:nvSpPr>
        <p:spPr>
          <a:xfrm>
            <a:off x="219126" y="2711636"/>
            <a:ext cx="3231997" cy="369332"/>
          </a:xfrm>
          <a:prstGeom prst="rect">
            <a:avLst/>
          </a:prstGeom>
          <a:noFill/>
        </p:spPr>
        <p:txBody>
          <a:bodyPr wrap="square" rtlCol="0">
            <a:spAutoFit/>
          </a:bodyPr>
          <a:lstStyle/>
          <a:p>
            <a:r>
              <a:rPr lang="en-US" dirty="0" smtClean="0"/>
              <a:t>	</a:t>
            </a:r>
            <a:r>
              <a:rPr lang="en-US" b="1" dirty="0" smtClean="0"/>
              <a:t>CLUSTER 1</a:t>
            </a:r>
            <a:endParaRPr lang="en-US" b="1" dirty="0"/>
          </a:p>
        </p:txBody>
      </p:sp>
      <p:sp>
        <p:nvSpPr>
          <p:cNvPr id="19" name="TextBox 18"/>
          <p:cNvSpPr txBox="1"/>
          <p:nvPr/>
        </p:nvSpPr>
        <p:spPr>
          <a:xfrm>
            <a:off x="8740877" y="2711636"/>
            <a:ext cx="3231997" cy="369332"/>
          </a:xfrm>
          <a:prstGeom prst="rect">
            <a:avLst/>
          </a:prstGeom>
          <a:noFill/>
        </p:spPr>
        <p:txBody>
          <a:bodyPr wrap="square" rtlCol="0">
            <a:spAutoFit/>
          </a:bodyPr>
          <a:lstStyle/>
          <a:p>
            <a:r>
              <a:rPr lang="en-US" dirty="0" smtClean="0"/>
              <a:t>	</a:t>
            </a:r>
            <a:r>
              <a:rPr lang="en-US" b="1" dirty="0" smtClean="0"/>
              <a:t>CLUSTER 2</a:t>
            </a:r>
            <a:endParaRPr lang="en-US" b="1" dirty="0"/>
          </a:p>
        </p:txBody>
      </p:sp>
      <p:sp>
        <p:nvSpPr>
          <p:cNvPr id="3" name="TextBox 2"/>
          <p:cNvSpPr txBox="1"/>
          <p:nvPr/>
        </p:nvSpPr>
        <p:spPr>
          <a:xfrm>
            <a:off x="219126" y="3332985"/>
            <a:ext cx="3231997" cy="2585323"/>
          </a:xfrm>
          <a:prstGeom prst="rect">
            <a:avLst/>
          </a:prstGeom>
          <a:noFill/>
        </p:spPr>
        <p:txBody>
          <a:bodyPr wrap="square" rtlCol="0">
            <a:spAutoFit/>
          </a:bodyPr>
          <a:lstStyle/>
          <a:p>
            <a:r>
              <a:rPr lang="en-US" dirty="0"/>
              <a:t>Cluster 1 is represented by blue color. According to this map, cluster 1 has maximum number of Indian restaurants in these neighborhoods. So it will be difficult for a entrepreneur to open a restaurant in these neighborhoods</a:t>
            </a:r>
          </a:p>
          <a:p>
            <a:endParaRPr lang="en-US" dirty="0"/>
          </a:p>
        </p:txBody>
      </p:sp>
      <p:sp>
        <p:nvSpPr>
          <p:cNvPr id="11" name="TextBox 10"/>
          <p:cNvSpPr txBox="1"/>
          <p:nvPr/>
        </p:nvSpPr>
        <p:spPr>
          <a:xfrm>
            <a:off x="8633755" y="3249066"/>
            <a:ext cx="3231997" cy="2585323"/>
          </a:xfrm>
          <a:prstGeom prst="rect">
            <a:avLst/>
          </a:prstGeom>
          <a:noFill/>
        </p:spPr>
        <p:txBody>
          <a:bodyPr wrap="square" rtlCol="0">
            <a:spAutoFit/>
          </a:bodyPr>
          <a:lstStyle/>
          <a:p>
            <a:r>
              <a:rPr lang="en-US" dirty="0"/>
              <a:t>Cluster </a:t>
            </a:r>
            <a:r>
              <a:rPr lang="en-US" dirty="0" smtClean="0"/>
              <a:t>2 </a:t>
            </a:r>
            <a:r>
              <a:rPr lang="en-US" dirty="0"/>
              <a:t>is represented by </a:t>
            </a:r>
            <a:r>
              <a:rPr lang="en-US" dirty="0" smtClean="0"/>
              <a:t>green </a:t>
            </a:r>
            <a:r>
              <a:rPr lang="en-US" dirty="0"/>
              <a:t>color. According to this map, cluster </a:t>
            </a:r>
            <a:r>
              <a:rPr lang="en-US" dirty="0" smtClean="0"/>
              <a:t>3 </a:t>
            </a:r>
            <a:r>
              <a:rPr lang="en-US" dirty="0"/>
              <a:t>has </a:t>
            </a:r>
            <a:r>
              <a:rPr lang="en-US" dirty="0" smtClean="0"/>
              <a:t>least </a:t>
            </a:r>
            <a:r>
              <a:rPr lang="en-US" dirty="0"/>
              <a:t>number of Indian restaurants in these neighborhoods. So </a:t>
            </a:r>
            <a:r>
              <a:rPr lang="en-US" dirty="0" smtClean="0"/>
              <a:t>this cluster might be a good location as there are not much </a:t>
            </a:r>
            <a:r>
              <a:rPr lang="en-US" dirty="0"/>
              <a:t>I</a:t>
            </a:r>
            <a:r>
              <a:rPr lang="en-US" dirty="0" smtClean="0"/>
              <a:t>ndian restaurants in that area.</a:t>
            </a:r>
            <a:endParaRPr lang="en-US" dirty="0"/>
          </a:p>
          <a:p>
            <a:endParaRPr lang="en-US" dirty="0"/>
          </a:p>
        </p:txBody>
      </p:sp>
    </p:spTree>
    <p:extLst>
      <p:ext uri="{BB962C8B-B14F-4D97-AF65-F5344CB8AC3E}">
        <p14:creationId xmlns:p14="http://schemas.microsoft.com/office/powerpoint/2010/main" val="128250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smtClean="0"/>
              <a:t>conclusion</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8" name="TextBox 7"/>
          <p:cNvSpPr txBox="1"/>
          <p:nvPr/>
        </p:nvSpPr>
        <p:spPr>
          <a:xfrm>
            <a:off x="162232" y="1825158"/>
            <a:ext cx="483747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a:t>
            </a:r>
            <a:r>
              <a:rPr lang="en-US" dirty="0"/>
              <a:t>I</a:t>
            </a:r>
            <a:r>
              <a:rPr lang="en-US" dirty="0" smtClean="0"/>
              <a:t>ndian </a:t>
            </a:r>
            <a:r>
              <a:rPr lang="en-US" dirty="0"/>
              <a:t>restaurants are in cluster 1 which is around St James Town, Church and Wellesley, Central Bay </a:t>
            </a:r>
            <a:r>
              <a:rPr lang="en-US" dirty="0" smtClean="0"/>
              <a:t>street</a:t>
            </a:r>
            <a:r>
              <a:rPr lang="en-US" dirty="0"/>
              <a:t>, The Danforth West </a:t>
            </a:r>
            <a:r>
              <a:rPr lang="en-US" dirty="0" smtClean="0"/>
              <a:t>and Harbourfront East</a:t>
            </a:r>
            <a:r>
              <a:rPr lang="en-US" dirty="0"/>
              <a:t>, lowest in cluster 2 areas which are in The Annex and </a:t>
            </a:r>
            <a:r>
              <a:rPr lang="en-US" dirty="0" smtClean="0"/>
              <a:t>Davisville</a:t>
            </a:r>
          </a:p>
          <a:p>
            <a:endParaRPr lang="en-US" dirty="0"/>
          </a:p>
          <a:p>
            <a:pPr marL="285750" indent="-285750">
              <a:buFont typeface="Arial" panose="020B0604020202020204" pitchFamily="34" charset="0"/>
              <a:buChar char="•"/>
            </a:pPr>
            <a:r>
              <a:rPr lang="en-US" dirty="0"/>
              <a:t>We can conclude from this project that cluster 1 has the maximum number of </a:t>
            </a:r>
            <a:r>
              <a:rPr lang="en-US" dirty="0"/>
              <a:t>I</a:t>
            </a:r>
            <a:r>
              <a:rPr lang="en-US" dirty="0" smtClean="0"/>
              <a:t>ndian </a:t>
            </a:r>
            <a:r>
              <a:rPr lang="en-US" dirty="0"/>
              <a:t>restaurants in that area and any new entrepreneur can select cluster 2 location to open a authentic </a:t>
            </a:r>
            <a:r>
              <a:rPr lang="en-US" dirty="0"/>
              <a:t>I</a:t>
            </a:r>
            <a:r>
              <a:rPr lang="en-US" dirty="0" smtClean="0"/>
              <a:t>ndian </a:t>
            </a:r>
            <a:r>
              <a:rPr lang="en-US" dirty="0"/>
              <a:t>restaurant</a:t>
            </a:r>
            <a:endParaRPr lang="en-US" dirty="0"/>
          </a:p>
          <a:p>
            <a:endParaRPr lang="en-US" dirty="0" smtClean="0"/>
          </a:p>
          <a:p>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8062" r="28062"/>
          <a:stretch>
            <a:fillRect/>
          </a:stretch>
        </p:blipFill>
        <p:spPr/>
      </p:pic>
    </p:spTree>
    <p:extLst>
      <p:ext uri="{BB962C8B-B14F-4D97-AF65-F5344CB8AC3E}">
        <p14:creationId xmlns:p14="http://schemas.microsoft.com/office/powerpoint/2010/main" val="230452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smtClean="0"/>
              <a:t>himanshu131198@gmail.com</a:t>
            </a:r>
            <a:endParaRPr lang="en-US" dirty="0"/>
          </a:p>
        </p:txBody>
      </p:sp>
      <p:sp>
        <p:nvSpPr>
          <p:cNvPr id="2" name="Text Placeholder 1"/>
          <p:cNvSpPr>
            <a:spLocks noGrp="1"/>
          </p:cNvSpPr>
          <p:nvPr>
            <p:ph type="body" sz="quarter" idx="11"/>
          </p:nvPr>
        </p:nvSpPr>
        <p:spPr>
          <a:xfrm>
            <a:off x="7002320" y="5012635"/>
            <a:ext cx="4533900" cy="886720"/>
          </a:xfrm>
        </p:spPr>
        <p:txBody>
          <a:bodyPr/>
          <a:lstStyle/>
          <a:p>
            <a:r>
              <a:rPr lang="en-US" dirty="0"/>
              <a:t>https://github.com/himanshu345-sys/Coursera_Capstone/blob/master/data%20science%20project%20week%205th.ipynb</a:t>
            </a:r>
          </a:p>
        </p:txBody>
      </p:sp>
      <p:pic>
        <p:nvPicPr>
          <p:cNvPr id="10" name="Picture Placeholder 9"/>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837" r="16837"/>
          <a:stretch>
            <a:fillRect/>
          </a:stretch>
        </p:blipFill>
        <p:spPr/>
      </p:pic>
    </p:spTree>
    <p:extLst>
      <p:ext uri="{BB962C8B-B14F-4D97-AF65-F5344CB8AC3E}">
        <p14:creationId xmlns:p14="http://schemas.microsoft.com/office/powerpoint/2010/main" val="112477953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elements/1.1/"/>
    <ds:schemaRef ds:uri="71af3243-3dd4-4a8d-8c0d-dd76da1f02a5"/>
    <ds:schemaRef ds:uri="http://schemas.openxmlformats.org/package/2006/metadata/core-properties"/>
    <ds:schemaRef ds:uri="16c05727-aa75-4e4a-9b5f-8a80a1165891"/>
    <ds:schemaRef ds:uri="http://www.w3.org/XML/1998/namespace"/>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483</Words>
  <Application>Microsoft Office PowerPoint</Application>
  <PresentationFormat>Widescreen</PresentationFormat>
  <Paragraphs>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Office Theme</vt:lpstr>
      <vt:lpstr>The Battle of neighborhoods</vt:lpstr>
      <vt:lpstr>introduction</vt:lpstr>
      <vt:lpstr>Business problem </vt:lpstr>
      <vt:lpstr>Data section </vt:lpstr>
      <vt:lpstr>Methodology </vt:lpstr>
      <vt:lpstr>Result</vt:lpstr>
      <vt:lpstr>Result</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2020-04-30T19:37:01Z</dcterms:created>
  <dcterms:modified xsi:type="dcterms:W3CDTF">2020-04-30T20:34:49Z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