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58" r:id="rId5"/>
    <p:sldId id="268" r:id="rId6"/>
    <p:sldId id="281" r:id="rId7"/>
    <p:sldId id="282" r:id="rId8"/>
    <p:sldId id="283" r:id="rId9"/>
    <p:sldId id="284" r:id="rId10"/>
    <p:sldId id="286" r:id="rId11"/>
    <p:sldId id="285" r:id="rId12"/>
    <p:sldId id="269" r:id="rId13"/>
    <p:sldId id="270" r:id="rId14"/>
    <p:sldId id="277" r:id="rId15"/>
    <p:sldId id="280" r:id="rId16"/>
    <p:sldId id="271" r:id="rId17"/>
    <p:sldId id="279" r:id="rId18"/>
    <p:sldId id="27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93" autoAdjust="0"/>
  </p:normalViewPr>
  <p:slideViewPr>
    <p:cSldViewPr snapToGrid="0" showGuides="1">
      <p:cViewPr varScale="1">
        <p:scale>
          <a:sx n="65" d="100"/>
          <a:sy n="65"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5/3/2020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259266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181900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754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17384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85935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76106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248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61771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31281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262743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285139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5/3/2020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8.sv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5869858" y="1799303"/>
            <a:ext cx="6445045" cy="2464793"/>
          </a:xfrm>
        </p:spPr>
        <p:txBody>
          <a:bodyPr/>
          <a:lstStyle/>
          <a:p>
            <a:r>
              <a:rPr lang="en-US" dirty="0" smtClean="0"/>
              <a:t>The Battle of neighborhoods</a:t>
            </a:r>
            <a:endParaRPr lang="en-US" dirty="0"/>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1806" y="4279971"/>
            <a:ext cx="5560142" cy="926210"/>
          </a:xfrm>
        </p:spPr>
        <p:txBody>
          <a:bodyPr/>
          <a:lstStyle/>
          <a:p>
            <a:r>
              <a:rPr lang="en-US" dirty="0" smtClean="0"/>
              <a:t>Segmentation and clustering of neighborhoods in Toronto </a:t>
            </a:r>
            <a:endParaRPr lang="en-US"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863" r="21863"/>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290246" y="325754"/>
            <a:ext cx="4937211" cy="1325563"/>
          </a:xfrm>
        </p:spPr>
        <p:txBody>
          <a:bodyPr/>
          <a:lstStyle/>
          <a:p>
            <a:r>
              <a:rPr lang="en-US" dirty="0" smtClean="0"/>
              <a:t>Data section</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889" r="21889"/>
          <a:stretch>
            <a:fillRect/>
          </a:stretch>
        </p:blipFill>
        <p:spPr/>
      </p:pic>
      <p:sp>
        <p:nvSpPr>
          <p:cNvPr id="8" name="TextBox 7"/>
          <p:cNvSpPr txBox="1"/>
          <p:nvPr/>
        </p:nvSpPr>
        <p:spPr>
          <a:xfrm>
            <a:off x="62491" y="1515442"/>
            <a:ext cx="4837471" cy="4247317"/>
          </a:xfrm>
          <a:prstGeom prst="rect">
            <a:avLst/>
          </a:prstGeom>
          <a:noFill/>
        </p:spPr>
        <p:txBody>
          <a:bodyPr wrap="square" rtlCol="0">
            <a:spAutoFit/>
          </a:bodyPr>
          <a:lstStyle/>
          <a:p>
            <a:r>
              <a:rPr lang="en-US" b="1" dirty="0"/>
              <a:t>To solve this problem, we will need below data</a:t>
            </a:r>
            <a:r>
              <a:rPr lang="en-US" b="1" dirty="0" smtClean="0"/>
              <a:t>:</a:t>
            </a:r>
          </a:p>
          <a:p>
            <a:endParaRPr lang="en-US" dirty="0"/>
          </a:p>
          <a:p>
            <a:pPr marL="285750" indent="-285750" fontAlgn="base">
              <a:buFont typeface="Arial" panose="020B0604020202020204" pitchFamily="34" charset="0"/>
              <a:buChar char="•"/>
            </a:pPr>
            <a:r>
              <a:rPr lang="en-US" dirty="0"/>
              <a:t>List of neighborhoods in Toronto, Canada</a:t>
            </a:r>
          </a:p>
          <a:p>
            <a:pPr marL="285750" indent="-285750" fontAlgn="base">
              <a:buFont typeface="Arial" panose="020B0604020202020204" pitchFamily="34" charset="0"/>
              <a:buChar char="•"/>
            </a:pPr>
            <a:r>
              <a:rPr lang="en-US" dirty="0"/>
              <a:t>Longitude and latitude of these neighborhoods</a:t>
            </a:r>
          </a:p>
          <a:p>
            <a:pPr marL="285750" indent="-285750" fontAlgn="base">
              <a:buFont typeface="Arial" panose="020B0604020202020204" pitchFamily="34" charset="0"/>
              <a:buChar char="•"/>
            </a:pPr>
            <a:r>
              <a:rPr lang="en-US" dirty="0"/>
              <a:t>Venue data related to </a:t>
            </a:r>
            <a:r>
              <a:rPr lang="en-US" dirty="0" smtClean="0"/>
              <a:t>Indian restaurants. This data will help in selecting the </a:t>
            </a:r>
            <a:r>
              <a:rPr lang="en-US" dirty="0"/>
              <a:t>most suitable neighborhood to open an I</a:t>
            </a:r>
            <a:r>
              <a:rPr lang="en-US" dirty="0" smtClean="0"/>
              <a:t>ndian </a:t>
            </a:r>
            <a:r>
              <a:rPr lang="en-US" dirty="0"/>
              <a:t>restaurants</a:t>
            </a:r>
          </a:p>
          <a:p>
            <a:pPr marL="285750" indent="-285750" fontAlgn="base">
              <a:buFont typeface="Arial" panose="020B0604020202020204" pitchFamily="34" charset="0"/>
              <a:buChar char="•"/>
            </a:pPr>
            <a:r>
              <a:rPr lang="en-US" dirty="0"/>
              <a:t>Getting latitude and longitude data of these neighborhoods using Geocoder package</a:t>
            </a:r>
          </a:p>
          <a:p>
            <a:pPr marL="285750" indent="-285750" fontAlgn="base">
              <a:buFont typeface="Arial" panose="020B0604020202020204" pitchFamily="34" charset="0"/>
              <a:buChar char="•"/>
            </a:pPr>
            <a:r>
              <a:rPr lang="en-US" dirty="0"/>
              <a:t>Using foursquare API to get venue data related to these </a:t>
            </a:r>
            <a:r>
              <a:rPr lang="en-US" dirty="0" smtClean="0"/>
              <a:t>neighborhoods. We can filter these venues to get only </a:t>
            </a:r>
            <a:r>
              <a:rPr lang="en-US" dirty="0"/>
              <a:t>I</a:t>
            </a:r>
            <a:r>
              <a:rPr lang="en-US" dirty="0" smtClean="0"/>
              <a:t>ndian restaurants</a:t>
            </a:r>
            <a:endParaRPr lang="en-US" dirty="0"/>
          </a:p>
          <a:p>
            <a:endParaRPr lang="en-US" dirty="0" smtClean="0"/>
          </a:p>
          <a:p>
            <a:endParaRPr lang="en-US" dirty="0"/>
          </a:p>
        </p:txBody>
      </p:sp>
    </p:spTree>
    <p:extLst>
      <p:ext uri="{BB962C8B-B14F-4D97-AF65-F5344CB8AC3E}">
        <p14:creationId xmlns:p14="http://schemas.microsoft.com/office/powerpoint/2010/main" val="96173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227755" y="988536"/>
            <a:ext cx="4937211" cy="1325563"/>
          </a:xfrm>
        </p:spPr>
        <p:txBody>
          <a:bodyPr/>
          <a:lstStyle/>
          <a:p>
            <a:r>
              <a:rPr lang="en-US" dirty="0" smtClean="0"/>
              <a:t>Methodology</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8" name="TextBox 7"/>
          <p:cNvSpPr txBox="1"/>
          <p:nvPr/>
        </p:nvSpPr>
        <p:spPr>
          <a:xfrm>
            <a:off x="0" y="2342232"/>
            <a:ext cx="5164966" cy="3416320"/>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First I need a list of all neighborhoods in Toronto, Canada. This is possible by extracting the list of neighborhoods from </a:t>
            </a:r>
            <a:r>
              <a:rPr lang="en-US" dirty="0" smtClean="0"/>
              <a:t>Wikipedia: </a:t>
            </a:r>
            <a:r>
              <a:rPr lang="en-US" u="sng" dirty="0">
                <a:hlinkClick r:id="rId3"/>
              </a:rPr>
              <a:t>https://en.wikipedia.org/wiki/List_of_postal_codes_of_Canada:_M</a:t>
            </a:r>
            <a:r>
              <a:rPr lang="en-US" u="sng" dirty="0" smtClean="0">
                <a:hlinkClick r:id="rId3"/>
              </a:rPr>
              <a:t>,</a:t>
            </a:r>
            <a:endParaRPr lang="en-US" u="sng" dirty="0" smtClean="0"/>
          </a:p>
          <a:p>
            <a:pPr fontAlgn="base"/>
            <a:endParaRPr lang="en-US" dirty="0"/>
          </a:p>
          <a:p>
            <a:pPr marL="285750" indent="-285750" fontAlgn="base">
              <a:buFont typeface="Arial" panose="020B0604020202020204" pitchFamily="34" charset="0"/>
              <a:buChar char="•"/>
            </a:pPr>
            <a:r>
              <a:rPr lang="en-US" dirty="0" smtClean="0"/>
              <a:t>Then</a:t>
            </a:r>
            <a:r>
              <a:rPr lang="en-US" dirty="0"/>
              <a:t>, I need to get the coordinates of these neighborhoods to utilize foursquare to pull the list of venues near these neighborhoods. To get the coordinates, </a:t>
            </a:r>
            <a:r>
              <a:rPr lang="en-US" dirty="0" err="1"/>
              <a:t>i</a:t>
            </a:r>
            <a:r>
              <a:rPr lang="en-US" dirty="0"/>
              <a:t> used the geocoder package </a:t>
            </a:r>
          </a:p>
          <a:p>
            <a:pPr marL="285750" indent="-285750" fontAlgn="base">
              <a:buFont typeface="Arial" panose="020B0604020202020204" pitchFamily="34" charset="0"/>
              <a:buChar char="•"/>
            </a:pPr>
            <a:endParaRPr lang="en-US" dirty="0" smtClean="0"/>
          </a:p>
          <a:p>
            <a:endParaRPr lang="en-US" dirty="0"/>
          </a:p>
        </p:txBody>
      </p:sp>
      <p:pic>
        <p:nvPicPr>
          <p:cNvPr id="5" name="Picture Placeholder 4"/>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5391" r="25391"/>
          <a:stretch>
            <a:fillRect/>
          </a:stretch>
        </p:blipFill>
        <p:spPr/>
      </p:pic>
    </p:spTree>
    <p:extLst>
      <p:ext uri="{BB962C8B-B14F-4D97-AF65-F5344CB8AC3E}">
        <p14:creationId xmlns:p14="http://schemas.microsoft.com/office/powerpoint/2010/main" val="386844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72878" y="796413"/>
            <a:ext cx="4937211" cy="1325563"/>
          </a:xfrm>
        </p:spPr>
        <p:txBody>
          <a:bodyPr/>
          <a:lstStyle/>
          <a:p>
            <a:r>
              <a:rPr lang="en-US" dirty="0" smtClean="0"/>
              <a:t>Methodology</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8" name="TextBox 7"/>
          <p:cNvSpPr txBox="1"/>
          <p:nvPr/>
        </p:nvSpPr>
        <p:spPr>
          <a:xfrm>
            <a:off x="145123" y="1869868"/>
            <a:ext cx="5164966" cy="4585871"/>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Next, I use the foursquare API to pull  the list of top 100 venues within 500 meters radius. </a:t>
            </a:r>
            <a:endParaRPr lang="en-US" sz="1600" dirty="0" smtClean="0"/>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dirty="0"/>
              <a:t>Then, I analyze each neighborhood by grouping the rows by neighborhood and taking the mean on the frequency of occurrence of each venue category. This is to prepare for clustering to be done later</a:t>
            </a:r>
          </a:p>
          <a:p>
            <a:pPr marL="285750" indent="-285750" fontAlgn="base">
              <a:buFont typeface="Arial" panose="020B0604020202020204" pitchFamily="34" charset="0"/>
              <a:buChar char="•"/>
            </a:pPr>
            <a:endParaRPr lang="en-US" sz="1600" dirty="0" smtClean="0"/>
          </a:p>
          <a:p>
            <a:pPr fontAlgn="base"/>
            <a:endParaRPr lang="en-US" sz="1600" dirty="0"/>
          </a:p>
          <a:p>
            <a:pPr marL="285750" indent="-285750" fontAlgn="base">
              <a:buFont typeface="Arial" panose="020B0604020202020204" pitchFamily="34" charset="0"/>
              <a:buChar char="•"/>
            </a:pPr>
            <a:r>
              <a:rPr lang="en-US" sz="1600" dirty="0"/>
              <a:t>Here I made a justification  to specifically look for “Indian restaurants”. Lastly I performed the clustering method by using k-means clustering algorithm. I have clustered the neighborhoods in Toronto into 3 clusters  based on their frequency of occurrence for “Indian food”. Based on the results, I will be able to recommend a ideal location to the entrepreneur to open a restaurant</a:t>
            </a:r>
          </a:p>
          <a:p>
            <a:pPr marL="285750" indent="-285750" fontAlgn="base">
              <a:buFont typeface="Arial" panose="020B0604020202020204" pitchFamily="34" charset="0"/>
              <a:buChar char="•"/>
            </a:pPr>
            <a:endParaRPr lang="en-US" dirty="0" smtClean="0"/>
          </a:p>
          <a:p>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5391" r="25391"/>
          <a:stretch>
            <a:fillRect/>
          </a:stretch>
        </p:blipFill>
        <p:spPr/>
      </p:pic>
    </p:spTree>
    <p:extLst>
      <p:ext uri="{BB962C8B-B14F-4D97-AF65-F5344CB8AC3E}">
        <p14:creationId xmlns:p14="http://schemas.microsoft.com/office/powerpoint/2010/main" val="372753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smtClean="0"/>
              <a:t>Result</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p:pic>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9" name="Picture Placeholder 8"/>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33113" r="33113"/>
          <a:stretch>
            <a:fillRect/>
          </a:stretch>
        </p:blipFill>
        <p:spPr/>
      </p:pic>
      <p:sp>
        <p:nvSpPr>
          <p:cNvPr id="10" name="TextBox 9"/>
          <p:cNvSpPr txBox="1"/>
          <p:nvPr/>
        </p:nvSpPr>
        <p:spPr>
          <a:xfrm>
            <a:off x="219126" y="3312662"/>
            <a:ext cx="3408977" cy="1200329"/>
          </a:xfrm>
          <a:prstGeom prst="rect">
            <a:avLst/>
          </a:prstGeom>
          <a:noFill/>
        </p:spPr>
        <p:txBody>
          <a:bodyPr wrap="square" rtlCol="0">
            <a:spAutoFit/>
          </a:bodyPr>
          <a:lstStyle/>
          <a:p>
            <a:r>
              <a:rPr lang="en-US" dirty="0" smtClean="0"/>
              <a:t>Cluster 0 is represented by red color. According to this map, there are no Indian restaurants in these neighborhoods</a:t>
            </a:r>
            <a:endParaRPr lang="en-US" dirty="0"/>
          </a:p>
        </p:txBody>
      </p:sp>
      <p:sp>
        <p:nvSpPr>
          <p:cNvPr id="13" name="TextBox 12"/>
          <p:cNvSpPr txBox="1"/>
          <p:nvPr/>
        </p:nvSpPr>
        <p:spPr>
          <a:xfrm>
            <a:off x="219126" y="2711636"/>
            <a:ext cx="3231997" cy="369332"/>
          </a:xfrm>
          <a:prstGeom prst="rect">
            <a:avLst/>
          </a:prstGeom>
          <a:noFill/>
        </p:spPr>
        <p:txBody>
          <a:bodyPr wrap="square" rtlCol="0">
            <a:spAutoFit/>
          </a:bodyPr>
          <a:lstStyle/>
          <a:p>
            <a:r>
              <a:rPr lang="en-US" dirty="0" smtClean="0"/>
              <a:t>	</a:t>
            </a:r>
            <a:r>
              <a:rPr lang="en-US" b="1" dirty="0" smtClean="0"/>
              <a:t>CLUSTER 0</a:t>
            </a:r>
            <a:endParaRPr lang="en-US" b="1" dirty="0"/>
          </a:p>
        </p:txBody>
      </p:sp>
      <p:sp>
        <p:nvSpPr>
          <p:cNvPr id="19" name="TextBox 18"/>
          <p:cNvSpPr txBox="1"/>
          <p:nvPr/>
        </p:nvSpPr>
        <p:spPr>
          <a:xfrm>
            <a:off x="8740877" y="2711636"/>
            <a:ext cx="3231997" cy="369332"/>
          </a:xfrm>
          <a:prstGeom prst="rect">
            <a:avLst/>
          </a:prstGeom>
          <a:noFill/>
        </p:spPr>
        <p:txBody>
          <a:bodyPr wrap="square" rtlCol="0">
            <a:spAutoFit/>
          </a:bodyPr>
          <a:lstStyle/>
          <a:p>
            <a:r>
              <a:rPr lang="en-US" dirty="0" smtClean="0"/>
              <a:t>	</a:t>
            </a:r>
            <a:r>
              <a:rPr lang="en-US" b="1" dirty="0" smtClean="0"/>
              <a:t>CLUSTER 1</a:t>
            </a:r>
            <a:endParaRPr lang="en-US" b="1" dirty="0"/>
          </a:p>
        </p:txBody>
      </p:sp>
      <p:sp>
        <p:nvSpPr>
          <p:cNvPr id="20" name="TextBox 19"/>
          <p:cNvSpPr txBox="1"/>
          <p:nvPr/>
        </p:nvSpPr>
        <p:spPr>
          <a:xfrm>
            <a:off x="8545265" y="3301358"/>
            <a:ext cx="3408977" cy="2308324"/>
          </a:xfrm>
          <a:prstGeom prst="rect">
            <a:avLst/>
          </a:prstGeom>
          <a:noFill/>
        </p:spPr>
        <p:txBody>
          <a:bodyPr wrap="square" rtlCol="0">
            <a:spAutoFit/>
          </a:bodyPr>
          <a:lstStyle/>
          <a:p>
            <a:r>
              <a:rPr lang="en-US" dirty="0" smtClean="0"/>
              <a:t>Cluster 1 is represented by blue color. According to this map, cluster 1 has maximum number of Indian restaurants in these neighborhoods. So it will be difficult for a entrepreneur to open a restaurant in these neighborhoods</a:t>
            </a:r>
            <a:endParaRPr lang="en-US" dirty="0"/>
          </a:p>
        </p:txBody>
      </p:sp>
    </p:spTree>
    <p:extLst>
      <p:ext uri="{BB962C8B-B14F-4D97-AF65-F5344CB8AC3E}">
        <p14:creationId xmlns:p14="http://schemas.microsoft.com/office/powerpoint/2010/main" val="46026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smtClean="0"/>
              <a:t>Result</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p:pic>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9" name="Picture Placeholder 8"/>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33113" r="33113"/>
          <a:stretch>
            <a:fillRect/>
          </a:stretch>
        </p:blipFill>
        <p:spPr/>
      </p:pic>
      <p:sp>
        <p:nvSpPr>
          <p:cNvPr id="13" name="TextBox 12"/>
          <p:cNvSpPr txBox="1"/>
          <p:nvPr/>
        </p:nvSpPr>
        <p:spPr>
          <a:xfrm>
            <a:off x="219126" y="2711636"/>
            <a:ext cx="3231997" cy="369332"/>
          </a:xfrm>
          <a:prstGeom prst="rect">
            <a:avLst/>
          </a:prstGeom>
          <a:noFill/>
        </p:spPr>
        <p:txBody>
          <a:bodyPr wrap="square" rtlCol="0">
            <a:spAutoFit/>
          </a:bodyPr>
          <a:lstStyle/>
          <a:p>
            <a:r>
              <a:rPr lang="en-US" dirty="0" smtClean="0"/>
              <a:t>	</a:t>
            </a:r>
            <a:r>
              <a:rPr lang="en-US" b="1" dirty="0" smtClean="0"/>
              <a:t>CLUSTER 1</a:t>
            </a:r>
            <a:endParaRPr lang="en-US" b="1" dirty="0"/>
          </a:p>
        </p:txBody>
      </p:sp>
      <p:sp>
        <p:nvSpPr>
          <p:cNvPr id="19" name="TextBox 18"/>
          <p:cNvSpPr txBox="1"/>
          <p:nvPr/>
        </p:nvSpPr>
        <p:spPr>
          <a:xfrm>
            <a:off x="8740877" y="2711636"/>
            <a:ext cx="3231997" cy="369332"/>
          </a:xfrm>
          <a:prstGeom prst="rect">
            <a:avLst/>
          </a:prstGeom>
          <a:noFill/>
        </p:spPr>
        <p:txBody>
          <a:bodyPr wrap="square" rtlCol="0">
            <a:spAutoFit/>
          </a:bodyPr>
          <a:lstStyle/>
          <a:p>
            <a:r>
              <a:rPr lang="en-US" dirty="0" smtClean="0"/>
              <a:t>	</a:t>
            </a:r>
            <a:r>
              <a:rPr lang="en-US" b="1" dirty="0" smtClean="0"/>
              <a:t>CLUSTER 2</a:t>
            </a:r>
            <a:endParaRPr lang="en-US" b="1" dirty="0"/>
          </a:p>
        </p:txBody>
      </p:sp>
      <p:sp>
        <p:nvSpPr>
          <p:cNvPr id="3" name="TextBox 2"/>
          <p:cNvSpPr txBox="1"/>
          <p:nvPr/>
        </p:nvSpPr>
        <p:spPr>
          <a:xfrm>
            <a:off x="219126" y="3332985"/>
            <a:ext cx="3231997" cy="2585323"/>
          </a:xfrm>
          <a:prstGeom prst="rect">
            <a:avLst/>
          </a:prstGeom>
          <a:noFill/>
        </p:spPr>
        <p:txBody>
          <a:bodyPr wrap="square" rtlCol="0">
            <a:spAutoFit/>
          </a:bodyPr>
          <a:lstStyle/>
          <a:p>
            <a:r>
              <a:rPr lang="en-US" dirty="0"/>
              <a:t>Cluster 1 is represented by blue color. According to this map, cluster 1 has maximum number of Indian restaurants in these neighborhoods. So it will be difficult for a entrepreneur to open a restaurant in these neighborhoods</a:t>
            </a:r>
          </a:p>
          <a:p>
            <a:endParaRPr lang="en-US" dirty="0"/>
          </a:p>
        </p:txBody>
      </p:sp>
      <p:sp>
        <p:nvSpPr>
          <p:cNvPr id="11" name="TextBox 10"/>
          <p:cNvSpPr txBox="1"/>
          <p:nvPr/>
        </p:nvSpPr>
        <p:spPr>
          <a:xfrm>
            <a:off x="8633755" y="3249066"/>
            <a:ext cx="3231997" cy="2585323"/>
          </a:xfrm>
          <a:prstGeom prst="rect">
            <a:avLst/>
          </a:prstGeom>
          <a:noFill/>
        </p:spPr>
        <p:txBody>
          <a:bodyPr wrap="square" rtlCol="0">
            <a:spAutoFit/>
          </a:bodyPr>
          <a:lstStyle/>
          <a:p>
            <a:r>
              <a:rPr lang="en-US" dirty="0"/>
              <a:t>Cluster </a:t>
            </a:r>
            <a:r>
              <a:rPr lang="en-US" dirty="0" smtClean="0"/>
              <a:t>2 </a:t>
            </a:r>
            <a:r>
              <a:rPr lang="en-US" dirty="0"/>
              <a:t>is represented by </a:t>
            </a:r>
            <a:r>
              <a:rPr lang="en-US" dirty="0" smtClean="0"/>
              <a:t>green </a:t>
            </a:r>
            <a:r>
              <a:rPr lang="en-US" dirty="0"/>
              <a:t>color. According to this map, cluster </a:t>
            </a:r>
            <a:r>
              <a:rPr lang="en-US" dirty="0" smtClean="0"/>
              <a:t>3 </a:t>
            </a:r>
            <a:r>
              <a:rPr lang="en-US" dirty="0"/>
              <a:t>has </a:t>
            </a:r>
            <a:r>
              <a:rPr lang="en-US" dirty="0" smtClean="0"/>
              <a:t>least </a:t>
            </a:r>
            <a:r>
              <a:rPr lang="en-US" dirty="0"/>
              <a:t>number of Indian restaurants in these neighborhoods. So </a:t>
            </a:r>
            <a:r>
              <a:rPr lang="en-US" dirty="0" smtClean="0"/>
              <a:t>this cluster might be a good location as there are not much </a:t>
            </a:r>
            <a:r>
              <a:rPr lang="en-US" dirty="0"/>
              <a:t>I</a:t>
            </a:r>
            <a:r>
              <a:rPr lang="en-US" dirty="0" smtClean="0"/>
              <a:t>ndian restaurants in that area.</a:t>
            </a:r>
            <a:endParaRPr lang="en-US" dirty="0"/>
          </a:p>
          <a:p>
            <a:endParaRPr lang="en-US" dirty="0"/>
          </a:p>
        </p:txBody>
      </p:sp>
    </p:spTree>
    <p:extLst>
      <p:ext uri="{BB962C8B-B14F-4D97-AF65-F5344CB8AC3E}">
        <p14:creationId xmlns:p14="http://schemas.microsoft.com/office/powerpoint/2010/main" val="128250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809311"/>
            <a:ext cx="4937211" cy="1325563"/>
          </a:xfrm>
        </p:spPr>
        <p:txBody>
          <a:bodyPr/>
          <a:lstStyle/>
          <a:p>
            <a:r>
              <a:rPr lang="en-US" dirty="0" smtClean="0"/>
              <a:t>conclusion</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8" name="TextBox 7"/>
          <p:cNvSpPr txBox="1"/>
          <p:nvPr/>
        </p:nvSpPr>
        <p:spPr>
          <a:xfrm>
            <a:off x="162232" y="1984221"/>
            <a:ext cx="483747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I</a:t>
            </a:r>
            <a:r>
              <a:rPr lang="en-US" dirty="0" smtClean="0"/>
              <a:t>ndian </a:t>
            </a:r>
            <a:r>
              <a:rPr lang="en-US" dirty="0"/>
              <a:t>restaurants are in cluster 1 which is around St James Town, Church and Wellesley, Central Bay </a:t>
            </a:r>
            <a:r>
              <a:rPr lang="en-US" dirty="0" smtClean="0"/>
              <a:t>street</a:t>
            </a:r>
            <a:r>
              <a:rPr lang="en-US" dirty="0"/>
              <a:t>, The Danforth West </a:t>
            </a:r>
            <a:r>
              <a:rPr lang="en-US" dirty="0" smtClean="0"/>
              <a:t>and Harbourfront East</a:t>
            </a:r>
            <a:r>
              <a:rPr lang="en-US" dirty="0"/>
              <a:t>, lowest in cluster 2 areas which are in The Annex and </a:t>
            </a:r>
            <a:r>
              <a:rPr lang="en-US" dirty="0" smtClean="0"/>
              <a:t>Davisville</a:t>
            </a:r>
          </a:p>
          <a:p>
            <a:endParaRPr lang="en-US" dirty="0"/>
          </a:p>
          <a:p>
            <a:pPr marL="285750" indent="-285750">
              <a:buFont typeface="Arial" panose="020B0604020202020204" pitchFamily="34" charset="0"/>
              <a:buChar char="•"/>
            </a:pPr>
            <a:r>
              <a:rPr lang="en-US" dirty="0"/>
              <a:t>We can conclude from this project that cluster 1 has the maximum number of I</a:t>
            </a:r>
            <a:r>
              <a:rPr lang="en-US" dirty="0" smtClean="0"/>
              <a:t>ndian </a:t>
            </a:r>
            <a:r>
              <a:rPr lang="en-US" dirty="0"/>
              <a:t>restaurants in that area and any new entrepreneur can select cluster 2 location to open a authentic I</a:t>
            </a:r>
            <a:r>
              <a:rPr lang="en-US" dirty="0" smtClean="0"/>
              <a:t>ndian </a:t>
            </a:r>
            <a:r>
              <a:rPr lang="en-US" dirty="0"/>
              <a:t>restaurant</a:t>
            </a:r>
          </a:p>
          <a:p>
            <a:endParaRPr lang="en-US" dirty="0" smtClean="0"/>
          </a:p>
          <a:p>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8062" r="28062"/>
          <a:stretch>
            <a:fillRect/>
          </a:stretch>
        </p:blipFill>
        <p:spPr/>
      </p:pic>
    </p:spTree>
    <p:extLst>
      <p:ext uri="{BB962C8B-B14F-4D97-AF65-F5344CB8AC3E}">
        <p14:creationId xmlns:p14="http://schemas.microsoft.com/office/powerpoint/2010/main" val="230452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smtClean="0"/>
              <a:t>himanshu131198@gmail.com</a:t>
            </a:r>
            <a:endParaRPr lang="en-US" dirty="0"/>
          </a:p>
        </p:txBody>
      </p:sp>
      <p:sp>
        <p:nvSpPr>
          <p:cNvPr id="2" name="Text Placeholder 1"/>
          <p:cNvSpPr>
            <a:spLocks noGrp="1"/>
          </p:cNvSpPr>
          <p:nvPr>
            <p:ph type="body" sz="quarter" idx="11"/>
          </p:nvPr>
        </p:nvSpPr>
        <p:spPr>
          <a:xfrm>
            <a:off x="7002320" y="5012635"/>
            <a:ext cx="4533900" cy="886720"/>
          </a:xfrm>
        </p:spPr>
        <p:txBody>
          <a:bodyPr/>
          <a:lstStyle/>
          <a:p>
            <a:r>
              <a:rPr lang="en-US" dirty="0"/>
              <a:t>https://github.com/himanshu345-sys/Coursera_Capstone/blob/master/data%20science%20project%20week%205th.ipynb</a:t>
            </a:r>
          </a:p>
        </p:txBody>
      </p:sp>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837" r="16837"/>
          <a:stretch>
            <a:fillRect/>
          </a:stretch>
        </p:blip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831850" y="126970"/>
            <a:ext cx="10515600" cy="940181"/>
          </a:xfrm>
        </p:spPr>
        <p:txBody>
          <a:bodyPr/>
          <a:lstStyle/>
          <a:p>
            <a:r>
              <a:rPr lang="en-US" dirty="0" smtClean="0"/>
              <a:t>introduction</a:t>
            </a:r>
            <a:endParaRPr lang="en-US" dirty="0"/>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45978" y="1067151"/>
            <a:ext cx="7900525" cy="1115544"/>
          </a:xfrm>
        </p:spPr>
        <p:txBody>
          <a:bodyPr/>
          <a:lstStyle/>
          <a:p>
            <a:r>
              <a:rPr lang="en-US" sz="2000" dirty="0"/>
              <a:t>This data science capstone project is for IBM Data science  professional certificate. In this project I am creating a hypothetical situation for a concept that there may not be enough </a:t>
            </a:r>
            <a:r>
              <a:rPr lang="en-US" sz="2000" dirty="0" smtClean="0"/>
              <a:t>Indian </a:t>
            </a:r>
            <a:r>
              <a:rPr lang="en-US" sz="2000" dirty="0"/>
              <a:t>restaurants in Toronto. So it might be a great opportunity for a entrepreneur living in that area</a:t>
            </a:r>
            <a:endParaRPr lang="en-US" sz="2000" dirty="0">
              <a:effectLst/>
            </a:endParaRP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902" r="4902"/>
          <a:stretch>
            <a:fillRect/>
          </a:stretch>
        </p:blipFill>
        <p:spPr/>
      </p:pic>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Segmentation </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14188" cy="4351338"/>
          </a:xfrm>
        </p:spPr>
        <p:txBody>
          <a:bodyPr/>
          <a:lstStyle/>
          <a:p>
            <a:pPr marL="0" indent="0">
              <a:buNone/>
            </a:pPr>
            <a:r>
              <a:rPr lang="en-US" dirty="0" smtClean="0"/>
              <a:t>Segmentation </a:t>
            </a:r>
            <a:r>
              <a:rPr lang="en-US" dirty="0"/>
              <a:t>is the process of putting customers into groups based on their similarities. When we segment, we know who to target. For instance, you own a consulting company that helps new businesses improve their decision-making capabilities using data analytics. </a:t>
            </a: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815" b="11815"/>
          <a:stretch>
            <a:fillRect/>
          </a:stretch>
        </p:blipFill>
        <p:spPr/>
      </p:pic>
    </p:spTree>
    <p:extLst>
      <p:ext uri="{BB962C8B-B14F-4D97-AF65-F5344CB8AC3E}">
        <p14:creationId xmlns:p14="http://schemas.microsoft.com/office/powerpoint/2010/main" val="191561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Segmentation </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14188" cy="4351338"/>
          </a:xfrm>
        </p:spPr>
        <p:txBody>
          <a:bodyPr/>
          <a:lstStyle/>
          <a:p>
            <a:pPr marL="0" indent="0">
              <a:buNone/>
            </a:pPr>
            <a:r>
              <a:rPr lang="en-US" sz="2000" dirty="0" smtClean="0"/>
              <a:t>In </a:t>
            </a:r>
            <a:r>
              <a:rPr lang="en-US" sz="2000" dirty="0"/>
              <a:t>this example, your targets are small businesses who opened their company in less than a year. It is natural to assume that this category will need your services. Finding new business owners with less than a year of experience is the process of segmentation. This is important because many businesses established in the field already know about data analysis and may not need your services. Customizing your marketing for this segment makes sense.</a:t>
            </a:r>
            <a:endParaRPr lang="en-US" sz="20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815" b="11815"/>
          <a:stretch>
            <a:fillRect/>
          </a:stretch>
        </p:blipFill>
        <p:spPr/>
      </p:pic>
    </p:spTree>
    <p:extLst>
      <p:ext uri="{BB962C8B-B14F-4D97-AF65-F5344CB8AC3E}">
        <p14:creationId xmlns:p14="http://schemas.microsoft.com/office/powerpoint/2010/main" val="37709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clustering</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14188" cy="4351338"/>
          </a:xfrm>
        </p:spPr>
        <p:txBody>
          <a:bodyPr/>
          <a:lstStyle/>
          <a:p>
            <a:r>
              <a:rPr lang="en-US" sz="2000" b="1" dirty="0"/>
              <a:t>Clustering</a:t>
            </a:r>
            <a:r>
              <a:rPr lang="en-US" sz="2000" dirty="0"/>
              <a:t> is the task of dividing the population or data points into a number of groups such that data points in the same groups are more similar to other data points in the same group and dissimilar to the data points in other groups. </a:t>
            </a:r>
            <a:endParaRPr lang="en-US" sz="2000" dirty="0" smtClean="0"/>
          </a:p>
          <a:p>
            <a:r>
              <a:rPr lang="en-US" sz="2000" b="1" dirty="0"/>
              <a:t>For ex</a:t>
            </a:r>
            <a:r>
              <a:rPr lang="en-US" sz="2000" dirty="0"/>
              <a:t>– The data points in the graph below clustered together can be classified into one single group. We can distinguish the clusters, and we can identify that there are 3 clusters in the </a:t>
            </a:r>
            <a:r>
              <a:rPr lang="en-US" sz="2000" dirty="0" smtClean="0"/>
              <a:t> </a:t>
            </a:r>
            <a:r>
              <a:rPr lang="en-US" sz="2000" dirty="0"/>
              <a:t>picture.</a:t>
            </a:r>
            <a:endParaRPr lang="en-US" sz="20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150" r="6150"/>
          <a:stretch>
            <a:fillRect/>
          </a:stretch>
        </p:blipFill>
        <p:spPr/>
      </p:pic>
    </p:spTree>
    <p:extLst>
      <p:ext uri="{BB962C8B-B14F-4D97-AF65-F5344CB8AC3E}">
        <p14:creationId xmlns:p14="http://schemas.microsoft.com/office/powerpoint/2010/main" val="56834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Clustering Methods</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32483" y="1825158"/>
            <a:ext cx="5699608" cy="4351338"/>
          </a:xfrm>
        </p:spPr>
        <p:txBody>
          <a:bodyPr/>
          <a:lstStyle/>
          <a:p>
            <a:r>
              <a:rPr lang="en-US" sz="2000" b="1" dirty="0"/>
              <a:t>Density-Based Methods :</a:t>
            </a:r>
            <a:r>
              <a:rPr lang="en-US" sz="2000" dirty="0"/>
              <a:t> These methods consider the clusters as the dense region having some similarity and different from the lower dense region of the space. These methods have good accuracy and ability to merge </a:t>
            </a:r>
            <a:r>
              <a:rPr lang="en-US" sz="2000" dirty="0" smtClean="0"/>
              <a:t>two clusters. Example DBSCAN,OPTICS</a:t>
            </a:r>
          </a:p>
          <a:p>
            <a:pPr fontAlgn="base"/>
            <a:r>
              <a:rPr lang="en-US" sz="2000" b="1" dirty="0"/>
              <a:t>Hierarchical Based Methods :</a:t>
            </a:r>
            <a:r>
              <a:rPr lang="en-US" sz="2000" dirty="0"/>
              <a:t> The clusters formed in this method forms a tree-type structure based on the hierarchy. New clusters are formed using the previously formed one. It is divided into </a:t>
            </a:r>
            <a:r>
              <a:rPr lang="en-US" sz="2000" dirty="0" smtClean="0"/>
              <a:t>two category:</a:t>
            </a:r>
          </a:p>
          <a:p>
            <a:pPr lvl="1" fontAlgn="base"/>
            <a:r>
              <a:rPr lang="en-US" b="1" dirty="0" smtClean="0"/>
              <a:t>Agglomerative</a:t>
            </a:r>
            <a:r>
              <a:rPr lang="en-US" dirty="0"/>
              <a:t> (</a:t>
            </a:r>
            <a:r>
              <a:rPr lang="en-US" i="1" dirty="0"/>
              <a:t>bottom up approach</a:t>
            </a:r>
            <a:r>
              <a:rPr lang="en-US" dirty="0"/>
              <a:t>)</a:t>
            </a:r>
          </a:p>
          <a:p>
            <a:pPr lvl="1" fontAlgn="base"/>
            <a:r>
              <a:rPr lang="en-US" b="1" dirty="0"/>
              <a:t>Divisive</a:t>
            </a:r>
            <a:r>
              <a:rPr lang="en-US" dirty="0"/>
              <a:t> (</a:t>
            </a:r>
            <a:r>
              <a:rPr lang="en-US" i="1" dirty="0"/>
              <a:t>top down approach</a:t>
            </a:r>
            <a:r>
              <a:rPr lang="en-US" dirty="0"/>
              <a:t>)</a:t>
            </a:r>
          </a:p>
          <a:p>
            <a:endParaRPr lang="en-US" sz="20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107" r="3107"/>
          <a:stretch>
            <a:fillRect/>
          </a:stretch>
        </p:blipFill>
        <p:spPr>
          <a:xfrm>
            <a:off x="5884648" y="0"/>
            <a:ext cx="6307353" cy="5161935"/>
          </a:xfrm>
        </p:spPr>
      </p:pic>
      <p:sp>
        <p:nvSpPr>
          <p:cNvPr id="7" name="TextBox 6"/>
          <p:cNvSpPr txBox="1"/>
          <p:nvPr/>
        </p:nvSpPr>
        <p:spPr>
          <a:xfrm>
            <a:off x="7270955" y="5707626"/>
            <a:ext cx="4092741" cy="369332"/>
          </a:xfrm>
          <a:prstGeom prst="rect">
            <a:avLst/>
          </a:prstGeom>
          <a:noFill/>
        </p:spPr>
        <p:txBody>
          <a:bodyPr wrap="square" rtlCol="0">
            <a:spAutoFit/>
          </a:bodyPr>
          <a:lstStyle/>
          <a:p>
            <a:r>
              <a:rPr lang="en-US" b="1" dirty="0" smtClean="0"/>
              <a:t>DBSCAN CLUSTORING ALGORITHM</a:t>
            </a:r>
            <a:endParaRPr lang="en-US" b="1" dirty="0"/>
          </a:p>
        </p:txBody>
      </p:sp>
    </p:spTree>
    <p:extLst>
      <p:ext uri="{BB962C8B-B14F-4D97-AF65-F5344CB8AC3E}">
        <p14:creationId xmlns:p14="http://schemas.microsoft.com/office/powerpoint/2010/main" val="9695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K-means algorithm</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76729" y="1721978"/>
            <a:ext cx="5699608" cy="4531338"/>
          </a:xfrm>
        </p:spPr>
        <p:txBody>
          <a:bodyPr/>
          <a:lstStyle/>
          <a:p>
            <a:r>
              <a:rPr lang="en-US" sz="2000" dirty="0" smtClean="0"/>
              <a:t>K-means algorithm is </a:t>
            </a:r>
            <a:r>
              <a:rPr lang="en-US" sz="2000" dirty="0"/>
              <a:t>the simplest unsupervised learning algorithm that solves clustering </a:t>
            </a:r>
            <a:r>
              <a:rPr lang="en-US" sz="2000" dirty="0" smtClean="0"/>
              <a:t>problem.</a:t>
            </a:r>
          </a:p>
          <a:p>
            <a:r>
              <a:rPr lang="en-US" sz="2000" dirty="0" smtClean="0"/>
              <a:t>K-means </a:t>
            </a:r>
            <a:r>
              <a:rPr lang="en-US" sz="2000" dirty="0"/>
              <a:t>algorithm partition n observations into k clusters where each observation belongs to the cluster with the nearest mean serving as a prototype of the cluster </a:t>
            </a:r>
            <a:r>
              <a:rPr lang="en-US" sz="2000" dirty="0" smtClean="0"/>
              <a:t>.</a:t>
            </a:r>
          </a:p>
          <a:p>
            <a:r>
              <a:rPr lang="en-US" sz="2000" dirty="0"/>
              <a:t>The way </a:t>
            </a:r>
            <a:r>
              <a:rPr lang="en-US" sz="2000" dirty="0" smtClean="0"/>
              <a:t>k-means algorithm </a:t>
            </a:r>
            <a:r>
              <a:rPr lang="en-US" sz="2000" dirty="0"/>
              <a:t>works is as follows</a:t>
            </a:r>
            <a:r>
              <a:rPr lang="en-US" sz="2000" dirty="0" smtClean="0"/>
              <a:t>:</a:t>
            </a:r>
          </a:p>
          <a:p>
            <a:pPr lvl="1"/>
            <a:r>
              <a:rPr lang="en-US" dirty="0"/>
              <a:t>Specify number of clusters </a:t>
            </a:r>
            <a:r>
              <a:rPr lang="en-US" i="1" dirty="0"/>
              <a:t>K</a:t>
            </a:r>
            <a:r>
              <a:rPr lang="en-US" dirty="0"/>
              <a:t>.</a:t>
            </a:r>
          </a:p>
          <a:p>
            <a:pPr lvl="1"/>
            <a:r>
              <a:rPr lang="en-US" dirty="0"/>
              <a:t>Initialize centroids by first shuffling the dataset and then randomly selecting </a:t>
            </a:r>
            <a:r>
              <a:rPr lang="en-US" i="1" dirty="0"/>
              <a:t>K </a:t>
            </a:r>
            <a:r>
              <a:rPr lang="en-US" dirty="0"/>
              <a:t>data points for the centroids without replacement.</a:t>
            </a:r>
          </a:p>
          <a:p>
            <a:pPr lvl="1"/>
            <a:r>
              <a:rPr lang="en-US" dirty="0"/>
              <a:t>Keep iterating until there is no change to the centroids. </a:t>
            </a:r>
            <a:r>
              <a:rPr lang="en-US" dirty="0" smtClean="0"/>
              <a:t>i.e. </a:t>
            </a:r>
            <a:r>
              <a:rPr lang="en-US" dirty="0"/>
              <a:t>assignment of data points to clusters isn’t changing.</a:t>
            </a:r>
          </a:p>
          <a:p>
            <a:pPr marL="457200" lvl="1" indent="0">
              <a:buNone/>
            </a:pPr>
            <a:endParaRPr lang="en-US" sz="16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7" name="TextBox 6"/>
          <p:cNvSpPr txBox="1"/>
          <p:nvPr/>
        </p:nvSpPr>
        <p:spPr>
          <a:xfrm>
            <a:off x="7270955" y="5707626"/>
            <a:ext cx="4092741" cy="369332"/>
          </a:xfrm>
          <a:prstGeom prst="rect">
            <a:avLst/>
          </a:prstGeom>
          <a:noFill/>
        </p:spPr>
        <p:txBody>
          <a:bodyPr wrap="square" rtlCol="0">
            <a:spAutoFit/>
          </a:bodyPr>
          <a:lstStyle/>
          <a:p>
            <a:r>
              <a:rPr lang="en-US" b="1" dirty="0" smtClean="0"/>
              <a:t>K-MEANS CLUSTORING ALGORITHM</a:t>
            </a:r>
            <a:endParaRPr lang="en-US" b="1"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496" r="12496"/>
          <a:stretch>
            <a:fillRect/>
          </a:stretch>
        </p:blipFill>
        <p:spPr/>
      </p:pic>
    </p:spTree>
    <p:extLst>
      <p:ext uri="{BB962C8B-B14F-4D97-AF65-F5344CB8AC3E}">
        <p14:creationId xmlns:p14="http://schemas.microsoft.com/office/powerpoint/2010/main" val="367158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30687" y="660850"/>
            <a:ext cx="4937211" cy="1325563"/>
          </a:xfrm>
        </p:spPr>
        <p:txBody>
          <a:bodyPr/>
          <a:lstStyle/>
          <a:p>
            <a:r>
              <a:rPr lang="en-US" dirty="0" smtClean="0"/>
              <a:t>Application  of Clustering </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47232" y="2104401"/>
            <a:ext cx="5699608" cy="4351338"/>
          </a:xfrm>
        </p:spPr>
        <p:txBody>
          <a:bodyPr/>
          <a:lstStyle/>
          <a:p>
            <a:pPr fontAlgn="base"/>
            <a:r>
              <a:rPr lang="en-US" sz="2200" b="1" dirty="0"/>
              <a:t>Marketing :</a:t>
            </a:r>
            <a:r>
              <a:rPr lang="en-US" sz="2200" dirty="0"/>
              <a:t> It can be used to characterize &amp; discover customer segments for marketing purposes.</a:t>
            </a:r>
          </a:p>
          <a:p>
            <a:pPr fontAlgn="base"/>
            <a:r>
              <a:rPr lang="en-US" sz="2200" b="1" dirty="0"/>
              <a:t>Biology :</a:t>
            </a:r>
            <a:r>
              <a:rPr lang="en-US" sz="2200" dirty="0"/>
              <a:t> It can be used for classification among different species of plants and animals.</a:t>
            </a:r>
          </a:p>
          <a:p>
            <a:pPr fontAlgn="base"/>
            <a:r>
              <a:rPr lang="en-US" sz="2200" b="1" dirty="0"/>
              <a:t>Libraries :</a:t>
            </a:r>
            <a:r>
              <a:rPr lang="en-US" sz="2200" dirty="0"/>
              <a:t> It is used in clustering different books on the basis of topics and information.</a:t>
            </a:r>
          </a:p>
          <a:p>
            <a:pPr fontAlgn="base"/>
            <a:r>
              <a:rPr lang="en-US" sz="2200" b="1" dirty="0"/>
              <a:t>Insurance :</a:t>
            </a:r>
            <a:r>
              <a:rPr lang="en-US" sz="2200" dirty="0"/>
              <a:t> It is used to acknowledge the customers, their policies and identifying the frauds.</a:t>
            </a:r>
          </a:p>
          <a:p>
            <a:endParaRPr lang="en-US" sz="20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598" b="1598"/>
          <a:stretch>
            <a:fillRect/>
          </a:stretch>
        </p:blipFill>
        <p:spPr/>
      </p:pic>
    </p:spTree>
    <p:extLst>
      <p:ext uri="{BB962C8B-B14F-4D97-AF65-F5344CB8AC3E}">
        <p14:creationId xmlns:p14="http://schemas.microsoft.com/office/powerpoint/2010/main" val="379829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Business problem</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14188" cy="4351338"/>
          </a:xfrm>
        </p:spPr>
        <p:txBody>
          <a:bodyPr/>
          <a:lstStyle/>
          <a:p>
            <a:r>
              <a:rPr lang="en-US" dirty="0"/>
              <a:t>The Objective of this project is to find the best location for this entrepreneur to open a </a:t>
            </a:r>
            <a:r>
              <a:rPr lang="en-US" dirty="0" smtClean="0"/>
              <a:t>Indian </a:t>
            </a:r>
            <a:r>
              <a:rPr lang="en-US" dirty="0"/>
              <a:t>restaurant in Toronto, Canada. With the help data science methods and tools along with machine learning algorithm like clustering and foursquare API, this project aims to find the most suitable location to open a </a:t>
            </a:r>
            <a:r>
              <a:rPr lang="en-US" dirty="0" smtClean="0"/>
              <a:t>Indian </a:t>
            </a:r>
            <a:r>
              <a:rPr lang="en-US" dirty="0"/>
              <a:t>restaurant where most of the </a:t>
            </a:r>
            <a:r>
              <a:rPr lang="en-US" dirty="0" smtClean="0"/>
              <a:t>Asian </a:t>
            </a:r>
            <a:r>
              <a:rPr lang="en-US" dirty="0"/>
              <a:t>community resides</a:t>
            </a: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815" b="11815"/>
          <a:stretch>
            <a:fillRect/>
          </a:stretch>
        </p:blipFill>
        <p:spPr/>
      </p:pic>
    </p:spTree>
    <p:extLst>
      <p:ext uri="{BB962C8B-B14F-4D97-AF65-F5344CB8AC3E}">
        <p14:creationId xmlns:p14="http://schemas.microsoft.com/office/powerpoint/2010/main" val="433561355"/>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elements/1.1/"/>
    <ds:schemaRef ds:uri="71af3243-3dd4-4a8d-8c0d-dd76da1f02a5"/>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706</Words>
  <Application>Microsoft Office PowerPoint</Application>
  <PresentationFormat>Widescreen</PresentationFormat>
  <Paragraphs>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Office Theme</vt:lpstr>
      <vt:lpstr>The Battle of neighborhoods</vt:lpstr>
      <vt:lpstr>introduction</vt:lpstr>
      <vt:lpstr>Segmentation  </vt:lpstr>
      <vt:lpstr>Segmentation  </vt:lpstr>
      <vt:lpstr>clustering </vt:lpstr>
      <vt:lpstr>Clustering Methods </vt:lpstr>
      <vt:lpstr>K-means algorithm </vt:lpstr>
      <vt:lpstr>Application  of Clustering  </vt:lpstr>
      <vt:lpstr>Business problem </vt:lpstr>
      <vt:lpstr>Data section </vt:lpstr>
      <vt:lpstr>Methodology </vt:lpstr>
      <vt:lpstr>Methodology </vt:lpstr>
      <vt:lpstr>Result</vt:lpstr>
      <vt:lpstr>Result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2020-04-30T19:37:01Z</dcterms:created>
  <dcterms:modified xsi:type="dcterms:W3CDTF">2020-05-03T16:45:14Z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