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A5173-DA80-4280-A924-490DCEA0E84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97924-73AE-48E8-B0E5-249AD10EE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24B9-E267-F121-E7B4-DFCDB4B05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C6F68-108A-5F76-A0A6-DEAEFC19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78330-1E0B-168A-7948-F1DB9DDB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C6E-71FC-42D7-3B89-534B763F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AFBB6-8A5B-E62B-5F80-F0BCC656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E34A-46E2-519A-5C1B-A2AD2B93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B2403-2F03-DB98-6749-D2E01CC7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0783-F967-7E3A-EAF5-114BCF56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20A5A-0776-E8E5-915F-B38EA522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B2BA-9789-60CF-C919-3B513CC3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9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FFBA7-6936-204D-0530-B4EB9813F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02F35-15F6-BDA6-14FE-AB154294E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A0B0E-7044-40CE-C82A-426254AE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2AA8-4F65-B2E4-0E47-2011E5E5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6B3-DD6A-7B4F-C023-11F13A0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2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F2B1-A96C-C732-6B1D-D71D744C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C4C2-7B7E-DAD3-7C32-B53AB9EC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E9B0-087E-0BF6-A0F9-1E088CEC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C2AE-2372-D5B2-9D30-D9319B4C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81F5-F06C-AB51-4DD1-E0CC5EEB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144D-84F0-789A-C437-A9A106BB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F16FA-03C2-F04C-578C-67885724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BC10-74DC-1ED9-214A-0B6D3C72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B63E5-F612-F794-18F0-5FECE2F7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12E1-81B5-A5AA-7BCC-A098CDD0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6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E550-D37D-F60C-C5BE-FD9DAC00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E91A-E710-318C-80D7-AF76AFA0D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136D0-A1E2-03FC-692E-C9D01D13D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8DF68-DB1C-0D31-FC79-A6534F5D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0F0F-6D1E-96E5-8C26-1F910D44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4AF1-7FEF-8D8B-7D4F-028AF746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8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4A73-0618-529D-195D-7C7743A7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7219-EA54-C574-9989-BBDF0F07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D2D12-42EA-6BE3-DC9D-A9763AB12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C75B1-F2D9-E2E8-CE79-79C18BD93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EC18B-6E5B-5D35-085E-6B3E4045C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2D5AE-11F1-8C2F-63D0-3AE628AF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DE585-6BA5-3B18-1B6E-EC771FEB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53138-1F61-CB4B-4BB9-31A7B48B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98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64BC-9F8D-E3C8-3619-CA63A233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1FD79-2741-D006-8656-DA591B27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F2ECB-0333-F463-A3C4-BC52C049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9E106-B727-E8A0-C4DE-0DFF5865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0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8E7E1-9DB7-C87D-B604-3602C298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E7DE3-7BDD-4C94-ECCC-A05BB5AF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EA72E-A09F-A211-B51F-CE999348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71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0F32-3A34-7E16-0C20-28E3842A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9973-58B6-8DF5-F0D5-0D9D989E7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06CD5-8715-41E7-D4F1-ABEFBFA2B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C20B7-B253-7917-38E4-F21B49CC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468DE-41F2-DEA3-340B-CFE4697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C4D4C-09A6-C90D-BBF5-4B1D51B3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37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8249-59D0-D9E8-E71A-9E2B577B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46A3C-0D6C-43D4-8941-331B2205F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C7B6-AC3B-3A88-3CEF-641556C3D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CDFBE-F4EA-B7EF-3B66-2C9090E2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1561-A1B2-AACD-F5E5-E2C2D46F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FB902-53CE-5B6D-B62D-BAB38C68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8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BC443-4C2F-22DD-C6BF-91809AA1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8BD0-9046-A741-217E-15E9387A0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60E1-A809-6838-2FD0-4C75D856A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DC026-10DA-4535-86D3-544EC042460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6B10-9F1C-1104-8F2F-8F303DC99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8BED3-8E88-D434-BE96-E870E11D8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A0282-ECB7-422B-99F4-4BCC94258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9176446" y="0"/>
            <a:ext cx="20802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75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375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375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952500" y="0"/>
            <a:ext cx="241073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5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6922" y="1054881"/>
            <a:ext cx="6321506" cy="1278170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95" dirty="0">
                <a:solidFill>
                  <a:srgbClr val="C00000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With Great Power Comes Great Leakage!</a:t>
            </a:r>
            <a:endParaRPr lang="en-US" sz="2395" dirty="0">
              <a:solidFill>
                <a:srgbClr val="C00000"/>
              </a:solidFill>
              <a:latin typeface="Lato" panose="020F050202020403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63023" y="1234725"/>
            <a:ext cx="1992498" cy="651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25" b="1" dirty="0"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</a:p>
          <a:p>
            <a:pPr>
              <a:lnSpc>
                <a:spcPct val="120000"/>
              </a:lnSpc>
            </a:pPr>
            <a:r>
              <a:rPr lang="en-US" sz="1125" b="1" dirty="0">
                <a:latin typeface="Lato" panose="020F0502020204030203" pitchFamily="34" charset="0"/>
                <a:cs typeface="Segoe UI" panose="020B0502040204020203" pitchFamily="34" charset="0"/>
              </a:rPr>
              <a:t>With the Sandy Bridge Microarchitecture, Intel Running Average Power Limit Mechanism was revealed</a:t>
            </a:r>
            <a:r>
              <a:rPr lang="en-US" sz="1125" dirty="0">
                <a:latin typeface="Lato" panose="020F0502020204030203" pitchFamily="34" charset="0"/>
                <a:cs typeface="Segoe UI" panose="020B0502040204020203" pitchFamily="34" charset="0"/>
              </a:rPr>
              <a:t>.</a:t>
            </a:r>
            <a:endParaRPr lang="en-US" sz="1125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1125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1125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125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Power Domains:</a:t>
            </a:r>
          </a:p>
          <a:p>
            <a:pPr>
              <a:lnSpc>
                <a:spcPct val="120000"/>
              </a:lnSpc>
            </a:pPr>
            <a:r>
              <a:rPr lang="en-US" sz="1250" dirty="0"/>
              <a:t>• Package domain: Manages the entire CPU socket.</a:t>
            </a:r>
          </a:p>
          <a:p>
            <a:pPr>
              <a:lnSpc>
                <a:spcPct val="120000"/>
              </a:lnSpc>
            </a:pPr>
            <a:r>
              <a:rPr lang="en-US" sz="1250" dirty="0"/>
              <a:t>• Power plane 0 domain (PP0): Charge of all the processor cores on the socket.</a:t>
            </a:r>
          </a:p>
          <a:p>
            <a:pPr>
              <a:lnSpc>
                <a:spcPct val="120000"/>
              </a:lnSpc>
            </a:pPr>
            <a:r>
              <a:rPr lang="en-US" sz="1250" dirty="0"/>
              <a:t>• Power plane 1 domain (PP1): Charge of the integrated GPU on the socket.</a:t>
            </a:r>
          </a:p>
          <a:p>
            <a:pPr>
              <a:lnSpc>
                <a:spcPct val="120000"/>
              </a:lnSpc>
            </a:pPr>
            <a:r>
              <a:rPr lang="en-US" sz="1250" dirty="0"/>
              <a:t>• DRAM domain. Associated with the DRAM memory.</a:t>
            </a:r>
          </a:p>
          <a:p>
            <a:pPr>
              <a:lnSpc>
                <a:spcPct val="120000"/>
              </a:lnSpc>
            </a:pPr>
            <a:r>
              <a:rPr lang="en-US" sz="1250" dirty="0"/>
              <a:t>• Platform domain (</a:t>
            </a:r>
            <a:r>
              <a:rPr lang="en-US" sz="1250" dirty="0" err="1"/>
              <a:t>PSys</a:t>
            </a:r>
            <a:r>
              <a:rPr lang="en-US" sz="1250" dirty="0"/>
              <a:t>). Deals with the whole CPU package, memory, and other devices</a:t>
            </a:r>
            <a:endParaRPr lang="en-US" sz="125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1125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1125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9643242" y="1234725"/>
            <a:ext cx="1596258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 dirty="0">
                <a:latin typeface="Lato" panose="020F0502020204030203" pitchFamily="34" charset="0"/>
                <a:cs typeface="Segoe UI" panose="020B0502040204020203" pitchFamily="34" charset="0"/>
              </a:rPr>
              <a:t>AES Algorithm</a:t>
            </a:r>
            <a:endParaRPr lang="en-US" sz="10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1163023" y="68464"/>
            <a:ext cx="1832545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b="1" i="1" dirty="0">
                <a:latin typeface="Lato" panose="020F0502020204030203" pitchFamily="34" charset="0"/>
                <a:cs typeface="Segoe UI" panose="020B0502040204020203" pitchFamily="34" charset="0"/>
              </a:rPr>
              <a:t>Platypus:</a:t>
            </a:r>
            <a:br>
              <a:rPr lang="en-US" sz="1125" i="1" dirty="0"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1125" i="1" dirty="0">
                <a:latin typeface="Lato" panose="020F0502020204030203" pitchFamily="34" charset="0"/>
                <a:cs typeface="Segoe UI" panose="020B0502040204020203" pitchFamily="34" charset="0"/>
              </a:rPr>
              <a:t>Software Based Power Side Channel Attacks on x86</a:t>
            </a: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9418428" y="5330001"/>
            <a:ext cx="75090" cy="69833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375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42C37-D693-9497-C0C8-CF31320FF8B1}"/>
              </a:ext>
            </a:extLst>
          </p:cNvPr>
          <p:cNvSpPr txBox="1"/>
          <p:nvPr/>
        </p:nvSpPr>
        <p:spPr>
          <a:xfrm>
            <a:off x="3537611" y="1541720"/>
            <a:ext cx="517000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75" b="1" dirty="0"/>
              <a:t>Key Extraction With CPA</a:t>
            </a:r>
            <a:endParaRPr lang="en-IN" sz="1875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9CEC5-3B38-E527-654C-F08DBBA5EBBA}"/>
              </a:ext>
            </a:extLst>
          </p:cNvPr>
          <p:cNvSpPr txBox="1"/>
          <p:nvPr/>
        </p:nvSpPr>
        <p:spPr>
          <a:xfrm>
            <a:off x="1300455" y="1938001"/>
            <a:ext cx="5170000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b="1" dirty="0"/>
              <a:t>Attack Model:</a:t>
            </a:r>
            <a:endParaRPr lang="en-IN" sz="1250" b="1" dirty="0"/>
          </a:p>
        </p:txBody>
      </p:sp>
      <p:pic>
        <p:nvPicPr>
          <p:cNvPr id="11" name="Picture 10" descr="A diagram of a cpa attack&#10;&#10;AI-generated content may be incorrect.">
            <a:extLst>
              <a:ext uri="{FF2B5EF4-FFF2-40B4-BE49-F238E27FC236}">
                <a16:creationId xmlns:a16="http://schemas.microsoft.com/office/drawing/2014/main" id="{946F42F4-C3F2-3E05-564D-0917812E2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6" y="2170434"/>
            <a:ext cx="2810405" cy="16832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779486-8CE9-83F4-1F8E-B29BDD899BF9}"/>
              </a:ext>
            </a:extLst>
          </p:cNvPr>
          <p:cNvSpPr txBox="1"/>
          <p:nvPr/>
        </p:nvSpPr>
        <p:spPr>
          <a:xfrm>
            <a:off x="6122612" y="1900741"/>
            <a:ext cx="262114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b="1" dirty="0"/>
              <a:t>Mathematical Model: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CFBBCC-D482-306D-694D-8C7C06FA0524}"/>
              </a:ext>
            </a:extLst>
          </p:cNvPr>
          <p:cNvSpPr txBox="1"/>
          <p:nvPr/>
        </p:nvSpPr>
        <p:spPr>
          <a:xfrm>
            <a:off x="6279321" y="2157542"/>
            <a:ext cx="5152571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0" dirty="0"/>
              <a:t>For extracting Byte 0 of last round, we use:</a:t>
            </a:r>
            <a:endParaRPr lang="en-IN" sz="125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61C95F-6A64-99D4-96F5-8245A4184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90" y="2413269"/>
            <a:ext cx="2890155" cy="3270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2A7438-F07E-84FB-E0AF-20943AE3879D}"/>
              </a:ext>
            </a:extLst>
          </p:cNvPr>
          <p:cNvSpPr txBox="1"/>
          <p:nvPr/>
        </p:nvSpPr>
        <p:spPr>
          <a:xfrm>
            <a:off x="6286290" y="2791997"/>
            <a:ext cx="5152571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0" dirty="0"/>
              <a:t>Pearson Correlation Coefficient :</a:t>
            </a:r>
            <a:endParaRPr lang="en-IN" sz="1250" dirty="0"/>
          </a:p>
        </p:txBody>
      </p:sp>
      <p:pic>
        <p:nvPicPr>
          <p:cNvPr id="31" name="Picture 30" descr="A black and white text with black lines&#10;&#10;AI-generated content may be incorrect.">
            <a:extLst>
              <a:ext uri="{FF2B5EF4-FFF2-40B4-BE49-F238E27FC236}">
                <a16:creationId xmlns:a16="http://schemas.microsoft.com/office/drawing/2014/main" id="{F419917C-B932-F3AE-477F-CA3DE13A8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023" y="2999703"/>
            <a:ext cx="2410731" cy="872338"/>
          </a:xfrm>
          <a:prstGeom prst="rect">
            <a:avLst/>
          </a:prstGeom>
        </p:spPr>
      </p:pic>
      <p:pic>
        <p:nvPicPr>
          <p:cNvPr id="33" name="Picture 32" descr="A group of graphs showing different sizes of data&#10;&#10;AI-generated content may be incorrect.">
            <a:extLst>
              <a:ext uri="{FF2B5EF4-FFF2-40B4-BE49-F238E27FC236}">
                <a16:creationId xmlns:a16="http://schemas.microsoft.com/office/drawing/2014/main" id="{16DDDFA1-92CB-2E32-57D8-FFCE8C8462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916" y="4258249"/>
            <a:ext cx="5670311" cy="25306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5A934ED-803C-998A-B392-EA93846213B4}"/>
              </a:ext>
            </a:extLst>
          </p:cNvPr>
          <p:cNvSpPr txBox="1"/>
          <p:nvPr/>
        </p:nvSpPr>
        <p:spPr>
          <a:xfrm>
            <a:off x="3537611" y="3984537"/>
            <a:ext cx="5170000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6" b="1" dirty="0"/>
              <a:t>Results:</a:t>
            </a:r>
            <a:endParaRPr lang="en-IN" sz="1666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65C846-261A-1A94-93E3-C7F36C79291C}"/>
              </a:ext>
            </a:extLst>
          </p:cNvPr>
          <p:cNvSpPr/>
          <p:nvPr/>
        </p:nvSpPr>
        <p:spPr>
          <a:xfrm>
            <a:off x="952500" y="-1913"/>
            <a:ext cx="10304169" cy="1161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33" b="1" i="1" dirty="0">
                <a:solidFill>
                  <a:schemeClr val="tx1"/>
                </a:solidFill>
                <a:cs typeface="Segoe UI" panose="020B0502040204020203" pitchFamily="34" charset="0"/>
              </a:rPr>
              <a:t>Platypus: Software Based Power Side Channel Attacks on x86</a:t>
            </a:r>
          </a:p>
          <a:p>
            <a:pPr algn="ctr"/>
            <a:r>
              <a:rPr lang="en-US" sz="1833" b="1" dirty="0">
                <a:solidFill>
                  <a:schemeClr val="tx1"/>
                </a:solidFill>
                <a:cs typeface="Arial" panose="020B0604020202020204" pitchFamily="34" charset="0"/>
              </a:rPr>
              <a:t>Himanshu Pandey, Ashish Singh</a:t>
            </a:r>
          </a:p>
          <a:p>
            <a:pPr algn="ctr"/>
            <a:endParaRPr lang="en-US" sz="375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1375" b="1" dirty="0">
                <a:solidFill>
                  <a:schemeClr val="tx1"/>
                </a:solidFill>
                <a:cs typeface="Arial" panose="020B0604020202020204" pitchFamily="34" charset="0"/>
              </a:rPr>
              <a:t>IIT Kanpur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EBA3CD-2D6B-6CCA-3C8A-53E75EB9E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1321" y="1427086"/>
            <a:ext cx="2110473" cy="43760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83EDD2-AB5C-F6E5-382A-10DA10D45A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7741" y="5842412"/>
            <a:ext cx="774771" cy="10040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E5711F6-2661-B1F8-6DC1-76A0C26284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55" y="56572"/>
            <a:ext cx="906831" cy="90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Lato</vt:lpstr>
      <vt:lpstr>Lato Black</vt:lpstr>
      <vt:lpstr>Segoe UI</vt:lpstr>
      <vt:lpstr>Office Theme</vt:lpstr>
      <vt:lpstr>With Great Power Comes Great Leakage!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Pandey</dc:creator>
  <cp:lastModifiedBy>Himanshu Pandey</cp:lastModifiedBy>
  <cp:revision>1</cp:revision>
  <dcterms:created xsi:type="dcterms:W3CDTF">2025-08-13T17:31:23Z</dcterms:created>
  <dcterms:modified xsi:type="dcterms:W3CDTF">2025-08-13T17:33:04Z</dcterms:modified>
</cp:coreProperties>
</file>