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67" r:id="rId5"/>
    <p:sldId id="268" r:id="rId6"/>
    <p:sldId id="278" r:id="rId7"/>
    <p:sldId id="279" r:id="rId8"/>
    <p:sldId id="269" r:id="rId9"/>
    <p:sldId id="270" r:id="rId10"/>
    <p:sldId id="271" r:id="rId11"/>
    <p:sldId id="274" r:id="rId12"/>
    <p:sldId id="275" r:id="rId13"/>
    <p:sldId id="276" r:id="rId14"/>
    <p:sldId id="277" r:id="rId15"/>
    <p:sldId id="272" r:id="rId16"/>
    <p:sldId id="273" r:id="rId17"/>
    <p:sldId id="265"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1480008"/>
            <a:ext cx="7766936" cy="1178351"/>
          </a:xfrm>
        </p:spPr>
        <p:txBody>
          <a:bodyPr/>
          <a:lstStyle/>
          <a:p>
            <a:pPr algn="l"/>
            <a:r>
              <a:rPr lang="en-US" dirty="0"/>
              <a:t>Property Price Prediction Capstone Project</a:t>
            </a:r>
            <a:endParaRPr lang="en-IN" dirty="0"/>
          </a:p>
        </p:txBody>
      </p:sp>
      <p:sp>
        <p:nvSpPr>
          <p:cNvPr id="3" name="Subtitle 2"/>
          <p:cNvSpPr>
            <a:spLocks noGrp="1"/>
          </p:cNvSpPr>
          <p:nvPr>
            <p:ph type="subTitle" idx="1"/>
          </p:nvPr>
        </p:nvSpPr>
        <p:spPr>
          <a:xfrm>
            <a:off x="3195687" y="5731497"/>
            <a:ext cx="4242062" cy="1126503"/>
          </a:xfrm>
        </p:spPr>
        <p:txBody>
          <a:bodyPr>
            <a:normAutofit fontScale="92500" lnSpcReduction="10000"/>
          </a:bodyPr>
          <a:lstStyle/>
          <a:p>
            <a:pPr algn="l"/>
            <a:r>
              <a:rPr lang="en-US" sz="3600" dirty="0" smtClean="0"/>
              <a:t>Submitted By:-</a:t>
            </a:r>
          </a:p>
          <a:p>
            <a:pPr algn="l"/>
            <a:r>
              <a:rPr lang="en-US" sz="3600" dirty="0" err="1" smtClean="0"/>
              <a:t>Himanshu</a:t>
            </a:r>
            <a:r>
              <a:rPr lang="en-US" sz="3600" dirty="0" smtClean="0"/>
              <a:t> </a:t>
            </a:r>
            <a:r>
              <a:rPr lang="en-US" sz="3600" dirty="0" err="1" smtClean="0"/>
              <a:t>sharma</a:t>
            </a:r>
            <a:endParaRPr lang="en-IN" sz="3600" dirty="0"/>
          </a:p>
        </p:txBody>
      </p:sp>
    </p:spTree>
    <p:extLst>
      <p:ext uri="{BB962C8B-B14F-4D97-AF65-F5344CB8AC3E}">
        <p14:creationId xmlns:p14="http://schemas.microsoft.com/office/powerpoint/2010/main" val="4033816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65988"/>
            <a:ext cx="12191999" cy="6792011"/>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97485"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7485" y="0"/>
            <a:ext cx="6394514" cy="6923987"/>
          </a:xfrm>
          <a:prstGeom prst="rect">
            <a:avLst/>
          </a:prstGeom>
        </p:spPr>
      </p:pic>
    </p:spTree>
    <p:extLst>
      <p:ext uri="{BB962C8B-B14F-4D97-AF65-F5344CB8AC3E}">
        <p14:creationId xmlns:p14="http://schemas.microsoft.com/office/powerpoint/2010/main" val="2657372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997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489814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1999"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268825" cy="685799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8825" y="0"/>
            <a:ext cx="5923175" cy="6858000"/>
          </a:xfrm>
          <a:prstGeom prst="rect">
            <a:avLst/>
          </a:prstGeom>
        </p:spPr>
      </p:pic>
    </p:spTree>
    <p:extLst>
      <p:ext uri="{BB962C8B-B14F-4D97-AF65-F5344CB8AC3E}">
        <p14:creationId xmlns:p14="http://schemas.microsoft.com/office/powerpoint/2010/main" val="1240209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30111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1295" y="0"/>
            <a:ext cx="3714161" cy="914400"/>
          </a:xfrm>
        </p:spPr>
        <p:txBody>
          <a:bodyPr/>
          <a:lstStyle/>
          <a:p>
            <a:r>
              <a:rPr lang="en-US" dirty="0" smtClean="0"/>
              <a:t>Conclusion</a:t>
            </a:r>
            <a:endParaRPr lang="en-IN" dirty="0"/>
          </a:p>
        </p:txBody>
      </p:sp>
      <p:sp>
        <p:nvSpPr>
          <p:cNvPr id="4" name="Rectangle 1"/>
          <p:cNvSpPr>
            <a:spLocks noGrp="1" noChangeArrowheads="1"/>
          </p:cNvSpPr>
          <p:nvPr>
            <p:ph type="subTitle" idx="1"/>
          </p:nvPr>
        </p:nvSpPr>
        <p:spPr bwMode="auto">
          <a:xfrm>
            <a:off x="725488" y="854601"/>
            <a:ext cx="8231699" cy="606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objective of this capstone project was to develop a reliable and accurate machine learning model to predict property prices based on various real estate features. By leveraging the rich dataset provided, we performed a complete data science pipeline that included data cleaning, exploratory data analysis (EDA), feature engineering, model training, and performance evaluation.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Key insights and results from the project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Effective Handling of Missing Values</a:t>
            </a:r>
            <a:r>
              <a:rPr kumimoji="0" lang="en-US" altLang="en-US" sz="1800" b="0" i="0" u="none" strike="noStrike" cap="none" normalizeH="0" baseline="0" dirty="0" smtClean="0">
                <a:ln>
                  <a:noFill/>
                </a:ln>
                <a:solidFill>
                  <a:schemeClr val="tx1"/>
                </a:solidFill>
                <a:effectLst/>
                <a:latin typeface="Arial" panose="020B0604020202020204" pitchFamily="34" charset="0"/>
              </a:rPr>
              <a:t>: We used appropriate techniques such as mean/median imputation and domain-informed strategies to fill missing values, ensuring data completeness without discarding important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Categorical Variable Encoding</a:t>
            </a:r>
            <a:r>
              <a:rPr kumimoji="0" lang="en-US" altLang="en-US" sz="1800" b="0" i="0" u="none" strike="noStrike" cap="none" normalizeH="0" baseline="0" dirty="0" smtClean="0">
                <a:ln>
                  <a:noFill/>
                </a:ln>
                <a:solidFill>
                  <a:schemeClr val="tx1"/>
                </a:solidFill>
                <a:effectLst/>
                <a:latin typeface="Arial" panose="020B0604020202020204" pitchFamily="34" charset="0"/>
              </a:rPr>
              <a:t>: Nominal variables were encoded using One-Hot Encoding, while ordinal variables were encoded using Ordinal Encoding, aligning with their respective data types and importance.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Scaling and Dimensionality Reduction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StandardScaler</a:t>
            </a:r>
            <a:r>
              <a:rPr kumimoji="0" lang="en-US" altLang="en-US" sz="1800" b="0" i="0" u="none" strike="noStrike" cap="none" normalizeH="0" baseline="0" dirty="0" smtClean="0">
                <a:ln>
                  <a:noFill/>
                </a:ln>
                <a:solidFill>
                  <a:schemeClr val="tx1"/>
                </a:solidFill>
                <a:effectLst/>
                <a:latin typeface="Arial" panose="020B0604020202020204" pitchFamily="34" charset="0"/>
              </a:rPr>
              <a:t> and optional PCA helped improve model performance and training efficiency.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Model Evaluation and Selection</a:t>
            </a:r>
            <a:r>
              <a:rPr kumimoji="0" lang="en-US" altLang="en-US" sz="1800" b="0" i="0" u="none" strike="noStrike" cap="none" normalizeH="0" baseline="0" dirty="0" smtClean="0">
                <a:ln>
                  <a:noFill/>
                </a:ln>
                <a:solidFill>
                  <a:schemeClr val="tx1"/>
                </a:solidFill>
                <a:effectLst/>
                <a:latin typeface="Arial" panose="020B0604020202020204" pitchFamily="34" charset="0"/>
              </a:rPr>
              <a:t>: Multiple machine learning models were trained and compared. Among them, ensemble models such as </a:t>
            </a:r>
            <a:r>
              <a:rPr kumimoji="0" lang="en-US" altLang="en-US" sz="1800" b="1" i="0" u="none" strike="noStrike" cap="none" normalizeH="0" baseline="0" dirty="0" smtClean="0">
                <a:ln>
                  <a:noFill/>
                </a:ln>
                <a:solidFill>
                  <a:schemeClr val="tx1"/>
                </a:solidFill>
                <a:effectLst/>
                <a:latin typeface="Arial" panose="020B0604020202020204" pitchFamily="34" charset="0"/>
              </a:rPr>
              <a:t>Random Forest </a:t>
            </a:r>
            <a:r>
              <a:rPr kumimoji="0" lang="en-US" altLang="en-US" sz="1800" b="1" i="0" u="none" strike="noStrike" cap="none" normalizeH="0" baseline="0" dirty="0" err="1" smtClean="0">
                <a:ln>
                  <a:noFill/>
                </a:ln>
                <a:solidFill>
                  <a:schemeClr val="tx1"/>
                </a:solidFill>
                <a:effectLst/>
                <a:latin typeface="Arial" panose="020B0604020202020204" pitchFamily="34" charset="0"/>
              </a:rPr>
              <a:t>Regressor</a:t>
            </a:r>
            <a:r>
              <a:rPr kumimoji="0" lang="en-US" altLang="en-US" sz="1800" b="0" i="0" u="none" strike="noStrike" cap="none" normalizeH="0" baseline="0" dirty="0" smtClean="0">
                <a:ln>
                  <a:noFill/>
                </a:ln>
                <a:solidFill>
                  <a:schemeClr val="tx1"/>
                </a:solidFill>
                <a:effectLst/>
                <a:latin typeface="Arial" panose="020B0604020202020204" pitchFamily="34" charset="0"/>
              </a:rPr>
              <a:t> and </a:t>
            </a:r>
            <a:r>
              <a:rPr kumimoji="0" lang="en-US" altLang="en-US" sz="1800" b="1" i="0" u="none" strike="noStrike" cap="none" normalizeH="0" baseline="0" dirty="0" smtClean="0">
                <a:ln>
                  <a:noFill/>
                </a:ln>
                <a:solidFill>
                  <a:schemeClr val="tx1"/>
                </a:solidFill>
                <a:effectLst/>
                <a:latin typeface="Arial" panose="020B0604020202020204" pitchFamily="34" charset="0"/>
              </a:rPr>
              <a:t>Gradient Boosting </a:t>
            </a:r>
            <a:r>
              <a:rPr kumimoji="0" lang="en-US" altLang="en-US" sz="1800" b="1" i="0" u="none" strike="noStrike" cap="none" normalizeH="0" baseline="0" dirty="0" err="1" smtClean="0">
                <a:ln>
                  <a:noFill/>
                </a:ln>
                <a:solidFill>
                  <a:schemeClr val="tx1"/>
                </a:solidFill>
                <a:effectLst/>
                <a:latin typeface="Arial" panose="020B0604020202020204" pitchFamily="34" charset="0"/>
              </a:rPr>
              <a:t>Regressor</a:t>
            </a:r>
            <a:r>
              <a:rPr kumimoji="0" lang="en-US" altLang="en-US" sz="1800" b="0" i="0" u="none" strike="noStrike" cap="none" normalizeH="0" baseline="0" dirty="0" smtClean="0">
                <a:ln>
                  <a:noFill/>
                </a:ln>
                <a:solidFill>
                  <a:schemeClr val="tx1"/>
                </a:solidFill>
                <a:effectLst/>
                <a:latin typeface="Arial" panose="020B0604020202020204" pitchFamily="34" charset="0"/>
              </a:rPr>
              <a:t> delivered the best results, achieving an </a:t>
            </a:r>
            <a:r>
              <a:rPr kumimoji="0" lang="en-US" altLang="en-US" sz="1800" b="1" i="0" u="none" strike="noStrike" cap="none" normalizeH="0" baseline="0" dirty="0" smtClean="0">
                <a:ln>
                  <a:noFill/>
                </a:ln>
                <a:solidFill>
                  <a:schemeClr val="tx1"/>
                </a:solidFill>
                <a:effectLst/>
                <a:latin typeface="Arial" panose="020B0604020202020204" pitchFamily="34" charset="0"/>
              </a:rPr>
              <a:t>R² score between 75%–85%</a:t>
            </a:r>
            <a:r>
              <a:rPr kumimoji="0" lang="en-US" altLang="en-US" sz="1800" b="0" i="0" u="none" strike="noStrike" cap="none" normalizeH="0" baseline="0" dirty="0" smtClean="0">
                <a:ln>
                  <a:noFill/>
                </a:ln>
                <a:solidFill>
                  <a:schemeClr val="tx1"/>
                </a:solidFill>
                <a:effectLst/>
                <a:latin typeface="Arial" panose="020B0604020202020204" pitchFamily="34" charset="0"/>
              </a:rPr>
              <a:t>, meeting the expected benchmark.</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468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885825" y="1583006"/>
            <a:ext cx="77567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Feature Importance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Variables like </a:t>
            </a:r>
            <a:r>
              <a:rPr lang="en-US" altLang="en-US" sz="2000" dirty="0" err="1" smtClean="0">
                <a:solidFill>
                  <a:schemeClr val="tx1"/>
                </a:solidFill>
                <a:latin typeface="Arial Unicode MS"/>
              </a:rPr>
              <a:t>overallQual</a:t>
            </a:r>
            <a:r>
              <a:rPr lang="en-US" altLang="en-US" sz="2000" dirty="0" smtClean="0">
                <a:solidFill>
                  <a:schemeClr val="tx1"/>
                </a:solidFill>
                <a:latin typeface="Arial Unicode MS"/>
              </a:rPr>
              <a:t>, </a:t>
            </a:r>
            <a:r>
              <a:rPr lang="en-US" altLang="en-US" sz="2000" dirty="0" err="1" smtClean="0">
                <a:solidFill>
                  <a:schemeClr val="tx1"/>
                </a:solidFill>
                <a:latin typeface="Arial Unicode MS"/>
              </a:rPr>
              <a:t>GriLivArea</a:t>
            </a:r>
            <a:r>
              <a:rPr lang="en-US" altLang="en-US" sz="2000" dirty="0" smtClean="0">
                <a:solidFill>
                  <a:schemeClr val="tx1"/>
                </a:solidFill>
                <a:latin typeface="Arial Unicode MS"/>
              </a:rPr>
              <a:t>,</a:t>
            </a:r>
          </a:p>
          <a:p>
            <a:pPr marL="0" marR="0" lvl="0" indent="0" algn="l" defTabSz="914400" rtl="0" eaLnBrk="0" fontAlgn="base" latinLnBrk="0" hangingPunct="0">
              <a:lnSpc>
                <a:spcPct val="100000"/>
              </a:lnSpc>
              <a:spcBef>
                <a:spcPct val="0"/>
              </a:spcBef>
              <a:spcAft>
                <a:spcPct val="0"/>
              </a:spcAft>
              <a:buClrTx/>
              <a:buSzTx/>
              <a:tabLst/>
            </a:pPr>
            <a:r>
              <a:rPr lang="en-US" altLang="en-US" sz="2000" dirty="0" err="1" smtClean="0">
                <a:solidFill>
                  <a:schemeClr val="tx1"/>
                </a:solidFill>
                <a:latin typeface="Arial Unicode MS"/>
              </a:rPr>
              <a:t>Neighbourhood</a:t>
            </a:r>
            <a:r>
              <a:rPr lang="en-US" altLang="en-US" sz="2000" dirty="0" smtClean="0">
                <a:solidFill>
                  <a:schemeClr val="tx1"/>
                </a:solidFill>
                <a:latin typeface="Arial Unicode MS"/>
              </a:rPr>
              <a:t>, </a:t>
            </a:r>
            <a:r>
              <a:rPr lang="en-US" altLang="en-US" sz="2000" dirty="0" err="1" smtClean="0">
                <a:solidFill>
                  <a:schemeClr val="tx1"/>
                </a:solidFill>
                <a:latin typeface="Arial Unicode MS"/>
              </a:rPr>
              <a:t>Yearbuilt</a:t>
            </a:r>
            <a:r>
              <a:rPr lang="en-US" altLang="en-US" sz="2000" dirty="0" smtClean="0">
                <a:solidFill>
                  <a:schemeClr val="tx1"/>
                </a:solidFill>
                <a:latin typeface="Arial Unicode MS"/>
              </a:rPr>
              <a:t>, and </a:t>
            </a:r>
            <a:r>
              <a:rPr lang="en-US" altLang="en-US" sz="2000" dirty="0" err="1" smtClean="0">
                <a:solidFill>
                  <a:schemeClr val="tx1"/>
                </a:solidFill>
                <a:latin typeface="Arial Unicode MS"/>
              </a:rPr>
              <a:t>TotalBsmtSf</a:t>
            </a:r>
            <a:r>
              <a:rPr lang="en-US" altLang="en-US" sz="2000" dirty="0" smtClean="0">
                <a:solidFill>
                  <a:schemeClr val="tx1"/>
                </a:solidFill>
                <a:latin typeface="Arial Unicode MS"/>
              </a:rPr>
              <a:t> were found to </a:t>
            </a:r>
            <a:r>
              <a:rPr lang="en-US" altLang="en-US" sz="2000" dirty="0" err="1" smtClean="0">
                <a:solidFill>
                  <a:schemeClr val="tx1"/>
                </a:solidFill>
                <a:latin typeface="Arial Unicode MS"/>
              </a:rPr>
              <a:t>signifantly</a:t>
            </a:r>
            <a:r>
              <a:rPr lang="en-US" altLang="en-US" sz="2000" dirty="0" smtClean="0">
                <a:solidFill>
                  <a:schemeClr val="tx1"/>
                </a:solidFill>
                <a:latin typeface="Arial Unicode MS"/>
              </a:rPr>
              <a:t> influence property prices.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This project demonstrates the power of data science and machine learning in solving real-world problems like property price prediction. With proper preprocessing, thoughtful feature engineering, and careful model selection, we successfully built a system that can aid real estate stakeholders—buyers, sellers, and agents—in making informed decisions.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Going forward, this model can be further enhanced by incorporating more granular location data (e.g., latitude/longitude), time-series trends, or macroeconomic indicators. The project also sets the stage for potential deployment in web applications for real-time property price estimation.</a:t>
            </a:r>
          </a:p>
        </p:txBody>
      </p:sp>
    </p:spTree>
    <p:extLst>
      <p:ext uri="{BB962C8B-B14F-4D97-AF65-F5344CB8AC3E}">
        <p14:creationId xmlns:p14="http://schemas.microsoft.com/office/powerpoint/2010/main" val="1910539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73518" y="2441543"/>
            <a:ext cx="3855562" cy="1036948"/>
          </a:xfrm>
        </p:spPr>
        <p:txBody>
          <a:bodyPr>
            <a:normAutofit/>
          </a:bodyPr>
          <a:lstStyle/>
          <a:p>
            <a:pPr algn="l"/>
            <a:r>
              <a:rPr lang="en-US" sz="6000" dirty="0" smtClean="0"/>
              <a:t>Thank You</a:t>
            </a:r>
            <a:endParaRPr lang="en-IN" sz="6000" dirty="0"/>
          </a:p>
        </p:txBody>
      </p:sp>
    </p:spTree>
    <p:extLst>
      <p:ext uri="{BB962C8B-B14F-4D97-AF65-F5344CB8AC3E}">
        <p14:creationId xmlns:p14="http://schemas.microsoft.com/office/powerpoint/2010/main" val="84564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9381" y="65988"/>
            <a:ext cx="3883844" cy="772998"/>
          </a:xfrm>
        </p:spPr>
        <p:txBody>
          <a:bodyPr/>
          <a:lstStyle/>
          <a:p>
            <a:pPr algn="l"/>
            <a:r>
              <a:rPr lang="en-US" dirty="0" err="1" smtClean="0"/>
              <a:t>Intoduction</a:t>
            </a:r>
            <a:endParaRPr lang="en-IN" dirty="0"/>
          </a:p>
        </p:txBody>
      </p:sp>
      <p:sp>
        <p:nvSpPr>
          <p:cNvPr id="3" name="Subtitle 2"/>
          <p:cNvSpPr>
            <a:spLocks noGrp="1"/>
          </p:cNvSpPr>
          <p:nvPr>
            <p:ph type="subTitle" idx="1"/>
          </p:nvPr>
        </p:nvSpPr>
        <p:spPr>
          <a:xfrm>
            <a:off x="697584" y="952107"/>
            <a:ext cx="8576419" cy="5905892"/>
          </a:xfrm>
        </p:spPr>
        <p:txBody>
          <a:bodyPr>
            <a:normAutofit fontScale="85000" lnSpcReduction="10000"/>
          </a:bodyPr>
          <a:lstStyle/>
          <a:p>
            <a:pPr algn="l"/>
            <a:r>
              <a:rPr lang="en-US" sz="3200" dirty="0"/>
              <a:t>The real estate sector plays a pivotal role in the global economy, and property valuation is one of its most essential tasks. Accurately predicting the price of a property helps buyers, sellers, and agents make informed decisions. However, property prices are influenced by a multitude of complex factors such as location, size, neighborhood, amenities, building quality, and market trends, making manual prediction unreliable and subjective.</a:t>
            </a:r>
          </a:p>
          <a:p>
            <a:pPr algn="l"/>
            <a:r>
              <a:rPr lang="en-US" sz="3200" dirty="0"/>
              <a:t>With the growing availability of data and advances in machine learning, data-driven property price prediction models have become feasible and powerful. These models can analyze large datasets, identify hidden patterns, and provide accurate price estimates based on various property features.</a:t>
            </a:r>
          </a:p>
        </p:txBody>
      </p:sp>
    </p:spTree>
    <p:extLst>
      <p:ext uri="{BB962C8B-B14F-4D97-AF65-F5344CB8AC3E}">
        <p14:creationId xmlns:p14="http://schemas.microsoft.com/office/powerpoint/2010/main" val="703168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48412" y="329937"/>
            <a:ext cx="8425591" cy="6334813"/>
          </a:xfrm>
        </p:spPr>
        <p:txBody>
          <a:bodyPr>
            <a:normAutofit/>
          </a:bodyPr>
          <a:lstStyle/>
          <a:p>
            <a:pPr algn="l"/>
            <a:r>
              <a:rPr lang="en-US" sz="2000" dirty="0"/>
              <a:t>This capstone project focuses on building a robust machine learning model that can predict property prices within a specific location using a real-world dataset. The dataset includes a variety of property attributes such as structural details, location-based features, amenities, and quality indicators. The target variable is the property sale price.</a:t>
            </a:r>
          </a:p>
          <a:p>
            <a:pPr algn="l"/>
            <a:r>
              <a:rPr lang="en-US" sz="2000" dirty="0"/>
              <a:t>Throughout this project, we will perform detailed data cleaning, feature engineering, and exploratory data analysis (EDA) to better understand the data. The project also involves handling categorical variables (both nominal and ordinal) using appropriate encoding techniques, dealing with missing values, scaling, and potentially applying Principal Component Analysis (PCA) for dimensionality reduction. Multiple machine learning models will be developed and compared to identify the most accurate and reliable one.</a:t>
            </a:r>
          </a:p>
          <a:p>
            <a:pPr algn="l"/>
            <a:r>
              <a:rPr lang="en-US" sz="2000" dirty="0"/>
              <a:t>The final deliverables of this project will include a trained predictive model, a comprehensive </a:t>
            </a:r>
            <a:r>
              <a:rPr lang="en-US" sz="2000" dirty="0" err="1"/>
              <a:t>Jupyter</a:t>
            </a:r>
            <a:r>
              <a:rPr lang="en-US" sz="2000" dirty="0"/>
              <a:t> Notebook with code and outputs, and a structured Word document summarizing all key aspects of the project—from data preprocessing to model evaluation.</a:t>
            </a:r>
          </a:p>
        </p:txBody>
      </p:sp>
    </p:spTree>
    <p:extLst>
      <p:ext uri="{BB962C8B-B14F-4D97-AF65-F5344CB8AC3E}">
        <p14:creationId xmlns:p14="http://schemas.microsoft.com/office/powerpoint/2010/main" val="1042406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89575" y="122548"/>
            <a:ext cx="4572000" cy="1008668"/>
          </a:xfrm>
        </p:spPr>
        <p:txBody>
          <a:bodyPr/>
          <a:lstStyle/>
          <a:p>
            <a:r>
              <a:rPr lang="en-US" dirty="0" smtClean="0"/>
              <a:t>Libraries Used</a:t>
            </a:r>
            <a:endParaRPr lang="en-IN" dirty="0"/>
          </a:p>
        </p:txBody>
      </p:sp>
      <p:sp>
        <p:nvSpPr>
          <p:cNvPr id="5" name="Subtitle 4"/>
          <p:cNvSpPr>
            <a:spLocks noGrp="1"/>
          </p:cNvSpPr>
          <p:nvPr>
            <p:ph type="subTitle" idx="1"/>
          </p:nvPr>
        </p:nvSpPr>
        <p:spPr>
          <a:xfrm>
            <a:off x="716437" y="1036948"/>
            <a:ext cx="8557566" cy="5821051"/>
          </a:xfrm>
        </p:spPr>
        <p:txBody>
          <a:bodyPr>
            <a:normAutofit/>
          </a:bodyPr>
          <a:lstStyle/>
          <a:p>
            <a:pPr algn="l"/>
            <a:r>
              <a:rPr lang="en-US" sz="2800" dirty="0" smtClean="0"/>
              <a:t>. Pandas</a:t>
            </a:r>
          </a:p>
          <a:p>
            <a:pPr algn="l"/>
            <a:r>
              <a:rPr lang="en-US" sz="2800" dirty="0" smtClean="0"/>
              <a:t>.</a:t>
            </a:r>
            <a:r>
              <a:rPr lang="en-US" sz="2800" dirty="0" err="1" smtClean="0"/>
              <a:t>numpy</a:t>
            </a:r>
            <a:endParaRPr lang="en-US" sz="2800" dirty="0" smtClean="0"/>
          </a:p>
          <a:p>
            <a:pPr algn="l"/>
            <a:r>
              <a:rPr lang="en-US" sz="2800" dirty="0" smtClean="0"/>
              <a:t>.</a:t>
            </a:r>
            <a:r>
              <a:rPr lang="en-US" sz="2800" dirty="0" err="1" smtClean="0"/>
              <a:t>matplotlib</a:t>
            </a:r>
            <a:endParaRPr lang="en-US" sz="2800" dirty="0" smtClean="0"/>
          </a:p>
          <a:p>
            <a:pPr algn="l"/>
            <a:r>
              <a:rPr lang="en-US" sz="2800" dirty="0" smtClean="0"/>
              <a:t>.</a:t>
            </a:r>
            <a:r>
              <a:rPr lang="en-US" sz="2800" dirty="0" err="1" smtClean="0"/>
              <a:t>seaborn</a:t>
            </a:r>
            <a:endParaRPr lang="en-US" sz="2800" dirty="0" smtClean="0"/>
          </a:p>
          <a:p>
            <a:pPr algn="l"/>
            <a:r>
              <a:rPr lang="en-US" sz="2800" dirty="0" smtClean="0"/>
              <a:t>.</a:t>
            </a:r>
            <a:r>
              <a:rPr lang="en-US" sz="2800" dirty="0" err="1"/>
              <a:t>S</a:t>
            </a:r>
            <a:r>
              <a:rPr lang="en-US" sz="2800" dirty="0" err="1" smtClean="0"/>
              <a:t>klearn.preprocessing.LabelEncoder</a:t>
            </a:r>
            <a:endParaRPr lang="en-US" sz="2800" dirty="0" smtClean="0"/>
          </a:p>
          <a:p>
            <a:pPr algn="l"/>
            <a:r>
              <a:rPr lang="en-US" sz="2800" dirty="0" smtClean="0"/>
              <a:t>.</a:t>
            </a:r>
            <a:r>
              <a:rPr lang="en-US" sz="2800" dirty="0" err="1" smtClean="0"/>
              <a:t>Sklearn.preprocessing.onehotEncoder</a:t>
            </a:r>
            <a:endParaRPr lang="en-US" sz="2800" dirty="0" smtClean="0"/>
          </a:p>
          <a:p>
            <a:pPr algn="l"/>
            <a:r>
              <a:rPr lang="en-US" sz="2800" dirty="0" smtClean="0"/>
              <a:t>.</a:t>
            </a:r>
            <a:r>
              <a:rPr lang="en-US" sz="2800" dirty="0" err="1" smtClean="0"/>
              <a:t>Sklearn.preprocessing.ordinalEncoder</a:t>
            </a:r>
            <a:endParaRPr lang="en-US" sz="2800" dirty="0" smtClean="0"/>
          </a:p>
          <a:p>
            <a:pPr algn="l"/>
            <a:r>
              <a:rPr lang="en-US" sz="2800" dirty="0" smtClean="0"/>
              <a:t>.</a:t>
            </a:r>
            <a:r>
              <a:rPr lang="en-US" sz="2800" dirty="0" err="1" smtClean="0"/>
              <a:t>sklearn.preprocessing.Standardscalar</a:t>
            </a:r>
            <a:endParaRPr lang="en-US" sz="2800" dirty="0" smtClean="0"/>
          </a:p>
          <a:p>
            <a:pPr algn="l"/>
            <a:r>
              <a:rPr lang="en-US" sz="2800" dirty="0" smtClean="0"/>
              <a:t>.</a:t>
            </a:r>
            <a:r>
              <a:rPr lang="en-US" sz="2800" dirty="0" err="1" smtClean="0"/>
              <a:t>sklearn.impute.simpleimpter</a:t>
            </a:r>
            <a:endParaRPr lang="en-US" sz="2800" dirty="0" smtClean="0"/>
          </a:p>
          <a:p>
            <a:pPr algn="l"/>
            <a:r>
              <a:rPr lang="en-US" sz="2800" dirty="0" smtClean="0"/>
              <a:t>.</a:t>
            </a:r>
            <a:r>
              <a:rPr lang="en-US" sz="2800" dirty="0" err="1" smtClean="0"/>
              <a:t>sklearn.decomposition.PCA</a:t>
            </a:r>
            <a:endParaRPr lang="en-US" sz="2800" dirty="0" smtClean="0"/>
          </a:p>
        </p:txBody>
      </p:sp>
    </p:spTree>
    <p:extLst>
      <p:ext uri="{BB962C8B-B14F-4D97-AF65-F5344CB8AC3E}">
        <p14:creationId xmlns:p14="http://schemas.microsoft.com/office/powerpoint/2010/main" val="1150742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subTitle" idx="1"/>
          </p:nvPr>
        </p:nvSpPr>
        <p:spPr bwMode="auto">
          <a:xfrm>
            <a:off x="838201" y="494378"/>
            <a:ext cx="9053052"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smtClean="0">
                <a:ln>
                  <a:noFill/>
                </a:ln>
                <a:solidFill>
                  <a:schemeClr val="tx1"/>
                </a:solidFill>
                <a:effectLst/>
                <a:latin typeface="Arial Unicode MS"/>
              </a:rPr>
              <a:t>sklearn.linear_model.LinearRegression</a:t>
            </a:r>
            <a:r>
              <a:rPr kumimoji="0" lang="en-US" altLang="en-US" sz="3200" b="0" i="0" u="none" strike="noStrike" cap="none" normalizeH="0" baseline="0" smtClean="0">
                <a:ln>
                  <a:noFill/>
                </a:ln>
                <a:solidFill>
                  <a:schemeClr val="tx1"/>
                </a:solidFill>
                <a:effectLst/>
              </a:rPr>
              <a:t> – baseline model</a:t>
            </a:r>
            <a:endParaRPr kumimoji="0" lang="en-US" altLang="en-US" sz="3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smtClean="0">
                <a:ln>
                  <a:noFill/>
                </a:ln>
                <a:solidFill>
                  <a:schemeClr val="tx1"/>
                </a:solidFill>
                <a:effectLst/>
                <a:latin typeface="Arial Unicode MS"/>
              </a:rPr>
              <a:t>sklearn.ensemble.RandomForestRegressor</a:t>
            </a:r>
            <a:r>
              <a:rPr kumimoji="0" lang="en-US" altLang="en-US" sz="3200" b="0" i="0" u="none" strike="noStrike" cap="none" normalizeH="0" baseline="0" smtClean="0">
                <a:ln>
                  <a:noFill/>
                </a:ln>
                <a:solidFill>
                  <a:schemeClr val="tx1"/>
                </a:solidFill>
                <a:effectLst/>
              </a:rPr>
              <a:t> – robust tree-based ensemble model</a:t>
            </a:r>
            <a:endParaRPr kumimoji="0" lang="en-US" altLang="en-US" sz="3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smtClean="0">
                <a:ln>
                  <a:noFill/>
                </a:ln>
                <a:solidFill>
                  <a:schemeClr val="tx1"/>
                </a:solidFill>
                <a:effectLst/>
                <a:latin typeface="Arial Unicode MS"/>
              </a:rPr>
              <a:t>sklearn.tree.DecisionTreeRegressor</a:t>
            </a:r>
            <a:r>
              <a:rPr kumimoji="0" lang="en-US" altLang="en-US" sz="3200" b="0" i="0" u="none" strike="noStrike" cap="none" normalizeH="0" baseline="0" smtClean="0">
                <a:ln>
                  <a:noFill/>
                </a:ln>
                <a:solidFill>
                  <a:schemeClr val="tx1"/>
                </a:solidFill>
                <a:effectLst/>
              </a:rPr>
              <a:t> – for comparison</a:t>
            </a:r>
            <a:endParaRPr kumimoji="0" lang="en-US" altLang="en-US" sz="3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smtClean="0">
                <a:ln>
                  <a:noFill/>
                </a:ln>
                <a:solidFill>
                  <a:schemeClr val="tx1"/>
                </a:solidFill>
                <a:effectLst/>
                <a:latin typeface="Arial Unicode MS"/>
              </a:rPr>
              <a:t>sklearn.ensemble.GradientBoostingRegressor</a:t>
            </a:r>
            <a:r>
              <a:rPr kumimoji="0" lang="en-US" altLang="en-US" sz="3200" b="0" i="0" u="none" strike="noStrike" cap="none" normalizeH="0" baseline="0" smtClean="0">
                <a:ln>
                  <a:noFill/>
                </a:ln>
                <a:solidFill>
                  <a:schemeClr val="tx1"/>
                </a:solidFill>
                <a:effectLst/>
              </a:rPr>
              <a:t> – for improved performance</a:t>
            </a:r>
            <a:endParaRPr kumimoji="0" lang="en-US" altLang="en-US" sz="32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smtClean="0">
                <a:ln>
                  <a:noFill/>
                </a:ln>
                <a:solidFill>
                  <a:schemeClr val="tx1"/>
                </a:solidFill>
                <a:effectLst/>
                <a:latin typeface="Arial Unicode MS"/>
              </a:rPr>
              <a:t>sklearn.linear_model.Ridge</a:t>
            </a:r>
            <a:r>
              <a:rPr kumimoji="0" lang="en-US" altLang="en-US" sz="3200" b="0" i="0" u="none" strike="noStrike" cap="none" normalizeH="0" baseline="0" smtClean="0">
                <a:ln>
                  <a:noFill/>
                </a:ln>
                <a:solidFill>
                  <a:schemeClr val="tx1"/>
                </a:solidFill>
                <a:effectLst/>
              </a:rPr>
              <a:t>, </a:t>
            </a:r>
            <a:r>
              <a:rPr kumimoji="0" lang="en-US" altLang="en-US" sz="3200" b="0" i="0" u="none" strike="noStrike" cap="none" normalizeH="0" baseline="0" smtClean="0">
                <a:ln>
                  <a:noFill/>
                </a:ln>
                <a:solidFill>
                  <a:schemeClr val="tx1"/>
                </a:solidFill>
                <a:effectLst/>
                <a:latin typeface="Arial Unicode MS"/>
              </a:rPr>
              <a:t>Lasso</a:t>
            </a:r>
            <a:r>
              <a:rPr kumimoji="0" lang="en-US" altLang="en-US" sz="3200" b="0" i="0" u="none" strike="noStrike" cap="none" normalizeH="0" baseline="0" smtClean="0">
                <a:ln>
                  <a:noFill/>
                </a:ln>
                <a:solidFill>
                  <a:schemeClr val="tx1"/>
                </a:solidFill>
                <a:effectLst/>
              </a:rPr>
              <a:t> – for regularized reg</a:t>
            </a:r>
            <a:endParaRPr kumimoji="0" lang="en-US" altLang="en-US" sz="32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3331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41541" y="0"/>
            <a:ext cx="6391373" cy="838986"/>
          </a:xfrm>
        </p:spPr>
        <p:txBody>
          <a:bodyPr/>
          <a:lstStyle/>
          <a:p>
            <a:r>
              <a:rPr lang="en-US" dirty="0" smtClean="0"/>
              <a:t>Learning Outcomes</a:t>
            </a:r>
            <a:endParaRPr lang="en-IN" dirty="0"/>
          </a:p>
        </p:txBody>
      </p:sp>
      <p:sp>
        <p:nvSpPr>
          <p:cNvPr id="3" name="Subtitle 2"/>
          <p:cNvSpPr>
            <a:spLocks noGrp="1"/>
          </p:cNvSpPr>
          <p:nvPr>
            <p:ph type="subTitle" idx="1"/>
          </p:nvPr>
        </p:nvSpPr>
        <p:spPr>
          <a:xfrm>
            <a:off x="688157" y="933254"/>
            <a:ext cx="8585846" cy="5924745"/>
          </a:xfrm>
        </p:spPr>
        <p:txBody>
          <a:bodyPr>
            <a:normAutofit fontScale="92500" lnSpcReduction="20000"/>
          </a:bodyPr>
          <a:lstStyle/>
          <a:p>
            <a:pPr algn="l"/>
            <a:r>
              <a:rPr lang="en-US" sz="2800" b="1" dirty="0"/>
              <a:t>Data Handling &amp; </a:t>
            </a:r>
            <a:r>
              <a:rPr lang="en-US" sz="2800" b="1" dirty="0" smtClean="0"/>
              <a:t>Preprocessing:-</a:t>
            </a:r>
            <a:endParaRPr lang="en-US" sz="2800" b="1" dirty="0"/>
          </a:p>
          <a:p>
            <a:pPr algn="l"/>
            <a:r>
              <a:rPr lang="en-US" sz="2800" dirty="0"/>
              <a:t>Understand how to </a:t>
            </a:r>
            <a:r>
              <a:rPr lang="en-US" sz="2800" b="1" dirty="0"/>
              <a:t>load, inspect, and clean real-world datasets</a:t>
            </a:r>
            <a:r>
              <a:rPr lang="en-US" sz="2800" dirty="0"/>
              <a:t>.</a:t>
            </a:r>
          </a:p>
          <a:p>
            <a:pPr algn="l"/>
            <a:r>
              <a:rPr lang="en-US" sz="2800" dirty="0"/>
              <a:t>Learn to handle </a:t>
            </a:r>
            <a:r>
              <a:rPr lang="en-US" sz="2800" b="1" dirty="0"/>
              <a:t>missing values</a:t>
            </a:r>
            <a:r>
              <a:rPr lang="en-US" sz="2800" dirty="0"/>
              <a:t>, </a:t>
            </a:r>
            <a:r>
              <a:rPr lang="en-US" sz="2800" b="1" dirty="0"/>
              <a:t>outliers</a:t>
            </a:r>
            <a:r>
              <a:rPr lang="en-US" sz="2800" dirty="0"/>
              <a:t>, and </a:t>
            </a:r>
            <a:r>
              <a:rPr lang="en-US" sz="2800" b="1" dirty="0"/>
              <a:t>irrelevant features</a:t>
            </a:r>
            <a:r>
              <a:rPr lang="en-US" sz="2800" dirty="0"/>
              <a:t>.</a:t>
            </a:r>
          </a:p>
          <a:p>
            <a:pPr algn="l"/>
            <a:r>
              <a:rPr lang="en-US" sz="2800" dirty="0"/>
              <a:t>Gain experience in </a:t>
            </a:r>
            <a:r>
              <a:rPr lang="en-US" sz="2800" b="1" dirty="0"/>
              <a:t>data type conversions</a:t>
            </a:r>
            <a:r>
              <a:rPr lang="en-US" sz="2800" dirty="0"/>
              <a:t> and </a:t>
            </a:r>
            <a:r>
              <a:rPr lang="en-US" sz="2800" b="1" dirty="0"/>
              <a:t>feature transformations</a:t>
            </a:r>
            <a:r>
              <a:rPr lang="en-US" sz="2800" dirty="0"/>
              <a:t>.</a:t>
            </a:r>
          </a:p>
          <a:p>
            <a:pPr algn="l"/>
            <a:r>
              <a:rPr lang="en-US" sz="2800" b="1" dirty="0" smtClean="0"/>
              <a:t> </a:t>
            </a:r>
            <a:r>
              <a:rPr lang="en-US" sz="2800" b="1" dirty="0"/>
              <a:t>Exploratory Data Analysis (EDA</a:t>
            </a:r>
            <a:r>
              <a:rPr lang="en-US" sz="2800" b="1" dirty="0" smtClean="0"/>
              <a:t>):-</a:t>
            </a:r>
            <a:endParaRPr lang="en-US" sz="2800" b="1" dirty="0"/>
          </a:p>
          <a:p>
            <a:pPr algn="l"/>
            <a:r>
              <a:rPr lang="en-US" sz="2800" dirty="0"/>
              <a:t>Develop skills in </a:t>
            </a:r>
            <a:r>
              <a:rPr lang="en-US" sz="2800" b="1" dirty="0"/>
              <a:t>visualizing relationships</a:t>
            </a:r>
            <a:r>
              <a:rPr lang="en-US" sz="2800" dirty="0"/>
              <a:t> between features and the target variable.</a:t>
            </a:r>
          </a:p>
          <a:p>
            <a:pPr algn="l"/>
            <a:r>
              <a:rPr lang="en-US" sz="2800" dirty="0"/>
              <a:t>Use libraries like </a:t>
            </a:r>
            <a:r>
              <a:rPr lang="en-US" sz="2800" b="1" dirty="0" err="1"/>
              <a:t>Seaborn</a:t>
            </a:r>
            <a:r>
              <a:rPr lang="en-US" sz="2800" dirty="0"/>
              <a:t> and </a:t>
            </a:r>
            <a:r>
              <a:rPr lang="en-US" sz="2800" b="1" dirty="0" err="1"/>
              <a:t>Matplotlib</a:t>
            </a:r>
            <a:r>
              <a:rPr lang="en-US" sz="2800" dirty="0"/>
              <a:t> to explore trends and patterns in data.</a:t>
            </a:r>
          </a:p>
          <a:p>
            <a:pPr algn="l"/>
            <a:r>
              <a:rPr lang="en-US" sz="2800" dirty="0"/>
              <a:t>Understand how to interpret </a:t>
            </a:r>
            <a:r>
              <a:rPr lang="en-US" sz="2800" b="1" dirty="0"/>
              <a:t>correlation matrices</a:t>
            </a:r>
            <a:r>
              <a:rPr lang="en-US" sz="2800" dirty="0"/>
              <a:t>, </a:t>
            </a:r>
            <a:r>
              <a:rPr lang="en-US" sz="2800" b="1" dirty="0"/>
              <a:t>distribution plots</a:t>
            </a:r>
            <a:r>
              <a:rPr lang="en-US" sz="2800" dirty="0"/>
              <a:t>, and </a:t>
            </a:r>
            <a:r>
              <a:rPr lang="en-US" sz="2800" b="1" dirty="0" err="1"/>
              <a:t>pairplots</a:t>
            </a:r>
            <a:r>
              <a:rPr lang="en-US" sz="2800" dirty="0"/>
              <a:t>.</a:t>
            </a:r>
          </a:p>
        </p:txBody>
      </p:sp>
    </p:spTree>
    <p:extLst>
      <p:ext uri="{BB962C8B-B14F-4D97-AF65-F5344CB8AC3E}">
        <p14:creationId xmlns:p14="http://schemas.microsoft.com/office/powerpoint/2010/main" val="220671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38986" y="0"/>
            <a:ext cx="8435017" cy="6857999"/>
          </a:xfrm>
        </p:spPr>
        <p:txBody>
          <a:bodyPr>
            <a:normAutofit/>
          </a:bodyPr>
          <a:lstStyle/>
          <a:p>
            <a:pPr algn="l"/>
            <a:r>
              <a:rPr lang="en-US" b="1" dirty="0"/>
              <a:t>Feature </a:t>
            </a:r>
            <a:r>
              <a:rPr lang="en-US" b="1" dirty="0" smtClean="0"/>
              <a:t>Engineering:-</a:t>
            </a:r>
            <a:endParaRPr lang="en-US" b="1" dirty="0"/>
          </a:p>
          <a:p>
            <a:pPr algn="l"/>
            <a:r>
              <a:rPr lang="en-US" dirty="0"/>
              <a:t>Learn to distinguish between </a:t>
            </a:r>
            <a:r>
              <a:rPr lang="en-US" b="1" dirty="0"/>
              <a:t>nominal</a:t>
            </a:r>
            <a:r>
              <a:rPr lang="en-US" dirty="0"/>
              <a:t>, </a:t>
            </a:r>
            <a:r>
              <a:rPr lang="en-US" b="1" dirty="0"/>
              <a:t>ordinal</a:t>
            </a:r>
            <a:r>
              <a:rPr lang="en-US" dirty="0"/>
              <a:t>, and </a:t>
            </a:r>
            <a:r>
              <a:rPr lang="en-US" b="1" dirty="0"/>
              <a:t>numerical</a:t>
            </a:r>
            <a:r>
              <a:rPr lang="en-US" dirty="0"/>
              <a:t> variables.</a:t>
            </a:r>
          </a:p>
          <a:p>
            <a:pPr algn="l"/>
            <a:r>
              <a:rPr lang="en-US" dirty="0"/>
              <a:t>Apply techniques such as </a:t>
            </a:r>
            <a:r>
              <a:rPr lang="en-US" b="1" dirty="0"/>
              <a:t>label encoding</a:t>
            </a:r>
            <a:r>
              <a:rPr lang="en-US" dirty="0"/>
              <a:t>, </a:t>
            </a:r>
            <a:r>
              <a:rPr lang="en-US" b="1" dirty="0"/>
              <a:t>one-hot encoding</a:t>
            </a:r>
            <a:r>
              <a:rPr lang="en-US" dirty="0"/>
              <a:t>, and </a:t>
            </a:r>
            <a:r>
              <a:rPr lang="en-US" b="1" dirty="0"/>
              <a:t>scaling</a:t>
            </a:r>
            <a:r>
              <a:rPr lang="en-US" dirty="0"/>
              <a:t>.</a:t>
            </a:r>
          </a:p>
          <a:p>
            <a:pPr algn="l"/>
            <a:r>
              <a:rPr lang="en-US" dirty="0"/>
              <a:t>Learn the importance of </a:t>
            </a:r>
            <a:r>
              <a:rPr lang="en-US" b="1" dirty="0"/>
              <a:t>feature selection</a:t>
            </a:r>
            <a:r>
              <a:rPr lang="en-US" dirty="0"/>
              <a:t> for improving model performance.</a:t>
            </a:r>
          </a:p>
          <a:p>
            <a:pPr algn="l"/>
            <a:r>
              <a:rPr lang="en-US" b="1" dirty="0" smtClean="0"/>
              <a:t> </a:t>
            </a:r>
            <a:r>
              <a:rPr lang="en-US" b="1" dirty="0"/>
              <a:t>Machine Learning </a:t>
            </a:r>
            <a:r>
              <a:rPr lang="en-US" b="1" dirty="0" smtClean="0"/>
              <a:t>Modeling:-</a:t>
            </a:r>
            <a:endParaRPr lang="en-US" b="1" dirty="0"/>
          </a:p>
          <a:p>
            <a:pPr algn="l"/>
            <a:r>
              <a:rPr lang="en-US" dirty="0"/>
              <a:t>Train and evaluate </a:t>
            </a:r>
            <a:r>
              <a:rPr lang="en-US" b="1" dirty="0"/>
              <a:t>regression models</a:t>
            </a:r>
            <a:r>
              <a:rPr lang="en-US" dirty="0"/>
              <a:t> such </a:t>
            </a:r>
            <a:r>
              <a:rPr lang="en-US" dirty="0" smtClean="0"/>
              <a:t>as</a:t>
            </a:r>
          </a:p>
          <a:p>
            <a:pPr algn="l"/>
            <a:r>
              <a:rPr lang="en-US" dirty="0" smtClean="0"/>
              <a:t>Linear Regression</a:t>
            </a:r>
          </a:p>
          <a:p>
            <a:pPr algn="l"/>
            <a:r>
              <a:rPr lang="en-US" dirty="0" smtClean="0"/>
              <a:t>Random </a:t>
            </a:r>
            <a:r>
              <a:rPr lang="en-US" dirty="0"/>
              <a:t>Forest </a:t>
            </a:r>
            <a:r>
              <a:rPr lang="en-US" dirty="0" err="1" smtClean="0"/>
              <a:t>Regressor</a:t>
            </a:r>
            <a:endParaRPr lang="en-US" dirty="0" smtClean="0"/>
          </a:p>
          <a:p>
            <a:pPr algn="l"/>
            <a:r>
              <a:rPr lang="en-US" dirty="0" smtClean="0"/>
              <a:t>Decision </a:t>
            </a:r>
            <a:r>
              <a:rPr lang="en-US" dirty="0"/>
              <a:t>Tree </a:t>
            </a:r>
            <a:r>
              <a:rPr lang="en-US" dirty="0" err="1"/>
              <a:t>Regressor</a:t>
            </a:r>
            <a:endParaRPr lang="en-US" dirty="0"/>
          </a:p>
          <a:p>
            <a:pPr algn="l"/>
            <a:r>
              <a:rPr lang="en-US" dirty="0"/>
              <a:t>Understand </a:t>
            </a:r>
            <a:r>
              <a:rPr lang="en-US" b="1" dirty="0"/>
              <a:t>model evaluation metrics</a:t>
            </a:r>
            <a:r>
              <a:rPr lang="en-US" dirty="0"/>
              <a:t> like R² Score, MAE, and RMSE.</a:t>
            </a:r>
          </a:p>
        </p:txBody>
      </p:sp>
    </p:spTree>
    <p:extLst>
      <p:ext uri="{BB962C8B-B14F-4D97-AF65-F5344CB8AC3E}">
        <p14:creationId xmlns:p14="http://schemas.microsoft.com/office/powerpoint/2010/main" val="159875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9274003"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4854804"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804" y="0"/>
            <a:ext cx="7337196" cy="6857999"/>
          </a:xfrm>
          <a:prstGeom prst="rect">
            <a:avLst/>
          </a:prstGeom>
        </p:spPr>
      </p:pic>
    </p:spTree>
    <p:extLst>
      <p:ext uri="{BB962C8B-B14F-4D97-AF65-F5344CB8AC3E}">
        <p14:creationId xmlns:p14="http://schemas.microsoft.com/office/powerpoint/2010/main" val="1609403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0"/>
            <a:ext cx="12192000" cy="6857999"/>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5910606" cy="685799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0606" y="0"/>
            <a:ext cx="6281394" cy="6858000"/>
          </a:xfrm>
          <a:prstGeom prst="rect">
            <a:avLst/>
          </a:prstGeom>
        </p:spPr>
      </p:pic>
    </p:spTree>
    <p:extLst>
      <p:ext uri="{BB962C8B-B14F-4D97-AF65-F5344CB8AC3E}">
        <p14:creationId xmlns:p14="http://schemas.microsoft.com/office/powerpoint/2010/main" val="368169300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222</TotalTime>
  <Words>841</Words>
  <Application>Microsoft Office PowerPoint</Application>
  <PresentationFormat>Widescreen</PresentationFormat>
  <Paragraphs>57</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Arial Unicode MS</vt:lpstr>
      <vt:lpstr>Trebuchet MS</vt:lpstr>
      <vt:lpstr>Wingdings 3</vt:lpstr>
      <vt:lpstr>Facet</vt:lpstr>
      <vt:lpstr>Property Price Prediction Capstone Project</vt:lpstr>
      <vt:lpstr>Intoduction</vt:lpstr>
      <vt:lpstr>PowerPoint Presentation</vt:lpstr>
      <vt:lpstr>Libraries Used</vt:lpstr>
      <vt:lpstr>PowerPoint Presentation</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Property Price Prediction Capstone Project</dc:title>
  <dc:creator>user</dc:creator>
  <cp:lastModifiedBy>user</cp:lastModifiedBy>
  <cp:revision>11</cp:revision>
  <dcterms:created xsi:type="dcterms:W3CDTF">2025-06-05T02:52:50Z</dcterms:created>
  <dcterms:modified xsi:type="dcterms:W3CDTF">2025-06-08T17:30:28Z</dcterms:modified>
</cp:coreProperties>
</file>