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57" r:id="rId6"/>
    <p:sldId id="258" r:id="rId7"/>
    <p:sldId id="261" r:id="rId8"/>
    <p:sldId id="259" r:id="rId9"/>
    <p:sldId id="260" r:id="rId10"/>
    <p:sldId id="265" r:id="rId11"/>
    <p:sldId id="266" r:id="rId12"/>
    <p:sldId id="271"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r>
              <a:rPr lang="en-US" dirty="0" smtClean="0"/>
              <a:t>Feature Analysis and Price prediction</a:t>
            </a:r>
            <a:br>
              <a:rPr lang="en-US" dirty="0" smtClean="0"/>
            </a:br>
            <a:r>
              <a:rPr lang="en-US" dirty="0" smtClean="0"/>
              <a:t> for handsets</a:t>
            </a:r>
            <a:endParaRPr lang="en-IN" dirty="0"/>
          </a:p>
        </p:txBody>
      </p:sp>
      <p:sp>
        <p:nvSpPr>
          <p:cNvPr id="3" name="Subtitle 2"/>
          <p:cNvSpPr>
            <a:spLocks noGrp="1"/>
          </p:cNvSpPr>
          <p:nvPr>
            <p:ph type="subTitle" idx="1"/>
          </p:nvPr>
        </p:nvSpPr>
        <p:spPr>
          <a:xfrm>
            <a:off x="5269584" y="5750351"/>
            <a:ext cx="3233393" cy="1107648"/>
          </a:xfrm>
        </p:spPr>
        <p:txBody>
          <a:bodyPr>
            <a:normAutofit/>
          </a:bodyPr>
          <a:lstStyle/>
          <a:p>
            <a:pPr algn="l"/>
            <a:r>
              <a:rPr lang="en-US" sz="2800" dirty="0" smtClean="0">
                <a:solidFill>
                  <a:schemeClr val="accent1">
                    <a:lumMod val="60000"/>
                    <a:lumOff val="40000"/>
                  </a:schemeClr>
                </a:solidFill>
              </a:rPr>
              <a:t>Presented By-</a:t>
            </a:r>
          </a:p>
          <a:p>
            <a:pPr algn="l"/>
            <a:r>
              <a:rPr lang="en-US" sz="2800" dirty="0" err="1" smtClean="0">
                <a:solidFill>
                  <a:schemeClr val="accent1">
                    <a:lumMod val="60000"/>
                    <a:lumOff val="40000"/>
                  </a:schemeClr>
                </a:solidFill>
              </a:rPr>
              <a:t>Himanshu</a:t>
            </a:r>
            <a:r>
              <a:rPr lang="en-US" sz="2800" dirty="0" smtClean="0">
                <a:solidFill>
                  <a:schemeClr val="accent1">
                    <a:lumMod val="60000"/>
                    <a:lumOff val="40000"/>
                  </a:schemeClr>
                </a:solidFill>
              </a:rPr>
              <a:t> Sharma</a:t>
            </a:r>
            <a:endParaRPr lang="en-IN" sz="2800" dirty="0">
              <a:solidFill>
                <a:schemeClr val="accent1">
                  <a:lumMod val="60000"/>
                  <a:lumOff val="40000"/>
                </a:schemeClr>
              </a:solidFill>
            </a:endParaRPr>
          </a:p>
        </p:txBody>
      </p:sp>
    </p:spTree>
    <p:extLst>
      <p:ext uri="{BB962C8B-B14F-4D97-AF65-F5344CB8AC3E}">
        <p14:creationId xmlns:p14="http://schemas.microsoft.com/office/powerpoint/2010/main" val="2865776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35669"/>
            <a:ext cx="7766936" cy="1046376"/>
          </a:xfrm>
        </p:spPr>
        <p:txBody>
          <a:bodyPr/>
          <a:lstStyle/>
          <a:p>
            <a:pPr algn="ctr"/>
            <a:r>
              <a:rPr lang="en-US" sz="3200" dirty="0" smtClean="0">
                <a:solidFill>
                  <a:schemeClr val="bg1">
                    <a:lumMod val="50000"/>
                  </a:schemeClr>
                </a:solidFill>
              </a:rPr>
              <a:t>Model Evaluation</a:t>
            </a:r>
            <a:br>
              <a:rPr lang="en-US" sz="3200" dirty="0" smtClean="0">
                <a:solidFill>
                  <a:schemeClr val="bg1">
                    <a:lumMod val="50000"/>
                  </a:schemeClr>
                </a:solidFill>
              </a:rPr>
            </a:br>
            <a:endParaRPr lang="en-IN" sz="3200" dirty="0">
              <a:solidFill>
                <a:schemeClr val="bg1">
                  <a:lumMod val="50000"/>
                </a:schemeClr>
              </a:solidFill>
            </a:endParaRPr>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6" y="1065228"/>
            <a:ext cx="8491578" cy="5346729"/>
          </a:xfrm>
          <a:prstGeom prst="rect">
            <a:avLst/>
          </a:prstGeom>
        </p:spPr>
      </p:pic>
    </p:spTree>
    <p:extLst>
      <p:ext uri="{BB962C8B-B14F-4D97-AF65-F5344CB8AC3E}">
        <p14:creationId xmlns:p14="http://schemas.microsoft.com/office/powerpoint/2010/main" val="266615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2547"/>
            <a:ext cx="8674056" cy="5326145"/>
          </a:xfrm>
          <a:prstGeom prst="rect">
            <a:avLst/>
          </a:prstGeom>
        </p:spPr>
      </p:pic>
    </p:spTree>
    <p:extLst>
      <p:ext uri="{BB962C8B-B14F-4D97-AF65-F5344CB8AC3E}">
        <p14:creationId xmlns:p14="http://schemas.microsoft.com/office/powerpoint/2010/main" val="79240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52" y="424206"/>
            <a:ext cx="8482151" cy="6080289"/>
          </a:xfrm>
          <a:prstGeom prst="rect">
            <a:avLst/>
          </a:prstGeom>
        </p:spPr>
      </p:pic>
    </p:spTree>
    <p:extLst>
      <p:ext uri="{BB962C8B-B14F-4D97-AF65-F5344CB8AC3E}">
        <p14:creationId xmlns:p14="http://schemas.microsoft.com/office/powerpoint/2010/main" val="241227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0256"/>
            <a:ext cx="7766936" cy="556181"/>
          </a:xfrm>
        </p:spPr>
        <p:txBody>
          <a:bodyPr/>
          <a:lstStyle/>
          <a:p>
            <a:pPr algn="ctr"/>
            <a:r>
              <a:rPr lang="en-US" sz="3600" dirty="0" smtClean="0">
                <a:solidFill>
                  <a:schemeClr val="bg1">
                    <a:lumMod val="50000"/>
                  </a:schemeClr>
                </a:solidFill>
              </a:rPr>
              <a:t>Conclusion</a:t>
            </a:r>
            <a:endParaRPr lang="en-IN" sz="3600" dirty="0">
              <a:solidFill>
                <a:schemeClr val="bg1">
                  <a:lumMod val="50000"/>
                </a:schemeClr>
              </a:solidFill>
            </a:endParaRPr>
          </a:p>
        </p:txBody>
      </p:sp>
      <p:sp>
        <p:nvSpPr>
          <p:cNvPr id="3" name="Subtitle 2"/>
          <p:cNvSpPr>
            <a:spLocks noGrp="1"/>
          </p:cNvSpPr>
          <p:nvPr>
            <p:ph type="subTitle" idx="1"/>
          </p:nvPr>
        </p:nvSpPr>
        <p:spPr>
          <a:xfrm>
            <a:off x="1507067" y="791852"/>
            <a:ext cx="7766936" cy="4901937"/>
          </a:xfrm>
        </p:spPr>
        <p:txBody>
          <a:bodyPr>
            <a:normAutofit/>
          </a:bodyPr>
          <a:lstStyle/>
          <a:p>
            <a:pPr algn="l"/>
            <a:r>
              <a:rPr lang="en-US" b="1" dirty="0"/>
              <a:t>Feature </a:t>
            </a:r>
            <a:r>
              <a:rPr lang="en-US" b="1" dirty="0" smtClean="0"/>
              <a:t>Analysis:</a:t>
            </a:r>
            <a:r>
              <a:rPr lang="en-US" dirty="0" smtClean="0"/>
              <a:t>- Identified </a:t>
            </a:r>
            <a:r>
              <a:rPr lang="en-US" dirty="0"/>
              <a:t>critical handset features influencing price, including memory, RAM, battery capacity, camera specifications, and processor </a:t>
            </a:r>
            <a:r>
              <a:rPr lang="en-US" dirty="0" smtClean="0"/>
              <a:t>type.</a:t>
            </a:r>
          </a:p>
          <a:p>
            <a:pPr algn="l"/>
            <a:r>
              <a:rPr lang="en-US" dirty="0" smtClean="0"/>
              <a:t>:-Performed </a:t>
            </a:r>
            <a:r>
              <a:rPr lang="en-US" dirty="0"/>
              <a:t>correlation analysis and feature importance ranking to understand price determinants effectively</a:t>
            </a:r>
            <a:r>
              <a:rPr lang="en-US" dirty="0" smtClean="0"/>
              <a:t>.</a:t>
            </a:r>
          </a:p>
          <a:p>
            <a:pPr algn="l"/>
            <a:r>
              <a:rPr lang="en-IN" b="1" dirty="0"/>
              <a:t>Predictive </a:t>
            </a:r>
            <a:r>
              <a:rPr lang="en-IN" b="1" dirty="0" smtClean="0"/>
              <a:t>Model:</a:t>
            </a:r>
            <a:r>
              <a:rPr lang="en-IN" dirty="0" smtClean="0"/>
              <a:t>-Built </a:t>
            </a:r>
            <a:r>
              <a:rPr lang="en-IN" dirty="0"/>
              <a:t>and evaluated machine learning models for price prediction using techniques like Linear Regression, Random Forest, and Gradient </a:t>
            </a:r>
            <a:r>
              <a:rPr lang="en-IN" dirty="0" smtClean="0"/>
              <a:t>Boosting.</a:t>
            </a:r>
          </a:p>
          <a:p>
            <a:pPr algn="l"/>
            <a:r>
              <a:rPr lang="en-IN" dirty="0" smtClean="0"/>
              <a:t>:-Optimized </a:t>
            </a:r>
            <a:r>
              <a:rPr lang="en-IN" dirty="0"/>
              <a:t>model performance using </a:t>
            </a:r>
            <a:r>
              <a:rPr lang="en-IN" dirty="0" smtClean="0"/>
              <a:t>hyper parameter </a:t>
            </a:r>
            <a:r>
              <a:rPr lang="en-IN" dirty="0"/>
              <a:t>tuning, achieving accurate price estimation metrics (e.g., R² and RMSE</a:t>
            </a:r>
            <a:r>
              <a:rPr lang="en-IN" dirty="0" smtClean="0"/>
              <a:t>).</a:t>
            </a:r>
          </a:p>
          <a:p>
            <a:pPr algn="l"/>
            <a:r>
              <a:rPr lang="en-US" b="1" dirty="0"/>
              <a:t>Feature </a:t>
            </a:r>
            <a:r>
              <a:rPr lang="en-US" b="1" dirty="0" smtClean="0"/>
              <a:t>Impact:</a:t>
            </a:r>
            <a:r>
              <a:rPr lang="en-US" dirty="0" smtClean="0"/>
              <a:t>- Verified </a:t>
            </a:r>
            <a:r>
              <a:rPr lang="en-US" dirty="0"/>
              <a:t>feature importance through model analysis, aligning with initial exploratory </a:t>
            </a:r>
            <a:r>
              <a:rPr lang="en-US" dirty="0" smtClean="0"/>
              <a:t>findings.</a:t>
            </a:r>
          </a:p>
          <a:p>
            <a:pPr algn="l"/>
            <a:r>
              <a:rPr lang="en-US" dirty="0" smtClean="0"/>
              <a:t>:-Highlighted </a:t>
            </a:r>
            <a:r>
              <a:rPr lang="en-US" dirty="0"/>
              <a:t>actionable insights into feature influence to refine pricing and marketing strategies.</a:t>
            </a:r>
          </a:p>
          <a:p>
            <a:pPr algn="l"/>
            <a:endParaRPr lang="en-IN" dirty="0" smtClean="0"/>
          </a:p>
          <a:p>
            <a:pPr algn="l"/>
            <a:endParaRPr lang="en-IN" dirty="0"/>
          </a:p>
          <a:p>
            <a:pPr algn="l"/>
            <a:endParaRPr lang="en-US" dirty="0"/>
          </a:p>
          <a:p>
            <a:pPr algn="l"/>
            <a:endParaRPr lang="en-IN" dirty="0"/>
          </a:p>
        </p:txBody>
      </p:sp>
    </p:spTree>
    <p:extLst>
      <p:ext uri="{BB962C8B-B14F-4D97-AF65-F5344CB8AC3E}">
        <p14:creationId xmlns:p14="http://schemas.microsoft.com/office/powerpoint/2010/main" val="246557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559" y="0"/>
            <a:ext cx="8436989" cy="5571241"/>
          </a:xfrm>
        </p:spPr>
        <p:txBody>
          <a:bodyPr/>
          <a:lstStyle/>
          <a:p>
            <a:pPr algn="l"/>
            <a:r>
              <a:rPr lang="en-US" sz="2400" b="1" dirty="0">
                <a:solidFill>
                  <a:schemeClr val="bg1">
                    <a:lumMod val="50000"/>
                  </a:schemeClr>
                </a:solidFill>
              </a:rPr>
              <a:t>Visualization and Reporting</a:t>
            </a:r>
            <a:r>
              <a:rPr lang="en-US" sz="2400" b="1" dirty="0" smtClean="0">
                <a:solidFill>
                  <a:schemeClr val="bg1">
                    <a:lumMod val="50000"/>
                  </a:schemeClr>
                </a:solidFill>
              </a:rPr>
              <a:t>:-</a:t>
            </a:r>
            <a:r>
              <a:rPr lang="en-US" sz="2400" dirty="0" smtClean="0">
                <a:solidFill>
                  <a:schemeClr val="bg1">
                    <a:lumMod val="50000"/>
                  </a:schemeClr>
                </a:solidFill>
              </a:rPr>
              <a:t>Created </a:t>
            </a:r>
            <a:r>
              <a:rPr lang="en-US" sz="2400" dirty="0">
                <a:solidFill>
                  <a:schemeClr val="bg1">
                    <a:lumMod val="50000"/>
                  </a:schemeClr>
                </a:solidFill>
              </a:rPr>
              <a:t>comprehensive graphs and visualizations showing feature distributions, price relationships, and prediction performance.</a:t>
            </a:r>
            <a:br>
              <a:rPr lang="en-US" sz="2400" dirty="0">
                <a:solidFill>
                  <a:schemeClr val="bg1">
                    <a:lumMod val="50000"/>
                  </a:schemeClr>
                </a:solidFill>
              </a:rPr>
            </a:br>
            <a:r>
              <a:rPr lang="en-US" sz="2400" dirty="0" smtClean="0">
                <a:solidFill>
                  <a:schemeClr val="bg1">
                    <a:lumMod val="50000"/>
                  </a:schemeClr>
                </a:solidFill>
              </a:rPr>
              <a:t>:-Summarized </a:t>
            </a:r>
            <a:r>
              <a:rPr lang="en-US" sz="2400" dirty="0">
                <a:solidFill>
                  <a:schemeClr val="bg1">
                    <a:lumMod val="50000"/>
                  </a:schemeClr>
                </a:solidFill>
              </a:rPr>
              <a:t>findings and recommendations for business implementation</a:t>
            </a:r>
            <a:r>
              <a:rPr lang="en-US" sz="2400" dirty="0" smtClean="0">
                <a:solidFill>
                  <a:schemeClr val="bg1">
                    <a:lumMod val="50000"/>
                  </a:schemeClr>
                </a:solidFill>
              </a:rPr>
              <a:t>.</a:t>
            </a:r>
            <a:br>
              <a:rPr lang="en-US" sz="2400" dirty="0" smtClean="0">
                <a:solidFill>
                  <a:schemeClr val="bg1">
                    <a:lumMod val="50000"/>
                  </a:schemeClr>
                </a:solidFill>
              </a:rPr>
            </a:br>
            <a:r>
              <a:rPr lang="en-US" sz="2400" dirty="0">
                <a:solidFill>
                  <a:schemeClr val="bg1">
                    <a:lumMod val="50000"/>
                  </a:schemeClr>
                </a:solidFill>
              </a:rPr>
              <a:t/>
            </a:r>
            <a:br>
              <a:rPr lang="en-US" sz="2400" dirty="0">
                <a:solidFill>
                  <a:schemeClr val="bg1">
                    <a:lumMod val="50000"/>
                  </a:schemeClr>
                </a:solidFill>
              </a:rPr>
            </a:br>
            <a:r>
              <a:rPr lang="en-US" sz="2400" dirty="0" smtClean="0">
                <a:solidFill>
                  <a:schemeClr val="bg1">
                    <a:lumMod val="50000"/>
                  </a:schemeClr>
                </a:solidFill>
              </a:rPr>
              <a:t>:-Leverage </a:t>
            </a:r>
            <a:r>
              <a:rPr lang="en-US" sz="2400" dirty="0">
                <a:solidFill>
                  <a:schemeClr val="bg1">
                    <a:lumMod val="50000"/>
                  </a:schemeClr>
                </a:solidFill>
              </a:rPr>
              <a:t>high-impact features (e.g., RAM, camera quality) in marketing and pricing strategies.</a:t>
            </a:r>
            <a:br>
              <a:rPr lang="en-US" sz="2400" dirty="0">
                <a:solidFill>
                  <a:schemeClr val="bg1">
                    <a:lumMod val="50000"/>
                  </a:schemeClr>
                </a:solidFill>
              </a:rPr>
            </a:br>
            <a:r>
              <a:rPr lang="en-US" sz="2400" dirty="0" smtClean="0">
                <a:solidFill>
                  <a:schemeClr val="bg1">
                    <a:lumMod val="50000"/>
                  </a:schemeClr>
                </a:solidFill>
              </a:rPr>
              <a:t>:-Explore </a:t>
            </a:r>
            <a:r>
              <a:rPr lang="en-US" sz="2400" dirty="0">
                <a:solidFill>
                  <a:schemeClr val="bg1">
                    <a:lumMod val="50000"/>
                  </a:schemeClr>
                </a:solidFill>
              </a:rPr>
              <a:t>additional advanced modeling techniques for further performance improvement.</a:t>
            </a:r>
            <a:br>
              <a:rPr lang="en-US" sz="2400" dirty="0">
                <a:solidFill>
                  <a:schemeClr val="bg1">
                    <a:lumMod val="50000"/>
                  </a:schemeClr>
                </a:solidFill>
              </a:rPr>
            </a:br>
            <a:r>
              <a:rPr lang="en-US" sz="2400" dirty="0" smtClean="0">
                <a:solidFill>
                  <a:schemeClr val="bg1">
                    <a:lumMod val="50000"/>
                  </a:schemeClr>
                </a:solidFill>
              </a:rPr>
              <a:t>:-Continuously </a:t>
            </a:r>
            <a:r>
              <a:rPr lang="en-US" sz="2400" dirty="0">
                <a:solidFill>
                  <a:schemeClr val="bg1">
                    <a:lumMod val="50000"/>
                  </a:schemeClr>
                </a:solidFill>
              </a:rPr>
              <a:t>monitor market trends to update models and ensure competitive pricing.</a:t>
            </a:r>
            <a:br>
              <a:rPr lang="en-US" sz="2400" dirty="0">
                <a:solidFill>
                  <a:schemeClr val="bg1">
                    <a:lumMod val="50000"/>
                  </a:schemeClr>
                </a:solidFill>
              </a:rPr>
            </a:br>
            <a:endParaRPr lang="en-US" sz="2400" dirty="0">
              <a:solidFill>
                <a:schemeClr val="bg1">
                  <a:lumMod val="50000"/>
                </a:schemeClr>
              </a:solidFill>
            </a:endParaRPr>
          </a:p>
        </p:txBody>
      </p:sp>
    </p:spTree>
    <p:extLst>
      <p:ext uri="{BB962C8B-B14F-4D97-AF65-F5344CB8AC3E}">
        <p14:creationId xmlns:p14="http://schemas.microsoft.com/office/powerpoint/2010/main" val="411541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bg1">
                    <a:lumMod val="50000"/>
                  </a:schemeClr>
                </a:solidFill>
              </a:rPr>
              <a:t>Thank You</a:t>
            </a:r>
            <a:endParaRPr lang="en-IN" dirty="0">
              <a:solidFill>
                <a:schemeClr val="bg1">
                  <a:lumMod val="50000"/>
                </a:schemeClr>
              </a:solidFill>
            </a:endParaRPr>
          </a:p>
        </p:txBody>
      </p:sp>
    </p:spTree>
    <p:extLst>
      <p:ext uri="{BB962C8B-B14F-4D97-AF65-F5344CB8AC3E}">
        <p14:creationId xmlns:p14="http://schemas.microsoft.com/office/powerpoint/2010/main" val="256464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35670"/>
            <a:ext cx="7766936" cy="1687398"/>
          </a:xfrm>
        </p:spPr>
        <p:txBody>
          <a:bodyPr/>
          <a:lstStyle/>
          <a:p>
            <a:pPr algn="ctr"/>
            <a:r>
              <a:rPr lang="en-US" sz="4000" dirty="0" smtClean="0">
                <a:solidFill>
                  <a:schemeClr val="bg1">
                    <a:lumMod val="50000"/>
                  </a:schemeClr>
                </a:solidFill>
              </a:rPr>
              <a:t>Introduction</a:t>
            </a:r>
            <a:endParaRPr lang="en-IN" sz="4000" dirty="0">
              <a:solidFill>
                <a:schemeClr val="bg1">
                  <a:lumMod val="50000"/>
                </a:schemeClr>
              </a:solidFill>
            </a:endParaRPr>
          </a:p>
        </p:txBody>
      </p:sp>
      <p:sp>
        <p:nvSpPr>
          <p:cNvPr id="3" name="Subtitle 2"/>
          <p:cNvSpPr>
            <a:spLocks noGrp="1"/>
          </p:cNvSpPr>
          <p:nvPr>
            <p:ph type="subTitle" idx="1"/>
          </p:nvPr>
        </p:nvSpPr>
        <p:spPr>
          <a:xfrm>
            <a:off x="631596" y="1772239"/>
            <a:ext cx="8642407" cy="3864990"/>
          </a:xfrm>
        </p:spPr>
        <p:txBody>
          <a:bodyPr>
            <a:normAutofit/>
          </a:bodyPr>
          <a:lstStyle/>
          <a:p>
            <a:r>
              <a:rPr lang="en-US" sz="2400" b="1" dirty="0"/>
              <a:t>Project </a:t>
            </a:r>
            <a:r>
              <a:rPr lang="en-US" sz="2400" b="1" dirty="0" smtClean="0"/>
              <a:t>Overview</a:t>
            </a:r>
            <a:r>
              <a:rPr lang="en-US" sz="2400" dirty="0" smtClean="0"/>
              <a:t>: </a:t>
            </a:r>
            <a:r>
              <a:rPr lang="en-US" sz="2400" dirty="0"/>
              <a:t>Build a predictive model for handset pricing and analyze key features influencing prices.</a:t>
            </a:r>
          </a:p>
          <a:p>
            <a:r>
              <a:rPr lang="en-US" sz="2400" b="1" dirty="0"/>
              <a:t>Scenario</a:t>
            </a:r>
            <a:r>
              <a:rPr lang="en-US" sz="2400" dirty="0"/>
              <a:t>: Supporting a leading handset sales organization in refining pricing strategies amidst market </a:t>
            </a:r>
            <a:r>
              <a:rPr lang="en-US" sz="2400" dirty="0" smtClean="0"/>
              <a:t>competition. </a:t>
            </a:r>
          </a:p>
          <a:p>
            <a:r>
              <a:rPr lang="en-US" sz="2400" b="1" dirty="0" smtClean="0"/>
              <a:t>Key </a:t>
            </a:r>
            <a:r>
              <a:rPr lang="en-US" sz="2400" b="1" dirty="0"/>
              <a:t>Outcomes</a:t>
            </a:r>
            <a:r>
              <a:rPr lang="en-US" sz="2400" dirty="0" smtClean="0"/>
              <a:t>: Accurate </a:t>
            </a:r>
            <a:r>
              <a:rPr lang="en-US" sz="2400" dirty="0"/>
              <a:t>price prediction using machine learning models.</a:t>
            </a:r>
          </a:p>
          <a:p>
            <a:r>
              <a:rPr lang="en-US" sz="2400" dirty="0"/>
              <a:t>Actionable insights into influential handset features.</a:t>
            </a:r>
          </a:p>
          <a:p>
            <a:pPr algn="l"/>
            <a:endParaRPr lang="en-IN" sz="2400" dirty="0"/>
          </a:p>
        </p:txBody>
      </p:sp>
    </p:spTree>
    <p:extLst>
      <p:ext uri="{BB962C8B-B14F-4D97-AF65-F5344CB8AC3E}">
        <p14:creationId xmlns:p14="http://schemas.microsoft.com/office/powerpoint/2010/main" val="177909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132" y="697584"/>
            <a:ext cx="8538712" cy="4930218"/>
          </a:xfrm>
        </p:spPr>
        <p:txBody>
          <a:bodyPr>
            <a:normAutofit/>
          </a:bodyPr>
          <a:lstStyle/>
          <a:p>
            <a:pPr algn="l"/>
            <a:r>
              <a:rPr lang="en-US" b="1" dirty="0"/>
              <a:t>Dataset </a:t>
            </a:r>
            <a:r>
              <a:rPr lang="en-US" b="1" dirty="0" smtClean="0"/>
              <a:t>Details</a:t>
            </a:r>
            <a:r>
              <a:rPr lang="en-US" dirty="0" smtClean="0"/>
              <a:t> :-</a:t>
            </a:r>
          </a:p>
          <a:p>
            <a:pPr algn="l"/>
            <a:r>
              <a:rPr lang="en-US" b="1" dirty="0" smtClean="0"/>
              <a:t>Contents</a:t>
            </a:r>
            <a:r>
              <a:rPr lang="en-US" dirty="0"/>
              <a:t>: Specifications of handsets such as memory, RAM, battery capacity, camera, processor, and price.</a:t>
            </a:r>
          </a:p>
          <a:p>
            <a:pPr algn="l"/>
            <a:r>
              <a:rPr lang="en-US" b="1" dirty="0"/>
              <a:t>Primary </a:t>
            </a:r>
            <a:r>
              <a:rPr lang="en-US" b="1" dirty="0" smtClean="0"/>
              <a:t>Goals</a:t>
            </a:r>
            <a:r>
              <a:rPr lang="en-US" dirty="0"/>
              <a:t> </a:t>
            </a:r>
            <a:r>
              <a:rPr lang="en-US" dirty="0" smtClean="0"/>
              <a:t>:-Develop </a:t>
            </a:r>
            <a:r>
              <a:rPr lang="en-US" dirty="0"/>
              <a:t>a robust predictive pricing model.</a:t>
            </a:r>
          </a:p>
          <a:p>
            <a:pPr lvl="1" algn="l"/>
            <a:r>
              <a:rPr lang="en-US" dirty="0" smtClean="0"/>
              <a:t>Identify </a:t>
            </a:r>
            <a:r>
              <a:rPr lang="en-US" dirty="0"/>
              <a:t>features with the greatest impact on pricing</a:t>
            </a:r>
            <a:r>
              <a:rPr lang="en-US" dirty="0" smtClean="0"/>
              <a:t>.</a:t>
            </a:r>
          </a:p>
          <a:p>
            <a:pPr lvl="1" algn="l"/>
            <a:endParaRPr lang="en-US" dirty="0"/>
          </a:p>
          <a:p>
            <a:pPr algn="l"/>
            <a:r>
              <a:rPr lang="en-US" sz="2000" dirty="0" smtClean="0"/>
              <a:t>Data Exploration:- understanding data structure and feature distributions.</a:t>
            </a:r>
          </a:p>
          <a:p>
            <a:pPr algn="l"/>
            <a:r>
              <a:rPr lang="en-US" sz="2000" dirty="0" smtClean="0"/>
              <a:t>:- Correlation and outlier analysis.</a:t>
            </a:r>
          </a:p>
          <a:p>
            <a:pPr algn="l"/>
            <a:r>
              <a:rPr lang="en-US" sz="2000" dirty="0" smtClean="0"/>
              <a:t>Data Preprocessing:- </a:t>
            </a:r>
            <a:r>
              <a:rPr lang="en-US" sz="2000" dirty="0"/>
              <a:t>Handling missing values and scaling data</a:t>
            </a:r>
            <a:r>
              <a:rPr lang="en-US" sz="2000" dirty="0" smtClean="0"/>
              <a:t>.</a:t>
            </a:r>
          </a:p>
          <a:p>
            <a:pPr algn="l"/>
            <a:r>
              <a:rPr lang="en-US" sz="2000" dirty="0" smtClean="0"/>
              <a:t>:- </a:t>
            </a:r>
            <a:r>
              <a:rPr lang="en-IN" sz="2000" dirty="0"/>
              <a:t>Encoding categorical variables.</a:t>
            </a:r>
            <a:endParaRPr lang="en-US" sz="2000" dirty="0"/>
          </a:p>
          <a:p>
            <a:pPr algn="l"/>
            <a:endParaRPr lang="en-IN" sz="2400" dirty="0"/>
          </a:p>
        </p:txBody>
      </p:sp>
    </p:spTree>
    <p:extLst>
      <p:ext uri="{BB962C8B-B14F-4D97-AF65-F5344CB8AC3E}">
        <p14:creationId xmlns:p14="http://schemas.microsoft.com/office/powerpoint/2010/main" val="261555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ctrTitle"/>
          </p:nvPr>
        </p:nvSpPr>
        <p:spPr bwMode="auto">
          <a:xfrm>
            <a:off x="847725" y="612808"/>
            <a:ext cx="81259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Feature Analysis</a:t>
            </a:r>
            <a:r>
              <a:rPr lang="en-US" altLang="en-US" sz="1800" dirty="0" smtClean="0">
                <a:solidFill>
                  <a:schemeClr val="tx1"/>
                </a:solidFill>
                <a:latin typeface="Arial" panose="020B0604020202020204" pitchFamily="34" charset="0"/>
              </a:rPr>
              <a:t>:-</a:t>
            </a:r>
            <a:br>
              <a:rPr lang="en-US" altLang="en-US" sz="1800" dirty="0" smtClean="0">
                <a:solidFill>
                  <a:schemeClr val="tx1"/>
                </a:solidFill>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Identifying key features using RFE, PCA, and other techniques.</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Model Building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Experimenting with algorithms like Random Forests, Gradient Boosting, etc.</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Model Evaluation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Metrics: MAE, RMSE, R².</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Feature Importance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Validating feature influence using tree-based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16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887" y="263950"/>
            <a:ext cx="6221690" cy="1150070"/>
          </a:xfrm>
        </p:spPr>
        <p:txBody>
          <a:bodyPr/>
          <a:lstStyle/>
          <a:p>
            <a:r>
              <a:rPr lang="en-US" dirty="0" smtClean="0"/>
              <a:t>Problem Statement</a:t>
            </a:r>
            <a:endParaRPr lang="en-IN" dirty="0"/>
          </a:p>
        </p:txBody>
      </p:sp>
      <p:sp>
        <p:nvSpPr>
          <p:cNvPr id="3" name="Subtitle 2"/>
          <p:cNvSpPr>
            <a:spLocks noGrp="1"/>
          </p:cNvSpPr>
          <p:nvPr>
            <p:ph type="subTitle" idx="1"/>
          </p:nvPr>
        </p:nvSpPr>
        <p:spPr>
          <a:xfrm>
            <a:off x="735291" y="1621410"/>
            <a:ext cx="7918515" cy="4609707"/>
          </a:xfrm>
        </p:spPr>
        <p:txBody>
          <a:bodyPr>
            <a:normAutofit/>
          </a:bodyPr>
          <a:lstStyle/>
          <a:p>
            <a:pPr algn="l"/>
            <a:r>
              <a:rPr lang="en-US" sz="2400" dirty="0" smtClean="0"/>
              <a:t>Title:- Feature analysis and price prediction for handset </a:t>
            </a:r>
            <a:r>
              <a:rPr lang="en-US" sz="3600" dirty="0" smtClean="0"/>
              <a:t>-</a:t>
            </a:r>
            <a:r>
              <a:rPr lang="en-US" sz="2400" dirty="0" smtClean="0"/>
              <a:t> A Predictive Model and insights for Pricing Strategy optimization.</a:t>
            </a:r>
          </a:p>
          <a:p>
            <a:pPr algn="l"/>
            <a:r>
              <a:rPr lang="en-US" sz="4400" dirty="0" smtClean="0"/>
              <a:t>. </a:t>
            </a:r>
            <a:r>
              <a:rPr lang="en-US" sz="2400" dirty="0" smtClean="0"/>
              <a:t>Data Exploration:- steps performed (missing value </a:t>
            </a:r>
            <a:r>
              <a:rPr lang="en-US" sz="2400" dirty="0" err="1" smtClean="0"/>
              <a:t>handling,outlier</a:t>
            </a:r>
            <a:r>
              <a:rPr lang="en-US" sz="2400" dirty="0" smtClean="0"/>
              <a:t> detection.</a:t>
            </a:r>
          </a:p>
          <a:p>
            <a:pPr algn="l"/>
            <a:r>
              <a:rPr lang="en-US" sz="3600" dirty="0" smtClean="0"/>
              <a:t>-</a:t>
            </a:r>
            <a:r>
              <a:rPr lang="en-US" sz="2400" dirty="0" smtClean="0"/>
              <a:t> Summary statistics and visualizations of key features.</a:t>
            </a:r>
          </a:p>
          <a:p>
            <a:pPr algn="l"/>
            <a:r>
              <a:rPr lang="en-US" sz="4400" dirty="0" smtClean="0"/>
              <a:t>. </a:t>
            </a:r>
            <a:r>
              <a:rPr lang="en-US" sz="2400" dirty="0" smtClean="0"/>
              <a:t>Data preprocessing:- Techniques used for cleaning, encoding, and scaling data.</a:t>
            </a:r>
          </a:p>
          <a:p>
            <a:endParaRPr lang="en-US" sz="4400" dirty="0" smtClean="0"/>
          </a:p>
          <a:p>
            <a:endParaRPr lang="en-US" sz="4400" dirty="0" smtClean="0"/>
          </a:p>
        </p:txBody>
      </p:sp>
    </p:spTree>
    <p:extLst>
      <p:ext uri="{BB962C8B-B14F-4D97-AF65-F5344CB8AC3E}">
        <p14:creationId xmlns:p14="http://schemas.microsoft.com/office/powerpoint/2010/main" val="345639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80906"/>
            <a:ext cx="7766936" cy="3007152"/>
          </a:xfrm>
        </p:spPr>
        <p:txBody>
          <a:bodyPr/>
          <a:lstStyle/>
          <a:p>
            <a:pPr algn="l"/>
            <a:r>
              <a:rPr lang="en-US" sz="4400" dirty="0" smtClean="0">
                <a:solidFill>
                  <a:schemeClr val="bg1">
                    <a:lumMod val="50000"/>
                  </a:schemeClr>
                </a:solidFill>
              </a:rPr>
              <a:t>.</a:t>
            </a:r>
            <a:r>
              <a:rPr lang="en-US" sz="2400" dirty="0" smtClean="0">
                <a:solidFill>
                  <a:schemeClr val="bg1">
                    <a:lumMod val="50000"/>
                  </a:schemeClr>
                </a:solidFill>
              </a:rPr>
              <a:t>Feature Analysis:- correlation analysis and key insights.</a:t>
            </a:r>
            <a:br>
              <a:rPr lang="en-US" sz="2400" dirty="0" smtClean="0">
                <a:solidFill>
                  <a:schemeClr val="bg1">
                    <a:lumMod val="50000"/>
                  </a:schemeClr>
                </a:solidFill>
              </a:rPr>
            </a:br>
            <a:r>
              <a:rPr lang="en-US" sz="2400" dirty="0" smtClean="0">
                <a:solidFill>
                  <a:schemeClr val="bg1">
                    <a:lumMod val="50000"/>
                  </a:schemeClr>
                </a:solidFill>
              </a:rPr>
              <a:t> - Feature selection techniques applied (RFE,PCA)</a:t>
            </a:r>
            <a:br>
              <a:rPr lang="en-US" sz="2400" dirty="0" smtClean="0">
                <a:solidFill>
                  <a:schemeClr val="bg1">
                    <a:lumMod val="50000"/>
                  </a:schemeClr>
                </a:solidFill>
              </a:rPr>
            </a:br>
            <a:r>
              <a:rPr lang="en-US" sz="4400" dirty="0" smtClean="0">
                <a:solidFill>
                  <a:schemeClr val="bg1">
                    <a:lumMod val="50000"/>
                  </a:schemeClr>
                </a:solidFill>
              </a:rPr>
              <a:t>.</a:t>
            </a:r>
            <a:r>
              <a:rPr lang="en-US" sz="2400" dirty="0" smtClean="0">
                <a:solidFill>
                  <a:schemeClr val="bg1">
                    <a:lumMod val="50000"/>
                  </a:schemeClr>
                </a:solidFill>
              </a:rPr>
              <a:t>Model Building :- algorithms tested, liner         Regression, Decision Trees etc.</a:t>
            </a:r>
            <a:br>
              <a:rPr lang="en-US" sz="2400" dirty="0" smtClean="0">
                <a:solidFill>
                  <a:schemeClr val="bg1">
                    <a:lumMod val="50000"/>
                  </a:schemeClr>
                </a:solidFill>
              </a:rPr>
            </a:br>
            <a:r>
              <a:rPr lang="en-US" sz="2400" dirty="0" smtClean="0">
                <a:solidFill>
                  <a:schemeClr val="bg1">
                    <a:lumMod val="50000"/>
                  </a:schemeClr>
                </a:solidFill>
              </a:rPr>
              <a:t>- Model selection process and hyper parameter tuning.</a:t>
            </a:r>
            <a:br>
              <a:rPr lang="en-US" sz="2400" dirty="0" smtClean="0">
                <a:solidFill>
                  <a:schemeClr val="bg1">
                    <a:lumMod val="50000"/>
                  </a:schemeClr>
                </a:solidFill>
              </a:rPr>
            </a:br>
            <a:r>
              <a:rPr lang="en-US" sz="2400" dirty="0" smtClean="0">
                <a:solidFill>
                  <a:schemeClr val="bg1">
                    <a:lumMod val="50000"/>
                  </a:schemeClr>
                </a:solidFill>
              </a:rPr>
              <a:t/>
            </a:r>
            <a:br>
              <a:rPr lang="en-US" sz="2400" dirty="0" smtClean="0">
                <a:solidFill>
                  <a:schemeClr val="bg1">
                    <a:lumMod val="50000"/>
                  </a:schemeClr>
                </a:solidFill>
              </a:rPr>
            </a:br>
            <a:r>
              <a:rPr lang="en-US" sz="2400" dirty="0" smtClean="0">
                <a:solidFill>
                  <a:schemeClr val="bg1">
                    <a:lumMod val="50000"/>
                  </a:schemeClr>
                </a:solidFill>
              </a:rPr>
              <a:t>Model Evaluation:- Evaluation </a:t>
            </a:r>
            <a:r>
              <a:rPr lang="en-US" sz="2400" dirty="0" err="1" smtClean="0">
                <a:solidFill>
                  <a:schemeClr val="bg1">
                    <a:lumMod val="50000"/>
                  </a:schemeClr>
                </a:solidFill>
              </a:rPr>
              <a:t>metrices</a:t>
            </a:r>
            <a:r>
              <a:rPr lang="en-US" sz="2400" dirty="0" smtClean="0">
                <a:solidFill>
                  <a:schemeClr val="bg1">
                    <a:lumMod val="50000"/>
                  </a:schemeClr>
                </a:solidFill>
              </a:rPr>
              <a:t> MAE,RMSE R2 score</a:t>
            </a:r>
            <a:br>
              <a:rPr lang="en-US" sz="2400" dirty="0" smtClean="0">
                <a:solidFill>
                  <a:schemeClr val="bg1">
                    <a:lumMod val="50000"/>
                  </a:schemeClr>
                </a:solidFill>
              </a:rPr>
            </a:br>
            <a:r>
              <a:rPr lang="en-US" sz="2400" dirty="0" smtClean="0">
                <a:solidFill>
                  <a:schemeClr val="bg1">
                    <a:lumMod val="50000"/>
                  </a:schemeClr>
                </a:solidFill>
              </a:rPr>
              <a:t> </a:t>
            </a:r>
            <a:br>
              <a:rPr lang="en-US" sz="2400" dirty="0" smtClean="0">
                <a:solidFill>
                  <a:schemeClr val="bg1">
                    <a:lumMod val="50000"/>
                  </a:schemeClr>
                </a:solidFill>
              </a:rPr>
            </a:br>
            <a:r>
              <a:rPr lang="en-US" sz="2400" dirty="0">
                <a:solidFill>
                  <a:schemeClr val="bg1">
                    <a:lumMod val="50000"/>
                  </a:schemeClr>
                </a:solidFill>
              </a:rPr>
              <a:t/>
            </a:r>
            <a:br>
              <a:rPr lang="en-US" sz="2400" dirty="0">
                <a:solidFill>
                  <a:schemeClr val="bg1">
                    <a:lumMod val="50000"/>
                  </a:schemeClr>
                </a:solidFill>
              </a:rPr>
            </a:br>
            <a:endParaRPr lang="en-IN" sz="4400" dirty="0">
              <a:solidFill>
                <a:schemeClr val="bg1">
                  <a:lumMod val="50000"/>
                </a:schemeClr>
              </a:solidFill>
            </a:endParaRPr>
          </a:p>
        </p:txBody>
      </p:sp>
      <p:sp>
        <p:nvSpPr>
          <p:cNvPr id="3" name="Subtitle 2"/>
          <p:cNvSpPr>
            <a:spLocks noGrp="1"/>
          </p:cNvSpPr>
          <p:nvPr>
            <p:ph type="subTitle" idx="1"/>
          </p:nvPr>
        </p:nvSpPr>
        <p:spPr>
          <a:xfrm>
            <a:off x="1507067" y="4355184"/>
            <a:ext cx="7766936" cy="1319752"/>
          </a:xfrm>
        </p:spPr>
        <p:txBody>
          <a:bodyPr>
            <a:normAutofit fontScale="92500" lnSpcReduction="20000"/>
          </a:bodyPr>
          <a:lstStyle/>
          <a:p>
            <a:pPr algn="l"/>
            <a:r>
              <a:rPr lang="en-US" sz="4400" dirty="0" smtClean="0"/>
              <a:t>.</a:t>
            </a:r>
            <a:r>
              <a:rPr lang="en-US" sz="2400" dirty="0" smtClean="0"/>
              <a:t>Feature importance:- importance rankings from tree-based models.</a:t>
            </a:r>
          </a:p>
          <a:p>
            <a:pPr algn="l"/>
            <a:r>
              <a:rPr lang="en-US" sz="2400" dirty="0" smtClean="0"/>
              <a:t>- Visualizations of top features influencing price.</a:t>
            </a:r>
            <a:endParaRPr lang="en-IN" sz="4400" dirty="0"/>
          </a:p>
        </p:txBody>
      </p:sp>
    </p:spTree>
    <p:extLst>
      <p:ext uri="{BB962C8B-B14F-4D97-AF65-F5344CB8AC3E}">
        <p14:creationId xmlns:p14="http://schemas.microsoft.com/office/powerpoint/2010/main" val="306696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693" y="-282803"/>
            <a:ext cx="8397310" cy="1677970"/>
          </a:xfrm>
        </p:spPr>
        <p:txBody>
          <a:bodyPr/>
          <a:lstStyle/>
          <a:p>
            <a:pPr algn="l"/>
            <a:r>
              <a:rPr lang="en-US" sz="3600" dirty="0" smtClean="0">
                <a:solidFill>
                  <a:schemeClr val="bg1">
                    <a:lumMod val="50000"/>
                  </a:schemeClr>
                </a:solidFill>
              </a:rPr>
              <a:t>Feature analysis and price prediction for handsets correlation of </a:t>
            </a:r>
            <a:r>
              <a:rPr lang="en-US" sz="3600" dirty="0" err="1" smtClean="0">
                <a:solidFill>
                  <a:schemeClr val="bg1">
                    <a:lumMod val="50000"/>
                  </a:schemeClr>
                </a:solidFill>
              </a:rPr>
              <a:t>heatmap</a:t>
            </a:r>
            <a:endParaRPr lang="en-IN" sz="3600" dirty="0">
              <a:solidFill>
                <a:schemeClr val="bg1">
                  <a:lumMod val="50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09" t="2301" r="-69156" b="3271"/>
          <a:stretch/>
        </p:blipFill>
        <p:spPr>
          <a:xfrm>
            <a:off x="2083324" y="1329179"/>
            <a:ext cx="11038786" cy="5528821"/>
          </a:xfrm>
          <a:prstGeom prst="rect">
            <a:avLst/>
          </a:prstGeom>
        </p:spPr>
      </p:pic>
    </p:spTree>
    <p:extLst>
      <p:ext uri="{BB962C8B-B14F-4D97-AF65-F5344CB8AC3E}">
        <p14:creationId xmlns:p14="http://schemas.microsoft.com/office/powerpoint/2010/main" val="357723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827" y="113123"/>
            <a:ext cx="8350176" cy="1536567"/>
          </a:xfrm>
        </p:spPr>
        <p:txBody>
          <a:bodyPr/>
          <a:lstStyle/>
          <a:p>
            <a:pPr algn="ctr"/>
            <a:r>
              <a:rPr lang="en-US" sz="4400" dirty="0" smtClean="0">
                <a:solidFill>
                  <a:schemeClr val="bg1">
                    <a:lumMod val="50000"/>
                  </a:schemeClr>
                </a:solidFill>
              </a:rPr>
              <a:t>Model Selection</a:t>
            </a:r>
            <a:endParaRPr lang="en-IN" sz="4400" dirty="0">
              <a:solidFill>
                <a:schemeClr val="bg1">
                  <a:lumMod val="50000"/>
                </a:schemeClr>
              </a:solidFill>
            </a:endParaRPr>
          </a:p>
        </p:txBody>
      </p:sp>
      <p:sp>
        <p:nvSpPr>
          <p:cNvPr id="3" name="Subtitle 2"/>
          <p:cNvSpPr>
            <a:spLocks noGrp="1"/>
          </p:cNvSpPr>
          <p:nvPr>
            <p:ph type="subTitle" idx="1"/>
          </p:nvPr>
        </p:nvSpPr>
        <p:spPr>
          <a:xfrm>
            <a:off x="820132" y="2582944"/>
            <a:ext cx="8453871" cy="3582185"/>
          </a:xfrm>
        </p:spPr>
        <p:txBody>
          <a:bodyPr>
            <a:normAutofit/>
          </a:bodyPr>
          <a:lstStyle/>
          <a:p>
            <a:pPr algn="l"/>
            <a:r>
              <a:rPr lang="en-US" sz="2400" dirty="0" smtClean="0"/>
              <a:t>. In the first step for categorical encoding, we passed the index of columns to encode, and pass-through means pass the other numeric columns as it is. Use this code again by changing the algorithms and its parameters. We can also do feature scaling, liner regression, ridge regression lasso regression, </a:t>
            </a:r>
            <a:r>
              <a:rPr lang="en-US" sz="2400" dirty="0" err="1" smtClean="0"/>
              <a:t>Knn</a:t>
            </a:r>
            <a:r>
              <a:rPr lang="en-US" sz="2400" dirty="0" smtClean="0"/>
              <a:t> for preparing the this dataset.</a:t>
            </a:r>
            <a:endParaRPr lang="en-IN" sz="2400" dirty="0"/>
          </a:p>
        </p:txBody>
      </p:sp>
    </p:spTree>
    <p:extLst>
      <p:ext uri="{BB962C8B-B14F-4D97-AF65-F5344CB8AC3E}">
        <p14:creationId xmlns:p14="http://schemas.microsoft.com/office/powerpoint/2010/main" val="191587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29939"/>
            <a:ext cx="7766936" cy="848412"/>
          </a:xfrm>
        </p:spPr>
        <p:txBody>
          <a:bodyPr/>
          <a:lstStyle/>
          <a:p>
            <a:pPr algn="ctr"/>
            <a:r>
              <a:rPr lang="en-US" sz="4000" dirty="0" smtClean="0">
                <a:solidFill>
                  <a:schemeClr val="bg1">
                    <a:lumMod val="50000"/>
                  </a:schemeClr>
                </a:solidFill>
              </a:rPr>
              <a:t>Used libraries </a:t>
            </a:r>
            <a:endParaRPr lang="en-IN" sz="4000" dirty="0">
              <a:solidFill>
                <a:schemeClr val="bg1">
                  <a:lumMod val="50000"/>
                </a:schemeClr>
              </a:solidFill>
            </a:endParaRPr>
          </a:p>
        </p:txBody>
      </p:sp>
      <p:sp>
        <p:nvSpPr>
          <p:cNvPr id="3" name="Subtitle 2"/>
          <p:cNvSpPr>
            <a:spLocks noGrp="1"/>
          </p:cNvSpPr>
          <p:nvPr>
            <p:ph type="subTitle" idx="1"/>
          </p:nvPr>
        </p:nvSpPr>
        <p:spPr>
          <a:xfrm>
            <a:off x="791852" y="1923069"/>
            <a:ext cx="8482151" cy="3770720"/>
          </a:xfrm>
        </p:spPr>
        <p:txBody>
          <a:bodyPr>
            <a:normAutofit/>
          </a:bodyPr>
          <a:lstStyle/>
          <a:p>
            <a:pPr marL="457200" indent="-457200" algn="l">
              <a:buAutoNum type="arabicPeriod"/>
            </a:pPr>
            <a:r>
              <a:rPr lang="en-US" sz="2400" dirty="0" smtClean="0"/>
              <a:t>Pandas</a:t>
            </a:r>
          </a:p>
          <a:p>
            <a:pPr marL="457200" indent="-457200" algn="l">
              <a:buAutoNum type="arabicPeriod"/>
            </a:pPr>
            <a:r>
              <a:rPr lang="en-IN" sz="2400" dirty="0" err="1" smtClean="0"/>
              <a:t>Numpy</a:t>
            </a:r>
            <a:endParaRPr lang="en-IN" sz="2400" dirty="0" smtClean="0"/>
          </a:p>
          <a:p>
            <a:pPr marL="457200" indent="-457200" algn="l">
              <a:buAutoNum type="arabicPeriod"/>
            </a:pPr>
            <a:r>
              <a:rPr lang="en-IN" sz="2400" dirty="0" err="1" smtClean="0"/>
              <a:t>Scikit</a:t>
            </a:r>
            <a:r>
              <a:rPr lang="en-IN" sz="2400" dirty="0" smtClean="0"/>
              <a:t> -learn</a:t>
            </a:r>
          </a:p>
          <a:p>
            <a:pPr marL="457200" indent="-457200" algn="l">
              <a:buAutoNum type="arabicPeriod"/>
            </a:pPr>
            <a:r>
              <a:rPr lang="en-IN" sz="2400" dirty="0" err="1" smtClean="0"/>
              <a:t>Matplotlib</a:t>
            </a:r>
            <a:endParaRPr lang="en-IN" sz="2400" dirty="0" smtClean="0"/>
          </a:p>
          <a:p>
            <a:pPr marL="457200" indent="-457200" algn="l">
              <a:buAutoNum type="arabicPeriod"/>
            </a:pPr>
            <a:r>
              <a:rPr lang="en-IN" sz="2400" dirty="0" err="1" smtClean="0"/>
              <a:t>Seaborn</a:t>
            </a:r>
            <a:endParaRPr lang="en-IN" sz="2400" dirty="0" smtClean="0"/>
          </a:p>
          <a:p>
            <a:pPr marL="457200" indent="-457200" algn="l">
              <a:buAutoNum type="arabicPeriod"/>
            </a:pPr>
            <a:r>
              <a:rPr lang="en-IN" sz="2400" dirty="0" err="1" smtClean="0"/>
              <a:t>Jupyter</a:t>
            </a:r>
            <a:r>
              <a:rPr lang="en-IN" sz="2400" dirty="0" smtClean="0"/>
              <a:t> Notebook</a:t>
            </a:r>
          </a:p>
          <a:p>
            <a:pPr marL="457200" indent="-457200" algn="l">
              <a:buAutoNum type="arabicPeriod"/>
            </a:pPr>
            <a:r>
              <a:rPr lang="en-IN" sz="2400" dirty="0"/>
              <a:t>PowerPoint</a:t>
            </a:r>
          </a:p>
        </p:txBody>
      </p:sp>
    </p:spTree>
    <p:extLst>
      <p:ext uri="{BB962C8B-B14F-4D97-AF65-F5344CB8AC3E}">
        <p14:creationId xmlns:p14="http://schemas.microsoft.com/office/powerpoint/2010/main" val="25972847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TotalTime>
  <Words>453</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Feature Analysis and Price prediction  for handsets</vt:lpstr>
      <vt:lpstr>Introduction</vt:lpstr>
      <vt:lpstr>PowerPoint Presentation</vt:lpstr>
      <vt:lpstr> Feature Analysis:-    Identifying key features using RFE, PCA, and other techniques.    Model Building:-    Experimenting with algorithms like Random Forests, Gradient Boosting, etc.   Model Evaluation:-    Metrics: MAE, RMSE, R².   Feature Importance Analysis:-    Validating feature influence using tree-based models. </vt:lpstr>
      <vt:lpstr>Problem Statement</vt:lpstr>
      <vt:lpstr>.Feature Analysis:- correlation analysis and key insights.  - Feature selection techniques applied (RFE,PCA) .Model Building :- algorithms tested, liner         Regression, Decision Trees etc. - Model selection process and hyper parameter tuning.  Model Evaluation:- Evaluation metrices MAE,RMSE R2 score    </vt:lpstr>
      <vt:lpstr>Feature analysis and price prediction for handsets correlation of heatmap</vt:lpstr>
      <vt:lpstr>Model Selection</vt:lpstr>
      <vt:lpstr>Used libraries </vt:lpstr>
      <vt:lpstr>Model Evaluation </vt:lpstr>
      <vt:lpstr>PowerPoint Presentation</vt:lpstr>
      <vt:lpstr>PowerPoint Presentation</vt:lpstr>
      <vt:lpstr>Conclusion</vt:lpstr>
      <vt:lpstr>Visualization and Reporting:-Created comprehensive graphs and visualizations showing feature distributions, price relationships, and prediction performance. :-Summarized findings and recommendations for business implementation.  :-Leverage high-impact features (e.g., RAM, camera quality) in marketing and pricing strategies. :-Explore additional advanced modeling techniques for further performance improvement. :-Continuously monitor market trends to update models and ensure competitive pricing.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Analysis and Price prediction  for hansets</dc:title>
  <dc:creator>user</dc:creator>
  <cp:lastModifiedBy>user</cp:lastModifiedBy>
  <cp:revision>17</cp:revision>
  <dcterms:created xsi:type="dcterms:W3CDTF">2024-12-21T14:24:04Z</dcterms:created>
  <dcterms:modified xsi:type="dcterms:W3CDTF">2024-12-23T16:57:31Z</dcterms:modified>
</cp:coreProperties>
</file>