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7" r:id="rId9"/>
    <p:sldId id="270" r:id="rId10"/>
    <p:sldId id="271" r:id="rId11"/>
    <p:sldId id="272" r:id="rId12"/>
    <p:sldId id="273" r:id="rId13"/>
    <p:sldId id="269"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3696"/>
            <a:ext cx="7766936" cy="3101418"/>
          </a:xfrm>
        </p:spPr>
        <p:txBody>
          <a:bodyPr/>
          <a:lstStyle/>
          <a:p>
            <a:pPr algn="l"/>
            <a:r>
              <a:rPr lang="en-US" dirty="0"/>
              <a:t>User Analytics for Strategic Business Acquisition</a:t>
            </a:r>
            <a:endParaRPr lang="en-IN" dirty="0"/>
          </a:p>
        </p:txBody>
      </p:sp>
      <p:sp>
        <p:nvSpPr>
          <p:cNvPr id="3" name="Subtitle 2"/>
          <p:cNvSpPr>
            <a:spLocks noGrp="1"/>
          </p:cNvSpPr>
          <p:nvPr>
            <p:ph type="subTitle" idx="1"/>
          </p:nvPr>
        </p:nvSpPr>
        <p:spPr>
          <a:xfrm>
            <a:off x="4232634" y="5759776"/>
            <a:ext cx="3167407" cy="1098223"/>
          </a:xfrm>
        </p:spPr>
        <p:txBody>
          <a:bodyPr>
            <a:normAutofit/>
          </a:bodyPr>
          <a:lstStyle/>
          <a:p>
            <a:pPr algn="ctr"/>
            <a:r>
              <a:rPr lang="en-US" sz="2800" dirty="0" err="1" smtClean="0"/>
              <a:t>Submited</a:t>
            </a:r>
            <a:r>
              <a:rPr lang="en-US" sz="2800" dirty="0" smtClean="0"/>
              <a:t> By:-</a:t>
            </a:r>
          </a:p>
          <a:p>
            <a:pPr algn="ctr"/>
            <a:r>
              <a:rPr lang="en-US" sz="2800" dirty="0" err="1" smtClean="0"/>
              <a:t>Himanshu</a:t>
            </a:r>
            <a:r>
              <a:rPr lang="en-US" sz="2800" dirty="0" smtClean="0"/>
              <a:t> </a:t>
            </a:r>
            <a:r>
              <a:rPr lang="en-US" sz="2800" dirty="0" err="1" smtClean="0"/>
              <a:t>sharma</a:t>
            </a:r>
            <a:endParaRPr lang="en-IN" sz="2800" dirty="0"/>
          </a:p>
        </p:txBody>
      </p:sp>
    </p:spTree>
    <p:extLst>
      <p:ext uri="{BB962C8B-B14F-4D97-AF65-F5344CB8AC3E}">
        <p14:creationId xmlns:p14="http://schemas.microsoft.com/office/powerpoint/2010/main" val="2771818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109328"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9328" y="0"/>
            <a:ext cx="7082672" cy="6857999"/>
          </a:xfrm>
          <a:prstGeom prst="rect">
            <a:avLst/>
          </a:prstGeom>
        </p:spPr>
      </p:pic>
    </p:spTree>
    <p:extLst>
      <p:ext uri="{BB962C8B-B14F-4D97-AF65-F5344CB8AC3E}">
        <p14:creationId xmlns:p14="http://schemas.microsoft.com/office/powerpoint/2010/main" val="2373909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3921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41" y="0"/>
            <a:ext cx="12276841" cy="6858000"/>
          </a:xfrm>
          <a:prstGeom prst="rect">
            <a:avLst/>
          </a:prstGeom>
        </p:spPr>
      </p:pic>
    </p:spTree>
    <p:extLst>
      <p:ext uri="{BB962C8B-B14F-4D97-AF65-F5344CB8AC3E}">
        <p14:creationId xmlns:p14="http://schemas.microsoft.com/office/powerpoint/2010/main" val="1730654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29320" y="131975"/>
            <a:ext cx="3893270" cy="886120"/>
          </a:xfrm>
        </p:spPr>
        <p:txBody>
          <a:bodyPr/>
          <a:lstStyle/>
          <a:p>
            <a:r>
              <a:rPr lang="en-US" dirty="0" smtClean="0"/>
              <a:t>Conclusion</a:t>
            </a:r>
            <a:endParaRPr lang="en-IN" dirty="0"/>
          </a:p>
        </p:txBody>
      </p:sp>
      <p:sp>
        <p:nvSpPr>
          <p:cNvPr id="3" name="Subtitle 2"/>
          <p:cNvSpPr>
            <a:spLocks noGrp="1"/>
          </p:cNvSpPr>
          <p:nvPr>
            <p:ph type="subTitle" idx="1"/>
          </p:nvPr>
        </p:nvSpPr>
        <p:spPr>
          <a:xfrm>
            <a:off x="612742" y="1018095"/>
            <a:ext cx="8661261" cy="5839905"/>
          </a:xfrm>
        </p:spPr>
        <p:txBody>
          <a:bodyPr>
            <a:normAutofit lnSpcReduction="10000"/>
          </a:bodyPr>
          <a:lstStyle/>
          <a:p>
            <a:pPr algn="l"/>
            <a:r>
              <a:rPr lang="en-US" dirty="0"/>
              <a:t>This project successfully demonstrated the power of data-driven decision-making in evaluating the acquisition potential of </a:t>
            </a:r>
            <a:r>
              <a:rPr lang="en-US" dirty="0" err="1"/>
              <a:t>TellCo</a:t>
            </a:r>
            <a:r>
              <a:rPr lang="en-US" dirty="0"/>
              <a:t>, a telecommunications provider in the Republic of </a:t>
            </a:r>
            <a:r>
              <a:rPr lang="en-US" dirty="0" err="1"/>
              <a:t>Pefkakia</a:t>
            </a:r>
            <a:r>
              <a:rPr lang="en-US" dirty="0"/>
              <a:t>. Through the analysis of one month of </a:t>
            </a:r>
            <a:r>
              <a:rPr lang="en-US" dirty="0" err="1"/>
              <a:t>xDR</a:t>
            </a:r>
            <a:r>
              <a:rPr lang="en-US" dirty="0"/>
              <a:t> data, the project delivered comprehensive insights across four key dimensions: </a:t>
            </a:r>
            <a:r>
              <a:rPr lang="en-US" b="1" dirty="0"/>
              <a:t>User Overview</a:t>
            </a:r>
            <a:r>
              <a:rPr lang="en-US" dirty="0"/>
              <a:t>, </a:t>
            </a:r>
            <a:r>
              <a:rPr lang="en-US" b="1" dirty="0"/>
              <a:t>User Engagement</a:t>
            </a:r>
            <a:r>
              <a:rPr lang="en-US" dirty="0"/>
              <a:t>, </a:t>
            </a:r>
            <a:r>
              <a:rPr lang="en-US" b="1" dirty="0"/>
              <a:t>User Experience</a:t>
            </a:r>
            <a:r>
              <a:rPr lang="en-US" dirty="0"/>
              <a:t>, and </a:t>
            </a:r>
            <a:r>
              <a:rPr lang="en-US" b="1" dirty="0"/>
              <a:t>User Satisfaction</a:t>
            </a:r>
            <a:r>
              <a:rPr lang="en-US" dirty="0"/>
              <a:t>.</a:t>
            </a:r>
          </a:p>
          <a:p>
            <a:pPr algn="l"/>
            <a:r>
              <a:rPr lang="en-US" dirty="0"/>
              <a:t>Key findings include identification of top handset manufacturers and models, segmentation of users based on activity and network performance, and estimation of user satisfaction using combined engagement and experience scores. These insights were used to cluster users into actionable segments, revealing opportunities to improve service quality, increase customer retention, and ultimately drive profitability.</a:t>
            </a:r>
          </a:p>
          <a:p>
            <a:pPr algn="l"/>
            <a:r>
              <a:rPr lang="en-US" dirty="0"/>
              <a:t>Despite facing challenges such as unstructured data, high dimensionality, and integration issues, the project leveraged robust Python libraries and tools—such as Pandas, </a:t>
            </a:r>
            <a:r>
              <a:rPr lang="en-US" dirty="0" err="1"/>
              <a:t>Scikit</a:t>
            </a:r>
            <a:r>
              <a:rPr lang="en-US" dirty="0"/>
              <a:t>-learn, </a:t>
            </a:r>
            <a:r>
              <a:rPr lang="en-US" dirty="0" err="1"/>
              <a:t>Matplotlib</a:t>
            </a:r>
            <a:r>
              <a:rPr lang="en-US" dirty="0"/>
              <a:t>, and </a:t>
            </a:r>
            <a:r>
              <a:rPr lang="en-US" dirty="0" err="1"/>
              <a:t>Streamlit</a:t>
            </a:r>
            <a:r>
              <a:rPr lang="en-US" dirty="0"/>
              <a:t>—to clean data, perform analysis, and present findings via a user-friendly dashboard.</a:t>
            </a:r>
          </a:p>
          <a:p>
            <a:pPr algn="l"/>
            <a:r>
              <a:rPr lang="en-US" dirty="0"/>
              <a:t>The final deliverables, including a well-structured database, predictive model, and interactive dashboard, provide a solid foundation for the investor to make an informed decision. Based on the findings, </a:t>
            </a:r>
            <a:r>
              <a:rPr lang="en-US" dirty="0" err="1"/>
              <a:t>TellCo</a:t>
            </a:r>
            <a:r>
              <a:rPr lang="en-US" dirty="0"/>
              <a:t> holds strong potential for growth and optimization, making it a viable candidate for acquisition—provided targeted improvements in user experience and satisfaction are implemented.</a:t>
            </a:r>
          </a:p>
          <a:p>
            <a:pPr algn="l"/>
            <a:endParaRPr lang="en-IN" sz="3100" dirty="0"/>
          </a:p>
        </p:txBody>
      </p:sp>
    </p:spTree>
    <p:extLst>
      <p:ext uri="{BB962C8B-B14F-4D97-AF65-F5344CB8AC3E}">
        <p14:creationId xmlns:p14="http://schemas.microsoft.com/office/powerpoint/2010/main" val="874507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5619597" cy="1646302"/>
          </a:xfrm>
        </p:spPr>
        <p:txBody>
          <a:bodyPr/>
          <a:lstStyle/>
          <a:p>
            <a:r>
              <a:rPr lang="en-US" dirty="0" smtClean="0"/>
              <a:t>Thank You</a:t>
            </a:r>
            <a:endParaRPr lang="en-IN" dirty="0"/>
          </a:p>
        </p:txBody>
      </p:sp>
    </p:spTree>
    <p:extLst>
      <p:ext uri="{BB962C8B-B14F-4D97-AF65-F5344CB8AC3E}">
        <p14:creationId xmlns:p14="http://schemas.microsoft.com/office/powerpoint/2010/main" val="55319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4285" y="103695"/>
            <a:ext cx="4506012" cy="933254"/>
          </a:xfrm>
        </p:spPr>
        <p:txBody>
          <a:bodyPr/>
          <a:lstStyle/>
          <a:p>
            <a:pPr algn="l"/>
            <a:r>
              <a:rPr lang="en-US" dirty="0" smtClean="0"/>
              <a:t>Introduction</a:t>
            </a:r>
            <a:endParaRPr lang="en-IN" dirty="0"/>
          </a:p>
        </p:txBody>
      </p:sp>
      <p:sp>
        <p:nvSpPr>
          <p:cNvPr id="3" name="Subtitle 2"/>
          <p:cNvSpPr>
            <a:spLocks noGrp="1"/>
          </p:cNvSpPr>
          <p:nvPr>
            <p:ph type="subTitle" idx="1"/>
          </p:nvPr>
        </p:nvSpPr>
        <p:spPr>
          <a:xfrm>
            <a:off x="641023" y="1385740"/>
            <a:ext cx="8793236" cy="5269583"/>
          </a:xfrm>
        </p:spPr>
        <p:txBody>
          <a:bodyPr/>
          <a:lstStyle/>
          <a:p>
            <a:pPr algn="l"/>
            <a:r>
              <a:rPr lang="en-US" dirty="0"/>
              <a:t>This project focuses on evaluating the strategic viability of acquiring </a:t>
            </a:r>
            <a:r>
              <a:rPr lang="en-US" i="1" dirty="0" err="1"/>
              <a:t>TellCo</a:t>
            </a:r>
            <a:r>
              <a:rPr lang="en-US" dirty="0"/>
              <a:t>, a telecommunications service provider operating in the Republic of </a:t>
            </a:r>
            <a:r>
              <a:rPr lang="en-US" dirty="0" err="1"/>
              <a:t>Pefkakia</a:t>
            </a:r>
            <a:r>
              <a:rPr lang="en-US" dirty="0"/>
              <a:t>. Commissioned by a private investor known for acquiring undervalued businesses, the objective is to perform a comprehensive data-driven analysis of </a:t>
            </a:r>
            <a:r>
              <a:rPr lang="en-US" dirty="0" err="1"/>
              <a:t>TellCo’s</a:t>
            </a:r>
            <a:r>
              <a:rPr lang="en-US" dirty="0"/>
              <a:t> user base to identify growth opportunities and determine whether the company represents a profitable </a:t>
            </a:r>
            <a:r>
              <a:rPr lang="en-US" dirty="0" smtClean="0"/>
              <a:t>investment.</a:t>
            </a:r>
          </a:p>
          <a:p>
            <a:pPr algn="l"/>
            <a:r>
              <a:rPr lang="en-US" dirty="0" smtClean="0"/>
              <a:t>Leveraging </a:t>
            </a:r>
            <a:r>
              <a:rPr lang="en-US" dirty="0"/>
              <a:t>a month of aggregated data from </a:t>
            </a:r>
            <a:r>
              <a:rPr lang="en-US" dirty="0" err="1"/>
              <a:t>xDR</a:t>
            </a:r>
            <a:r>
              <a:rPr lang="en-US" dirty="0"/>
              <a:t> (Data Sessions Detail Records), this analysis aims to extract actionable insights through four key analytical pillars: </a:t>
            </a:r>
            <a:r>
              <a:rPr lang="en-US" b="1" dirty="0"/>
              <a:t>User Overview</a:t>
            </a:r>
            <a:r>
              <a:rPr lang="en-US" dirty="0"/>
              <a:t>, </a:t>
            </a:r>
            <a:r>
              <a:rPr lang="en-US" b="1" dirty="0"/>
              <a:t>User Engagement</a:t>
            </a:r>
            <a:r>
              <a:rPr lang="en-US" dirty="0"/>
              <a:t>, </a:t>
            </a:r>
            <a:r>
              <a:rPr lang="en-US" b="1" dirty="0"/>
              <a:t>User Experience</a:t>
            </a:r>
            <a:r>
              <a:rPr lang="en-US" dirty="0"/>
              <a:t>, and </a:t>
            </a:r>
            <a:r>
              <a:rPr lang="en-US" b="1" dirty="0"/>
              <a:t>User Satisfaction</a:t>
            </a:r>
            <a:r>
              <a:rPr lang="en-US" dirty="0"/>
              <a:t>. These pillars cover a spectrum of critical metrics—from handset usage patterns and application consumption to network performance and customer </a:t>
            </a:r>
            <a:r>
              <a:rPr lang="en-US" dirty="0" smtClean="0"/>
              <a:t>satisfaction.</a:t>
            </a:r>
          </a:p>
          <a:p>
            <a:pPr algn="l"/>
            <a:r>
              <a:rPr lang="en-US" dirty="0" smtClean="0"/>
              <a:t>The </a:t>
            </a:r>
            <a:r>
              <a:rPr lang="en-US" dirty="0"/>
              <a:t>project delivers not only a detailed written report but also an interactive, web-based dashboard to visualize insights. Outcomes from this project will guide strategic decision-making on whether to acquire </a:t>
            </a:r>
            <a:r>
              <a:rPr lang="en-US" dirty="0" err="1"/>
              <a:t>TellCo</a:t>
            </a:r>
            <a:r>
              <a:rPr lang="en-US" dirty="0"/>
              <a:t> and how to enhance its profitability post-acquisition.</a:t>
            </a:r>
          </a:p>
          <a:p>
            <a:pPr algn="l"/>
            <a:endParaRPr lang="en-IN" dirty="0"/>
          </a:p>
        </p:txBody>
      </p:sp>
    </p:spTree>
    <p:extLst>
      <p:ext uri="{BB962C8B-B14F-4D97-AF65-F5344CB8AC3E}">
        <p14:creationId xmlns:p14="http://schemas.microsoft.com/office/powerpoint/2010/main" val="329089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0271" y="94268"/>
            <a:ext cx="2865749" cy="782425"/>
          </a:xfrm>
        </p:spPr>
        <p:txBody>
          <a:bodyPr/>
          <a:lstStyle/>
          <a:p>
            <a:pPr algn="ctr"/>
            <a:r>
              <a:rPr lang="en-US" dirty="0" smtClean="0"/>
              <a:t>Libraries</a:t>
            </a:r>
            <a:endParaRPr lang="en-IN" dirty="0"/>
          </a:p>
        </p:txBody>
      </p:sp>
      <p:sp>
        <p:nvSpPr>
          <p:cNvPr id="6" name="Rectangle 2"/>
          <p:cNvSpPr>
            <a:spLocks noGrp="1" noChangeArrowheads="1"/>
          </p:cNvSpPr>
          <p:nvPr>
            <p:ph type="subTitle" idx="1"/>
          </p:nvPr>
        </p:nvSpPr>
        <p:spPr bwMode="auto">
          <a:xfrm>
            <a:off x="687388" y="1781188"/>
            <a:ext cx="80418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Pandas</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1" i="0" u="none" strike="noStrike" cap="none" normalizeH="0" baseline="0" dirty="0" err="1" smtClean="0">
                <a:ln>
                  <a:noFill/>
                </a:ln>
                <a:solidFill>
                  <a:schemeClr val="tx1"/>
                </a:solidFill>
                <a:effectLst/>
                <a:latin typeface="Arial" panose="020B0604020202020204" pitchFamily="34" charset="0"/>
              </a:rPr>
              <a:t>NumPy</a:t>
            </a:r>
            <a:r>
              <a:rPr kumimoji="0" lang="en-US" altLang="en-US" sz="1800" b="0" i="0" u="none" strike="noStrike" cap="none" normalizeH="0" baseline="0" dirty="0" smtClean="0">
                <a:ln>
                  <a:noFill/>
                </a:ln>
                <a:solidFill>
                  <a:schemeClr val="tx1"/>
                </a:solidFill>
                <a:effectLst/>
                <a:latin typeface="Arial" panose="020B0604020202020204" pitchFamily="34" charset="0"/>
              </a:rPr>
              <a:t> for data manipulation and aggregation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Matplotlib</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1" i="0" u="none" strike="noStrike" cap="none" normalizeH="0" baseline="0" dirty="0" err="1" smtClean="0">
                <a:ln>
                  <a:noFill/>
                </a:ln>
                <a:solidFill>
                  <a:schemeClr val="tx1"/>
                </a:solidFill>
                <a:effectLst/>
                <a:latin typeface="Arial" panose="020B0604020202020204" pitchFamily="34" charset="0"/>
              </a:rPr>
              <a:t>Seaborn</a:t>
            </a:r>
            <a:r>
              <a:rPr kumimoji="0" lang="en-US" altLang="en-US" sz="1800" b="0" i="0" u="none" strike="noStrike" cap="none" normalizeH="0" baseline="0" dirty="0" smtClean="0">
                <a:ln>
                  <a:noFill/>
                </a:ln>
                <a:solidFill>
                  <a:schemeClr val="tx1"/>
                </a:solidFill>
                <a:effectLst/>
                <a:latin typeface="Arial" panose="020B0604020202020204" pitchFamily="34" charset="0"/>
              </a:rPr>
              <a:t> for data visualization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Scikit</a:t>
            </a:r>
            <a:r>
              <a:rPr kumimoji="0" lang="en-US" altLang="en-US" sz="1800" b="1" i="0" u="none" strike="noStrike" cap="none" normalizeH="0" baseline="0" dirty="0" smtClean="0">
                <a:ln>
                  <a:noFill/>
                </a:ln>
                <a:solidFill>
                  <a:schemeClr val="tx1"/>
                </a:solidFill>
                <a:effectLst/>
                <a:latin typeface="Arial" panose="020B0604020202020204" pitchFamily="34" charset="0"/>
              </a:rPr>
              <a:t>-learn</a:t>
            </a:r>
            <a:r>
              <a:rPr kumimoji="0" lang="en-US" altLang="en-US" sz="1800" b="0" i="0" u="none" strike="noStrike" cap="none" normalizeH="0" baseline="0" dirty="0" smtClean="0">
                <a:ln>
                  <a:noFill/>
                </a:ln>
                <a:solidFill>
                  <a:schemeClr val="tx1"/>
                </a:solidFill>
                <a:effectLst/>
                <a:latin typeface="Arial" panose="020B0604020202020204" pitchFamily="34" charset="0"/>
              </a:rPr>
              <a:t> for clustering (K-Means), dimensionality reduction (PCA), and regression modeling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Plotly</a:t>
            </a:r>
            <a:r>
              <a:rPr kumimoji="0" lang="en-US" altLang="en-US" sz="1800" b="0" i="0" u="none" strike="noStrike" cap="none" normalizeH="0" baseline="0" dirty="0" smtClean="0">
                <a:ln>
                  <a:noFill/>
                </a:ln>
                <a:solidFill>
                  <a:schemeClr val="tx1"/>
                </a:solidFill>
                <a:effectLst/>
                <a:latin typeface="Arial" panose="020B0604020202020204" pitchFamily="34" charset="0"/>
              </a:rPr>
              <a:t> for interactive dashboard visualizations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MySQL Connector</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1" i="0" u="none" strike="noStrike" cap="none" normalizeH="0" baseline="0" dirty="0" err="1" smtClean="0">
                <a:ln>
                  <a:noFill/>
                </a:ln>
                <a:solidFill>
                  <a:schemeClr val="tx1"/>
                </a:solidFill>
                <a:effectLst/>
                <a:latin typeface="Arial" panose="020B0604020202020204" pitchFamily="34" charset="0"/>
              </a:rPr>
              <a:t>SQLAlchemy</a:t>
            </a:r>
            <a:r>
              <a:rPr kumimoji="0" lang="en-US" altLang="en-US" sz="1800" b="0" i="0" u="none" strike="noStrike" cap="none" normalizeH="0" baseline="0" dirty="0" smtClean="0">
                <a:ln>
                  <a:noFill/>
                </a:ln>
                <a:solidFill>
                  <a:schemeClr val="tx1"/>
                </a:solidFill>
                <a:effectLst/>
                <a:latin typeface="Arial" panose="020B0604020202020204" pitchFamily="34" charset="0"/>
              </a:rPr>
              <a:t> for database export and integration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Streamlit</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1" i="0" u="none" strike="noStrike" cap="none" normalizeH="0" baseline="0" dirty="0" smtClean="0">
                <a:ln>
                  <a:noFill/>
                </a:ln>
                <a:solidFill>
                  <a:schemeClr val="tx1"/>
                </a:solidFill>
                <a:effectLst/>
                <a:latin typeface="Arial" panose="020B0604020202020204" pitchFamily="34" charset="0"/>
              </a:rPr>
              <a:t>Flask</a:t>
            </a:r>
            <a:r>
              <a:rPr kumimoji="0" lang="en-US" altLang="en-US" sz="1800" b="0" i="0" u="none" strike="noStrike" cap="none" normalizeH="0" baseline="0" dirty="0" smtClean="0">
                <a:ln>
                  <a:noFill/>
                </a:ln>
                <a:solidFill>
                  <a:schemeClr val="tx1"/>
                </a:solidFill>
                <a:effectLst/>
                <a:latin typeface="Arial" panose="020B0604020202020204" pitchFamily="34" charset="0"/>
              </a:rPr>
              <a:t> for building a web-based dashboard interface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MLflow</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1" i="0" u="none" strike="noStrike" cap="none" normalizeH="0" baseline="0" dirty="0" smtClean="0">
                <a:ln>
                  <a:noFill/>
                </a:ln>
                <a:solidFill>
                  <a:schemeClr val="tx1"/>
                </a:solidFill>
                <a:effectLst/>
                <a:latin typeface="Arial" panose="020B0604020202020204" pitchFamily="34" charset="0"/>
              </a:rPr>
              <a:t>Docker</a:t>
            </a:r>
            <a:r>
              <a:rPr kumimoji="0" lang="en-US" altLang="en-US" sz="1800" b="0" i="0" u="none" strike="noStrike" cap="none" normalizeH="0" baseline="0" dirty="0" smtClean="0">
                <a:ln>
                  <a:noFill/>
                </a:ln>
                <a:solidFill>
                  <a:schemeClr val="tx1"/>
                </a:solidFill>
                <a:effectLst/>
                <a:latin typeface="Arial" panose="020B0604020202020204" pitchFamily="34" charset="0"/>
              </a:rPr>
              <a:t> for model versioning and deployment tracking</a:t>
            </a:r>
          </a:p>
        </p:txBody>
      </p:sp>
    </p:spTree>
    <p:extLst>
      <p:ext uri="{BB962C8B-B14F-4D97-AF65-F5344CB8AC3E}">
        <p14:creationId xmlns:p14="http://schemas.microsoft.com/office/powerpoint/2010/main" val="277055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71480" y="75414"/>
            <a:ext cx="5580668" cy="952108"/>
          </a:xfrm>
        </p:spPr>
        <p:txBody>
          <a:bodyPr/>
          <a:lstStyle/>
          <a:p>
            <a:r>
              <a:rPr lang="en-US" dirty="0" smtClean="0"/>
              <a:t>Project Overview</a:t>
            </a:r>
            <a:endParaRPr lang="en-IN" dirty="0"/>
          </a:p>
        </p:txBody>
      </p:sp>
      <p:sp>
        <p:nvSpPr>
          <p:cNvPr id="3" name="Subtitle 2"/>
          <p:cNvSpPr>
            <a:spLocks noGrp="1"/>
          </p:cNvSpPr>
          <p:nvPr>
            <p:ph type="subTitle" idx="1"/>
          </p:nvPr>
        </p:nvSpPr>
        <p:spPr>
          <a:xfrm>
            <a:off x="904973" y="1102936"/>
            <a:ext cx="8369030" cy="5755063"/>
          </a:xfrm>
        </p:spPr>
        <p:txBody>
          <a:bodyPr>
            <a:normAutofit lnSpcReduction="10000"/>
          </a:bodyPr>
          <a:lstStyle/>
          <a:p>
            <a:pPr algn="l"/>
            <a:r>
              <a:rPr lang="en-US" sz="2800" dirty="0"/>
              <a:t>The goal of this project is to assess the </a:t>
            </a:r>
            <a:r>
              <a:rPr lang="en-US" sz="2800" dirty="0" smtClean="0"/>
              <a:t>acquisition</a:t>
            </a:r>
          </a:p>
          <a:p>
            <a:pPr algn="l"/>
            <a:r>
              <a:rPr lang="en-US" sz="2800" dirty="0" smtClean="0"/>
              <a:t>potential </a:t>
            </a:r>
            <a:r>
              <a:rPr lang="en-US" sz="2800" dirty="0"/>
              <a:t>of </a:t>
            </a:r>
            <a:r>
              <a:rPr lang="en-US" sz="2800" i="1" dirty="0" err="1"/>
              <a:t>TellCo</a:t>
            </a:r>
            <a:r>
              <a:rPr lang="en-US" sz="2800" dirty="0"/>
              <a:t>, a telecommunications service provider in the Republic of </a:t>
            </a:r>
            <a:r>
              <a:rPr lang="en-US" sz="2800" dirty="0" err="1"/>
              <a:t>Pefkakia</a:t>
            </a:r>
            <a:r>
              <a:rPr lang="en-US" sz="2800" dirty="0"/>
              <a:t>, on behalf </a:t>
            </a:r>
            <a:r>
              <a:rPr lang="en-US" sz="2800" dirty="0" smtClean="0"/>
              <a:t>of a private </a:t>
            </a:r>
            <a:r>
              <a:rPr lang="en-US" sz="2800" dirty="0"/>
              <a:t>investor who specializes in identifying undervalued businesses. </a:t>
            </a:r>
            <a:r>
              <a:rPr lang="en-US" sz="2800" dirty="0" err="1"/>
              <a:t>TellCo</a:t>
            </a:r>
            <a:r>
              <a:rPr lang="en-US" sz="2800" dirty="0"/>
              <a:t> has provided access to one month of raw system-generated </a:t>
            </a:r>
            <a:r>
              <a:rPr lang="en-US" sz="2800" dirty="0" err="1"/>
              <a:t>xDR</a:t>
            </a:r>
            <a:r>
              <a:rPr lang="en-US" sz="2800" dirty="0"/>
              <a:t> (Data Session Detail Record) data, which has never been previously analyzed.</a:t>
            </a:r>
          </a:p>
          <a:p>
            <a:pPr algn="l"/>
            <a:r>
              <a:rPr lang="en-US" sz="2800" dirty="0"/>
              <a:t>The project involves extracting insights from this data to understand customer behavior, engagement, experience, and satisfaction. These insights will inform a strategic decision on whether the investor should proceed with the acquisition.</a:t>
            </a:r>
          </a:p>
        </p:txBody>
      </p:sp>
    </p:spTree>
    <p:extLst>
      <p:ext uri="{BB962C8B-B14F-4D97-AF65-F5344CB8AC3E}">
        <p14:creationId xmlns:p14="http://schemas.microsoft.com/office/powerpoint/2010/main" val="232046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flipV="1">
            <a:off x="1507067" y="6703872"/>
            <a:ext cx="7766936" cy="45719"/>
          </a:xfrm>
        </p:spPr>
        <p:txBody>
          <a:bodyPr>
            <a:normAutofit fontScale="25000" lnSpcReduction="20000"/>
          </a:bodyPr>
          <a:lstStyle/>
          <a:p>
            <a:endParaRPr lang="en-IN" dirty="0"/>
          </a:p>
        </p:txBody>
      </p:sp>
      <p:sp>
        <p:nvSpPr>
          <p:cNvPr id="4" name="Rectangle 1"/>
          <p:cNvSpPr>
            <a:spLocks noGrp="1" noChangeArrowheads="1"/>
          </p:cNvSpPr>
          <p:nvPr>
            <p:ph type="ctrTitle"/>
          </p:nvPr>
        </p:nvSpPr>
        <p:spPr bwMode="auto">
          <a:xfrm>
            <a:off x="999240" y="180529"/>
            <a:ext cx="8493551"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solidFill>
                  <a:schemeClr val="tx1"/>
                </a:solidFill>
                <a:latin typeface="Arial" panose="020B0604020202020204" pitchFamily="34" charset="0"/>
              </a:rPr>
              <a:t> </a:t>
            </a:r>
            <a:r>
              <a:rPr kumimoji="0" lang="en-US" altLang="en-US" sz="2400" b="1" i="0" u="none" strike="noStrike" cap="none" normalizeH="0" baseline="0" dirty="0" smtClean="0">
                <a:ln>
                  <a:noFill/>
                </a:ln>
                <a:solidFill>
                  <a:schemeClr val="tx1"/>
                </a:solidFill>
                <a:effectLst/>
                <a:latin typeface="Arial" panose="020B0604020202020204" pitchFamily="34" charset="0"/>
              </a:rPr>
              <a:t>User Overview Analysis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lang="en-US" altLang="en-US" sz="2400" dirty="0" smtClean="0">
                <a:solidFill>
                  <a:schemeClr val="tx1"/>
                </a:solidFill>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Identifying top handset models, manufacturers, and usage patterns to assist marketing strategies.</a:t>
            </a:r>
            <a:br>
              <a:rPr kumimoji="0" lang="en-US" altLang="en-US" sz="2400" b="0" i="0" u="none" strike="noStrike" cap="none" normalizeH="0" baseline="0" dirty="0" smtClean="0">
                <a:ln>
                  <a:noFill/>
                </a:ln>
                <a:solidFill>
                  <a:schemeClr val="tx1"/>
                </a:solidFill>
                <a:effectLst/>
                <a:latin typeface="Arial" panose="020B0604020202020204" pitchFamily="34"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User Engagement Analysis</a:t>
            </a:r>
            <a:r>
              <a:rPr kumimoji="0" lang="en-US" altLang="en-US" sz="2400" b="0" i="0" u="none" strike="noStrike" cap="none" normalizeH="0" baseline="0" dirty="0" smtClean="0">
                <a:ln>
                  <a:noFill/>
                </a:ln>
                <a:solidFill>
                  <a:schemeClr val="tx1"/>
                </a:solidFill>
                <a:effectLst/>
                <a:latin typeface="Arial" panose="020B0604020202020204" pitchFamily="34" charset="0"/>
              </a:rPr>
              <a:t> :- Measuring user activity through metrics like session frequency, data usage, and clustering users based on engagement levels.</a:t>
            </a:r>
            <a:br>
              <a:rPr kumimoji="0" lang="en-US" altLang="en-US" sz="2400" b="0" i="0" u="none" strike="noStrike" cap="none" normalizeH="0" baseline="0" dirty="0" smtClean="0">
                <a:ln>
                  <a:noFill/>
                </a:ln>
                <a:solidFill>
                  <a:schemeClr val="tx1"/>
                </a:solidFill>
                <a:effectLst/>
                <a:latin typeface="Arial" panose="020B0604020202020204" pitchFamily="34"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User Experience Analysis</a:t>
            </a:r>
            <a:r>
              <a:rPr kumimoji="0" lang="en-US" altLang="en-US" sz="2400" b="0" i="0" u="none" strike="noStrike" cap="none" normalizeH="0" baseline="0" dirty="0" smtClean="0">
                <a:ln>
                  <a:noFill/>
                </a:ln>
                <a:solidFill>
                  <a:schemeClr val="tx1"/>
                </a:solidFill>
                <a:effectLst/>
                <a:latin typeface="Arial" panose="020B0604020202020204" pitchFamily="34" charset="0"/>
              </a:rPr>
              <a:t> :- Evaluating network performance indicators such as TCP retransmission, RTT, and throughput, and clustering users based on their experience.</a:t>
            </a:r>
            <a:br>
              <a:rPr kumimoji="0" lang="en-US" altLang="en-US" sz="2400" b="0" i="0" u="none" strike="noStrike" cap="none" normalizeH="0" baseline="0" dirty="0" smtClean="0">
                <a:ln>
                  <a:noFill/>
                </a:ln>
                <a:solidFill>
                  <a:schemeClr val="tx1"/>
                </a:solidFill>
                <a:effectLst/>
                <a:latin typeface="Arial" panose="020B0604020202020204" pitchFamily="34" charset="0"/>
              </a:rPr>
            </a:b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User Satisfaction Analysis</a:t>
            </a:r>
            <a:r>
              <a:rPr kumimoji="0" lang="en-US" altLang="en-US" sz="2400" b="0" i="0" u="none" strike="noStrike" cap="none" normalizeH="0" baseline="0" dirty="0" smtClean="0">
                <a:ln>
                  <a:noFill/>
                </a:ln>
                <a:solidFill>
                  <a:schemeClr val="tx1"/>
                </a:solidFill>
                <a:effectLst/>
                <a:latin typeface="Arial" panose="020B0604020202020204" pitchFamily="34" charset="0"/>
              </a:rPr>
              <a:t> :- Calculating engagement and experience scores to predict overall satisfaction and segment users for targeted improvements.</a:t>
            </a:r>
          </a:p>
        </p:txBody>
      </p:sp>
    </p:spTree>
    <p:extLst>
      <p:ext uri="{BB962C8B-B14F-4D97-AF65-F5344CB8AC3E}">
        <p14:creationId xmlns:p14="http://schemas.microsoft.com/office/powerpoint/2010/main" val="76186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0"/>
            <a:ext cx="6779094" cy="895546"/>
          </a:xfrm>
        </p:spPr>
        <p:txBody>
          <a:bodyPr/>
          <a:lstStyle/>
          <a:p>
            <a:r>
              <a:rPr lang="en-US" dirty="0" smtClean="0"/>
              <a:t>Problem Facing</a:t>
            </a:r>
            <a:endParaRPr lang="en-IN" dirty="0"/>
          </a:p>
        </p:txBody>
      </p:sp>
      <p:sp>
        <p:nvSpPr>
          <p:cNvPr id="4" name="Rectangle 1"/>
          <p:cNvSpPr>
            <a:spLocks noGrp="1" noChangeArrowheads="1"/>
          </p:cNvSpPr>
          <p:nvPr>
            <p:ph type="subTitle" idx="1"/>
          </p:nvPr>
        </p:nvSpPr>
        <p:spPr bwMode="auto">
          <a:xfrm>
            <a:off x="735013" y="943224"/>
            <a:ext cx="755114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Unclean and Unstructured Data:-</a:t>
            </a:r>
            <a:r>
              <a:rPr kumimoji="0" lang="en-US" altLang="en-US" sz="2800" b="0" i="0" u="none" strike="noStrike" cap="none" normalizeH="0" baseline="0" dirty="0" smtClean="0">
                <a:ln>
                  <a:noFill/>
                </a:ln>
                <a:solidFill>
                  <a:schemeClr val="tx1"/>
                </a:solidFill>
                <a:effectLst/>
                <a:latin typeface="Arial" panose="020B0604020202020204" pitchFamily="34" charset="0"/>
              </a:rPr>
              <a:t/>
            </a:r>
            <a:br>
              <a:rPr kumimoji="0" lang="en-US" altLang="en-US" sz="2800" b="0" i="0" u="none" strike="noStrike" cap="none" normalizeH="0" baseline="0" dirty="0" smtClean="0">
                <a:ln>
                  <a:noFill/>
                </a:ln>
                <a:solidFill>
                  <a:schemeClr val="tx1"/>
                </a:solidFill>
                <a:effectLst/>
                <a:latin typeface="Arial" panose="020B0604020202020204" pitchFamily="34" charset="0"/>
              </a:rPr>
            </a:br>
            <a:r>
              <a:rPr kumimoji="0" lang="en-US" altLang="en-US" sz="2800" b="0" i="0" u="none" strike="noStrike" cap="none" normalizeH="0" baseline="0" dirty="0" smtClean="0">
                <a:ln>
                  <a:noFill/>
                </a:ln>
                <a:solidFill>
                  <a:schemeClr val="tx1"/>
                </a:solidFill>
                <a:effectLst/>
                <a:latin typeface="Arial" panose="020B0604020202020204" pitchFamily="34" charset="0"/>
              </a:rPr>
              <a:t>The raw </a:t>
            </a:r>
            <a:r>
              <a:rPr kumimoji="0" lang="en-US" altLang="en-US" sz="2800" b="0" i="0" u="none" strike="noStrike" cap="none" normalizeH="0" baseline="0" dirty="0" err="1" smtClean="0">
                <a:ln>
                  <a:noFill/>
                </a:ln>
                <a:solidFill>
                  <a:schemeClr val="tx1"/>
                </a:solidFill>
                <a:effectLst/>
                <a:latin typeface="Arial" panose="020B0604020202020204" pitchFamily="34" charset="0"/>
              </a:rPr>
              <a:t>xDR</a:t>
            </a:r>
            <a:r>
              <a:rPr kumimoji="0" lang="en-US" altLang="en-US" sz="2800" b="0" i="0" u="none" strike="noStrike" cap="none" normalizeH="0" baseline="0" dirty="0" smtClean="0">
                <a:ln>
                  <a:noFill/>
                </a:ln>
                <a:solidFill>
                  <a:schemeClr val="tx1"/>
                </a:solidFill>
                <a:effectLst/>
                <a:latin typeface="Arial" panose="020B0604020202020204" pitchFamily="34" charset="0"/>
              </a:rPr>
              <a:t> dataset contained numerous missing values, duplicate entries, and inconsistent formats, requiring significant preprocessing to ensure data quality and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High Dimensionality:-</a:t>
            </a:r>
            <a:r>
              <a:rPr kumimoji="0" lang="en-US" altLang="en-US" sz="2800" b="0" i="0" u="none" strike="noStrike" cap="none" normalizeH="0" baseline="0" dirty="0" smtClean="0">
                <a:ln>
                  <a:noFill/>
                </a:ln>
                <a:solidFill>
                  <a:schemeClr val="tx1"/>
                </a:solidFill>
                <a:effectLst/>
                <a:latin typeface="Arial" panose="020B0604020202020204" pitchFamily="34" charset="0"/>
              </a:rPr>
              <a:t/>
            </a:r>
            <a:br>
              <a:rPr kumimoji="0" lang="en-US" altLang="en-US" sz="2800" b="0" i="0" u="none" strike="noStrike" cap="none" normalizeH="0" baseline="0" dirty="0" smtClean="0">
                <a:ln>
                  <a:noFill/>
                </a:ln>
                <a:solidFill>
                  <a:schemeClr val="tx1"/>
                </a:solidFill>
                <a:effectLst/>
                <a:latin typeface="Arial" panose="020B0604020202020204" pitchFamily="34" charset="0"/>
              </a:rPr>
            </a:br>
            <a:r>
              <a:rPr kumimoji="0" lang="en-US" altLang="en-US" sz="2800" b="0" i="0" u="none" strike="noStrike" cap="none" normalizeH="0" baseline="0" dirty="0" smtClean="0">
                <a:ln>
                  <a:noFill/>
                </a:ln>
                <a:solidFill>
                  <a:schemeClr val="tx1"/>
                </a:solidFill>
                <a:effectLst/>
                <a:latin typeface="Arial" panose="020B0604020202020204" pitchFamily="34" charset="0"/>
              </a:rPr>
              <a:t>With many application types and user behavior metrics, the dataset exhibited high dimensionality. This increased the complexity of clustering and correlation analysis, necessitating the use of dimensionality reduction techniques such as PCA.</a:t>
            </a:r>
          </a:p>
        </p:txBody>
      </p:sp>
    </p:spTree>
    <p:extLst>
      <p:ext uri="{BB962C8B-B14F-4D97-AF65-F5344CB8AC3E}">
        <p14:creationId xmlns:p14="http://schemas.microsoft.com/office/powerpoint/2010/main" val="361600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792163" y="1261736"/>
            <a:ext cx="796837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Lack of Documentation</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Feature descriptions were either incomplete or unclear, which made it difficult to interpret some variables, especially technical ones related to network performance (e.g., TCP retransmission, RTT).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Imbalanced Usage Patterns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A small number of users dominated total data traffic and session counts, skewing many of the metrics and requiring careful normalization and scaling before applying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Clustering Limitations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Choosing the optimal number of clusters (k) for k-means was not always straightforward, especially when the elbow method showed no clear inflection point. This made segmentation and interpretation more subjective.</a:t>
            </a:r>
            <a:endParaRPr lang="en-US" altLang="en-US" sz="3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0429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820132" y="804832"/>
            <a:ext cx="802890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Resource-Intensive Computations</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panose="020B0604020202020204" pitchFamily="34" charset="0"/>
              </a:rPr>
              <a:t>Aggregating and analyzing large datasets across multiple dimensions led to memory and processing bottlenecks, especially when plotting or computing statistics on millions of session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Dashboard Integration Challenges</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panose="020B0604020202020204" pitchFamily="34" charset="0"/>
              </a:rPr>
              <a:t>Integrating real-time or interactive plots into Streamlit or Flask dashboards sometimes caused performance lags, especially when visualizing large aggregated tables or correlation matrices.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Database Export and Compatibility</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panose="020B0604020202020204" pitchFamily="34" charset="0"/>
              </a:rPr>
              <a:t>Exporting results to MySQL required additional data transformation steps, as some Python data types were not directly compatible with SQL schema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Model Tracking and Deployment Complexity</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panose="020B0604020202020204" pitchFamily="34" charset="0"/>
              </a:rPr>
              <a:t>Tracking multiple versions of clustering and regression models, along with their parameters and outputs, introduced complexity—especially when using tools like MLflow or Docker for deployment and reproducibility.</a:t>
            </a:r>
          </a:p>
        </p:txBody>
      </p:sp>
    </p:spTree>
    <p:extLst>
      <p:ext uri="{BB962C8B-B14F-4D97-AF65-F5344CB8AC3E}">
        <p14:creationId xmlns:p14="http://schemas.microsoft.com/office/powerpoint/2010/main" val="320077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28" y="0"/>
            <a:ext cx="11951768" cy="6858000"/>
          </a:xfrm>
          <a:prstGeom prst="rect">
            <a:avLst/>
          </a:prstGeom>
        </p:spPr>
      </p:pic>
    </p:spTree>
    <p:extLst>
      <p:ext uri="{BB962C8B-B14F-4D97-AF65-F5344CB8AC3E}">
        <p14:creationId xmlns:p14="http://schemas.microsoft.com/office/powerpoint/2010/main" val="37017360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38</TotalTime>
  <Words>598</Words>
  <Application>Microsoft Office PowerPoint</Application>
  <PresentationFormat>Widescreen</PresentationFormat>
  <Paragraphs>45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User Analytics for Strategic Business Acquisition</vt:lpstr>
      <vt:lpstr>Introduction</vt:lpstr>
      <vt:lpstr>Libraries</vt:lpstr>
      <vt:lpstr>Project Overview</vt:lpstr>
      <vt:lpstr> User Overview Analysis :- Identifying top handset models, manufacturers, and usage patterns to assist marketing strategies.   User Engagement Analysis :- Measuring user activity through metrics like session frequency, data usage, and clustering users based on engagement levels.   User Experience Analysis :- Evaluating network performance indicators such as TCP retransmission, RTT, and throughput, and clustering users based on their experience.   User Satisfaction Analysis :- Calculating engagement and experience scores to predict overall satisfaction and segment users for targeted improvements.</vt:lpstr>
      <vt:lpstr>Problem Facing</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Analytics for Strategic Business Acquisition</dc:title>
  <dc:creator>user</dc:creator>
  <cp:lastModifiedBy>user</cp:lastModifiedBy>
  <cp:revision>5</cp:revision>
  <dcterms:created xsi:type="dcterms:W3CDTF">2025-05-03T07:01:00Z</dcterms:created>
  <dcterms:modified xsi:type="dcterms:W3CDTF">2025-05-03T07:39:53Z</dcterms:modified>
</cp:coreProperties>
</file>