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2" r:id="rId13"/>
    <p:sldId id="263" r:id="rId14"/>
    <p:sldId id="266" r:id="rId15"/>
    <p:sldId id="26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35670"/>
            <a:ext cx="7766936" cy="2545237"/>
          </a:xfrm>
        </p:spPr>
        <p:txBody>
          <a:bodyPr/>
          <a:lstStyle/>
          <a:p>
            <a:pPr algn="ctr"/>
            <a:r>
              <a:rPr lang="en-US" dirty="0"/>
              <a:t>Job Market Analysis and Recommendation System</a:t>
            </a:r>
            <a:endParaRPr lang="en-IN" dirty="0"/>
          </a:p>
        </p:txBody>
      </p:sp>
      <p:sp>
        <p:nvSpPr>
          <p:cNvPr id="3" name="Subtitle 2"/>
          <p:cNvSpPr>
            <a:spLocks noGrp="1"/>
          </p:cNvSpPr>
          <p:nvPr>
            <p:ph type="subTitle" idx="1"/>
          </p:nvPr>
        </p:nvSpPr>
        <p:spPr>
          <a:xfrm>
            <a:off x="3893269" y="5674935"/>
            <a:ext cx="3506771" cy="1084083"/>
          </a:xfrm>
        </p:spPr>
        <p:txBody>
          <a:bodyPr>
            <a:normAutofit fontScale="92500" lnSpcReduction="10000"/>
          </a:bodyPr>
          <a:lstStyle/>
          <a:p>
            <a:r>
              <a:rPr lang="en-US" sz="3200" dirty="0" smtClean="0"/>
              <a:t>Submitted By :-</a:t>
            </a:r>
          </a:p>
          <a:p>
            <a:r>
              <a:rPr lang="en-US" sz="3200" dirty="0" err="1" smtClean="0"/>
              <a:t>Himanshu</a:t>
            </a:r>
            <a:r>
              <a:rPr lang="en-US" sz="3200" dirty="0" smtClean="0"/>
              <a:t> Sharma</a:t>
            </a:r>
            <a:endParaRPr lang="en-IN" sz="3200" dirty="0"/>
          </a:p>
        </p:txBody>
      </p:sp>
    </p:spTree>
    <p:extLst>
      <p:ext uri="{BB962C8B-B14F-4D97-AF65-F5344CB8AC3E}">
        <p14:creationId xmlns:p14="http://schemas.microsoft.com/office/powerpoint/2010/main" val="1105931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963"/>
            <a:ext cx="5674936" cy="70559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4936" y="-197963"/>
            <a:ext cx="6517064" cy="7055962"/>
          </a:xfrm>
          <a:prstGeom prst="rect">
            <a:avLst/>
          </a:prstGeom>
        </p:spPr>
      </p:pic>
    </p:spTree>
    <p:extLst>
      <p:ext uri="{BB962C8B-B14F-4D97-AF65-F5344CB8AC3E}">
        <p14:creationId xmlns:p14="http://schemas.microsoft.com/office/powerpoint/2010/main" val="1764709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
            <a:ext cx="12192000" cy="6858000"/>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6447934"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935" y="0"/>
            <a:ext cx="5744065" cy="6858000"/>
          </a:xfrm>
          <a:prstGeom prst="rect">
            <a:avLst/>
          </a:prstGeom>
        </p:spPr>
      </p:pic>
    </p:spTree>
    <p:extLst>
      <p:ext uri="{BB962C8B-B14F-4D97-AF65-F5344CB8AC3E}">
        <p14:creationId xmlns:p14="http://schemas.microsoft.com/office/powerpoint/2010/main" val="383770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8000"/>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86949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57979" y="141402"/>
            <a:ext cx="3629320" cy="735291"/>
          </a:xfrm>
        </p:spPr>
        <p:txBody>
          <a:bodyPr/>
          <a:lstStyle/>
          <a:p>
            <a:pPr algn="l"/>
            <a:r>
              <a:rPr lang="en-US" dirty="0" smtClean="0"/>
              <a:t>Conclusion</a:t>
            </a:r>
            <a:endParaRPr lang="en-IN" dirty="0"/>
          </a:p>
        </p:txBody>
      </p:sp>
      <p:sp>
        <p:nvSpPr>
          <p:cNvPr id="3" name="Subtitle 2"/>
          <p:cNvSpPr>
            <a:spLocks noGrp="1"/>
          </p:cNvSpPr>
          <p:nvPr>
            <p:ph type="subTitle" idx="1"/>
          </p:nvPr>
        </p:nvSpPr>
        <p:spPr>
          <a:xfrm>
            <a:off x="716437" y="999241"/>
            <a:ext cx="8557566" cy="5778631"/>
          </a:xfrm>
        </p:spPr>
        <p:txBody>
          <a:bodyPr/>
          <a:lstStyle/>
          <a:p>
            <a:pPr algn="l"/>
            <a:r>
              <a:rPr lang="en-US" dirty="0"/>
              <a:t>The </a:t>
            </a:r>
            <a:r>
              <a:rPr lang="en-US" b="1" dirty="0"/>
              <a:t>Job Market Analysis and Recommendation System</a:t>
            </a:r>
            <a:r>
              <a:rPr lang="en-US" dirty="0"/>
              <a:t> project represents a comprehensive and data-driven approach to understanding the evolving landscape of employment opportunities and trends. Through the integration of analytical techniques, machine learning models, and web-based technologies, this project successfully delivers a practical solution that not only interprets current market data but also projects future developments. The initiative underscores the importance of data analytics in career planning, recruitment strategies, and policy-making in the modern economy.</a:t>
            </a:r>
          </a:p>
          <a:p>
            <a:pPr algn="l"/>
            <a:r>
              <a:rPr lang="en-US" dirty="0"/>
              <a:t>Over the course of the project, multiple facets of the job market were examined in depth. We began by exploring the </a:t>
            </a:r>
            <a:r>
              <a:rPr lang="en-US" b="1" dirty="0"/>
              <a:t>correlation between job title keywords and offered salaries</a:t>
            </a:r>
            <a:r>
              <a:rPr lang="en-US" dirty="0"/>
              <a:t>, uncovering patterns that provide valuable insight into how terminology, specialization, and role framing can impact compensation. This information can be especially helpful for job seekers refining their resumes and for recruiters crafting attractive job descriptions</a:t>
            </a:r>
            <a:r>
              <a:rPr lang="en-US" dirty="0" smtClean="0"/>
              <a:t>.</a:t>
            </a:r>
          </a:p>
          <a:p>
            <a:pPr algn="l"/>
            <a:r>
              <a:rPr lang="en-US" dirty="0"/>
              <a:t>The project also identified </a:t>
            </a:r>
            <a:r>
              <a:rPr lang="en-US" b="1" dirty="0"/>
              <a:t>emerging job categories</a:t>
            </a:r>
            <a:r>
              <a:rPr lang="en-US" dirty="0"/>
              <a:t>, using job posting frequencies as indicators of market evolution. This analysis highlighted the rise of roles associated with cutting-edge technologies such as artificial intelligence, cybersecurity, and remote collaboration tools—offering a forward-looking perspective that enables proactive career development and hiring.</a:t>
            </a:r>
          </a:p>
        </p:txBody>
      </p:sp>
    </p:spTree>
    <p:extLst>
      <p:ext uri="{BB962C8B-B14F-4D97-AF65-F5344CB8AC3E}">
        <p14:creationId xmlns:p14="http://schemas.microsoft.com/office/powerpoint/2010/main" val="3580474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57840" y="0"/>
            <a:ext cx="8540684" cy="6777871"/>
          </a:xfrm>
        </p:spPr>
        <p:txBody>
          <a:bodyPr/>
          <a:lstStyle/>
          <a:p>
            <a:pPr algn="l"/>
            <a:r>
              <a:rPr lang="en-US" dirty="0"/>
              <a:t>Another critical achievement was the ability to </a:t>
            </a:r>
            <a:r>
              <a:rPr lang="en-US" b="1" dirty="0"/>
              <a:t>predict high-demand job roles</a:t>
            </a:r>
            <a:r>
              <a:rPr lang="en-US" dirty="0"/>
              <a:t> through time-series analysis and forecasting techniques. By analyzing trends in job postings over time, the system can alert job seekers and employers to opportunities and shifts before they become widespread, giving users a competitive advantage.</a:t>
            </a:r>
          </a:p>
          <a:p>
            <a:pPr algn="l"/>
            <a:r>
              <a:rPr lang="en-US" dirty="0"/>
              <a:t>In terms of global perspective, the project also succeeded in </a:t>
            </a:r>
            <a:r>
              <a:rPr lang="en-US" b="1" dirty="0"/>
              <a:t>comparing average hourly rates across countries</a:t>
            </a:r>
            <a:r>
              <a:rPr lang="en-US" dirty="0"/>
              <a:t>, providing a meaningful benchmark for job seekers considering remote or international opportunities and for companies establishing global salary structures. An </a:t>
            </a:r>
            <a:r>
              <a:rPr lang="en-US" b="1" dirty="0"/>
              <a:t>interactive visualization tool</a:t>
            </a:r>
            <a:r>
              <a:rPr lang="en-US" dirty="0"/>
              <a:t> was developed to allow users to explore these wage disparities intuitively</a:t>
            </a:r>
            <a:r>
              <a:rPr lang="en-US" dirty="0" smtClean="0"/>
              <a:t>.</a:t>
            </a:r>
          </a:p>
          <a:p>
            <a:pPr algn="l"/>
            <a:r>
              <a:rPr lang="en-US" dirty="0"/>
              <a:t>The development of a </a:t>
            </a:r>
            <a:r>
              <a:rPr lang="en-US" b="1" dirty="0"/>
              <a:t>job recommendation engine</a:t>
            </a:r>
            <a:r>
              <a:rPr lang="en-US" dirty="0"/>
              <a:t> was a cornerstone of this project. Built with machine learning algorithms and real-time job data, the engine provides personalized job suggestions tailored to individual user profiles, preferences, and market demand. This system empowers users with actionable guidance, enhancing the efficiency and effectiveness of their job search</a:t>
            </a:r>
            <a:r>
              <a:rPr lang="en-US" dirty="0" smtClean="0"/>
              <a:t>.</a:t>
            </a:r>
          </a:p>
          <a:p>
            <a:pPr algn="l"/>
            <a:r>
              <a:rPr lang="en-US" dirty="0"/>
              <a:t>In conclusion, the Job Market Analysis and Recommendation System serves as a vital tool in the digital age, where information and timely decision-making are crucial. It bridges the gap between job market complexity and user accessibility, providing clarity, foresight, and guidance to all stakeholders—from job seekers to recruiters to analysts. This project not only fulfills its immediate objectives but also lays the groundwork for future innovations in employment analytics and personalized career services.</a:t>
            </a:r>
          </a:p>
          <a:p>
            <a:pPr algn="l"/>
            <a:endParaRPr lang="en-US" dirty="0"/>
          </a:p>
        </p:txBody>
      </p:sp>
    </p:spTree>
    <p:extLst>
      <p:ext uri="{BB962C8B-B14F-4D97-AF65-F5344CB8AC3E}">
        <p14:creationId xmlns:p14="http://schemas.microsoft.com/office/powerpoint/2010/main" val="316227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56322" y="2441541"/>
            <a:ext cx="4421171" cy="1150071"/>
          </a:xfrm>
        </p:spPr>
        <p:txBody>
          <a:bodyPr>
            <a:noAutofit/>
          </a:bodyPr>
          <a:lstStyle/>
          <a:p>
            <a:pPr algn="l"/>
            <a:r>
              <a:rPr lang="en-US" sz="7200" dirty="0" smtClean="0"/>
              <a:t>Thank You</a:t>
            </a:r>
            <a:endParaRPr lang="en-IN" sz="7200" dirty="0"/>
          </a:p>
        </p:txBody>
      </p:sp>
    </p:spTree>
    <p:extLst>
      <p:ext uri="{BB962C8B-B14F-4D97-AF65-F5344CB8AC3E}">
        <p14:creationId xmlns:p14="http://schemas.microsoft.com/office/powerpoint/2010/main" val="541523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4858" y="1"/>
            <a:ext cx="4025245" cy="867266"/>
          </a:xfrm>
        </p:spPr>
        <p:txBody>
          <a:bodyPr/>
          <a:lstStyle/>
          <a:p>
            <a:r>
              <a:rPr lang="en-US" dirty="0" smtClean="0"/>
              <a:t>Introduction </a:t>
            </a:r>
            <a:endParaRPr lang="en-IN" dirty="0"/>
          </a:p>
        </p:txBody>
      </p:sp>
      <p:sp>
        <p:nvSpPr>
          <p:cNvPr id="3" name="Subtitle 2"/>
          <p:cNvSpPr>
            <a:spLocks noGrp="1"/>
          </p:cNvSpPr>
          <p:nvPr>
            <p:ph type="subTitle" idx="1"/>
          </p:nvPr>
        </p:nvSpPr>
        <p:spPr>
          <a:xfrm>
            <a:off x="678730" y="1159497"/>
            <a:ext cx="8595273" cy="5698503"/>
          </a:xfrm>
        </p:spPr>
        <p:txBody>
          <a:bodyPr>
            <a:normAutofit/>
          </a:bodyPr>
          <a:lstStyle/>
          <a:p>
            <a:pPr algn="l"/>
            <a:r>
              <a:rPr lang="en-US" sz="2800" dirty="0"/>
              <a:t>The "Job Market Analysis and Recommendation System" project focuses on analyzing real-time job market data to uncover trends, identify high-demand roles, and offer personalized job recommendations. Given the rapidly evolving nature of the job landscape—driven by technology, economics, and cultural shifts—the project aims to provide actionable insights for job seekers and recruiters alike. Through advanced data analytics and machine learning, this system will deliver predictive models, interactive dashboards, and a recommendation engine to support informed career decisions and workforce planning.</a:t>
            </a:r>
            <a:endParaRPr lang="en-IN" sz="2800" dirty="0"/>
          </a:p>
        </p:txBody>
      </p:sp>
    </p:spTree>
    <p:extLst>
      <p:ext uri="{BB962C8B-B14F-4D97-AF65-F5344CB8AC3E}">
        <p14:creationId xmlns:p14="http://schemas.microsoft.com/office/powerpoint/2010/main" val="45229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0132" y="631596"/>
            <a:ext cx="8453871" cy="6226403"/>
          </a:xfrm>
        </p:spPr>
        <p:txBody>
          <a:bodyPr>
            <a:normAutofit/>
          </a:bodyPr>
          <a:lstStyle/>
          <a:p>
            <a:pPr algn="l"/>
            <a:r>
              <a:rPr lang="en-US" sz="2800" dirty="0"/>
              <a:t>The </a:t>
            </a:r>
            <a:r>
              <a:rPr lang="en-US" sz="2800" b="1" dirty="0"/>
              <a:t>Job Market Analysis and Recommendation System</a:t>
            </a:r>
            <a:r>
              <a:rPr lang="en-US" sz="2800" dirty="0"/>
              <a:t> project addresses this need by leveraging real-time and historical job posting data to analyze key trends and build a smart recommendation engine. The goal is to empower users—especially job seekers—with actionable intelligence on high-demand roles, emerging job categories, salary benchmarks, geographic pay variations, and evolving industry needs. By identifying patterns in job titles, salary offers, and posting frequencies, the system aims to provide a comprehensive view of the labor market.</a:t>
            </a:r>
            <a:endParaRPr lang="en-IN" sz="2800" dirty="0"/>
          </a:p>
        </p:txBody>
      </p:sp>
    </p:spTree>
    <p:extLst>
      <p:ext uri="{BB962C8B-B14F-4D97-AF65-F5344CB8AC3E}">
        <p14:creationId xmlns:p14="http://schemas.microsoft.com/office/powerpoint/2010/main" val="219726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3332" y="84842"/>
            <a:ext cx="4590854" cy="933254"/>
          </a:xfrm>
        </p:spPr>
        <p:txBody>
          <a:bodyPr/>
          <a:lstStyle/>
          <a:p>
            <a:r>
              <a:rPr lang="en-US" dirty="0" smtClean="0"/>
              <a:t>Used libraries</a:t>
            </a:r>
            <a:endParaRPr lang="en-IN" dirty="0"/>
          </a:p>
        </p:txBody>
      </p:sp>
      <p:sp>
        <p:nvSpPr>
          <p:cNvPr id="4" name="Rectangle 1"/>
          <p:cNvSpPr>
            <a:spLocks noGrp="1" noChangeArrowheads="1"/>
          </p:cNvSpPr>
          <p:nvPr>
            <p:ph type="subTitle" idx="1"/>
          </p:nvPr>
        </p:nvSpPr>
        <p:spPr bwMode="auto">
          <a:xfrm>
            <a:off x="735013" y="1584355"/>
            <a:ext cx="81638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Python</a:t>
            </a:r>
            <a:r>
              <a:rPr kumimoji="0" lang="en-US" altLang="en-US" sz="3200" b="0" i="0" u="none" strike="noStrike" cap="none" normalizeH="0" baseline="0" dirty="0" smtClean="0">
                <a:ln>
                  <a:noFill/>
                </a:ln>
                <a:solidFill>
                  <a:schemeClr val="tx1"/>
                </a:solidFill>
                <a:effectLst/>
                <a:latin typeface="Arial" panose="020B0604020202020204" pitchFamily="34" charset="0"/>
              </a:rPr>
              <a:t> (programming language)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SQL</a:t>
            </a:r>
            <a:r>
              <a:rPr kumimoji="0" lang="en-US" altLang="en-US" sz="3200" b="0" i="0" u="none" strike="noStrike" cap="none" normalizeH="0" baseline="0" dirty="0" smtClean="0">
                <a:ln>
                  <a:noFill/>
                </a:ln>
                <a:solidFill>
                  <a:schemeClr val="tx1"/>
                </a:solidFill>
                <a:effectLst/>
                <a:latin typeface="Arial" panose="020B0604020202020204" pitchFamily="34" charset="0"/>
              </a:rPr>
              <a:t> (for querying structured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Pandas</a:t>
            </a:r>
            <a:r>
              <a:rPr kumimoji="0" lang="en-US" altLang="en-US" sz="3200" b="0" i="0" u="none" strike="noStrike" cap="none" normalizeH="0" baseline="0" dirty="0" smtClean="0">
                <a:ln>
                  <a:noFill/>
                </a:ln>
                <a:solidFill>
                  <a:schemeClr val="tx1"/>
                </a:solidFill>
                <a:effectLst/>
                <a:latin typeface="Arial" panose="020B0604020202020204" pitchFamily="34" charset="0"/>
              </a:rPr>
              <a:t> (data manipulation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a:t>
            </a:r>
            <a:r>
              <a:rPr kumimoji="0" lang="en-US" altLang="en-US" sz="3200" b="1" i="0" u="none" strike="noStrike" cap="none" normalizeH="0" baseline="0" dirty="0" err="1" smtClean="0">
                <a:ln>
                  <a:noFill/>
                </a:ln>
                <a:solidFill>
                  <a:schemeClr val="tx1"/>
                </a:solidFill>
                <a:effectLst/>
                <a:latin typeface="Arial" panose="020B0604020202020204" pitchFamily="34" charset="0"/>
              </a:rPr>
              <a:t>Scikit</a:t>
            </a:r>
            <a:r>
              <a:rPr kumimoji="0" lang="en-US" altLang="en-US" sz="3200" b="1" i="0" u="none" strike="noStrike" cap="none" normalizeH="0" baseline="0" dirty="0" smtClean="0">
                <a:ln>
                  <a:noFill/>
                </a:ln>
                <a:solidFill>
                  <a:schemeClr val="tx1"/>
                </a:solidFill>
                <a:effectLst/>
                <a:latin typeface="Arial" panose="020B0604020202020204" pitchFamily="34" charset="0"/>
              </a:rPr>
              <a:t>-learn</a:t>
            </a:r>
            <a:r>
              <a:rPr kumimoji="0" lang="en-US" altLang="en-US" sz="3200" b="0" i="0" u="none" strike="noStrike" cap="none" normalizeH="0" baseline="0" dirty="0" smtClean="0">
                <a:ln>
                  <a:noFill/>
                </a:ln>
                <a:solidFill>
                  <a:schemeClr val="tx1"/>
                </a:solidFill>
                <a:effectLst/>
                <a:latin typeface="Arial" panose="020B0604020202020204" pitchFamily="34" charset="0"/>
              </a:rPr>
              <a:t> (machine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a:t>
            </a:r>
            <a:r>
              <a:rPr kumimoji="0" lang="en-US" altLang="en-US" sz="3200" b="1" i="0" u="none" strike="noStrike" cap="none" normalizeH="0" baseline="0" dirty="0" err="1" smtClean="0">
                <a:ln>
                  <a:noFill/>
                </a:ln>
                <a:solidFill>
                  <a:schemeClr val="tx1"/>
                </a:solidFill>
                <a:effectLst/>
                <a:latin typeface="Arial" panose="020B0604020202020204" pitchFamily="34" charset="0"/>
              </a:rPr>
              <a:t>TensorFlow</a:t>
            </a:r>
            <a:r>
              <a:rPr kumimoji="0" lang="en-US" altLang="en-US" sz="3200" b="0" i="0" u="none" strike="noStrike" cap="none" normalizeH="0" baseline="0" dirty="0" smtClean="0">
                <a:ln>
                  <a:noFill/>
                </a:ln>
                <a:solidFill>
                  <a:schemeClr val="tx1"/>
                </a:solidFill>
                <a:effectLst/>
                <a:latin typeface="Arial" panose="020B0604020202020204" pitchFamily="34" charset="0"/>
              </a:rPr>
              <a:t> (deep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a:t>
            </a:r>
            <a:r>
              <a:rPr kumimoji="0" lang="en-US" altLang="en-US" sz="3200" b="1" i="0" u="none" strike="noStrike" cap="none" normalizeH="0" baseline="0" dirty="0" err="1" smtClean="0">
                <a:ln>
                  <a:noFill/>
                </a:ln>
                <a:solidFill>
                  <a:schemeClr val="tx1"/>
                </a:solidFill>
                <a:effectLst/>
                <a:latin typeface="Arial" panose="020B0604020202020204" pitchFamily="34" charset="0"/>
              </a:rPr>
              <a:t>Matplotlib</a:t>
            </a:r>
            <a:r>
              <a:rPr kumimoji="0" lang="en-US" altLang="en-US" sz="3200" b="0" i="0" u="none" strike="noStrike" cap="none" normalizeH="0" baseline="0" dirty="0" smtClean="0">
                <a:ln>
                  <a:noFill/>
                </a:ln>
                <a:solidFill>
                  <a:schemeClr val="tx1"/>
                </a:solidFill>
                <a:effectLst/>
                <a:latin typeface="Arial" panose="020B0604020202020204" pitchFamily="34" charset="0"/>
              </a:rPr>
              <a:t>, </a:t>
            </a:r>
            <a:r>
              <a:rPr kumimoji="0" lang="en-US" altLang="en-US" sz="3200" b="1" i="0" u="none" strike="noStrike" cap="none" normalizeH="0" baseline="0" dirty="0" err="1" smtClean="0">
                <a:ln>
                  <a:noFill/>
                </a:ln>
                <a:solidFill>
                  <a:schemeClr val="tx1"/>
                </a:solidFill>
                <a:effectLst/>
                <a:latin typeface="Arial" panose="020B0604020202020204" pitchFamily="34" charset="0"/>
              </a:rPr>
              <a:t>Seaborn</a:t>
            </a:r>
            <a:r>
              <a:rPr kumimoji="0" lang="en-US" altLang="en-US" sz="3200" b="0" i="0" u="none" strike="noStrike" cap="none" normalizeH="0" baseline="0" dirty="0" smtClean="0">
                <a:ln>
                  <a:noFill/>
                </a:ln>
                <a:solidFill>
                  <a:schemeClr val="tx1"/>
                </a:solidFill>
                <a:effectLst/>
                <a:latin typeface="Arial" panose="020B0604020202020204" pitchFamily="34" charset="0"/>
              </a:rPr>
              <a:t>, </a:t>
            </a:r>
            <a:r>
              <a:rPr kumimoji="0" lang="en-US" altLang="en-US" sz="3200" b="1" i="0" u="none" strike="noStrike" cap="none" normalizeH="0" baseline="0" dirty="0" err="1" smtClean="0">
                <a:ln>
                  <a:noFill/>
                </a:ln>
                <a:solidFill>
                  <a:schemeClr val="tx1"/>
                </a:solidFill>
                <a:effectLst/>
                <a:latin typeface="Arial" panose="020B0604020202020204" pitchFamily="34" charset="0"/>
              </a:rPr>
              <a:t>Plotly</a:t>
            </a:r>
            <a:r>
              <a:rPr kumimoji="0" lang="en-US" altLang="en-US" sz="3200" b="0" i="0" u="none" strike="noStrike" cap="none" normalizeH="0" baseline="0" dirty="0" smtClean="0">
                <a:ln>
                  <a:noFill/>
                </a:ln>
                <a:solidFill>
                  <a:schemeClr val="tx1"/>
                </a:solidFill>
                <a:effectLst/>
                <a:latin typeface="Arial" panose="020B0604020202020204" pitchFamily="34" charset="0"/>
              </a:rPr>
              <a:t> (data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 Flask</a:t>
            </a:r>
            <a:r>
              <a:rPr kumimoji="0" lang="en-US" altLang="en-US" sz="3200" b="0" i="0" u="none" strike="noStrike" cap="none" normalizeH="0" baseline="0" dirty="0" smtClean="0">
                <a:ln>
                  <a:noFill/>
                </a:ln>
                <a:solidFill>
                  <a:schemeClr val="tx1"/>
                </a:solidFill>
                <a:effectLst/>
                <a:latin typeface="Arial" panose="020B0604020202020204" pitchFamily="34" charset="0"/>
              </a:rPr>
              <a:t> or </a:t>
            </a:r>
            <a:r>
              <a:rPr kumimoji="0" lang="en-US" altLang="en-US" sz="3200" b="1" i="0" u="none" strike="noStrike" cap="none" normalizeH="0" baseline="0" dirty="0" smtClean="0">
                <a:ln>
                  <a:noFill/>
                </a:ln>
                <a:solidFill>
                  <a:schemeClr val="tx1"/>
                </a:solidFill>
                <a:effectLst/>
                <a:latin typeface="Arial" panose="020B0604020202020204" pitchFamily="34" charset="0"/>
              </a:rPr>
              <a:t>Django</a:t>
            </a:r>
            <a:r>
              <a:rPr kumimoji="0" lang="en-US" altLang="en-US" sz="3200" b="0" i="0" u="none" strike="noStrike" cap="none" normalizeH="0" baseline="0" dirty="0" smtClean="0">
                <a:ln>
                  <a:noFill/>
                </a:ln>
                <a:solidFill>
                  <a:schemeClr val="tx1"/>
                </a:solidFill>
                <a:effectLst/>
                <a:latin typeface="Arial" panose="020B0604020202020204" pitchFamily="34" charset="0"/>
              </a:rPr>
              <a:t> (web development/API)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smtClean="0">
                <a:ln>
                  <a:noFill/>
                </a:ln>
                <a:solidFill>
                  <a:schemeClr val="tx1"/>
                </a:solidFill>
                <a:effectLst/>
                <a:latin typeface="Arial" panose="020B0604020202020204" pitchFamily="34" charset="0"/>
              </a:rPr>
              <a:t>Docker</a:t>
            </a:r>
            <a:r>
              <a:rPr kumimoji="0" lang="en-US" altLang="en-US" sz="3200" b="0" i="0" u="none" strike="noStrike" cap="none" normalizeH="0" baseline="0" dirty="0" smtClean="0">
                <a:ln>
                  <a:noFill/>
                </a:ln>
                <a:solidFill>
                  <a:schemeClr val="tx1"/>
                </a:solidFill>
                <a:effectLst/>
                <a:latin typeface="Arial" panose="020B0604020202020204" pitchFamily="34" charset="0"/>
              </a:rPr>
              <a:t> (containerization and deployment)</a:t>
            </a:r>
          </a:p>
        </p:txBody>
      </p:sp>
    </p:spTree>
    <p:extLst>
      <p:ext uri="{BB962C8B-B14F-4D97-AF65-F5344CB8AC3E}">
        <p14:creationId xmlns:p14="http://schemas.microsoft.com/office/powerpoint/2010/main" val="184617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8421" y="94269"/>
            <a:ext cx="6089715" cy="772998"/>
          </a:xfrm>
        </p:spPr>
        <p:txBody>
          <a:bodyPr/>
          <a:lstStyle/>
          <a:p>
            <a:r>
              <a:rPr lang="en-US" dirty="0" smtClean="0"/>
              <a:t>Project Overview</a:t>
            </a:r>
            <a:endParaRPr lang="en-IN" dirty="0"/>
          </a:p>
        </p:txBody>
      </p:sp>
      <p:sp>
        <p:nvSpPr>
          <p:cNvPr id="3" name="Subtitle 2"/>
          <p:cNvSpPr>
            <a:spLocks noGrp="1"/>
          </p:cNvSpPr>
          <p:nvPr>
            <p:ph type="subTitle" idx="1"/>
          </p:nvPr>
        </p:nvSpPr>
        <p:spPr>
          <a:xfrm>
            <a:off x="707010" y="1216058"/>
            <a:ext cx="8566993" cy="5486400"/>
          </a:xfrm>
        </p:spPr>
        <p:txBody>
          <a:bodyPr>
            <a:normAutofit/>
          </a:bodyPr>
          <a:lstStyle/>
          <a:p>
            <a:pPr algn="l"/>
            <a:r>
              <a:rPr lang="en-US" sz="2800" dirty="0"/>
              <a:t>The </a:t>
            </a:r>
            <a:r>
              <a:rPr lang="en-US" sz="2800" b="1" dirty="0"/>
              <a:t>Job Market Analysis and Recommendation System</a:t>
            </a:r>
            <a:r>
              <a:rPr lang="en-US" sz="2800" dirty="0"/>
              <a:t> is a comprehensive data-driven project that aims to analyze current and historical job market trends and provide intelligent job recommendations to users. The project is structured to extract valuable insights from real-time job posting data, enabling users to understand employment trends, salary distributions, high-demand roles, and the evolving nature of remote work.</a:t>
            </a:r>
          </a:p>
          <a:p>
            <a:pPr algn="l"/>
            <a:r>
              <a:rPr lang="en-US" sz="2800" dirty="0"/>
              <a:t>This project is divided into several key tasks, each addressing a critical aspect of job market analysis:</a:t>
            </a:r>
          </a:p>
        </p:txBody>
      </p:sp>
    </p:spTree>
    <p:extLst>
      <p:ext uri="{BB962C8B-B14F-4D97-AF65-F5344CB8AC3E}">
        <p14:creationId xmlns:p14="http://schemas.microsoft.com/office/powerpoint/2010/main" val="3821276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idx="1"/>
          </p:nvPr>
        </p:nvSpPr>
        <p:spPr bwMode="auto">
          <a:xfrm>
            <a:off x="782639" y="461516"/>
            <a:ext cx="7842888"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Job Title and Salary Correlation</a:t>
            </a:r>
            <a:r>
              <a:rPr kumimoji="0" lang="en-US" altLang="en-US" sz="2400" b="0" i="0" u="none" strike="noStrike" cap="none" normalizeH="0" baseline="0" dirty="0" smtClean="0">
                <a:ln>
                  <a:noFill/>
                </a:ln>
                <a:solidFill>
                  <a:schemeClr val="tx1"/>
                </a:solidFill>
                <a:effectLst/>
                <a:latin typeface="Arial" panose="020B0604020202020204" pitchFamily="34" charset="0"/>
              </a:rPr>
              <a:t> :– Identifies relationships between job title keywords and salary offerings through statistical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Emerging Job Categories</a:t>
            </a:r>
            <a:r>
              <a:rPr kumimoji="0" lang="en-US" altLang="en-US" sz="2400" b="0" i="0" u="none" strike="noStrike" cap="none" normalizeH="0" baseline="0" dirty="0" smtClean="0">
                <a:ln>
                  <a:noFill/>
                </a:ln>
                <a:solidFill>
                  <a:schemeClr val="tx1"/>
                </a:solidFill>
                <a:effectLst/>
                <a:latin typeface="Arial" panose="020B0604020202020204" pitchFamily="34" charset="0"/>
              </a:rPr>
              <a:t> :– Detects new and rapidly growing job fields based on the frequency of job postings.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High-Demand Role Prediction</a:t>
            </a:r>
            <a:r>
              <a:rPr kumimoji="0" lang="en-US" altLang="en-US" sz="2400" b="0" i="0" u="none" strike="noStrike" cap="none" normalizeH="0" baseline="0" dirty="0" smtClean="0">
                <a:ln>
                  <a:noFill/>
                </a:ln>
                <a:solidFill>
                  <a:schemeClr val="tx1"/>
                </a:solidFill>
                <a:effectLst/>
                <a:latin typeface="Arial" panose="020B0604020202020204" pitchFamily="34" charset="0"/>
              </a:rPr>
              <a:t> :– Forecasts future in-demand roles using historical posting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Geographic Salary Comparison</a:t>
            </a:r>
            <a:r>
              <a:rPr kumimoji="0" lang="en-US" altLang="en-US" sz="2400" b="0" i="0" u="none" strike="noStrike" cap="none" normalizeH="0" baseline="0" dirty="0" smtClean="0">
                <a:ln>
                  <a:noFill/>
                </a:ln>
                <a:solidFill>
                  <a:schemeClr val="tx1"/>
                </a:solidFill>
                <a:effectLst/>
                <a:latin typeface="Arial" panose="020B0604020202020204" pitchFamily="34" charset="0"/>
              </a:rPr>
              <a:t> :– Compares average hourly wages across countries, highlighting regional differences.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Job Recommendation Engine</a:t>
            </a:r>
            <a:r>
              <a:rPr kumimoji="0" lang="en-US" altLang="en-US" sz="2400" b="0" i="0" u="none" strike="noStrike" cap="none" normalizeH="0" baseline="0" dirty="0" smtClean="0">
                <a:ln>
                  <a:noFill/>
                </a:ln>
                <a:solidFill>
                  <a:schemeClr val="tx1"/>
                </a:solidFill>
                <a:effectLst/>
                <a:latin typeface="Arial" panose="020B0604020202020204" pitchFamily="34" charset="0"/>
              </a:rPr>
              <a:t> :– Provides personalized job suggestions using real-time data and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Monthly Market Trend Tracker</a:t>
            </a:r>
            <a:r>
              <a:rPr kumimoji="0" lang="en-US" altLang="en-US" sz="2400" b="0" i="0" u="none" strike="noStrike" cap="none" normalizeH="0" baseline="0" dirty="0" smtClean="0">
                <a:ln>
                  <a:noFill/>
                </a:ln>
                <a:solidFill>
                  <a:schemeClr val="tx1"/>
                </a:solidFill>
                <a:effectLst/>
                <a:latin typeface="Arial" panose="020B0604020202020204" pitchFamily="34" charset="0"/>
              </a:rPr>
              <a:t> :– Visualizes and updates shifts in the job market over time.</a:t>
            </a:r>
          </a:p>
        </p:txBody>
      </p:sp>
    </p:spTree>
    <p:extLst>
      <p:ext uri="{BB962C8B-B14F-4D97-AF65-F5344CB8AC3E}">
        <p14:creationId xmlns:p14="http://schemas.microsoft.com/office/powerpoint/2010/main" val="74350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idx="1"/>
          </p:nvPr>
        </p:nvSpPr>
        <p:spPr bwMode="auto">
          <a:xfrm>
            <a:off x="773113" y="1729929"/>
            <a:ext cx="806922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smtClean="0">
                <a:ln>
                  <a:noFill/>
                </a:ln>
                <a:solidFill>
                  <a:schemeClr val="tx1"/>
                </a:solidFill>
                <a:effectLst/>
                <a:latin typeface="Arial" panose="020B0604020202020204" pitchFamily="34" charset="0"/>
              </a:rPr>
              <a:t>Remote Work Trends Analysis</a:t>
            </a:r>
            <a:r>
              <a:rPr kumimoji="0" lang="en-US" altLang="en-US" sz="3200" b="0" i="0" u="none" strike="noStrike" cap="none" normalizeH="0" baseline="0" smtClean="0">
                <a:ln>
                  <a:noFill/>
                </a:ln>
                <a:solidFill>
                  <a:schemeClr val="tx1"/>
                </a:solidFill>
                <a:effectLst/>
                <a:latin typeface="Arial" panose="020B0604020202020204" pitchFamily="34" charset="0"/>
              </a:rPr>
              <a:t> – Investigates how remote work opportunities are changing and becoming more prevalent.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smtClean="0">
                <a:ln>
                  <a:noFill/>
                </a:ln>
                <a:solidFill>
                  <a:schemeClr val="tx1"/>
                </a:solidFill>
                <a:effectLst/>
                <a:latin typeface="Arial" panose="020B0604020202020204" pitchFamily="34" charset="0"/>
              </a:rPr>
              <a:t>Future Trend Forecasting</a:t>
            </a:r>
            <a:r>
              <a:rPr kumimoji="0" lang="en-US" altLang="en-US" sz="3200" b="0" i="0" u="none" strike="noStrike" cap="none" normalizeH="0" baseline="0" smtClean="0">
                <a:ln>
                  <a:noFill/>
                </a:ln>
                <a:solidFill>
                  <a:schemeClr val="tx1"/>
                </a:solidFill>
                <a:effectLst/>
                <a:latin typeface="Arial" panose="020B0604020202020204" pitchFamily="34" charset="0"/>
              </a:rPr>
              <a:t> – Uses predictive analytics to estimate where the job market is headed.</a:t>
            </a:r>
          </a:p>
        </p:txBody>
      </p:sp>
    </p:spTree>
    <p:extLst>
      <p:ext uri="{BB962C8B-B14F-4D97-AF65-F5344CB8AC3E}">
        <p14:creationId xmlns:p14="http://schemas.microsoft.com/office/powerpoint/2010/main" val="41755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067" y="1"/>
            <a:ext cx="7766936" cy="5147732"/>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7999"/>
          </a:xfrm>
          <a:prstGeom prst="rect">
            <a:avLst/>
          </a:prstGeom>
        </p:spPr>
      </p:pic>
    </p:spTree>
    <p:extLst>
      <p:ext uri="{BB962C8B-B14F-4D97-AF65-F5344CB8AC3E}">
        <p14:creationId xmlns:p14="http://schemas.microsoft.com/office/powerpoint/2010/main" val="2862994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15579" cy="68579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5579" y="0"/>
            <a:ext cx="5376421" cy="6858000"/>
          </a:xfrm>
          <a:prstGeom prst="rect">
            <a:avLst/>
          </a:prstGeom>
        </p:spPr>
      </p:pic>
    </p:spTree>
    <p:extLst>
      <p:ext uri="{BB962C8B-B14F-4D97-AF65-F5344CB8AC3E}">
        <p14:creationId xmlns:p14="http://schemas.microsoft.com/office/powerpoint/2010/main" val="24585730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TotalTime>
  <Words>922</Words>
  <Application>Microsoft Office PowerPoint</Application>
  <PresentationFormat>Widescreen</PresentationFormat>
  <Paragraphs>35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Job Market Analysis and Recommendation System</vt:lpstr>
      <vt:lpstr>Introduction </vt:lpstr>
      <vt:lpstr>PowerPoint Presentation</vt:lpstr>
      <vt:lpstr>Used libraries</vt:lpstr>
      <vt:lpstr>Project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Market Analysis and Recommendation System</dc:title>
  <dc:creator>user</dc:creator>
  <cp:lastModifiedBy>user</cp:lastModifiedBy>
  <cp:revision>5</cp:revision>
  <dcterms:created xsi:type="dcterms:W3CDTF">2025-05-18T05:35:05Z</dcterms:created>
  <dcterms:modified xsi:type="dcterms:W3CDTF">2025-05-30T12:34:33Z</dcterms:modified>
</cp:coreProperties>
</file>