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png" ContentType="image/pn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7556500" cy="10699750"/>
  <p:notesSz cx="75565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0613" y="4465446"/>
            <a:ext cx="4335272" cy="2159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0942"/>
            <a:ext cx="680085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0613" y="4465446"/>
            <a:ext cx="4156710" cy="2159635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algn="ctr" marL="12700" marR="5080" indent="1905">
              <a:lnSpc>
                <a:spcPts val="5520"/>
              </a:lnSpc>
              <a:spcBef>
                <a:spcPts val="480"/>
              </a:spcBef>
            </a:pPr>
            <a:r>
              <a:rPr dirty="0" spc="-5"/>
              <a:t>AUTOMOBILE  </a:t>
            </a:r>
            <a:r>
              <a:rPr dirty="0" spc="-5"/>
              <a:t>ENGINEERING</a:t>
            </a:r>
          </a:p>
          <a:p>
            <a:pPr algn="ctr">
              <a:lnSpc>
                <a:spcPts val="5380"/>
              </a:lnSpc>
              <a:tabLst>
                <a:tab pos="763270" algn="l"/>
              </a:tabLst>
            </a:pPr>
            <a:r>
              <a:rPr dirty="0" spc="-5"/>
              <a:t>6</a:t>
            </a:r>
            <a:r>
              <a:rPr dirty="0" baseline="39426" sz="4650" spc="-7"/>
              <a:t>th	</a:t>
            </a:r>
            <a:r>
              <a:rPr dirty="0" sz="4800" spc="-5"/>
              <a:t>SEM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31264"/>
            <a:ext cx="5756910" cy="3644265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dirty="0" sz="1800" spc="-5">
                <a:solidFill>
                  <a:srgbClr val="4B4B4B"/>
                </a:solidFill>
                <a:latin typeface="Times New Roman"/>
                <a:cs typeface="Times New Roman"/>
              </a:rPr>
              <a:t>Multi Point Fuel </a:t>
            </a:r>
            <a:r>
              <a:rPr dirty="0" sz="1800">
                <a:solidFill>
                  <a:srgbClr val="4B4B4B"/>
                </a:solidFill>
                <a:latin typeface="Times New Roman"/>
                <a:cs typeface="Times New Roman"/>
              </a:rPr>
              <a:t>Injection</a:t>
            </a:r>
            <a:r>
              <a:rPr dirty="0" sz="1800" spc="-15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B4B4B"/>
                </a:solidFill>
                <a:latin typeface="Times New Roman"/>
                <a:cs typeface="Times New Roman"/>
              </a:rPr>
              <a:t>(MPFI)</a:t>
            </a:r>
            <a:endParaRPr sz="180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800"/>
              </a:lnSpc>
              <a:spcBef>
                <a:spcPts val="1265"/>
              </a:spcBef>
            </a:pP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MPFI is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a system or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method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of injecting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fuel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into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internal  combustion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engine through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multi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ports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situated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on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intake 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valve of each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cylinder.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delivers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exact quantity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fuel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in  each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cylinder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at the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right time. There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are three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types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MPFI  systems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–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Batched, Simultaneous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800" spc="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Sequential.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800"/>
              </a:lnSpc>
              <a:spcBef>
                <a:spcPts val="1125"/>
              </a:spcBef>
            </a:pP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In the batched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MPFI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system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fuel is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injected to the groups or 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batches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of the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cylinders without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bringing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their intake stroke 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together. In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simultaneous system,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fuel is inserted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all  cylinders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at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the same time,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while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the sequential system 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injection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is timed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overlap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with intake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stroke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of each 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cylinder.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334250"/>
            <a:ext cx="5758815" cy="2197735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CRDI (Common Rail Direct</a:t>
            </a:r>
            <a:r>
              <a:rPr dirty="0" sz="1800" spc="2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Injection)</a:t>
            </a:r>
            <a:endParaRPr sz="1800">
              <a:latin typeface="Times New Roman"/>
              <a:cs typeface="Times New Roman"/>
            </a:endParaRPr>
          </a:p>
          <a:p>
            <a:pPr algn="just" marL="12700" marR="8255">
              <a:lnSpc>
                <a:spcPct val="95900"/>
              </a:lnSpc>
              <a:spcBef>
                <a:spcPts val="1300"/>
              </a:spcBef>
            </a:pPr>
            <a:r>
              <a:rPr dirty="0" sz="1800" spc="-5">
                <a:latin typeface="Arial"/>
                <a:cs typeface="Arial"/>
              </a:rPr>
              <a:t>CRDI </a:t>
            </a:r>
            <a:r>
              <a:rPr dirty="0" sz="1800">
                <a:latin typeface="Arial"/>
                <a:cs typeface="Arial"/>
              </a:rPr>
              <a:t>stands for </a:t>
            </a:r>
            <a:r>
              <a:rPr dirty="0" sz="1800" spc="-5">
                <a:latin typeface="Arial"/>
                <a:cs typeface="Arial"/>
              </a:rPr>
              <a:t>Common Rail Direct Injection </a:t>
            </a:r>
            <a:r>
              <a:rPr dirty="0" sz="1800">
                <a:latin typeface="Arial"/>
                <a:cs typeface="Arial"/>
              </a:rPr>
              <a:t>meaning,  </a:t>
            </a:r>
            <a:r>
              <a:rPr dirty="0" sz="1800" spc="-5">
                <a:latin typeface="Arial"/>
                <a:cs typeface="Arial"/>
              </a:rPr>
              <a:t>direct injection </a:t>
            </a:r>
            <a:r>
              <a:rPr dirty="0" sz="1800">
                <a:latin typeface="Arial"/>
                <a:cs typeface="Arial"/>
              </a:rPr>
              <a:t>of the </a:t>
            </a:r>
            <a:r>
              <a:rPr dirty="0" sz="1800" spc="-5">
                <a:latin typeface="Arial"/>
                <a:cs typeface="Arial"/>
              </a:rPr>
              <a:t>fuel into the cylinders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a diesel  engine </a:t>
            </a:r>
            <a:r>
              <a:rPr dirty="0" sz="1800">
                <a:latin typeface="Arial"/>
                <a:cs typeface="Arial"/>
              </a:rPr>
              <a:t>via </a:t>
            </a:r>
            <a:r>
              <a:rPr dirty="0" sz="1800" spc="-5">
                <a:latin typeface="Arial"/>
                <a:cs typeface="Arial"/>
              </a:rPr>
              <a:t>a single, common line, called the common </a:t>
            </a:r>
            <a:r>
              <a:rPr dirty="0" sz="1800">
                <a:latin typeface="Arial"/>
                <a:cs typeface="Arial"/>
              </a:rPr>
              <a:t>rail  </a:t>
            </a:r>
            <a:r>
              <a:rPr dirty="0" sz="1800" spc="-5">
                <a:latin typeface="Arial"/>
                <a:cs typeface="Arial"/>
              </a:rPr>
              <a:t>which     is     connected     </a:t>
            </a:r>
            <a:r>
              <a:rPr dirty="0" sz="1800">
                <a:latin typeface="Arial"/>
                <a:cs typeface="Arial"/>
              </a:rPr>
              <a:t>to    </a:t>
            </a:r>
            <a:r>
              <a:rPr dirty="0" sz="1800" spc="-5">
                <a:latin typeface="Arial"/>
                <a:cs typeface="Arial"/>
              </a:rPr>
              <a:t>all     </a:t>
            </a:r>
            <a:r>
              <a:rPr dirty="0" sz="1800">
                <a:latin typeface="Arial"/>
                <a:cs typeface="Arial"/>
              </a:rPr>
              <a:t>the    fuel 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injectors.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Arial"/>
                <a:cs typeface="Arial"/>
              </a:rPr>
              <a:t>Whereas  </a:t>
            </a:r>
            <a:r>
              <a:rPr dirty="0" sz="1800">
                <a:latin typeface="Arial"/>
                <a:cs typeface="Arial"/>
              </a:rPr>
              <a:t>ordinary  </a:t>
            </a:r>
            <a:r>
              <a:rPr dirty="0" sz="1800" spc="-5">
                <a:latin typeface="Arial"/>
                <a:cs typeface="Arial"/>
              </a:rPr>
              <a:t>diesel  </a:t>
            </a:r>
            <a:r>
              <a:rPr dirty="0" sz="1800">
                <a:latin typeface="Arial"/>
                <a:cs typeface="Arial"/>
              </a:rPr>
              <a:t>direct  fuel-injection  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4778120"/>
            <a:ext cx="3762375" cy="234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5190"/>
            <a:ext cx="5757545" cy="345503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>
              <a:lnSpc>
                <a:spcPct val="95800"/>
              </a:lnSpc>
              <a:spcBef>
                <a:spcPts val="190"/>
              </a:spcBef>
            </a:pPr>
            <a:r>
              <a:rPr dirty="0" sz="1800" spc="-5">
                <a:latin typeface="Arial"/>
                <a:cs typeface="Arial"/>
              </a:rPr>
              <a:t>have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build up pressure </a:t>
            </a:r>
            <a:r>
              <a:rPr dirty="0" sz="1800">
                <a:latin typeface="Arial"/>
                <a:cs typeface="Arial"/>
              </a:rPr>
              <a:t>anew for each </a:t>
            </a:r>
            <a:r>
              <a:rPr dirty="0" sz="1800" spc="-5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every  </a:t>
            </a:r>
            <a:r>
              <a:rPr dirty="0" sz="1800" spc="-5">
                <a:latin typeface="Arial"/>
                <a:cs typeface="Arial"/>
              </a:rPr>
              <a:t>injection </a:t>
            </a:r>
            <a:r>
              <a:rPr dirty="0" sz="1800">
                <a:latin typeface="Arial"/>
                <a:cs typeface="Arial"/>
              </a:rPr>
              <a:t>cycle, the </a:t>
            </a:r>
            <a:r>
              <a:rPr dirty="0" sz="1800" spc="5">
                <a:latin typeface="Arial"/>
                <a:cs typeface="Arial"/>
              </a:rPr>
              <a:t>new </a:t>
            </a:r>
            <a:r>
              <a:rPr dirty="0" sz="1800">
                <a:latin typeface="Arial"/>
                <a:cs typeface="Arial"/>
              </a:rPr>
              <a:t>common </a:t>
            </a:r>
            <a:r>
              <a:rPr dirty="0" sz="1800" spc="-5">
                <a:latin typeface="Arial"/>
                <a:cs typeface="Arial"/>
              </a:rPr>
              <a:t>rail </a:t>
            </a:r>
            <a:r>
              <a:rPr dirty="0" sz="1800">
                <a:latin typeface="Arial"/>
                <a:cs typeface="Arial"/>
              </a:rPr>
              <a:t>(line) </a:t>
            </a:r>
            <a:r>
              <a:rPr dirty="0" sz="1800" spc="-5">
                <a:latin typeface="Arial"/>
                <a:cs typeface="Arial"/>
              </a:rPr>
              <a:t>engines  maintain constant </a:t>
            </a:r>
            <a:r>
              <a:rPr dirty="0" sz="1800">
                <a:latin typeface="Arial"/>
                <a:cs typeface="Arial"/>
              </a:rPr>
              <a:t>pressure </a:t>
            </a:r>
            <a:r>
              <a:rPr dirty="0" sz="1800" spc="-5">
                <a:latin typeface="Arial"/>
                <a:cs typeface="Arial"/>
              </a:rPr>
              <a:t>regardless </a:t>
            </a:r>
            <a:r>
              <a:rPr dirty="0" sz="1800">
                <a:latin typeface="Arial"/>
                <a:cs typeface="Arial"/>
              </a:rPr>
              <a:t>of the </a:t>
            </a:r>
            <a:r>
              <a:rPr dirty="0" sz="1800" spc="-5">
                <a:latin typeface="Arial"/>
                <a:cs typeface="Arial"/>
              </a:rPr>
              <a:t>injection  sequence. This pressure </a:t>
            </a:r>
            <a:r>
              <a:rPr dirty="0" sz="1800">
                <a:latin typeface="Arial"/>
                <a:cs typeface="Arial"/>
              </a:rPr>
              <a:t>then remains </a:t>
            </a:r>
            <a:r>
              <a:rPr dirty="0" sz="1800" spc="-5">
                <a:latin typeface="Arial"/>
                <a:cs typeface="Arial"/>
              </a:rPr>
              <a:t>permanently  available throughout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fuel line. </a:t>
            </a:r>
            <a:r>
              <a:rPr dirty="0" sz="1800" spc="5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engine's  electronic </a:t>
            </a:r>
            <a:r>
              <a:rPr dirty="0" sz="1800">
                <a:latin typeface="Arial"/>
                <a:cs typeface="Arial"/>
              </a:rPr>
              <a:t>timing </a:t>
            </a:r>
            <a:r>
              <a:rPr dirty="0" sz="1800" spc="-5">
                <a:latin typeface="Arial"/>
                <a:cs typeface="Arial"/>
              </a:rPr>
              <a:t>regulates injection </a:t>
            </a:r>
            <a:r>
              <a:rPr dirty="0" sz="1800">
                <a:latin typeface="Arial"/>
                <a:cs typeface="Arial"/>
              </a:rPr>
              <a:t>pressure </a:t>
            </a:r>
            <a:r>
              <a:rPr dirty="0" sz="1800" spc="-5">
                <a:latin typeface="Arial"/>
                <a:cs typeface="Arial"/>
              </a:rPr>
              <a:t>according 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engine </a:t>
            </a:r>
            <a:r>
              <a:rPr dirty="0" sz="1800">
                <a:latin typeface="Arial"/>
                <a:cs typeface="Arial"/>
              </a:rPr>
              <a:t>speed and </a:t>
            </a:r>
            <a:r>
              <a:rPr dirty="0" sz="1800" spc="-5">
                <a:latin typeface="Arial"/>
                <a:cs typeface="Arial"/>
              </a:rPr>
              <a:t>load.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electronic control unit  (ECU) modifies injection pressure </a:t>
            </a:r>
            <a:r>
              <a:rPr dirty="0" sz="1800">
                <a:latin typeface="Arial"/>
                <a:cs typeface="Arial"/>
              </a:rPr>
              <a:t>precisely </a:t>
            </a:r>
            <a:r>
              <a:rPr dirty="0" sz="1800" spc="-5">
                <a:latin typeface="Arial"/>
                <a:cs typeface="Arial"/>
              </a:rPr>
              <a:t>and as  needed, based on data obtained </a:t>
            </a:r>
            <a:r>
              <a:rPr dirty="0" sz="1800">
                <a:latin typeface="Arial"/>
                <a:cs typeface="Arial"/>
              </a:rPr>
              <a:t>from sensors </a:t>
            </a:r>
            <a:r>
              <a:rPr dirty="0" sz="1800" spc="-5">
                <a:latin typeface="Arial"/>
                <a:cs typeface="Arial"/>
              </a:rPr>
              <a:t>on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cam </a:t>
            </a:r>
            <a:r>
              <a:rPr dirty="0" sz="180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crankshafts. </a:t>
            </a:r>
            <a:r>
              <a:rPr dirty="0" sz="1800">
                <a:latin typeface="Arial"/>
                <a:cs typeface="Arial"/>
              </a:rPr>
              <a:t>In other </a:t>
            </a:r>
            <a:r>
              <a:rPr dirty="0" sz="1800" spc="-5">
                <a:latin typeface="Arial"/>
                <a:cs typeface="Arial"/>
              </a:rPr>
              <a:t>words, </a:t>
            </a:r>
            <a:r>
              <a:rPr dirty="0" sz="1800">
                <a:latin typeface="Arial"/>
                <a:cs typeface="Arial"/>
              </a:rPr>
              <a:t>compression and  </a:t>
            </a:r>
            <a:r>
              <a:rPr dirty="0" sz="1800" spc="-5">
                <a:latin typeface="Arial"/>
                <a:cs typeface="Arial"/>
              </a:rPr>
              <a:t>injection occur independently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each other. This  technique </a:t>
            </a:r>
            <a:r>
              <a:rPr dirty="0" sz="1800" spc="-10">
                <a:latin typeface="Arial"/>
                <a:cs typeface="Arial"/>
              </a:rPr>
              <a:t>allows </a:t>
            </a:r>
            <a:r>
              <a:rPr dirty="0" sz="1800" spc="-5">
                <a:latin typeface="Arial"/>
                <a:cs typeface="Arial"/>
              </a:rPr>
              <a:t>fuel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be injected as needed, saving  fuel.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886193"/>
            <a:ext cx="5757545" cy="266573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>
              <a:lnSpc>
                <a:spcPct val="95800"/>
              </a:lnSpc>
              <a:spcBef>
                <a:spcPts val="190"/>
              </a:spcBef>
            </a:pP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OHV means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Overhead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Valve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- an engine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design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where the 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camshaft is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installed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inside the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engine block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and valves are 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operated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through lifters,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pushrods and rocker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arms. For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this  reason, an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OHV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engine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is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also known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as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a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"Pushrod"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engine.  The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OHV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design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has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been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successfully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used for</a:t>
            </a:r>
            <a:r>
              <a:rPr dirty="0" sz="1800" spc="355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decades.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800"/>
              </a:lnSpc>
            </a:pP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main disadvantage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of an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OHV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design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is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that it's difficult  to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precisely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control the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valve timing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at high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rpm.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This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means, 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that an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OHV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design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is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better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suited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for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V8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or larger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engines,  where</a:t>
            </a:r>
            <a:r>
              <a:rPr dirty="0" sz="1800" spc="12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large</a:t>
            </a:r>
            <a:r>
              <a:rPr dirty="0" sz="1800" spc="125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engine</a:t>
            </a:r>
            <a:r>
              <a:rPr dirty="0" sz="1800" spc="125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volume</a:t>
            </a:r>
            <a:r>
              <a:rPr dirty="0" sz="1800" spc="114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offers</a:t>
            </a:r>
            <a:r>
              <a:rPr dirty="0" sz="1800" spc="12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higher</a:t>
            </a:r>
            <a:r>
              <a:rPr dirty="0" sz="1800" spc="110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torque</a:t>
            </a:r>
            <a:r>
              <a:rPr dirty="0" sz="1800" spc="125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at</a:t>
            </a:r>
            <a:r>
              <a:rPr dirty="0" sz="1800" spc="105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lower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5310" y="4331715"/>
            <a:ext cx="2329815" cy="1959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0617"/>
            <a:ext cx="5760085" cy="1351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rpms.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800"/>
              </a:lnSpc>
            </a:pP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It's also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technically more difficult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to install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more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than 2 valves  per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cylinder,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or implement Variable </a:t>
            </a:r>
            <a:r>
              <a:rPr dirty="0" sz="1800" spc="-10">
                <a:solidFill>
                  <a:srgbClr val="373737"/>
                </a:solidFill>
                <a:latin typeface="Times New Roman"/>
                <a:cs typeface="Times New Roman"/>
              </a:rPr>
              <a:t>Valve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Timing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- 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something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that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could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be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easily done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in a </a:t>
            </a:r>
            <a:r>
              <a:rPr dirty="0" sz="1800" spc="-5">
                <a:solidFill>
                  <a:srgbClr val="373737"/>
                </a:solidFill>
                <a:latin typeface="Times New Roman"/>
                <a:cs typeface="Times New Roman"/>
              </a:rPr>
              <a:t>DOHC</a:t>
            </a:r>
            <a:r>
              <a:rPr dirty="0" sz="1800" spc="15">
                <a:solidFill>
                  <a:srgbClr val="373737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73737"/>
                </a:solidFill>
                <a:latin typeface="Times New Roman"/>
                <a:cs typeface="Times New Roman"/>
              </a:rPr>
              <a:t>engine.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4305934"/>
            <a:ext cx="5769610" cy="788670"/>
          </a:xfrm>
          <a:prstGeom prst="rect">
            <a:avLst/>
          </a:prstGeom>
          <a:solidFill>
            <a:srgbClr val="F8F8F9"/>
          </a:solidFill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17780">
              <a:lnSpc>
                <a:spcPts val="2120"/>
              </a:lnSpc>
            </a:pP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UNIT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 3</a:t>
            </a:r>
            <a:endParaRPr sz="1800">
              <a:latin typeface="Times New Roman"/>
              <a:cs typeface="Times New Roman"/>
            </a:endParaRPr>
          </a:p>
          <a:p>
            <a:pPr marL="17780">
              <a:lnSpc>
                <a:spcPts val="2120"/>
              </a:lnSpc>
            </a:pP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Transmission system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476112"/>
            <a:ext cx="5755005" cy="255587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715">
              <a:lnSpc>
                <a:spcPct val="95800"/>
              </a:lnSpc>
              <a:spcBef>
                <a:spcPts val="190"/>
              </a:spcBef>
            </a:pP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Clutch-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 a car with a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manual transmission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clutch is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operated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by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pedal using a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hydraulic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or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cable connection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from the pedal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clutch mechanism.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clutch is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located  between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engine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gearbox, mounted directly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to the  face of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engine's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flywheel.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  <a:spcBef>
                <a:spcPts val="1195"/>
              </a:spcBef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clutch connects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disconnect two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rotating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shafts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(drive 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shafts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or line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shafts),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one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shaft is typically attached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800" spc="3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  engine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(the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driving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member)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while the output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shaft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(the driven 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member)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provides output power for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work</a:t>
            </a:r>
            <a:r>
              <a:rPr dirty="0" sz="140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7981" y="2381173"/>
            <a:ext cx="2212157" cy="1830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491610"/>
            <a:ext cx="5760085" cy="6142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Single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Plate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Clutch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095"/>
              </a:lnSpc>
            </a:pPr>
            <a:r>
              <a:rPr dirty="0" sz="1800" b="1">
                <a:solidFill>
                  <a:srgbClr val="545454"/>
                </a:solidFill>
                <a:latin typeface="Times New Roman"/>
                <a:cs typeface="Times New Roman"/>
              </a:rPr>
              <a:t>Main </a:t>
            </a:r>
            <a:r>
              <a:rPr dirty="0" sz="1800" spc="-5" b="1">
                <a:solidFill>
                  <a:srgbClr val="545454"/>
                </a:solidFill>
                <a:latin typeface="Times New Roman"/>
                <a:cs typeface="Times New Roman"/>
              </a:rPr>
              <a:t>Parts </a:t>
            </a:r>
            <a:r>
              <a:rPr dirty="0" sz="1800" b="1">
                <a:solidFill>
                  <a:srgbClr val="545454"/>
                </a:solidFill>
                <a:latin typeface="Times New Roman"/>
                <a:cs typeface="Times New Roman"/>
              </a:rPr>
              <a:t>Of clutch</a:t>
            </a:r>
            <a:r>
              <a:rPr dirty="0" sz="1800" spc="-5" b="1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45454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 indent="57785">
              <a:lnSpc>
                <a:spcPct val="95800"/>
              </a:lnSpc>
              <a:spcBef>
                <a:spcPts val="25"/>
              </a:spcBef>
            </a:pPr>
            <a:r>
              <a:rPr dirty="0" u="heavy" sz="1800" b="1">
                <a:solidFill>
                  <a:srgbClr val="545454"/>
                </a:solidFill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1) </a:t>
            </a:r>
            <a:r>
              <a:rPr dirty="0" u="heavy" sz="1800" spc="-5" b="1">
                <a:solidFill>
                  <a:srgbClr val="545454"/>
                </a:solidFill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u="heavy" sz="1800" b="1">
                <a:solidFill>
                  <a:srgbClr val="545454"/>
                </a:solidFill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driving members</a:t>
            </a:r>
            <a:r>
              <a:rPr dirty="0" sz="1800" b="1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consist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of a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flywheel mounted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on  the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engine crankshaft. The fly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wheel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is bolted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to a cover  which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carries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a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pressure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plate or driving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disc, pressure springs 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and releasing levers. Thus the entire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assembly </a:t>
            </a:r>
            <a:r>
              <a:rPr dirty="0" sz="1800" spc="-10">
                <a:solidFill>
                  <a:srgbClr val="545454"/>
                </a:solidFill>
                <a:latin typeface="Times New Roman"/>
                <a:cs typeface="Times New Roman"/>
              </a:rPr>
              <a:t>of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flywheel 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and the cover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rotate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all the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times.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clutch housing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and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the 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cover provided with openings dissipate the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heat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generated </a:t>
            </a:r>
            <a:r>
              <a:rPr dirty="0" sz="1800" spc="-10">
                <a:solidFill>
                  <a:srgbClr val="545454"/>
                </a:solidFill>
                <a:latin typeface="Times New Roman"/>
                <a:cs typeface="Times New Roman"/>
              </a:rPr>
              <a:t>by 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friction during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the clutch</a:t>
            </a:r>
            <a:r>
              <a:rPr dirty="0" sz="1800" spc="1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operation.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just" marL="12700" marR="8890">
              <a:lnSpc>
                <a:spcPct val="95900"/>
              </a:lnSpc>
            </a:pPr>
            <a:r>
              <a:rPr dirty="0" u="heavy" sz="1800" b="1">
                <a:solidFill>
                  <a:srgbClr val="545454"/>
                </a:solidFill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2 ) </a:t>
            </a:r>
            <a:r>
              <a:rPr dirty="0" u="heavy" sz="1800" spc="-5" b="1">
                <a:solidFill>
                  <a:srgbClr val="545454"/>
                </a:solidFill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The driven </a:t>
            </a:r>
            <a:r>
              <a:rPr dirty="0" u="heavy" sz="1800" b="1">
                <a:solidFill>
                  <a:srgbClr val="545454"/>
                </a:solidFill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members</a:t>
            </a:r>
            <a:r>
              <a:rPr dirty="0" sz="1800" b="1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consists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of a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disc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or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plate, called the 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clutch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plate.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It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is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free to slide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lengthwise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on the splines of the  clutch shaft. It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carries friction materials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on both of its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surface.  When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it is griped between the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flywheel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and the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pressure plate, 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it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rotates the clutch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shaft through the</a:t>
            </a:r>
            <a:r>
              <a:rPr dirty="0" sz="1800" spc="1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splines.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just" marL="12700" marR="7620">
              <a:lnSpc>
                <a:spcPct val="95800"/>
              </a:lnSpc>
            </a:pPr>
            <a:r>
              <a:rPr dirty="0" u="heavy" sz="1800" b="1">
                <a:solidFill>
                  <a:srgbClr val="545454"/>
                </a:solidFill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3) </a:t>
            </a:r>
            <a:r>
              <a:rPr dirty="0" u="heavy" sz="1800" spc="-5" b="1">
                <a:solidFill>
                  <a:srgbClr val="545454"/>
                </a:solidFill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u="heavy" sz="1800" b="1">
                <a:solidFill>
                  <a:srgbClr val="545454"/>
                </a:solidFill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operating members</a:t>
            </a:r>
            <a:r>
              <a:rPr dirty="0" sz="1800" b="1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consist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of a foot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pedal, linkage, 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release or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throw-out bearing, release levers and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springs  necessary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to insure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the proper operating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of the</a:t>
            </a:r>
            <a:r>
              <a:rPr dirty="0" sz="1800" spc="4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clutch.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algn="just" marL="12700" marR="11430">
              <a:lnSpc>
                <a:spcPts val="2080"/>
              </a:lnSpc>
              <a:spcBef>
                <a:spcPts val="5"/>
              </a:spcBef>
            </a:pP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Working-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It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is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most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common type of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clutch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used in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motor 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vehicles.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Basically,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it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consists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only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one clutch</a:t>
            </a:r>
            <a:r>
              <a:rPr dirty="0" sz="1800" spc="30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plate,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4254" y="914399"/>
            <a:ext cx="2971799" cy="234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0617"/>
            <a:ext cx="5758815" cy="266573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>
              <a:lnSpc>
                <a:spcPct val="95800"/>
              </a:lnSpc>
              <a:spcBef>
                <a:spcPts val="190"/>
              </a:spcBef>
            </a:pP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mounted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on the splines of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the clutch shaft.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fly wheel </a:t>
            </a:r>
            <a:r>
              <a:rPr dirty="0" sz="1800" spc="-10">
                <a:solidFill>
                  <a:srgbClr val="545454"/>
                </a:solidFill>
                <a:latin typeface="Times New Roman"/>
                <a:cs typeface="Times New Roman"/>
              </a:rPr>
              <a:t>is 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mounted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on the engine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crankshaft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and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rotates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with it.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The  pressure plate is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bolted to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the flywheel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through clutch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springs 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and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is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free to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slide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on the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clutch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shaft when the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clutch pedal is 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operated.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When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clutch is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engaged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clutch plate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is 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gripped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between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flywheel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and the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pressure plate. The 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friction linings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are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on both the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sides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of the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clutch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plate.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Due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to  the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friction between the flywheel, clutch plate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and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pressure 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plate,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the clutch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plate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revolves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with the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flywheel. As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the  clutch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plate revolves,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clutch </a:t>
            </a:r>
            <a:r>
              <a:rPr dirty="0" sz="1800">
                <a:solidFill>
                  <a:srgbClr val="545454"/>
                </a:solidFill>
                <a:latin typeface="Times New Roman"/>
                <a:cs typeface="Times New Roman"/>
              </a:rPr>
              <a:t>shaft also</a:t>
            </a:r>
            <a:r>
              <a:rPr dirty="0" sz="1800" spc="-1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45454"/>
                </a:solidFill>
                <a:latin typeface="Times New Roman"/>
                <a:cs typeface="Times New Roman"/>
              </a:rPr>
              <a:t>revolves.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050529"/>
            <a:ext cx="5755640" cy="1610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Multiplate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clutch:</a:t>
            </a:r>
            <a:r>
              <a:rPr dirty="0" u="heavy" sz="18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  <a:spcBef>
                <a:spcPts val="25"/>
              </a:spcBef>
            </a:pPr>
            <a:r>
              <a:rPr dirty="0" sz="1800">
                <a:latin typeface="Times New Roman"/>
                <a:cs typeface="Times New Roman"/>
              </a:rPr>
              <a:t>Multiplate </a:t>
            </a:r>
            <a:r>
              <a:rPr dirty="0" sz="1800" spc="-5">
                <a:latin typeface="Times New Roman"/>
                <a:cs typeface="Times New Roman"/>
              </a:rPr>
              <a:t>clutch </a:t>
            </a:r>
            <a:r>
              <a:rPr dirty="0" sz="1800">
                <a:latin typeface="Times New Roman"/>
                <a:cs typeface="Times New Roman"/>
              </a:rPr>
              <a:t>consists </a:t>
            </a:r>
            <a:r>
              <a:rPr dirty="0" sz="1800" spc="-5">
                <a:latin typeface="Times New Roman"/>
                <a:cs typeface="Times New Roman"/>
              </a:rPr>
              <a:t>of a number of clutch plates, </a:t>
            </a:r>
            <a:r>
              <a:rPr dirty="0" sz="1800">
                <a:latin typeface="Times New Roman"/>
                <a:cs typeface="Times New Roman"/>
              </a:rPr>
              <a:t>instead  of </a:t>
            </a:r>
            <a:r>
              <a:rPr dirty="0" sz="1800" spc="-5">
                <a:latin typeface="Times New Roman"/>
                <a:cs typeface="Times New Roman"/>
              </a:rPr>
              <a:t>only </a:t>
            </a:r>
            <a:r>
              <a:rPr dirty="0" sz="1800">
                <a:latin typeface="Times New Roman"/>
                <a:cs typeface="Times New Roman"/>
              </a:rPr>
              <a:t>one </a:t>
            </a:r>
            <a:r>
              <a:rPr dirty="0" sz="1800" spc="-5">
                <a:latin typeface="Times New Roman"/>
                <a:cs typeface="Times New Roman"/>
              </a:rPr>
              <a:t>clutch </a:t>
            </a:r>
            <a:r>
              <a:rPr dirty="0" sz="1800">
                <a:latin typeface="Times New Roman"/>
                <a:cs typeface="Times New Roman"/>
              </a:rPr>
              <a:t>plate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the case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single </a:t>
            </a:r>
            <a:r>
              <a:rPr dirty="0" sz="1800">
                <a:latin typeface="Times New Roman"/>
                <a:cs typeface="Times New Roman"/>
              </a:rPr>
              <a:t>plate </a:t>
            </a:r>
            <a:r>
              <a:rPr dirty="0" sz="1800" spc="-5">
                <a:latin typeface="Times New Roman"/>
                <a:cs typeface="Times New Roman"/>
              </a:rPr>
              <a:t>clutch.  As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number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clutch plates </a:t>
            </a:r>
            <a:r>
              <a:rPr dirty="0" sz="1800">
                <a:latin typeface="Times New Roman"/>
                <a:cs typeface="Times New Roman"/>
              </a:rPr>
              <a:t>are </a:t>
            </a:r>
            <a:r>
              <a:rPr dirty="0" sz="1800" spc="-5">
                <a:latin typeface="Times New Roman"/>
                <a:cs typeface="Times New Roman"/>
              </a:rPr>
              <a:t>increased,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friction  </a:t>
            </a:r>
            <a:r>
              <a:rPr dirty="0" sz="1800">
                <a:latin typeface="Times New Roman"/>
                <a:cs typeface="Times New Roman"/>
              </a:rPr>
              <a:t>surface also </a:t>
            </a:r>
            <a:r>
              <a:rPr dirty="0" sz="1800" spc="-5">
                <a:latin typeface="Times New Roman"/>
                <a:cs typeface="Times New Roman"/>
              </a:rPr>
              <a:t>increase. The increased number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friction  surfaces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obviously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increases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capacity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clutch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4594859"/>
            <a:ext cx="5725795" cy="3221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880617"/>
            <a:ext cx="6336665" cy="161353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302260" marR="295910">
              <a:lnSpc>
                <a:spcPct val="95800"/>
              </a:lnSpc>
              <a:spcBef>
                <a:spcPts val="190"/>
              </a:spcBef>
            </a:pPr>
            <a:r>
              <a:rPr dirty="0" sz="1800" spc="-5">
                <a:latin typeface="Times New Roman"/>
                <a:cs typeface="Times New Roman"/>
              </a:rPr>
              <a:t>transmit </a:t>
            </a:r>
            <a:r>
              <a:rPr dirty="0" sz="1800">
                <a:latin typeface="Times New Roman"/>
                <a:cs typeface="Times New Roman"/>
              </a:rPr>
              <a:t>torque. The plates </a:t>
            </a:r>
            <a:r>
              <a:rPr dirty="0" sz="1800" spc="-5">
                <a:latin typeface="Times New Roman"/>
                <a:cs typeface="Times New Roman"/>
              </a:rPr>
              <a:t>are alternately fitted to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engine  </a:t>
            </a:r>
            <a:r>
              <a:rPr dirty="0" sz="1800">
                <a:latin typeface="Times New Roman"/>
                <a:cs typeface="Times New Roman"/>
              </a:rPr>
              <a:t>shaft and </a:t>
            </a:r>
            <a:r>
              <a:rPr dirty="0" sz="1800" spc="-5">
                <a:latin typeface="Times New Roman"/>
                <a:cs typeface="Times New Roman"/>
              </a:rPr>
              <a:t>the gear </a:t>
            </a:r>
            <a:r>
              <a:rPr dirty="0" sz="1800">
                <a:latin typeface="Times New Roman"/>
                <a:cs typeface="Times New Roman"/>
              </a:rPr>
              <a:t>box shaft. They are </a:t>
            </a:r>
            <a:r>
              <a:rPr dirty="0" sz="1800" spc="-5">
                <a:latin typeface="Times New Roman"/>
                <a:cs typeface="Times New Roman"/>
              </a:rPr>
              <a:t>firmly pressed </a:t>
            </a:r>
            <a:r>
              <a:rPr dirty="0" sz="1800" spc="-10">
                <a:latin typeface="Times New Roman"/>
                <a:cs typeface="Times New Roman"/>
              </a:rPr>
              <a:t>by </a:t>
            </a:r>
            <a:r>
              <a:rPr dirty="0" sz="1800" spc="-5">
                <a:latin typeface="Times New Roman"/>
                <a:cs typeface="Times New Roman"/>
              </a:rPr>
              <a:t>strong  </a:t>
            </a:r>
            <a:r>
              <a:rPr dirty="0" sz="1800">
                <a:latin typeface="Times New Roman"/>
                <a:cs typeface="Times New Roman"/>
              </a:rPr>
              <a:t>coil spring and </a:t>
            </a:r>
            <a:r>
              <a:rPr dirty="0" sz="1800" spc="-5">
                <a:latin typeface="Times New Roman"/>
                <a:cs typeface="Times New Roman"/>
              </a:rPr>
              <a:t>assembled </a:t>
            </a:r>
            <a:r>
              <a:rPr dirty="0" sz="1800">
                <a:latin typeface="Times New Roman"/>
                <a:cs typeface="Times New Roman"/>
              </a:rPr>
              <a:t>in a </a:t>
            </a:r>
            <a:r>
              <a:rPr dirty="0" sz="1800" spc="-5">
                <a:latin typeface="Times New Roman"/>
                <a:cs typeface="Times New Roman"/>
              </a:rPr>
              <a:t>drum. </a:t>
            </a:r>
            <a:r>
              <a:rPr dirty="0" sz="1800">
                <a:latin typeface="Times New Roman"/>
                <a:cs typeface="Times New Roman"/>
              </a:rPr>
              <a:t>Each of </a:t>
            </a:r>
            <a:r>
              <a:rPr dirty="0" sz="1800" spc="-5">
                <a:latin typeface="Times New Roman"/>
                <a:cs typeface="Times New Roman"/>
              </a:rPr>
              <a:t>the alternate  </a:t>
            </a:r>
            <a:r>
              <a:rPr dirty="0" sz="1800">
                <a:latin typeface="Times New Roman"/>
                <a:cs typeface="Times New Roman"/>
              </a:rPr>
              <a:t>plate </a:t>
            </a:r>
            <a:r>
              <a:rPr dirty="0" sz="1800" spc="-5">
                <a:latin typeface="Times New Roman"/>
                <a:cs typeface="Times New Roman"/>
              </a:rPr>
              <a:t>slides </a:t>
            </a:r>
            <a:r>
              <a:rPr dirty="0" sz="1800">
                <a:latin typeface="Times New Roman"/>
                <a:cs typeface="Times New Roman"/>
              </a:rPr>
              <a:t>in grooves on the flywheel and the </a:t>
            </a:r>
            <a:r>
              <a:rPr dirty="0" sz="1800" spc="-5">
                <a:latin typeface="Times New Roman"/>
                <a:cs typeface="Times New Roman"/>
              </a:rPr>
              <a:t>other </a:t>
            </a:r>
            <a:r>
              <a:rPr dirty="0" sz="1800">
                <a:latin typeface="Times New Roman"/>
                <a:cs typeface="Times New Roman"/>
              </a:rPr>
              <a:t>slides on  splines on the </a:t>
            </a:r>
            <a:r>
              <a:rPr dirty="0" sz="1800" spc="-5">
                <a:latin typeface="Times New Roman"/>
                <a:cs typeface="Times New Roman"/>
              </a:rPr>
              <a:t>pressure </a:t>
            </a:r>
            <a:r>
              <a:rPr dirty="0" sz="1800">
                <a:latin typeface="Times New Roman"/>
                <a:cs typeface="Times New Roman"/>
              </a:rPr>
              <a:t>plate. </a:t>
            </a:r>
            <a:r>
              <a:rPr dirty="0" sz="1800" spc="-5">
                <a:latin typeface="Times New Roman"/>
                <a:cs typeface="Times New Roman"/>
              </a:rPr>
              <a:t>Thus, </a:t>
            </a:r>
            <a:r>
              <a:rPr dirty="0" sz="1800">
                <a:latin typeface="Times New Roman"/>
                <a:cs typeface="Times New Roman"/>
              </a:rPr>
              <a:t>each </a:t>
            </a:r>
            <a:r>
              <a:rPr dirty="0" sz="1800" spc="-5">
                <a:latin typeface="Times New Roman"/>
                <a:cs typeface="Times New Roman"/>
              </a:rPr>
              <a:t>alternate </a:t>
            </a:r>
            <a:r>
              <a:rPr dirty="0" sz="1800">
                <a:latin typeface="Times New Roman"/>
                <a:cs typeface="Times New Roman"/>
              </a:rPr>
              <a:t>plate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has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  <a:tabLst>
                <a:tab pos="302260" algn="l"/>
                <a:tab pos="6323330" algn="l"/>
              </a:tabLst>
            </a:pPr>
            <a:r>
              <a:rPr dirty="0" u="sng" sz="1800">
                <a:uFill>
                  <a:solidFill>
                    <a:srgbClr val="DDDDDD"/>
                  </a:solidFill>
                </a:uFill>
                <a:latin typeface="Times New Roman"/>
                <a:cs typeface="Times New Roman"/>
              </a:rPr>
              <a:t> 	inner and </a:t>
            </a:r>
            <a:r>
              <a:rPr dirty="0" u="sng" sz="1800" spc="-5">
                <a:uFill>
                  <a:solidFill>
                    <a:srgbClr val="DDDDDD"/>
                  </a:solidFill>
                </a:uFill>
                <a:latin typeface="Times New Roman"/>
                <a:cs typeface="Times New Roman"/>
              </a:rPr>
              <a:t>outer</a:t>
            </a:r>
            <a:r>
              <a:rPr dirty="0" u="sng" sz="1800" spc="-55">
                <a:uFill>
                  <a:solidFill>
                    <a:srgbClr val="DDDDD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5">
                <a:uFill>
                  <a:solidFill>
                    <a:srgbClr val="DDDDDD"/>
                  </a:solidFill>
                </a:uFill>
                <a:latin typeface="Times New Roman"/>
                <a:cs typeface="Times New Roman"/>
              </a:rPr>
              <a:t>splines.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840" y="6735444"/>
            <a:ext cx="6311265" cy="0"/>
          </a:xfrm>
          <a:custGeom>
            <a:avLst/>
            <a:gdLst/>
            <a:ahLst/>
            <a:cxnLst/>
            <a:rect l="l" t="t" r="r" b="b"/>
            <a:pathLst>
              <a:path w="6311265" h="0">
                <a:moveTo>
                  <a:pt x="0" y="0"/>
                </a:moveTo>
                <a:lnTo>
                  <a:pt x="6310884" y="0"/>
                </a:lnTo>
              </a:path>
            </a:pathLst>
          </a:custGeom>
          <a:ln w="9143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8151" y="6718554"/>
            <a:ext cx="5951855" cy="27114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800" i="1">
                <a:latin typeface="Times New Roman"/>
                <a:cs typeface="Times New Roman"/>
              </a:rPr>
              <a:t>Working </a:t>
            </a:r>
            <a:r>
              <a:rPr dirty="0" sz="1800" spc="-5" i="1">
                <a:latin typeface="Times New Roman"/>
                <a:cs typeface="Times New Roman"/>
              </a:rPr>
              <a:t>Of Multi Plate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Clutch</a:t>
            </a:r>
            <a:endParaRPr sz="1800">
              <a:latin typeface="Times New Roman"/>
              <a:cs typeface="Times New Roman"/>
            </a:endParaRPr>
          </a:p>
          <a:p>
            <a:pPr algn="just" marL="206375" marR="7620">
              <a:lnSpc>
                <a:spcPct val="95900"/>
              </a:lnSpc>
              <a:spcBef>
                <a:spcPts val="220"/>
              </a:spcBef>
            </a:pP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multiple clutch works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the same </a:t>
            </a:r>
            <a:r>
              <a:rPr dirty="0" sz="1800" spc="-10">
                <a:latin typeface="Times New Roman"/>
                <a:cs typeface="Times New Roman"/>
              </a:rPr>
              <a:t>way </a:t>
            </a:r>
            <a:r>
              <a:rPr dirty="0" sz="1800" spc="-5">
                <a:latin typeface="Times New Roman"/>
                <a:cs typeface="Times New Roman"/>
              </a:rPr>
              <a:t>as the single plate  clutch, </a:t>
            </a:r>
            <a:r>
              <a:rPr dirty="0" sz="1800" spc="-10">
                <a:latin typeface="Times New Roman"/>
                <a:cs typeface="Times New Roman"/>
              </a:rPr>
              <a:t>by </a:t>
            </a:r>
            <a:r>
              <a:rPr dirty="0" sz="1800" spc="-5">
                <a:latin typeface="Times New Roman"/>
                <a:cs typeface="Times New Roman"/>
              </a:rPr>
              <a:t>operating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clutch pedal.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multiplate clutches  </a:t>
            </a:r>
            <a:r>
              <a:rPr dirty="0" sz="1800">
                <a:latin typeface="Times New Roman"/>
                <a:cs typeface="Times New Roman"/>
              </a:rPr>
              <a:t>are used in </a:t>
            </a:r>
            <a:r>
              <a:rPr dirty="0" sz="1800" spc="-5">
                <a:latin typeface="Times New Roman"/>
                <a:cs typeface="Times New Roman"/>
              </a:rPr>
              <a:t>heavy commercial vehicles, </a:t>
            </a:r>
            <a:r>
              <a:rPr dirty="0" sz="1800">
                <a:latin typeface="Times New Roman"/>
                <a:cs typeface="Times New Roman"/>
              </a:rPr>
              <a:t>racing </a:t>
            </a:r>
            <a:r>
              <a:rPr dirty="0" sz="1800" spc="-10">
                <a:latin typeface="Times New Roman"/>
                <a:cs typeface="Times New Roman"/>
              </a:rPr>
              <a:t>cars </a:t>
            </a:r>
            <a:r>
              <a:rPr dirty="0" sz="1800">
                <a:latin typeface="Times New Roman"/>
                <a:cs typeface="Times New Roman"/>
              </a:rPr>
              <a:t>and motor  cycles for </a:t>
            </a:r>
            <a:r>
              <a:rPr dirty="0" sz="1800" spc="-5">
                <a:latin typeface="Times New Roman"/>
                <a:cs typeface="Times New Roman"/>
              </a:rPr>
              <a:t>transmitting </a:t>
            </a:r>
            <a:r>
              <a:rPr dirty="0" sz="1800">
                <a:latin typeface="Times New Roman"/>
                <a:cs typeface="Times New Roman"/>
              </a:rPr>
              <a:t>high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torque.</a:t>
            </a:r>
            <a:endParaRPr sz="1800">
              <a:latin typeface="Times New Roman"/>
              <a:cs typeface="Times New Roman"/>
            </a:endParaRPr>
          </a:p>
          <a:p>
            <a:pPr marL="206375">
              <a:lnSpc>
                <a:spcPts val="2020"/>
              </a:lnSpc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multiple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clutches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may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dry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wet.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When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clutch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algn="just" marL="206375" marR="8890">
              <a:lnSpc>
                <a:spcPct val="95800"/>
              </a:lnSpc>
              <a:spcBef>
                <a:spcPts val="50"/>
              </a:spcBef>
            </a:pPr>
            <a:r>
              <a:rPr dirty="0" sz="1800">
                <a:latin typeface="Times New Roman"/>
                <a:cs typeface="Times New Roman"/>
              </a:rPr>
              <a:t>operated in an oil </a:t>
            </a:r>
            <a:r>
              <a:rPr dirty="0" sz="1800" spc="-5">
                <a:latin typeface="Times New Roman"/>
                <a:cs typeface="Times New Roman"/>
              </a:rPr>
              <a:t>bath, </a:t>
            </a: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called a </a:t>
            </a:r>
            <a:r>
              <a:rPr dirty="0" sz="1800" spc="-5">
                <a:latin typeface="Times New Roman"/>
                <a:cs typeface="Times New Roman"/>
              </a:rPr>
              <a:t>wet clutch. When </a:t>
            </a:r>
            <a:r>
              <a:rPr dirty="0" sz="1800">
                <a:latin typeface="Times New Roman"/>
                <a:cs typeface="Times New Roman"/>
              </a:rPr>
              <a:t>the  clutch </a:t>
            </a:r>
            <a:r>
              <a:rPr dirty="0" sz="1800" spc="-5">
                <a:latin typeface="Times New Roman"/>
                <a:cs typeface="Times New Roman"/>
              </a:rPr>
              <a:t>is operated dry, </a:t>
            </a: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5">
                <a:latin typeface="Times New Roman"/>
                <a:cs typeface="Times New Roman"/>
              </a:rPr>
              <a:t>is called dry clutch.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wet clutch  </a:t>
            </a:r>
            <a:r>
              <a:rPr dirty="0" sz="1800">
                <a:latin typeface="Times New Roman"/>
                <a:cs typeface="Times New Roman"/>
              </a:rPr>
              <a:t>are </a:t>
            </a:r>
            <a:r>
              <a:rPr dirty="0" sz="1800" spc="-5">
                <a:latin typeface="Times New Roman"/>
                <a:cs typeface="Times New Roman"/>
              </a:rPr>
              <a:t>generally </a:t>
            </a:r>
            <a:r>
              <a:rPr dirty="0" sz="1800" spc="-10">
                <a:latin typeface="Times New Roman"/>
                <a:cs typeface="Times New Roman"/>
              </a:rPr>
              <a:t>used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conjunction </a:t>
            </a:r>
            <a:r>
              <a:rPr dirty="0" sz="1800">
                <a:latin typeface="Times New Roman"/>
                <a:cs typeface="Times New Roman"/>
              </a:rPr>
              <a:t>with, or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a part of the  </a:t>
            </a:r>
            <a:r>
              <a:rPr dirty="0" sz="1800" spc="-5">
                <a:latin typeface="Times New Roman"/>
                <a:cs typeface="Times New Roman"/>
              </a:rPr>
              <a:t>automatic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transmission.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725" y="2605991"/>
            <a:ext cx="5530215" cy="4045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5190"/>
            <a:ext cx="5757545" cy="725360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>
              <a:lnSpc>
                <a:spcPct val="95800"/>
              </a:lnSpc>
              <a:spcBef>
                <a:spcPts val="190"/>
              </a:spcBef>
            </a:pPr>
            <a:r>
              <a:rPr dirty="0" sz="1800" spc="-5" b="1">
                <a:solidFill>
                  <a:srgbClr val="333333"/>
                </a:solidFill>
                <a:latin typeface="Times New Roman"/>
                <a:cs typeface="Times New Roman"/>
              </a:rPr>
              <a:t>Centrifugal Clutch </a:t>
            </a:r>
            <a:r>
              <a:rPr dirty="0" sz="1800" spc="-5" b="1">
                <a:solidFill>
                  <a:srgbClr val="444444"/>
                </a:solidFill>
                <a:latin typeface="Times New Roman"/>
                <a:cs typeface="Times New Roman"/>
              </a:rPr>
              <a:t>is in </a:t>
            </a:r>
            <a:r>
              <a:rPr dirty="0" sz="1800" b="1">
                <a:solidFill>
                  <a:srgbClr val="444444"/>
                </a:solidFill>
                <a:latin typeface="Times New Roman"/>
                <a:cs typeface="Times New Roman"/>
              </a:rPr>
              <a:t>which centrifugal </a:t>
            </a:r>
            <a:r>
              <a:rPr dirty="0" sz="1800" spc="-5" b="1">
                <a:solidFill>
                  <a:srgbClr val="444444"/>
                </a:solidFill>
                <a:latin typeface="Times New Roman"/>
                <a:cs typeface="Times New Roman"/>
              </a:rPr>
              <a:t>force is used </a:t>
            </a:r>
            <a:r>
              <a:rPr dirty="0" sz="1800" b="1">
                <a:solidFill>
                  <a:srgbClr val="444444"/>
                </a:solidFill>
                <a:latin typeface="Times New Roman"/>
                <a:cs typeface="Times New Roman"/>
              </a:rPr>
              <a:t>to  connect </a:t>
            </a:r>
            <a:r>
              <a:rPr dirty="0" sz="1800" spc="-5" b="1">
                <a:solidFill>
                  <a:srgbClr val="444444"/>
                </a:solidFill>
                <a:latin typeface="Times New Roman"/>
                <a:cs typeface="Times New Roman"/>
              </a:rPr>
              <a:t>engine </a:t>
            </a:r>
            <a:r>
              <a:rPr dirty="0" sz="1800" b="1">
                <a:solidFill>
                  <a:srgbClr val="444444"/>
                </a:solidFill>
                <a:latin typeface="Times New Roman"/>
                <a:cs typeface="Times New Roman"/>
              </a:rPr>
              <a:t>drive </a:t>
            </a:r>
            <a:r>
              <a:rPr dirty="0" sz="1800" spc="-5" b="1">
                <a:solidFill>
                  <a:srgbClr val="444444"/>
                </a:solidFill>
                <a:latin typeface="Times New Roman"/>
                <a:cs typeface="Times New Roman"/>
              </a:rPr>
              <a:t>shaft </a:t>
            </a:r>
            <a:r>
              <a:rPr dirty="0" sz="1800" b="1">
                <a:solidFill>
                  <a:srgbClr val="444444"/>
                </a:solidFill>
                <a:latin typeface="Times New Roman"/>
                <a:cs typeface="Times New Roman"/>
              </a:rPr>
              <a:t>with </a:t>
            </a:r>
            <a:r>
              <a:rPr dirty="0" sz="1800" spc="-5" b="1">
                <a:solidFill>
                  <a:srgbClr val="444444"/>
                </a:solidFill>
                <a:latin typeface="Times New Roman"/>
                <a:cs typeface="Times New Roman"/>
              </a:rPr>
              <a:t>the shaft </a:t>
            </a:r>
            <a:r>
              <a:rPr dirty="0" sz="1800" b="1">
                <a:solidFill>
                  <a:srgbClr val="444444"/>
                </a:solidFill>
                <a:latin typeface="Times New Roman"/>
                <a:cs typeface="Times New Roman"/>
              </a:rPr>
              <a:t>of </a:t>
            </a:r>
            <a:r>
              <a:rPr dirty="0" sz="1800" spc="-5" b="1">
                <a:solidFill>
                  <a:srgbClr val="444444"/>
                </a:solidFill>
                <a:latin typeface="Times New Roman"/>
                <a:cs typeface="Times New Roman"/>
              </a:rPr>
              <a:t>transmission.  It is </a:t>
            </a:r>
            <a:r>
              <a:rPr dirty="0" sz="1800" b="1">
                <a:solidFill>
                  <a:srgbClr val="444444"/>
                </a:solidFill>
                <a:latin typeface="Times New Roman"/>
                <a:cs typeface="Times New Roman"/>
              </a:rPr>
              <a:t>placed </a:t>
            </a:r>
            <a:r>
              <a:rPr dirty="0" sz="1800" spc="-5" b="1">
                <a:solidFill>
                  <a:srgbClr val="444444"/>
                </a:solidFill>
                <a:latin typeface="Times New Roman"/>
                <a:cs typeface="Times New Roman"/>
              </a:rPr>
              <a:t>in between the engine flywheel </a:t>
            </a:r>
            <a:r>
              <a:rPr dirty="0" sz="1800" spc="-10" b="1">
                <a:solidFill>
                  <a:srgbClr val="444444"/>
                </a:solidFill>
                <a:latin typeface="Times New Roman"/>
                <a:cs typeface="Times New Roman"/>
              </a:rPr>
              <a:t>and  </a:t>
            </a:r>
            <a:r>
              <a:rPr dirty="0" sz="1800" spc="-5" b="1">
                <a:solidFill>
                  <a:srgbClr val="444444"/>
                </a:solidFill>
                <a:latin typeface="Times New Roman"/>
                <a:cs typeface="Times New Roman"/>
              </a:rPr>
              <a:t>transmission </a:t>
            </a:r>
            <a:r>
              <a:rPr dirty="0" sz="1800" b="1">
                <a:solidFill>
                  <a:srgbClr val="444444"/>
                </a:solidFill>
                <a:latin typeface="Times New Roman"/>
                <a:cs typeface="Times New Roman"/>
              </a:rPr>
              <a:t>system. </a:t>
            </a:r>
            <a:r>
              <a:rPr dirty="0" sz="1800" spc="-5" b="1">
                <a:solidFill>
                  <a:srgbClr val="444444"/>
                </a:solidFill>
                <a:latin typeface="Times New Roman"/>
                <a:cs typeface="Times New Roman"/>
              </a:rPr>
              <a:t>Its </a:t>
            </a:r>
            <a:r>
              <a:rPr dirty="0" sz="1800" b="1">
                <a:solidFill>
                  <a:srgbClr val="444444"/>
                </a:solidFill>
                <a:latin typeface="Times New Roman"/>
                <a:cs typeface="Times New Roman"/>
              </a:rPr>
              <a:t>main </a:t>
            </a:r>
            <a:r>
              <a:rPr dirty="0" sz="1800" spc="-5" b="1">
                <a:solidFill>
                  <a:srgbClr val="444444"/>
                </a:solidFill>
                <a:latin typeface="Times New Roman"/>
                <a:cs typeface="Times New Roman"/>
              </a:rPr>
              <a:t>function is </a:t>
            </a:r>
            <a:r>
              <a:rPr dirty="0" sz="1800" b="1">
                <a:solidFill>
                  <a:srgbClr val="444444"/>
                </a:solidFill>
                <a:latin typeface="Times New Roman"/>
                <a:cs typeface="Times New Roman"/>
              </a:rPr>
              <a:t>to connect </a:t>
            </a:r>
            <a:r>
              <a:rPr dirty="0" sz="1800" spc="-5" b="1">
                <a:solidFill>
                  <a:srgbClr val="444444"/>
                </a:solidFill>
                <a:latin typeface="Times New Roman"/>
                <a:cs typeface="Times New Roman"/>
              </a:rPr>
              <a:t>the  engine shaft with the transmission shaft. It </a:t>
            </a:r>
            <a:r>
              <a:rPr dirty="0" sz="1800" b="1">
                <a:solidFill>
                  <a:srgbClr val="444444"/>
                </a:solidFill>
                <a:latin typeface="Times New Roman"/>
                <a:cs typeface="Times New Roman"/>
              </a:rPr>
              <a:t>works </a:t>
            </a:r>
            <a:r>
              <a:rPr dirty="0" sz="1800" spc="5" b="1">
                <a:solidFill>
                  <a:srgbClr val="444444"/>
                </a:solidFill>
                <a:latin typeface="Times New Roman"/>
                <a:cs typeface="Times New Roman"/>
              </a:rPr>
              <a:t>more  </a:t>
            </a:r>
            <a:r>
              <a:rPr dirty="0" sz="1800" spc="-5" b="1">
                <a:solidFill>
                  <a:srgbClr val="444444"/>
                </a:solidFill>
                <a:latin typeface="Times New Roman"/>
                <a:cs typeface="Times New Roman"/>
              </a:rPr>
              <a:t>efficiently </a:t>
            </a:r>
            <a:r>
              <a:rPr dirty="0" sz="1800" b="1">
                <a:solidFill>
                  <a:srgbClr val="444444"/>
                </a:solidFill>
                <a:latin typeface="Times New Roman"/>
                <a:cs typeface="Times New Roman"/>
              </a:rPr>
              <a:t>at </a:t>
            </a:r>
            <a:r>
              <a:rPr dirty="0" sz="1800" spc="-5" b="1">
                <a:solidFill>
                  <a:srgbClr val="444444"/>
                </a:solidFill>
                <a:latin typeface="Times New Roman"/>
                <a:cs typeface="Times New Roman"/>
              </a:rPr>
              <a:t>higher</a:t>
            </a:r>
            <a:r>
              <a:rPr dirty="0" sz="1800" spc="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44444"/>
                </a:solidFill>
                <a:latin typeface="Times New Roman"/>
                <a:cs typeface="Times New Roman"/>
              </a:rPr>
              <a:t>speed.</a:t>
            </a: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ts val="3404"/>
              </a:lnSpc>
              <a:spcBef>
                <a:spcPts val="1090"/>
              </a:spcBef>
            </a:pPr>
            <a:r>
              <a:rPr dirty="0" sz="2850">
                <a:solidFill>
                  <a:srgbClr val="333333"/>
                </a:solidFill>
                <a:latin typeface="Times New Roman"/>
                <a:cs typeface="Times New Roman"/>
              </a:rPr>
              <a:t>Main</a:t>
            </a:r>
            <a:r>
              <a:rPr dirty="0" sz="2850" spc="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850" spc="-5">
                <a:solidFill>
                  <a:srgbClr val="333333"/>
                </a:solidFill>
                <a:latin typeface="Times New Roman"/>
                <a:cs typeface="Times New Roman"/>
              </a:rPr>
              <a:t>Parts-</a:t>
            </a:r>
            <a:endParaRPr sz="2850">
              <a:latin typeface="Times New Roman"/>
              <a:cs typeface="Times New Roman"/>
            </a:endParaRPr>
          </a:p>
          <a:p>
            <a:pPr algn="just" marL="158750" indent="-146050">
              <a:lnSpc>
                <a:spcPts val="1310"/>
              </a:lnSpc>
              <a:buAutoNum type="arabicPeriod"/>
              <a:tabLst>
                <a:tab pos="159385" algn="l"/>
              </a:tabLst>
            </a:pPr>
            <a:r>
              <a:rPr dirty="0" sz="1150" spc="-5" b="1">
                <a:solidFill>
                  <a:srgbClr val="444444"/>
                </a:solidFill>
                <a:latin typeface="Times New Roman"/>
                <a:cs typeface="Times New Roman"/>
              </a:rPr>
              <a:t>Shoes:</a:t>
            </a:r>
            <a:r>
              <a:rPr dirty="0" sz="115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dirty="0" sz="1150" spc="1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150" spc="-5">
                <a:solidFill>
                  <a:srgbClr val="444444"/>
                </a:solidFill>
                <a:latin typeface="Times New Roman"/>
                <a:cs typeface="Times New Roman"/>
              </a:rPr>
              <a:t>shoes</a:t>
            </a:r>
            <a:r>
              <a:rPr dirty="0" sz="1150" spc="15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44444"/>
                </a:solidFill>
                <a:latin typeface="Times New Roman"/>
                <a:cs typeface="Times New Roman"/>
              </a:rPr>
              <a:t>are</a:t>
            </a:r>
            <a:r>
              <a:rPr dirty="0" sz="1150" spc="15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dirty="0" sz="1150" spc="14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44444"/>
                </a:solidFill>
                <a:latin typeface="Times New Roman"/>
                <a:cs typeface="Times New Roman"/>
              </a:rPr>
              <a:t>sliding</a:t>
            </a:r>
            <a:r>
              <a:rPr dirty="0" sz="1150" spc="15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150" spc="-5">
                <a:solidFill>
                  <a:srgbClr val="444444"/>
                </a:solidFill>
                <a:latin typeface="Times New Roman"/>
                <a:cs typeface="Times New Roman"/>
              </a:rPr>
              <a:t>types</a:t>
            </a:r>
            <a:r>
              <a:rPr dirty="0" sz="1150" spc="15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150" spc="-5">
                <a:solidFill>
                  <a:srgbClr val="444444"/>
                </a:solidFill>
                <a:latin typeface="Times New Roman"/>
                <a:cs typeface="Times New Roman"/>
              </a:rPr>
              <a:t>which</a:t>
            </a:r>
            <a:r>
              <a:rPr dirty="0" sz="1150" spc="15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150" spc="-5">
                <a:solidFill>
                  <a:srgbClr val="444444"/>
                </a:solidFill>
                <a:latin typeface="Times New Roman"/>
                <a:cs typeface="Times New Roman"/>
              </a:rPr>
              <a:t>slides</a:t>
            </a:r>
            <a:r>
              <a:rPr dirty="0" sz="1150" spc="15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dirty="0" sz="1150" spc="15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dirty="0" sz="1150" spc="1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150" spc="-5">
                <a:solidFill>
                  <a:srgbClr val="444444"/>
                </a:solidFill>
                <a:latin typeface="Times New Roman"/>
                <a:cs typeface="Times New Roman"/>
              </a:rPr>
              <a:t>guide</a:t>
            </a:r>
            <a:r>
              <a:rPr dirty="0" sz="1150" spc="14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44444"/>
                </a:solidFill>
                <a:latin typeface="Times New Roman"/>
                <a:cs typeface="Times New Roman"/>
              </a:rPr>
              <a:t>ways.</a:t>
            </a:r>
            <a:r>
              <a:rPr dirty="0" sz="1150" spc="17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444444"/>
                </a:solidFill>
                <a:latin typeface="Times New Roman"/>
                <a:cs typeface="Times New Roman"/>
              </a:rPr>
              <a:t>It</a:t>
            </a:r>
            <a:r>
              <a:rPr dirty="0" sz="1150" spc="16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150" spc="-5">
                <a:solidFill>
                  <a:srgbClr val="444444"/>
                </a:solidFill>
                <a:latin typeface="Times New Roman"/>
                <a:cs typeface="Times New Roman"/>
              </a:rPr>
              <a:t>consists</a:t>
            </a:r>
            <a:r>
              <a:rPr dirty="0" sz="1150" spc="15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dirty="0" sz="1150" spc="14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150" spc="-5">
                <a:solidFill>
                  <a:srgbClr val="444444"/>
                </a:solidFill>
                <a:latin typeface="Times New Roman"/>
                <a:cs typeface="Times New Roman"/>
              </a:rPr>
              <a:t>friction</a:t>
            </a:r>
            <a:endParaRPr sz="1150">
              <a:latin typeface="Times New Roman"/>
              <a:cs typeface="Times New Roman"/>
            </a:endParaRPr>
          </a:p>
          <a:p>
            <a:pPr algn="just" marL="12700" marR="8890">
              <a:lnSpc>
                <a:spcPts val="2060"/>
              </a:lnSpc>
              <a:spcBef>
                <a:spcPts val="95"/>
              </a:spcBef>
            </a:pP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lining at the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end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and this friction lining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makes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contact with  the drum during</a:t>
            </a:r>
            <a:r>
              <a:rPr dirty="0" sz="1800" spc="-1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engagement.</a:t>
            </a:r>
            <a:endParaRPr sz="1800">
              <a:latin typeface="Times New Roman"/>
              <a:cs typeface="Times New Roman"/>
            </a:endParaRPr>
          </a:p>
          <a:p>
            <a:pPr algn="just" marL="12700" marR="6985">
              <a:lnSpc>
                <a:spcPts val="2060"/>
              </a:lnSpc>
              <a:spcBef>
                <a:spcPts val="20"/>
              </a:spcBef>
              <a:buAutoNum type="arabicPeriod" startAt="2"/>
              <a:tabLst>
                <a:tab pos="282575" algn="l"/>
              </a:tabLst>
            </a:pPr>
            <a:r>
              <a:rPr dirty="0" sz="1800" spc="-5" b="1">
                <a:solidFill>
                  <a:srgbClr val="444444"/>
                </a:solidFill>
                <a:latin typeface="Times New Roman"/>
                <a:cs typeface="Times New Roman"/>
              </a:rPr>
              <a:t>Spring: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Spring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is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used </a:t>
            </a:r>
            <a:r>
              <a:rPr dirty="0" sz="1800" spc="5">
                <a:solidFill>
                  <a:srgbClr val="444444"/>
                </a:solidFill>
                <a:latin typeface="Times New Roman"/>
                <a:cs typeface="Times New Roman"/>
              </a:rPr>
              <a:t>to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disengage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the clutch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when the  engine rotates at lower</a:t>
            </a:r>
            <a:r>
              <a:rPr dirty="0" sz="1800" spc="-3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speed.</a:t>
            </a:r>
            <a:endParaRPr sz="180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900"/>
              </a:lnSpc>
              <a:spcBef>
                <a:spcPts val="1075"/>
              </a:spcBef>
              <a:buAutoNum type="arabicPeriod" startAt="2"/>
              <a:tabLst>
                <a:tab pos="271780" algn="l"/>
              </a:tabLst>
            </a:pPr>
            <a:r>
              <a:rPr dirty="0" sz="1800" spc="-5" b="1">
                <a:solidFill>
                  <a:srgbClr val="444444"/>
                </a:solidFill>
                <a:latin typeface="Times New Roman"/>
                <a:cs typeface="Times New Roman"/>
              </a:rPr>
              <a:t>Spider or </a:t>
            </a:r>
            <a:r>
              <a:rPr dirty="0" sz="1800" b="1">
                <a:solidFill>
                  <a:srgbClr val="444444"/>
                </a:solidFill>
                <a:latin typeface="Times New Roman"/>
                <a:cs typeface="Times New Roman"/>
              </a:rPr>
              <a:t>guides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: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The spiders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are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mounted </a:t>
            </a:r>
            <a:r>
              <a:rPr dirty="0" sz="1800" spc="5">
                <a:solidFill>
                  <a:srgbClr val="444444"/>
                </a:solidFill>
                <a:latin typeface="Times New Roman"/>
                <a:cs typeface="Times New Roman"/>
              </a:rPr>
              <a:t>on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the driver  (engine) shaft or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motor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shaft.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The spiders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are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equally spaced. 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Equally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spaced means,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if they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are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four guides than each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guide  is separated from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each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other </a:t>
            </a:r>
            <a:r>
              <a:rPr dirty="0" sz="1800" spc="-10">
                <a:solidFill>
                  <a:srgbClr val="444444"/>
                </a:solidFill>
                <a:latin typeface="Times New Roman"/>
                <a:cs typeface="Times New Roman"/>
              </a:rPr>
              <a:t>by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90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degree.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The sliding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shoes 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are kept in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between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these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guides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and each guide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is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holding a  spring.</a:t>
            </a:r>
            <a:endParaRPr sz="180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800"/>
              </a:lnSpc>
              <a:spcBef>
                <a:spcPts val="1120"/>
              </a:spcBef>
              <a:buAutoNum type="arabicPeriod" startAt="2"/>
              <a:tabLst>
                <a:tab pos="306705" algn="l"/>
              </a:tabLst>
            </a:pPr>
            <a:r>
              <a:rPr dirty="0" sz="1800" spc="-5" b="1">
                <a:solidFill>
                  <a:srgbClr val="444444"/>
                </a:solidFill>
                <a:latin typeface="Times New Roman"/>
                <a:cs typeface="Times New Roman"/>
              </a:rPr>
              <a:t>Friction lining: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outer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surface of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sliding shoes has 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friction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lining. </a:t>
            </a:r>
            <a:r>
              <a:rPr dirty="0" sz="1800" spc="-10">
                <a:solidFill>
                  <a:srgbClr val="444444"/>
                </a:solidFill>
                <a:latin typeface="Times New Roman"/>
                <a:cs typeface="Times New Roman"/>
              </a:rPr>
              <a:t>It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helps in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making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grip with the inner surface  of the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drum.</a:t>
            </a:r>
            <a:endParaRPr sz="1800">
              <a:latin typeface="Times New Roman"/>
              <a:cs typeface="Times New Roman"/>
            </a:endParaRPr>
          </a:p>
          <a:p>
            <a:pPr algn="just" marL="12700" marR="6985">
              <a:lnSpc>
                <a:spcPct val="95900"/>
              </a:lnSpc>
              <a:spcBef>
                <a:spcPts val="1125"/>
              </a:spcBef>
              <a:buAutoNum type="arabicPeriod" startAt="2"/>
              <a:tabLst>
                <a:tab pos="321945" algn="l"/>
              </a:tabLst>
            </a:pPr>
            <a:r>
              <a:rPr dirty="0" sz="1800" spc="-5" b="1">
                <a:solidFill>
                  <a:srgbClr val="444444"/>
                </a:solidFill>
                <a:latin typeface="Times New Roman"/>
                <a:cs typeface="Times New Roman"/>
              </a:rPr>
              <a:t>Drum: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The drum of the clutch act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as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housing which  encloses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all the parts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of the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clutch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that includes sliding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shoes, 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guides,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springs etc.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It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is connected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to the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driven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shaft of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the  transmission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system or chains or</a:t>
            </a:r>
            <a:r>
              <a:rPr dirty="0" sz="1800" spc="-1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belt.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29939"/>
            <a:ext cx="5759450" cy="556450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>
              <a:lnSpc>
                <a:spcPct val="95800"/>
              </a:lnSpc>
              <a:spcBef>
                <a:spcPts val="190"/>
              </a:spcBef>
            </a:pP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Working-Its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working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is totally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depends </a:t>
            </a:r>
            <a:r>
              <a:rPr dirty="0" sz="1800" spc="5">
                <a:solidFill>
                  <a:srgbClr val="444444"/>
                </a:solidFill>
                <a:latin typeface="Times New Roman"/>
                <a:cs typeface="Times New Roman"/>
              </a:rPr>
              <a:t>upon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the centrifugal 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force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created </a:t>
            </a:r>
            <a:r>
              <a:rPr dirty="0" sz="1800" spc="-10">
                <a:solidFill>
                  <a:srgbClr val="444444"/>
                </a:solidFill>
                <a:latin typeface="Times New Roman"/>
                <a:cs typeface="Times New Roman"/>
              </a:rPr>
              <a:t>by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the driving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member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(engine or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motor). The 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centrifugal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force is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used to engage the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clutch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with driven  shaft.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As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engine starts rotating,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it produces a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centrifugal 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force which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makes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sliding shoes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to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move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outward.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The 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friction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lining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of the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shoes gets connected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to the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inner surface 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of the drum and it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starts moving.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Since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drum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is connected 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to the driven shaft,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so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power is transmitted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from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the 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engine shaft to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the transmission shaft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finally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to </a:t>
            </a:r>
            <a:r>
              <a:rPr dirty="0" sz="1800" spc="-5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dirty="0" sz="1800" spc="2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load</a:t>
            </a:r>
            <a:r>
              <a:rPr dirty="0" sz="1150">
                <a:solidFill>
                  <a:srgbClr val="444444"/>
                </a:solidFill>
                <a:latin typeface="Times New Roman"/>
                <a:cs typeface="Times New Roman"/>
              </a:rPr>
              <a:t>.</a:t>
            </a: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030"/>
              </a:spcBef>
            </a:pPr>
            <a:r>
              <a:rPr dirty="0" sz="1800" spc="-5">
                <a:latin typeface="Times New Roman"/>
                <a:cs typeface="Times New Roman"/>
              </a:rPr>
              <a:t>GEARS:</a:t>
            </a:r>
            <a:endParaRPr sz="1800">
              <a:latin typeface="Times New Roman"/>
              <a:cs typeface="Times New Roman"/>
            </a:endParaRPr>
          </a:p>
          <a:p>
            <a:pPr marL="1214755">
              <a:lnSpc>
                <a:spcPct val="100000"/>
              </a:lnSpc>
              <a:spcBef>
                <a:spcPts val="915"/>
              </a:spcBef>
            </a:pPr>
            <a:r>
              <a:rPr dirty="0" sz="1800" spc="-5">
                <a:latin typeface="Times New Roman"/>
                <a:cs typeface="Times New Roman"/>
              </a:rPr>
              <a:t>Sliding Mesh Type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Gear</a:t>
            </a:r>
            <a:r>
              <a:rPr dirty="0" sz="1800">
                <a:latin typeface="Times New Roman"/>
                <a:cs typeface="Times New Roman"/>
              </a:rPr>
              <a:t> Box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just" marL="12700" marR="8890">
              <a:lnSpc>
                <a:spcPct val="95800"/>
              </a:lnSpc>
            </a:pP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-5">
                <a:latin typeface="Times New Roman"/>
                <a:cs typeface="Times New Roman"/>
              </a:rPr>
              <a:t>is the simplest type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gear box. The figure </a:t>
            </a:r>
            <a:r>
              <a:rPr dirty="0" sz="1800">
                <a:latin typeface="Times New Roman"/>
                <a:cs typeface="Times New Roman"/>
              </a:rPr>
              <a:t>gives a  simplified view if the </a:t>
            </a:r>
            <a:r>
              <a:rPr dirty="0" sz="1800" spc="-5">
                <a:latin typeface="Times New Roman"/>
                <a:cs typeface="Times New Roman"/>
              </a:rPr>
              <a:t>gear box. </a:t>
            </a:r>
            <a:r>
              <a:rPr dirty="0" sz="1800">
                <a:latin typeface="Times New Roman"/>
                <a:cs typeface="Times New Roman"/>
              </a:rPr>
              <a:t>The power </a:t>
            </a:r>
            <a:r>
              <a:rPr dirty="0" sz="1800" spc="-5">
                <a:latin typeface="Times New Roman"/>
                <a:cs typeface="Times New Roman"/>
              </a:rPr>
              <a:t>comes </a:t>
            </a:r>
            <a:r>
              <a:rPr dirty="0" sz="1800">
                <a:latin typeface="Times New Roman"/>
                <a:cs typeface="Times New Roman"/>
              </a:rPr>
              <a:t>from the  engine to the clutch </a:t>
            </a:r>
            <a:r>
              <a:rPr dirty="0" sz="1800" spc="-5">
                <a:latin typeface="Times New Roman"/>
                <a:cs typeface="Times New Roman"/>
              </a:rPr>
              <a:t>shaft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hence </a:t>
            </a:r>
            <a:r>
              <a:rPr dirty="0" sz="1800">
                <a:latin typeface="Times New Roman"/>
                <a:cs typeface="Times New Roman"/>
              </a:rPr>
              <a:t>to the </a:t>
            </a:r>
            <a:r>
              <a:rPr dirty="0" sz="1800" spc="-5">
                <a:latin typeface="Times New Roman"/>
                <a:cs typeface="Times New Roman"/>
              </a:rPr>
              <a:t>clutch </a:t>
            </a:r>
            <a:r>
              <a:rPr dirty="0" sz="1800">
                <a:latin typeface="Times New Roman"/>
                <a:cs typeface="Times New Roman"/>
              </a:rPr>
              <a:t>gear which 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always in </a:t>
            </a:r>
            <a:r>
              <a:rPr dirty="0" sz="1800" spc="-5">
                <a:latin typeface="Times New Roman"/>
                <a:cs typeface="Times New Roman"/>
              </a:rPr>
              <a:t>mesh </a:t>
            </a:r>
            <a:r>
              <a:rPr dirty="0" sz="1800">
                <a:latin typeface="Times New Roman"/>
                <a:cs typeface="Times New Roman"/>
              </a:rPr>
              <a:t>with a gear on the lay </a:t>
            </a:r>
            <a:r>
              <a:rPr dirty="0" sz="1800" spc="-5">
                <a:latin typeface="Times New Roman"/>
                <a:cs typeface="Times New Roman"/>
              </a:rPr>
              <a:t>shaft. </a:t>
            </a:r>
            <a:r>
              <a:rPr dirty="0" sz="1800" spc="-10">
                <a:latin typeface="Times New Roman"/>
                <a:cs typeface="Times New Roman"/>
              </a:rPr>
              <a:t>All </a:t>
            </a:r>
            <a:r>
              <a:rPr dirty="0" sz="1800">
                <a:latin typeface="Times New Roman"/>
                <a:cs typeface="Times New Roman"/>
              </a:rPr>
              <a:t>the gears on  the </a:t>
            </a:r>
            <a:r>
              <a:rPr dirty="0" sz="1800" spc="-10">
                <a:latin typeface="Times New Roman"/>
                <a:cs typeface="Times New Roman"/>
              </a:rPr>
              <a:t>lay </a:t>
            </a:r>
            <a:r>
              <a:rPr dirty="0" sz="1800">
                <a:latin typeface="Times New Roman"/>
                <a:cs typeface="Times New Roman"/>
              </a:rPr>
              <a:t>shaft are fixed to it and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such they are all the </a:t>
            </a:r>
            <a:r>
              <a:rPr dirty="0" sz="1800" spc="-5">
                <a:latin typeface="Times New Roman"/>
                <a:cs typeface="Times New Roman"/>
              </a:rPr>
              <a:t>time  </a:t>
            </a:r>
            <a:r>
              <a:rPr dirty="0" sz="1800">
                <a:latin typeface="Times New Roman"/>
                <a:cs typeface="Times New Roman"/>
              </a:rPr>
              <a:t>rotating when </a:t>
            </a:r>
            <a:r>
              <a:rPr dirty="0" sz="1800" spc="-5">
                <a:latin typeface="Times New Roman"/>
                <a:cs typeface="Times New Roman"/>
              </a:rPr>
              <a:t>the engine is running </a:t>
            </a:r>
            <a:r>
              <a:rPr dirty="0" sz="1800">
                <a:latin typeface="Times New Roman"/>
                <a:cs typeface="Times New Roman"/>
              </a:rPr>
              <a:t>and the </a:t>
            </a:r>
            <a:r>
              <a:rPr dirty="0" sz="1800" spc="-5">
                <a:latin typeface="Times New Roman"/>
                <a:cs typeface="Times New Roman"/>
              </a:rPr>
              <a:t>clutch is engaged.  </a:t>
            </a:r>
            <a:r>
              <a:rPr dirty="0" sz="1800">
                <a:latin typeface="Times New Roman"/>
                <a:cs typeface="Times New Roman"/>
              </a:rPr>
              <a:t>Three </a:t>
            </a:r>
            <a:r>
              <a:rPr dirty="0" sz="1800" spc="-5">
                <a:latin typeface="Times New Roman"/>
                <a:cs typeface="Times New Roman"/>
              </a:rPr>
              <a:t>direct and </a:t>
            </a:r>
            <a:r>
              <a:rPr dirty="0" sz="1800">
                <a:latin typeface="Times New Roman"/>
                <a:cs typeface="Times New Roman"/>
              </a:rPr>
              <a:t>one </a:t>
            </a:r>
            <a:r>
              <a:rPr dirty="0" sz="1800" spc="-5">
                <a:latin typeface="Times New Roman"/>
                <a:cs typeface="Times New Roman"/>
              </a:rPr>
              <a:t>reverse </a:t>
            </a:r>
            <a:r>
              <a:rPr dirty="0" sz="1800">
                <a:latin typeface="Times New Roman"/>
                <a:cs typeface="Times New Roman"/>
              </a:rPr>
              <a:t>speeds are </a:t>
            </a:r>
            <a:r>
              <a:rPr dirty="0" sz="1800" spc="-5">
                <a:latin typeface="Times New Roman"/>
                <a:cs typeface="Times New Roman"/>
              </a:rPr>
              <a:t>attained </a:t>
            </a:r>
            <a:r>
              <a:rPr dirty="0" sz="1800">
                <a:latin typeface="Times New Roman"/>
                <a:cs typeface="Times New Roman"/>
              </a:rPr>
              <a:t>on </a:t>
            </a:r>
            <a:r>
              <a:rPr dirty="0" sz="1800" spc="-10">
                <a:latin typeface="Times New Roman"/>
                <a:cs typeface="Times New Roman"/>
              </a:rPr>
              <a:t>suitably  </a:t>
            </a:r>
            <a:r>
              <a:rPr dirty="0" sz="1800" spc="-5">
                <a:latin typeface="Times New Roman"/>
                <a:cs typeface="Times New Roman"/>
              </a:rPr>
              <a:t>moving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gear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main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shaft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by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means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selector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4399"/>
            <a:ext cx="5731256" cy="2394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076826"/>
            <a:ext cx="5760085" cy="2929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mechanism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800"/>
              </a:lnSpc>
            </a:pPr>
            <a:r>
              <a:rPr dirty="0" sz="1800">
                <a:latin typeface="Times New Roman"/>
                <a:cs typeface="Times New Roman"/>
              </a:rPr>
              <a:t>Constant </a:t>
            </a:r>
            <a:r>
              <a:rPr dirty="0" sz="1800" spc="-5">
                <a:latin typeface="Times New Roman"/>
                <a:cs typeface="Times New Roman"/>
              </a:rPr>
              <a:t>mesh </a:t>
            </a:r>
            <a:r>
              <a:rPr dirty="0" sz="1800">
                <a:latin typeface="Times New Roman"/>
                <a:cs typeface="Times New Roman"/>
              </a:rPr>
              <a:t>gearbox-</a:t>
            </a:r>
            <a:r>
              <a:rPr dirty="0" sz="1800">
                <a:solidFill>
                  <a:srgbClr val="484848"/>
                </a:solidFill>
                <a:latin typeface="Times New Roman"/>
                <a:cs typeface="Times New Roman"/>
              </a:rPr>
              <a:t>Constant </a:t>
            </a:r>
            <a:r>
              <a:rPr dirty="0" sz="1800" spc="-5">
                <a:solidFill>
                  <a:srgbClr val="484848"/>
                </a:solidFill>
                <a:latin typeface="Times New Roman"/>
                <a:cs typeface="Times New Roman"/>
              </a:rPr>
              <a:t>mesh gearbox is </a:t>
            </a:r>
            <a:r>
              <a:rPr dirty="0" sz="1800">
                <a:solidFill>
                  <a:srgbClr val="484848"/>
                </a:solidFill>
                <a:latin typeface="Times New Roman"/>
                <a:cs typeface="Times New Roman"/>
              </a:rPr>
              <a:t>a type of  </a:t>
            </a:r>
            <a:r>
              <a:rPr dirty="0" sz="1800" spc="-5">
                <a:solidFill>
                  <a:srgbClr val="484848"/>
                </a:solidFill>
                <a:latin typeface="Times New Roman"/>
                <a:cs typeface="Times New Roman"/>
              </a:rPr>
              <a:t>Transmission </a:t>
            </a:r>
            <a:r>
              <a:rPr dirty="0" sz="1800">
                <a:solidFill>
                  <a:srgbClr val="484848"/>
                </a:solidFill>
                <a:latin typeface="Times New Roman"/>
                <a:cs typeface="Times New Roman"/>
              </a:rPr>
              <a:t>in which all or </a:t>
            </a:r>
            <a:r>
              <a:rPr dirty="0" sz="1800" spc="-10">
                <a:solidFill>
                  <a:srgbClr val="484848"/>
                </a:solidFill>
                <a:latin typeface="Times New Roman"/>
                <a:cs typeface="Times New Roman"/>
              </a:rPr>
              <a:t>most </a:t>
            </a:r>
            <a:r>
              <a:rPr dirty="0" sz="1800">
                <a:solidFill>
                  <a:srgbClr val="484848"/>
                </a:solidFill>
                <a:latin typeface="Times New Roman"/>
                <a:cs typeface="Times New Roman"/>
              </a:rPr>
              <a:t>of the gears are </a:t>
            </a:r>
            <a:r>
              <a:rPr dirty="0" sz="1800" spc="-5">
                <a:solidFill>
                  <a:srgbClr val="484848"/>
                </a:solidFill>
                <a:latin typeface="Times New Roman"/>
                <a:cs typeface="Times New Roman"/>
              </a:rPr>
              <a:t>always </a:t>
            </a:r>
            <a:r>
              <a:rPr dirty="0" sz="1800">
                <a:solidFill>
                  <a:srgbClr val="484848"/>
                </a:solidFill>
                <a:latin typeface="Times New Roman"/>
                <a:cs typeface="Times New Roman"/>
              </a:rPr>
              <a:t>in  </a:t>
            </a:r>
            <a:r>
              <a:rPr dirty="0" sz="1800" spc="-5">
                <a:solidFill>
                  <a:srgbClr val="484848"/>
                </a:solidFill>
                <a:latin typeface="Times New Roman"/>
                <a:cs typeface="Times New Roman"/>
              </a:rPr>
              <a:t>mesh </a:t>
            </a:r>
            <a:r>
              <a:rPr dirty="0" sz="1800">
                <a:solidFill>
                  <a:srgbClr val="484848"/>
                </a:solidFill>
                <a:latin typeface="Times New Roman"/>
                <a:cs typeface="Times New Roman"/>
              </a:rPr>
              <a:t>with one </a:t>
            </a:r>
            <a:r>
              <a:rPr dirty="0" sz="1800" spc="-5">
                <a:solidFill>
                  <a:srgbClr val="484848"/>
                </a:solidFill>
                <a:latin typeface="Times New Roman"/>
                <a:cs typeface="Times New Roman"/>
              </a:rPr>
              <a:t>another, as </a:t>
            </a:r>
            <a:r>
              <a:rPr dirty="0" sz="1800">
                <a:solidFill>
                  <a:srgbClr val="484848"/>
                </a:solidFill>
                <a:latin typeface="Times New Roman"/>
                <a:cs typeface="Times New Roman"/>
              </a:rPr>
              <a:t>opposed to a sliding-gear  </a:t>
            </a:r>
            <a:r>
              <a:rPr dirty="0" sz="1800" spc="-5">
                <a:solidFill>
                  <a:srgbClr val="484848"/>
                </a:solidFill>
                <a:latin typeface="Times New Roman"/>
                <a:cs typeface="Times New Roman"/>
              </a:rPr>
              <a:t>transmission, </a:t>
            </a:r>
            <a:r>
              <a:rPr dirty="0" sz="1800">
                <a:solidFill>
                  <a:srgbClr val="484848"/>
                </a:solidFill>
                <a:latin typeface="Times New Roman"/>
                <a:cs typeface="Times New Roman"/>
              </a:rPr>
              <a:t>in which </a:t>
            </a:r>
            <a:r>
              <a:rPr dirty="0" sz="1800" spc="-5">
                <a:solidFill>
                  <a:srgbClr val="484848"/>
                </a:solidFill>
                <a:latin typeface="Times New Roman"/>
                <a:cs typeface="Times New Roman"/>
              </a:rPr>
              <a:t>engagement is </a:t>
            </a:r>
            <a:r>
              <a:rPr dirty="0" sz="1800">
                <a:solidFill>
                  <a:srgbClr val="484848"/>
                </a:solidFill>
                <a:latin typeface="Times New Roman"/>
                <a:cs typeface="Times New Roman"/>
              </a:rPr>
              <a:t>obtained </a:t>
            </a:r>
            <a:r>
              <a:rPr dirty="0" sz="1800" spc="-10">
                <a:solidFill>
                  <a:srgbClr val="484848"/>
                </a:solidFill>
                <a:latin typeface="Times New Roman"/>
                <a:cs typeface="Times New Roman"/>
              </a:rPr>
              <a:t>by </a:t>
            </a:r>
            <a:r>
              <a:rPr dirty="0" sz="1800" spc="-5">
                <a:solidFill>
                  <a:srgbClr val="484848"/>
                </a:solidFill>
                <a:latin typeface="Times New Roman"/>
                <a:cs typeface="Times New Roman"/>
              </a:rPr>
              <a:t>sliding  some </a:t>
            </a:r>
            <a:r>
              <a:rPr dirty="0" sz="1800">
                <a:solidFill>
                  <a:srgbClr val="484848"/>
                </a:solidFill>
                <a:latin typeface="Times New Roman"/>
                <a:cs typeface="Times New Roman"/>
              </a:rPr>
              <a:t>of the </a:t>
            </a:r>
            <a:r>
              <a:rPr dirty="0" sz="1800" spc="-5">
                <a:solidFill>
                  <a:srgbClr val="484848"/>
                </a:solidFill>
                <a:latin typeface="Times New Roman"/>
                <a:cs typeface="Times New Roman"/>
              </a:rPr>
              <a:t>gears </a:t>
            </a:r>
            <a:r>
              <a:rPr dirty="0" sz="1800">
                <a:solidFill>
                  <a:srgbClr val="484848"/>
                </a:solidFill>
                <a:latin typeface="Times New Roman"/>
                <a:cs typeface="Times New Roman"/>
              </a:rPr>
              <a:t>along a </a:t>
            </a:r>
            <a:r>
              <a:rPr dirty="0" sz="1800" spc="-5">
                <a:solidFill>
                  <a:srgbClr val="484848"/>
                </a:solidFill>
                <a:latin typeface="Times New Roman"/>
                <a:cs typeface="Times New Roman"/>
              </a:rPr>
              <a:t>shaft into mesh. </a:t>
            </a:r>
            <a:r>
              <a:rPr dirty="0" sz="1800">
                <a:solidFill>
                  <a:srgbClr val="484848"/>
                </a:solidFill>
                <a:latin typeface="Times New Roman"/>
                <a:cs typeface="Times New Roman"/>
              </a:rPr>
              <a:t>In a constant-mesh  </a:t>
            </a:r>
            <a:r>
              <a:rPr dirty="0" sz="1800" spc="-5">
                <a:solidFill>
                  <a:srgbClr val="484848"/>
                </a:solidFill>
                <a:latin typeface="Times New Roman"/>
                <a:cs typeface="Times New Roman"/>
              </a:rPr>
              <a:t>manual gearbox, Gear ratios are selected </a:t>
            </a:r>
            <a:r>
              <a:rPr dirty="0" sz="1800" spc="-10">
                <a:solidFill>
                  <a:srgbClr val="484848"/>
                </a:solidFill>
                <a:latin typeface="Times New Roman"/>
                <a:cs typeface="Times New Roman"/>
              </a:rPr>
              <a:t>by small </a:t>
            </a:r>
            <a:r>
              <a:rPr dirty="0" sz="1800">
                <a:solidFill>
                  <a:srgbClr val="484848"/>
                </a:solidFill>
                <a:latin typeface="Times New Roman"/>
                <a:cs typeface="Times New Roman"/>
              </a:rPr>
              <a:t>Clutches  that </a:t>
            </a:r>
            <a:r>
              <a:rPr dirty="0" sz="1800" spc="-5">
                <a:solidFill>
                  <a:srgbClr val="484848"/>
                </a:solidFill>
                <a:latin typeface="Times New Roman"/>
                <a:cs typeface="Times New Roman"/>
              </a:rPr>
              <a:t>connect the </a:t>
            </a:r>
            <a:r>
              <a:rPr dirty="0" sz="1800">
                <a:solidFill>
                  <a:srgbClr val="484848"/>
                </a:solidFill>
                <a:latin typeface="Times New Roman"/>
                <a:cs typeface="Times New Roman"/>
              </a:rPr>
              <a:t>various gear </a:t>
            </a:r>
            <a:r>
              <a:rPr dirty="0" sz="1800" spc="-5">
                <a:solidFill>
                  <a:srgbClr val="484848"/>
                </a:solidFill>
                <a:latin typeface="Times New Roman"/>
                <a:cs typeface="Times New Roman"/>
              </a:rPr>
              <a:t>sets </a:t>
            </a:r>
            <a:r>
              <a:rPr dirty="0" sz="1800">
                <a:solidFill>
                  <a:srgbClr val="484848"/>
                </a:solidFill>
                <a:latin typeface="Times New Roman"/>
                <a:cs typeface="Times New Roman"/>
              </a:rPr>
              <a:t>to their </a:t>
            </a:r>
            <a:r>
              <a:rPr dirty="0" sz="1800" spc="-5">
                <a:solidFill>
                  <a:srgbClr val="484848"/>
                </a:solidFill>
                <a:latin typeface="Times New Roman"/>
                <a:cs typeface="Times New Roman"/>
              </a:rPr>
              <a:t>shafts so </a:t>
            </a:r>
            <a:r>
              <a:rPr dirty="0" sz="1800">
                <a:solidFill>
                  <a:srgbClr val="484848"/>
                </a:solidFill>
                <a:latin typeface="Times New Roman"/>
                <a:cs typeface="Times New Roman"/>
              </a:rPr>
              <a:t>that power  </a:t>
            </a:r>
            <a:r>
              <a:rPr dirty="0" sz="1800" spc="-5">
                <a:solidFill>
                  <a:srgbClr val="484848"/>
                </a:solidFill>
                <a:latin typeface="Times New Roman"/>
                <a:cs typeface="Times New Roman"/>
              </a:rPr>
              <a:t>is </a:t>
            </a:r>
            <a:r>
              <a:rPr dirty="0" sz="1800">
                <a:solidFill>
                  <a:srgbClr val="484848"/>
                </a:solidFill>
                <a:latin typeface="Times New Roman"/>
                <a:cs typeface="Times New Roman"/>
              </a:rPr>
              <a:t>transmitted through </a:t>
            </a:r>
            <a:r>
              <a:rPr dirty="0" sz="1800" spc="-5">
                <a:solidFill>
                  <a:srgbClr val="484848"/>
                </a:solidFill>
                <a:latin typeface="Times New Roman"/>
                <a:cs typeface="Times New Roman"/>
              </a:rPr>
              <a:t>them. </a:t>
            </a:r>
            <a:r>
              <a:rPr dirty="0" sz="1800" spc="5">
                <a:solidFill>
                  <a:srgbClr val="484848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484848"/>
                </a:solidFill>
                <a:latin typeface="Times New Roman"/>
                <a:cs typeface="Times New Roman"/>
              </a:rPr>
              <a:t>following </a:t>
            </a:r>
            <a:r>
              <a:rPr dirty="0" sz="1800" spc="-5">
                <a:solidFill>
                  <a:srgbClr val="484848"/>
                </a:solidFill>
                <a:latin typeface="Times New Roman"/>
                <a:cs typeface="Times New Roman"/>
              </a:rPr>
              <a:t>diagram shows </a:t>
            </a:r>
            <a:r>
              <a:rPr dirty="0" sz="1800">
                <a:solidFill>
                  <a:srgbClr val="484848"/>
                </a:solidFill>
                <a:latin typeface="Times New Roman"/>
                <a:cs typeface="Times New Roman"/>
              </a:rPr>
              <a:t>the  </a:t>
            </a:r>
            <a:r>
              <a:rPr dirty="0" sz="1800" spc="-5">
                <a:solidFill>
                  <a:srgbClr val="484848"/>
                </a:solidFill>
                <a:latin typeface="Times New Roman"/>
                <a:cs typeface="Times New Roman"/>
              </a:rPr>
              <a:t>arrangement </a:t>
            </a:r>
            <a:r>
              <a:rPr dirty="0" sz="1800">
                <a:solidFill>
                  <a:srgbClr val="484848"/>
                </a:solidFill>
                <a:latin typeface="Times New Roman"/>
                <a:cs typeface="Times New Roman"/>
              </a:rPr>
              <a:t>of a </a:t>
            </a:r>
            <a:r>
              <a:rPr dirty="0" sz="1800" spc="-5">
                <a:solidFill>
                  <a:srgbClr val="484848"/>
                </a:solidFill>
                <a:latin typeface="Times New Roman"/>
                <a:cs typeface="Times New Roman"/>
              </a:rPr>
              <a:t>constant mesh gear</a:t>
            </a:r>
            <a:r>
              <a:rPr dirty="0" sz="1800" spc="20">
                <a:solidFill>
                  <a:srgbClr val="48484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84848"/>
                </a:solidFill>
                <a:latin typeface="Times New Roman"/>
                <a:cs typeface="Times New Roman"/>
              </a:rPr>
              <a:t>box.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5545" y="914399"/>
            <a:ext cx="3657600" cy="3407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0717" y="7748089"/>
            <a:ext cx="2337229" cy="167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125" y="4215129"/>
            <a:ext cx="3762248" cy="2310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51585" y="1393824"/>
            <a:ext cx="5048250" cy="5743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94202" y="872997"/>
            <a:ext cx="20427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BRAKING</a:t>
            </a:r>
            <a:r>
              <a:rPr dirty="0" u="heavy" sz="2000" spc="-7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SYSTEM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0617"/>
            <a:ext cx="5757545" cy="319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1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UNIT</a:t>
            </a:r>
            <a:r>
              <a:rPr dirty="0" sz="1800">
                <a:latin typeface="Times New Roman"/>
                <a:cs typeface="Times New Roman"/>
              </a:rPr>
              <a:t> 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10"/>
              </a:lnSpc>
            </a:pPr>
            <a:r>
              <a:rPr dirty="0" sz="1800"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6985">
              <a:lnSpc>
                <a:spcPts val="2080"/>
              </a:lnSpc>
            </a:pPr>
            <a:r>
              <a:rPr dirty="0" sz="1800" spc="-5">
                <a:latin typeface="Times New Roman"/>
                <a:cs typeface="Times New Roman"/>
              </a:rPr>
              <a:t>An </a:t>
            </a:r>
            <a:r>
              <a:rPr dirty="0" sz="1800">
                <a:latin typeface="Times New Roman"/>
                <a:cs typeface="Times New Roman"/>
              </a:rPr>
              <a:t>automobile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self </a:t>
            </a:r>
            <a:r>
              <a:rPr dirty="0" sz="1800">
                <a:latin typeface="Times New Roman"/>
                <a:cs typeface="Times New Roman"/>
              </a:rPr>
              <a:t>- propelled </a:t>
            </a:r>
            <a:r>
              <a:rPr dirty="0" sz="1800" spc="-5">
                <a:latin typeface="Times New Roman"/>
                <a:cs typeface="Times New Roman"/>
              </a:rPr>
              <a:t>vehicle which is </a:t>
            </a:r>
            <a:r>
              <a:rPr dirty="0" sz="1800">
                <a:latin typeface="Times New Roman"/>
                <a:cs typeface="Times New Roman"/>
              </a:rPr>
              <a:t>used for  the </a:t>
            </a:r>
            <a:r>
              <a:rPr dirty="0" sz="1800" spc="-5">
                <a:latin typeface="Times New Roman"/>
                <a:cs typeface="Times New Roman"/>
              </a:rPr>
              <a:t>transportation </a:t>
            </a:r>
            <a:r>
              <a:rPr dirty="0" sz="1800">
                <a:latin typeface="Times New Roman"/>
                <a:cs typeface="Times New Roman"/>
              </a:rPr>
              <a:t>over the</a:t>
            </a:r>
            <a:r>
              <a:rPr dirty="0" sz="1800" spc="-5">
                <a:latin typeface="Times New Roman"/>
                <a:cs typeface="Times New Roman"/>
              </a:rPr>
              <a:t> ground.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60"/>
              </a:lnSpc>
            </a:pPr>
            <a:r>
              <a:rPr dirty="0" sz="1800" spc="-5">
                <a:latin typeface="Times New Roman"/>
                <a:cs typeface="Times New Roman"/>
              </a:rPr>
              <a:t>Self-propelled vehicle means the vehicle </a:t>
            </a:r>
            <a:r>
              <a:rPr dirty="0" sz="1800">
                <a:latin typeface="Times New Roman"/>
                <a:cs typeface="Times New Roman"/>
              </a:rPr>
              <a:t>runs with its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own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70"/>
              </a:lnSpc>
            </a:pPr>
            <a:r>
              <a:rPr dirty="0" sz="1800">
                <a:latin typeface="Times New Roman"/>
                <a:cs typeface="Times New Roman"/>
              </a:rPr>
              <a:t>power.</a:t>
            </a:r>
            <a:endParaRPr sz="1800">
              <a:latin typeface="Times New Roman"/>
              <a:cs typeface="Times New Roman"/>
            </a:endParaRPr>
          </a:p>
          <a:p>
            <a:pPr marL="12700" marR="7620">
              <a:lnSpc>
                <a:spcPts val="2080"/>
              </a:lnSpc>
              <a:spcBef>
                <a:spcPts val="90"/>
              </a:spcBef>
            </a:pPr>
            <a:r>
              <a:rPr dirty="0" sz="1800" spc="-5">
                <a:latin typeface="Times New Roman"/>
                <a:cs typeface="Times New Roman"/>
              </a:rPr>
              <a:t>Automobile can be </a:t>
            </a:r>
            <a:r>
              <a:rPr dirty="0" sz="1800">
                <a:latin typeface="Times New Roman"/>
                <a:cs typeface="Times New Roman"/>
              </a:rPr>
              <a:t>used for transportation </a:t>
            </a:r>
            <a:r>
              <a:rPr dirty="0" sz="1800" spc="-1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passengers </a:t>
            </a:r>
            <a:r>
              <a:rPr dirty="0" sz="1800">
                <a:latin typeface="Times New Roman"/>
                <a:cs typeface="Times New Roman"/>
              </a:rPr>
              <a:t>and  cargo.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64"/>
              </a:lnSpc>
            </a:pPr>
            <a:r>
              <a:rPr dirty="0" sz="1800" spc="-5">
                <a:latin typeface="Times New Roman"/>
                <a:cs typeface="Times New Roman"/>
              </a:rPr>
              <a:t>Components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10">
                <a:latin typeface="Times New Roman"/>
                <a:cs typeface="Times New Roman"/>
              </a:rPr>
              <a:t>AN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Automobile</a:t>
            </a:r>
            <a:endParaRPr sz="1800">
              <a:latin typeface="Times New Roman"/>
              <a:cs typeface="Times New Roman"/>
            </a:endParaRPr>
          </a:p>
          <a:p>
            <a:pPr marL="469265" indent="-227965">
              <a:lnSpc>
                <a:spcPts val="2070"/>
              </a:lnSpc>
              <a:buAutoNum type="arabicPeriod"/>
              <a:tabLst>
                <a:tab pos="469900" algn="l"/>
              </a:tabLst>
            </a:pPr>
            <a:r>
              <a:rPr dirty="0" sz="1800" spc="-5">
                <a:latin typeface="Times New Roman"/>
                <a:cs typeface="Times New Roman"/>
              </a:rPr>
              <a:t>Chassis</a:t>
            </a:r>
            <a:endParaRPr sz="1800">
              <a:latin typeface="Times New Roman"/>
              <a:cs typeface="Times New Roman"/>
            </a:endParaRPr>
          </a:p>
          <a:p>
            <a:pPr marL="469265" indent="-227965">
              <a:lnSpc>
                <a:spcPts val="2110"/>
              </a:lnSpc>
              <a:buAutoNum type="arabicPeriod"/>
              <a:tabLst>
                <a:tab pos="469900" algn="l"/>
              </a:tabLst>
            </a:pPr>
            <a:r>
              <a:rPr dirty="0" sz="1800" spc="-5">
                <a:latin typeface="Times New Roman"/>
                <a:cs typeface="Times New Roman"/>
              </a:rPr>
              <a:t>Body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1847" y="8603741"/>
            <a:ext cx="1871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Automobile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Chassis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6263" y="4619207"/>
            <a:ext cx="5605367" cy="3593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399"/>
            <a:ext cx="4894729" cy="644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9713" y="1449377"/>
            <a:ext cx="4901674" cy="639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400" y="914399"/>
            <a:ext cx="4972685" cy="6533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399"/>
            <a:ext cx="4894306" cy="5048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4057" y="883665"/>
            <a:ext cx="4350385" cy="62357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260"/>
              </a:spcBef>
            </a:pPr>
            <a:r>
              <a:rPr dirty="0" u="heavy" sz="200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STEERINGGEOMETRYANDFRONT 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AXLE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6553" y="2289174"/>
            <a:ext cx="4703091" cy="479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03643"/>
            <a:ext cx="5760085" cy="844042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00"/>
              </a:spcBef>
            </a:pPr>
            <a:r>
              <a:rPr dirty="0" sz="2200" spc="-5">
                <a:solidFill>
                  <a:srgbClr val="212121"/>
                </a:solidFill>
                <a:latin typeface="Times New Roman"/>
                <a:cs typeface="Times New Roman"/>
              </a:rPr>
              <a:t>Automobile History and</a:t>
            </a:r>
            <a:r>
              <a:rPr dirty="0" sz="2200" spc="3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12121"/>
                </a:solidFill>
                <a:latin typeface="Times New Roman"/>
                <a:cs typeface="Times New Roman"/>
              </a:rPr>
              <a:t>development</a:t>
            </a:r>
            <a:endParaRPr sz="2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95700"/>
              </a:lnSpc>
              <a:spcBef>
                <a:spcPts val="590"/>
              </a:spcBef>
            </a:pP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early history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of the automobile can </a:t>
            </a:r>
            <a:r>
              <a:rPr dirty="0" sz="1800" spc="-10">
                <a:solidFill>
                  <a:srgbClr val="212121"/>
                </a:solidFill>
                <a:latin typeface="Times New Roman"/>
                <a:cs typeface="Times New Roman"/>
              </a:rPr>
              <a:t>be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divided into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a 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number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of eras, based on the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prevalent means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of propulsion. 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Later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periods were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defined </a:t>
            </a:r>
            <a:r>
              <a:rPr dirty="0" sz="1800" spc="-10">
                <a:solidFill>
                  <a:srgbClr val="212121"/>
                </a:solidFill>
                <a:latin typeface="Times New Roman"/>
                <a:cs typeface="Times New Roman"/>
              </a:rPr>
              <a:t>by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trends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in exterior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styling,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size,  and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utility</a:t>
            </a:r>
            <a:r>
              <a:rPr dirty="0" sz="1800" spc="1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preferences.</a:t>
            </a:r>
            <a:endParaRPr sz="1800">
              <a:latin typeface="Times New Roman"/>
              <a:cs typeface="Times New Roman"/>
            </a:endParaRPr>
          </a:p>
          <a:p>
            <a:pPr algn="just" marL="12700" marR="9525">
              <a:lnSpc>
                <a:spcPts val="2060"/>
              </a:lnSpc>
              <a:spcBef>
                <a:spcPts val="665"/>
              </a:spcBef>
            </a:pP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In 1769 the first steam-powered automobile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capable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human 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transportation </a:t>
            </a:r>
            <a:r>
              <a:rPr dirty="0" sz="1800" spc="-10">
                <a:solidFill>
                  <a:srgbClr val="212121"/>
                </a:solidFill>
                <a:latin typeface="Times New Roman"/>
                <a:cs typeface="Times New Roman"/>
              </a:rPr>
              <a:t>was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built </a:t>
            </a:r>
            <a:r>
              <a:rPr dirty="0" sz="1800" spc="-10">
                <a:solidFill>
                  <a:srgbClr val="212121"/>
                </a:solidFill>
                <a:latin typeface="Times New Roman"/>
                <a:cs typeface="Times New Roman"/>
              </a:rPr>
              <a:t>by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Nicolas-Joseph</a:t>
            </a:r>
            <a:r>
              <a:rPr dirty="0" sz="1800" spc="2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Cannot.</a:t>
            </a:r>
            <a:endParaRPr sz="1800">
              <a:latin typeface="Times New Roman"/>
              <a:cs typeface="Times New Roman"/>
            </a:endParaRPr>
          </a:p>
          <a:p>
            <a:pPr algn="just" marL="12700" marR="10160">
              <a:lnSpc>
                <a:spcPct val="95800"/>
              </a:lnSpc>
              <a:spcBef>
                <a:spcPts val="565"/>
              </a:spcBef>
            </a:pP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In 1808, François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Isaac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de Rivaz designed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the first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car  powered </a:t>
            </a:r>
            <a:r>
              <a:rPr dirty="0" sz="1800" spc="-10">
                <a:solidFill>
                  <a:srgbClr val="212121"/>
                </a:solidFill>
                <a:latin typeface="Times New Roman"/>
                <a:cs typeface="Times New Roman"/>
              </a:rPr>
              <a:t>by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an internal combustion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engine fueled </a:t>
            </a:r>
            <a:r>
              <a:rPr dirty="0" sz="1800" spc="-10">
                <a:solidFill>
                  <a:srgbClr val="212121"/>
                </a:solidFill>
                <a:latin typeface="Times New Roman"/>
                <a:cs typeface="Times New Roman"/>
              </a:rPr>
              <a:t>by 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hydrogen.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800"/>
              </a:lnSpc>
              <a:spcBef>
                <a:spcPts val="595"/>
              </a:spcBef>
            </a:pP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In 1870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Siegfried Marcus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built the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first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gasoline powered 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combustion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engine,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which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he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placed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on a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pushcart, building 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four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progressively sophisticated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combustion-engine cars over  a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10-to-15-year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span that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influenced later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cars. Marcus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created 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two-cycle combustion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engine[citation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needed].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car's 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second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incarnation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in 1880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introduced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a four-cycle, gasoline-  powered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engine,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an ingenious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carburetor design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magneto  ignition. He created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an additional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two models further refining  his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design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with steering,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clutch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dirty="0" sz="1800" spc="2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brakes.</a:t>
            </a:r>
            <a:endParaRPr sz="1800">
              <a:latin typeface="Times New Roman"/>
              <a:cs typeface="Times New Roman"/>
            </a:endParaRPr>
          </a:p>
          <a:p>
            <a:pPr algn="just" marL="12700" marR="6985">
              <a:lnSpc>
                <a:spcPct val="95800"/>
              </a:lnSpc>
              <a:spcBef>
                <a:spcPts val="605"/>
              </a:spcBef>
            </a:pP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The four-stroke petrol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(gasoline) internal combustion engine 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that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still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constitutes the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most prevalent form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modern 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automotive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propulsion was patented </a:t>
            </a:r>
            <a:r>
              <a:rPr dirty="0" sz="1800" spc="-10">
                <a:solidFill>
                  <a:srgbClr val="212121"/>
                </a:solidFill>
                <a:latin typeface="Times New Roman"/>
                <a:cs typeface="Times New Roman"/>
              </a:rPr>
              <a:t>by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Nikolaus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Otto.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The  similar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four-stroke diesel engine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was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invented </a:t>
            </a:r>
            <a:r>
              <a:rPr dirty="0" sz="1800" spc="-10">
                <a:solidFill>
                  <a:srgbClr val="212121"/>
                </a:solidFill>
                <a:latin typeface="Times New Roman"/>
                <a:cs typeface="Times New Roman"/>
              </a:rPr>
              <a:t>by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Rudolf 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Diesel.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hydrogen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fuel cell,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one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of the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technologies hailed  as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replacement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for gasoline </a:t>
            </a:r>
            <a:r>
              <a:rPr dirty="0" sz="1800" spc="-10">
                <a:solidFill>
                  <a:srgbClr val="212121"/>
                </a:solidFill>
                <a:latin typeface="Times New Roman"/>
                <a:cs typeface="Times New Roman"/>
              </a:rPr>
              <a:t>as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an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energy source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for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cars,  was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discovered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principle </a:t>
            </a:r>
            <a:r>
              <a:rPr dirty="0" sz="1800" spc="-10">
                <a:solidFill>
                  <a:srgbClr val="212121"/>
                </a:solidFill>
                <a:latin typeface="Times New Roman"/>
                <a:cs typeface="Times New Roman"/>
              </a:rPr>
              <a:t>by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Christian Friedrich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Schönbein  in 1838. The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battery electric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car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owes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its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beginnings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Ányos 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Jedlik, one of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the inventors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the electric motor,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Gaston  Planté,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who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invented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the lead–acid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battery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1859.[citation 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needed]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0617"/>
            <a:ext cx="5757545" cy="413321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7620">
              <a:lnSpc>
                <a:spcPct val="95800"/>
              </a:lnSpc>
              <a:spcBef>
                <a:spcPts val="190"/>
              </a:spcBef>
            </a:pP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In 1885, Karl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Benz developed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a petrol or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gasoline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powered 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automobile.[2]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This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also considered to be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the first 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"production"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vehicle as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Benz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made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several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other identical 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copies. The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automobile was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powered </a:t>
            </a:r>
            <a:r>
              <a:rPr dirty="0" sz="1800" spc="-10">
                <a:solidFill>
                  <a:srgbClr val="212121"/>
                </a:solidFill>
                <a:latin typeface="Times New Roman"/>
                <a:cs typeface="Times New Roman"/>
              </a:rPr>
              <a:t>by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single[citation 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needed]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cylinder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four-stroke</a:t>
            </a:r>
            <a:r>
              <a:rPr dirty="0" sz="1800" spc="-2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engine.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900"/>
              </a:lnSpc>
              <a:spcBef>
                <a:spcPts val="590"/>
              </a:spcBef>
            </a:pP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After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producing and selling the Model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in 1903, Ford Motor 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Company's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Model T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became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first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mass-produced  automobile in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1908,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focusing </a:t>
            </a:r>
            <a:r>
              <a:rPr dirty="0" sz="1800" spc="-10">
                <a:solidFill>
                  <a:srgbClr val="212121"/>
                </a:solidFill>
                <a:latin typeface="Times New Roman"/>
                <a:cs typeface="Times New Roman"/>
              </a:rPr>
              <a:t>on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affordability for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average  consumer. </a:t>
            </a:r>
            <a:r>
              <a:rPr dirty="0" sz="1800" spc="-10">
                <a:solidFill>
                  <a:srgbClr val="212121"/>
                </a:solidFill>
                <a:latin typeface="Times New Roman"/>
                <a:cs typeface="Times New Roman"/>
              </a:rPr>
              <a:t>By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1927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Ford produced over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15,000,000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Model T  automobiles and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only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then developed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Model</a:t>
            </a:r>
            <a:r>
              <a:rPr dirty="0" sz="1800" spc="-3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A.</a:t>
            </a:r>
            <a:endParaRPr sz="1800">
              <a:latin typeface="Times New Roman"/>
              <a:cs typeface="Times New Roman"/>
            </a:endParaRPr>
          </a:p>
          <a:p>
            <a:pPr algn="just" marL="12700" marR="6985">
              <a:lnSpc>
                <a:spcPct val="95800"/>
              </a:lnSpc>
              <a:spcBef>
                <a:spcPts val="610"/>
              </a:spcBef>
            </a:pP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At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the turn of the 20th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century electrically powered 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automobiles were a popular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method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of automobile  propulsion[citation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needed],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but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their common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use did not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last 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long, and they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diminished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to a niche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market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until the turn of  the 21st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century.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700009"/>
            <a:ext cx="5755640" cy="198564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Unit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Power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 system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Fuel supply </a:t>
            </a:r>
            <a:r>
              <a:rPr dirty="0" sz="1800" spc="-10">
                <a:solidFill>
                  <a:srgbClr val="212121"/>
                </a:solidFill>
                <a:latin typeface="Times New Roman"/>
                <a:cs typeface="Times New Roman"/>
              </a:rPr>
              <a:t>system </a:t>
            </a:r>
            <a:r>
              <a:rPr dirty="0" sz="1800">
                <a:solidFill>
                  <a:srgbClr val="212121"/>
                </a:solidFill>
                <a:latin typeface="Times New Roman"/>
                <a:cs typeface="Times New Roman"/>
              </a:rPr>
              <a:t>for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petrol</a:t>
            </a:r>
            <a:r>
              <a:rPr dirty="0" sz="1800" spc="4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Times New Roman"/>
                <a:cs typeface="Times New Roman"/>
              </a:rPr>
              <a:t>engine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080"/>
              </a:lnSpc>
              <a:spcBef>
                <a:spcPts val="640"/>
              </a:spcBef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fuel system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an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internal combustion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Engine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is intended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to produce a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combustible mixture composed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the fuel</a:t>
            </a:r>
            <a:r>
              <a:rPr dirty="0" sz="1800" spc="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stored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0617"/>
            <a:ext cx="5759450" cy="6674484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>
              <a:lnSpc>
                <a:spcPct val="95800"/>
              </a:lnSpc>
              <a:spcBef>
                <a:spcPts val="190"/>
              </a:spcBef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fuel tank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atmospheric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air, and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then deliver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both to 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cylinders. Petrol engine use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light grade gasoline fuel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while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Diesel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Engines utilize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heavy diesel fuel, therefore</a:t>
            </a:r>
            <a:r>
              <a:rPr dirty="0" sz="1800" spc="2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fuel  supply systems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their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differ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greatly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petrol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diesel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engine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Fuel Pump is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used to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supply petrol from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petrol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Tank to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Carburetor.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fuel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pump may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mechanical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or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electrical type.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If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mechanical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fuel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pump is employed, it has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to be placed on the engine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since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driven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by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engine 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camshaft through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eccentric. However, the electrically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operated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fuel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pump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may 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placed anywhere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on the vehicle. 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When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engine is cranked (started), vacuum is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produced  inside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cylinder. The atmospheric air rushes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 to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vacuum through the </a:t>
            </a:r>
            <a:r>
              <a:rPr dirty="0" sz="1800">
                <a:latin typeface="Times New Roman"/>
                <a:cs typeface="Times New Roman"/>
              </a:rPr>
              <a:t>air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cleaner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20"/>
              </a:spcBef>
            </a:pPr>
            <a:r>
              <a:rPr dirty="0" sz="1800" b="1">
                <a:solidFill>
                  <a:srgbClr val="333333"/>
                </a:solidFill>
                <a:latin typeface="Times New Roman"/>
                <a:cs typeface="Times New Roman"/>
              </a:rPr>
              <a:t>Main </a:t>
            </a:r>
            <a:r>
              <a:rPr dirty="0" sz="1800" spc="-5" b="1">
                <a:solidFill>
                  <a:srgbClr val="333333"/>
                </a:solidFill>
                <a:latin typeface="Times New Roman"/>
                <a:cs typeface="Times New Roman"/>
              </a:rPr>
              <a:t>parts </a:t>
            </a:r>
            <a:r>
              <a:rPr dirty="0" sz="1800" b="1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dirty="0" sz="1800" spc="-10" b="1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b="1">
                <a:solidFill>
                  <a:srgbClr val="333333"/>
                </a:solidFill>
                <a:latin typeface="Times New Roman"/>
                <a:cs typeface="Times New Roman"/>
              </a:rPr>
              <a:t>Fuel </a:t>
            </a:r>
            <a:r>
              <a:rPr dirty="0" sz="1800" spc="-5" b="1">
                <a:solidFill>
                  <a:srgbClr val="333333"/>
                </a:solidFill>
                <a:latin typeface="Times New Roman"/>
                <a:cs typeface="Times New Roman"/>
              </a:rPr>
              <a:t>Supply </a:t>
            </a:r>
            <a:r>
              <a:rPr dirty="0" sz="1800" b="1">
                <a:solidFill>
                  <a:srgbClr val="333333"/>
                </a:solidFill>
                <a:latin typeface="Times New Roman"/>
                <a:cs typeface="Times New Roman"/>
              </a:rPr>
              <a:t>System of </a:t>
            </a:r>
            <a:r>
              <a:rPr dirty="0" sz="1800" spc="-5" b="1">
                <a:solidFill>
                  <a:srgbClr val="333333"/>
                </a:solidFill>
                <a:latin typeface="Times New Roman"/>
                <a:cs typeface="Times New Roman"/>
              </a:rPr>
              <a:t>Petrol</a:t>
            </a:r>
            <a:r>
              <a:rPr dirty="0" sz="1800" spc="1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333333"/>
                </a:solidFill>
                <a:latin typeface="Times New Roman"/>
                <a:cs typeface="Times New Roman"/>
              </a:rPr>
              <a:t>Engine:</a:t>
            </a:r>
            <a:endParaRPr sz="1800">
              <a:latin typeface="Times New Roman"/>
              <a:cs typeface="Times New Roman"/>
            </a:endParaRPr>
          </a:p>
          <a:p>
            <a:pPr algn="just" marL="300355" indent="-28765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300990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Fuel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Tank</a:t>
            </a:r>
            <a:endParaRPr sz="1800">
              <a:latin typeface="Times New Roman"/>
              <a:cs typeface="Times New Roman"/>
            </a:endParaRPr>
          </a:p>
          <a:p>
            <a:pPr algn="just" marL="300355" indent="-287655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300990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Fuel</a:t>
            </a:r>
            <a:r>
              <a:rPr dirty="0" sz="180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Pump</a:t>
            </a:r>
            <a:endParaRPr sz="1800">
              <a:latin typeface="Times New Roman"/>
              <a:cs typeface="Times New Roman"/>
            </a:endParaRPr>
          </a:p>
          <a:p>
            <a:pPr algn="just" marL="300355" indent="-28765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00990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Carburetor</a:t>
            </a:r>
            <a:endParaRPr sz="1800">
              <a:latin typeface="Times New Roman"/>
              <a:cs typeface="Times New Roman"/>
            </a:endParaRPr>
          </a:p>
          <a:p>
            <a:pPr algn="just" marL="300355" indent="-287655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300990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Fuel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Filter</a:t>
            </a:r>
            <a:endParaRPr sz="18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04099"/>
              </a:lnSpc>
              <a:spcBef>
                <a:spcPts val="10"/>
              </a:spcBef>
            </a:pPr>
            <a:r>
              <a:rPr dirty="0" sz="1800" spc="-5" b="1">
                <a:solidFill>
                  <a:srgbClr val="333333"/>
                </a:solidFill>
                <a:latin typeface="Times New Roman"/>
                <a:cs typeface="Times New Roman"/>
              </a:rPr>
              <a:t>Fuel Tank: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Fuel Tank used in a 4 Wheeler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is different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from that of a 2 Wheeler in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location, construction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control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fuel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flow. A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4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Wheeler is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not provided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with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fuel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tap  whereas it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is invariably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used 2 Wheeler.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Details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Fuel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Tank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common use, is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given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below. We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shall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study fuel tanks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for  both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categories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 vehicles.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541513"/>
            <a:ext cx="4169410" cy="58483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15"/>
              </a:spcBef>
              <a:tabLst>
                <a:tab pos="523875" algn="l"/>
                <a:tab pos="1085850" algn="l"/>
                <a:tab pos="1392555" algn="l"/>
                <a:tab pos="1710055" algn="l"/>
                <a:tab pos="2018030" algn="l"/>
                <a:tab pos="2112645" algn="l"/>
                <a:tab pos="2673350" algn="l"/>
                <a:tab pos="3067685" algn="l"/>
                <a:tab pos="3087370" algn="l"/>
                <a:tab pos="3685540" algn="l"/>
              </a:tabLst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	Fuel	T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nk	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	fabri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ated		from	sheet  or</a:t>
            </a:r>
            <a:r>
              <a:rPr dirty="0" sz="1800" spc="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aluminum	alloy.		Use	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	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Aluminium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1242" y="7541513"/>
            <a:ext cx="1456690" cy="58483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26670" marR="5080" indent="-14604">
              <a:lnSpc>
                <a:spcPct val="103899"/>
              </a:lnSpc>
              <a:spcBef>
                <a:spcPts val="15"/>
              </a:spcBef>
              <a:tabLst>
                <a:tab pos="677545" algn="l"/>
                <a:tab pos="1022985" algn="l"/>
                <a:tab pos="1290955" algn="l"/>
              </a:tabLst>
            </a:pP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dirty="0" sz="1800" spc="1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l	of	steel  a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y	</a:t>
            </a:r>
            <a:r>
              <a:rPr dirty="0" sz="1800" spc="-3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ank	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113013"/>
            <a:ext cx="5758180" cy="144335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algn="just" marL="12700" marR="5080">
              <a:lnSpc>
                <a:spcPct val="103899"/>
              </a:lnSpc>
              <a:spcBef>
                <a:spcPts val="15"/>
              </a:spcBef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advantageous due to its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lightweight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 good resistance to  corrosion.</a:t>
            </a:r>
            <a:endParaRPr sz="1800">
              <a:latin typeface="Times New Roman"/>
              <a:cs typeface="Times New Roman"/>
            </a:endParaRPr>
          </a:p>
          <a:p>
            <a:pPr algn="just" marL="12700" marR="8255">
              <a:lnSpc>
                <a:spcPct val="104200"/>
              </a:lnSpc>
              <a:spcBef>
                <a:spcPts val="5"/>
              </a:spcBef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Fuel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is filled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 through a filler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tube,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which can be closed 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by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filler cap.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Provision of Lock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is generally made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on this  cap.</a:t>
            </a:r>
            <a:r>
              <a:rPr dirty="0" sz="1800" spc="11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Provision</a:t>
            </a:r>
            <a:r>
              <a:rPr dirty="0" sz="1800" spc="1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800" spc="11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lock</a:t>
            </a:r>
            <a:r>
              <a:rPr dirty="0" sz="1800" spc="1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dirty="0" sz="1800" spc="1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generally</a:t>
            </a:r>
            <a:r>
              <a:rPr dirty="0" sz="1800" spc="1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made</a:t>
            </a:r>
            <a:r>
              <a:rPr dirty="0" sz="1800" spc="1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dirty="0" sz="1800" spc="11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dirty="0" sz="1800" spc="1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cap.</a:t>
            </a:r>
            <a:r>
              <a:rPr dirty="0" sz="1800" spc="11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3477"/>
            <a:ext cx="5759450" cy="858901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715">
              <a:lnSpc>
                <a:spcPct val="104200"/>
              </a:lnSpc>
              <a:spcBef>
                <a:spcPts val="10"/>
              </a:spcBef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number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baffles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(plate)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are fitted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inside to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help in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preventing  the violent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fuel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surging during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acceleration, cornering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  braking.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bottom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surface of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tank is made sloppy so that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even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last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drop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fuel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may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collect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here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pumping. For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periodic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removal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sediment,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screwed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drain plug</a:t>
            </a:r>
            <a:r>
              <a:rPr dirty="0" sz="1800" spc="2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is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provided at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bottom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 the tank.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vent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hole is provided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filler tube or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filler cap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through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which the air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enters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into the  tank and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occupies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space left vacant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by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pumped</a:t>
            </a:r>
            <a:r>
              <a:rPr dirty="0" sz="1800" spc="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fuel.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algn="just" marL="12700" marR="5715">
              <a:lnSpc>
                <a:spcPct val="104099"/>
              </a:lnSpc>
            </a:pPr>
            <a:r>
              <a:rPr dirty="0" sz="1800" spc="-5" b="1">
                <a:solidFill>
                  <a:srgbClr val="333333"/>
                </a:solidFill>
                <a:latin typeface="Times New Roman"/>
                <a:cs typeface="Times New Roman"/>
              </a:rPr>
              <a:t>Fuel Filters: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Fuel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is filtered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at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different 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stages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 a fuel 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supply system. Therefore, many fuel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filters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used in the  fuel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circuit.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fuel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filters serve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purpose of filtration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in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delivery system by preventing foreign particles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from 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entering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into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fuel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pump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carburetor.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modern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filtration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practice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employs a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combination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coarse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fine 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filters. These Filters are generally located at the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following  positions.</a:t>
            </a:r>
            <a:endParaRPr sz="18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03899"/>
              </a:lnSpc>
              <a:spcBef>
                <a:spcPts val="15"/>
              </a:spcBef>
              <a:buAutoNum type="alphaLcPeriod"/>
              <a:tabLst>
                <a:tab pos="323850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Coarse filter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(or gauge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filter) incorporated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within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fuel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tank.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899"/>
              </a:lnSpc>
              <a:spcBef>
                <a:spcPts val="10"/>
              </a:spcBef>
              <a:buAutoNum type="alphaLcPeriod"/>
              <a:tabLst>
                <a:tab pos="316230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Medium coarse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filter outside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fuel tank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inlet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side of the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pump.</a:t>
            </a:r>
            <a:endParaRPr sz="1800">
              <a:latin typeface="Times New Roman"/>
              <a:cs typeface="Times New Roman"/>
            </a:endParaRPr>
          </a:p>
          <a:p>
            <a:pPr algn="just" marL="12700" marR="9525">
              <a:lnSpc>
                <a:spcPct val="103899"/>
              </a:lnSpc>
              <a:spcBef>
                <a:spcPts val="15"/>
              </a:spcBef>
              <a:buAutoNum type="alphaLcPeriod"/>
              <a:tabLst>
                <a:tab pos="320675" algn="l"/>
              </a:tabLst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Fine filter of built in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surface type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at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inlet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fuel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pump’s  pumping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chamber.</a:t>
            </a:r>
            <a:endParaRPr sz="1800">
              <a:latin typeface="Times New Roman"/>
              <a:cs typeface="Times New Roman"/>
            </a:endParaRPr>
          </a:p>
          <a:p>
            <a:pPr algn="just" marL="12700" marR="8255">
              <a:lnSpc>
                <a:spcPct val="103899"/>
              </a:lnSpc>
              <a:spcBef>
                <a:spcPts val="10"/>
              </a:spcBef>
              <a:buAutoNum type="alphaLcPeriod"/>
              <a:tabLst>
                <a:tab pos="439420" algn="l"/>
              </a:tabLst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Fine filter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in pipeline between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fuel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pump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 the 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carburetor.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algn="just" marL="12700" marR="8255">
              <a:lnSpc>
                <a:spcPct val="104299"/>
              </a:lnSpc>
            </a:pPr>
            <a:r>
              <a:rPr dirty="0" sz="1800" spc="-5" b="1">
                <a:solidFill>
                  <a:srgbClr val="333333"/>
                </a:solidFill>
                <a:latin typeface="Times New Roman"/>
                <a:cs typeface="Times New Roman"/>
              </a:rPr>
              <a:t>Fuel Pump: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Fuel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Pump is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used to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deliver fuel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from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the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Fuel Tank to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float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chamber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Carburetor.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is generally  mounted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side of engine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block near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eccentric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end of  the</a:t>
            </a:r>
            <a:r>
              <a:rPr dirty="0" sz="1800" spc="1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camshaft.</a:t>
            </a:r>
            <a:r>
              <a:rPr dirty="0" sz="1800" spc="1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 sz="1800" spc="1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V-type</a:t>
            </a:r>
            <a:r>
              <a:rPr dirty="0" sz="1800" spc="1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engines,</a:t>
            </a:r>
            <a:r>
              <a:rPr dirty="0" sz="1800" spc="1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dirty="0" sz="1800" spc="1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may</a:t>
            </a:r>
            <a:r>
              <a:rPr dirty="0" sz="1800" spc="1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dirty="0" sz="1800" spc="1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mounted</a:t>
            </a:r>
            <a:r>
              <a:rPr dirty="0" sz="1800" spc="1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between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3477"/>
            <a:ext cx="5759450" cy="887349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 marR="9525">
              <a:lnSpc>
                <a:spcPct val="104400"/>
              </a:lnSpc>
              <a:spcBef>
                <a:spcPts val="5"/>
              </a:spcBef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two rows 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cylinders.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Main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types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Fuel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Pumps  commonly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used in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auto vehicles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are given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dirty="0" sz="1800" spc="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follows.</a:t>
            </a: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80"/>
              </a:spcBef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Pumps commonly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auto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vehicles are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given as</a:t>
            </a:r>
            <a:r>
              <a:rPr dirty="0" sz="1800" spc="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follows.</a:t>
            </a:r>
            <a:endParaRPr sz="1800">
              <a:latin typeface="Times New Roman"/>
              <a:cs typeface="Times New Roman"/>
            </a:endParaRPr>
          </a:p>
          <a:p>
            <a:pPr algn="just" marL="300355" indent="-287655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300990" algn="l"/>
              </a:tabLst>
            </a:pP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A.C.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Mechanical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Pump</a:t>
            </a:r>
            <a:endParaRPr sz="1800">
              <a:latin typeface="Times New Roman"/>
              <a:cs typeface="Times New Roman"/>
            </a:endParaRPr>
          </a:p>
          <a:p>
            <a:pPr lvl="1" marL="687070" indent="-217804">
              <a:lnSpc>
                <a:spcPct val="100000"/>
              </a:lnSpc>
              <a:spcBef>
                <a:spcPts val="80"/>
              </a:spcBef>
              <a:buAutoNum type="alphaLcPeriod"/>
              <a:tabLst>
                <a:tab pos="687705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Diaphragm Type</a:t>
            </a:r>
            <a:endParaRPr sz="1800">
              <a:latin typeface="Times New Roman"/>
              <a:cs typeface="Times New Roman"/>
            </a:endParaRPr>
          </a:p>
          <a:p>
            <a:pPr lvl="1" marL="699135" indent="-229870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699770" algn="l"/>
              </a:tabLst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Plunger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Type</a:t>
            </a:r>
            <a:endParaRPr sz="1800">
              <a:latin typeface="Times New Roman"/>
              <a:cs typeface="Times New Roman"/>
            </a:endParaRPr>
          </a:p>
          <a:p>
            <a:pPr lvl="1" marL="687070" indent="-217804">
              <a:lnSpc>
                <a:spcPct val="100000"/>
              </a:lnSpc>
              <a:spcBef>
                <a:spcPts val="80"/>
              </a:spcBef>
              <a:buAutoNum type="alphaLcPeriod"/>
              <a:tabLst>
                <a:tab pos="687705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Rotary</a:t>
            </a:r>
            <a:r>
              <a:rPr dirty="0" sz="180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Type</a:t>
            </a:r>
            <a:endParaRPr sz="1800">
              <a:latin typeface="Times New Roman"/>
              <a:cs typeface="Times New Roman"/>
            </a:endParaRPr>
          </a:p>
          <a:p>
            <a:pPr algn="just" marL="300355" indent="-287655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300990" algn="l"/>
              </a:tabLst>
            </a:pPr>
            <a:r>
              <a:rPr dirty="0" sz="1800" spc="-15">
                <a:solidFill>
                  <a:srgbClr val="333333"/>
                </a:solidFill>
                <a:latin typeface="Times New Roman"/>
                <a:cs typeface="Times New Roman"/>
              </a:rPr>
              <a:t>S.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U. Electrical</a:t>
            </a:r>
            <a:r>
              <a:rPr dirty="0" sz="18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Type</a:t>
            </a:r>
            <a:endParaRPr sz="1800">
              <a:latin typeface="Times New Roman"/>
              <a:cs typeface="Times New Roman"/>
            </a:endParaRPr>
          </a:p>
          <a:p>
            <a:pPr algn="just" marL="299085" indent="-286385">
              <a:lnSpc>
                <a:spcPct val="100000"/>
              </a:lnSpc>
              <a:spcBef>
                <a:spcPts val="85"/>
              </a:spcBef>
              <a:buFont typeface="Times New Roman"/>
              <a:buAutoNum type="arabicPeriod"/>
              <a:tabLst>
                <a:tab pos="299720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Electromagnetic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 Type</a:t>
            </a:r>
            <a:endParaRPr sz="1800">
              <a:latin typeface="Times New Roman"/>
              <a:cs typeface="Times New Roman"/>
            </a:endParaRPr>
          </a:p>
          <a:p>
            <a:pPr algn="just" marL="300355" indent="-287655">
              <a:lnSpc>
                <a:spcPct val="100000"/>
              </a:lnSpc>
              <a:spcBef>
                <a:spcPts val="95"/>
              </a:spcBef>
              <a:buFont typeface="Times New Roman"/>
              <a:buAutoNum type="arabicPeriod"/>
              <a:tabLst>
                <a:tab pos="300990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Combined</a:t>
            </a:r>
            <a:r>
              <a:rPr dirty="0" sz="18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Type</a:t>
            </a: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20"/>
              </a:spcBef>
            </a:pPr>
            <a:r>
              <a:rPr dirty="0" sz="1800" spc="-5" b="1">
                <a:solidFill>
                  <a:srgbClr val="333333"/>
                </a:solidFill>
                <a:latin typeface="Times New Roman"/>
                <a:cs typeface="Times New Roman"/>
              </a:rPr>
              <a:t>Functions </a:t>
            </a:r>
            <a:r>
              <a:rPr dirty="0" sz="1800" b="1">
                <a:solidFill>
                  <a:srgbClr val="333333"/>
                </a:solidFill>
                <a:latin typeface="Times New Roman"/>
                <a:cs typeface="Times New Roman"/>
              </a:rPr>
              <a:t>of a</a:t>
            </a:r>
            <a:r>
              <a:rPr dirty="0" sz="1800" spc="-1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333333"/>
                </a:solidFill>
                <a:latin typeface="Times New Roman"/>
                <a:cs typeface="Times New Roman"/>
              </a:rPr>
              <a:t>Carburetor:-</a:t>
            </a: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0"/>
              </a:spcBef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 carburetor is required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perform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following</a:t>
            </a:r>
            <a:r>
              <a:rPr dirty="0" sz="1800" spc="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functions.</a:t>
            </a: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85"/>
              </a:spcBef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dirty="0" sz="1800" spc="1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maintain</a:t>
            </a:r>
            <a:r>
              <a:rPr dirty="0" sz="1800" spc="1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00" spc="1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small</a:t>
            </a:r>
            <a:r>
              <a:rPr dirty="0" sz="1800" spc="1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quantity</a:t>
            </a:r>
            <a:r>
              <a:rPr dirty="0" sz="1800" spc="1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800" spc="1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petrol</a:t>
            </a:r>
            <a:r>
              <a:rPr dirty="0" sz="1800" spc="1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 sz="1800" spc="1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800" spc="1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float</a:t>
            </a:r>
            <a:r>
              <a:rPr dirty="0" sz="1800" spc="1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chamber</a:t>
            </a:r>
            <a:r>
              <a:rPr dirty="0" sz="1800" spc="1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endParaRPr sz="1800">
              <a:latin typeface="Times New Roman"/>
              <a:cs typeface="Times New Roman"/>
            </a:endParaRPr>
          </a:p>
          <a:p>
            <a:pPr marL="12700" marR="5715">
              <a:lnSpc>
                <a:spcPct val="104000"/>
              </a:lnSpc>
              <a:spcBef>
                <a:spcPts val="10"/>
              </a:spcBef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constant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head (height)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ensure an uninterrupted supply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for 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vaporization.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3899"/>
              </a:lnSpc>
              <a:spcBef>
                <a:spcPts val="10"/>
              </a:spcBef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It vaporizes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(atomizes)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petrol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i.e. converts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liquid 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petrol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into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vapour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from for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convenient mixing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with the</a:t>
            </a:r>
            <a:r>
              <a:rPr dirty="0" sz="1800" spc="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air.</a:t>
            </a:r>
            <a:endParaRPr sz="1800">
              <a:latin typeface="Times New Roman"/>
              <a:cs typeface="Times New Roman"/>
            </a:endParaRPr>
          </a:p>
          <a:p>
            <a:pPr marL="12700" marR="9525">
              <a:lnSpc>
                <a:spcPct val="103899"/>
              </a:lnSpc>
              <a:spcBef>
                <a:spcPts val="15"/>
              </a:spcBef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It does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carburetion i.e. prepares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homogeneous mixture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air  and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vaporized petrol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(air +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fuel).</a:t>
            </a:r>
            <a:endParaRPr sz="18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04200"/>
              </a:lnSpc>
              <a:spcBef>
                <a:spcPts val="5"/>
              </a:spcBef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It delivers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correct air-fuel mixture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inside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engine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through  inlet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manifold, under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varying conditions of load and speed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of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 engine.</a:t>
            </a:r>
            <a:endParaRPr sz="1800">
              <a:latin typeface="Times New Roman"/>
              <a:cs typeface="Times New Roman"/>
            </a:endParaRPr>
          </a:p>
          <a:p>
            <a:pPr lvl="1" marL="743585" indent="-274320">
              <a:lnSpc>
                <a:spcPct val="100000"/>
              </a:lnSpc>
              <a:spcBef>
                <a:spcPts val="85"/>
              </a:spcBef>
              <a:buAutoNum type="alphaLcPeriod"/>
              <a:tabLst>
                <a:tab pos="744220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Float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chamber</a:t>
            </a:r>
            <a:endParaRPr sz="1800">
              <a:latin typeface="Times New Roman"/>
              <a:cs typeface="Times New Roman"/>
            </a:endParaRPr>
          </a:p>
          <a:p>
            <a:pPr lvl="1" marL="757555" indent="-288290">
              <a:lnSpc>
                <a:spcPct val="100000"/>
              </a:lnSpc>
              <a:spcBef>
                <a:spcPts val="95"/>
              </a:spcBef>
              <a:buAutoNum type="alphaLcPeriod"/>
              <a:tabLst>
                <a:tab pos="758190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Pipeline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from fuel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pump</a:t>
            </a:r>
            <a:endParaRPr sz="1800">
              <a:latin typeface="Times New Roman"/>
              <a:cs typeface="Times New Roman"/>
            </a:endParaRPr>
          </a:p>
          <a:p>
            <a:pPr lvl="1" marL="743585" indent="-274320">
              <a:lnSpc>
                <a:spcPct val="100000"/>
              </a:lnSpc>
              <a:spcBef>
                <a:spcPts val="85"/>
              </a:spcBef>
              <a:buAutoNum type="alphaLcPeriod"/>
              <a:tabLst>
                <a:tab pos="744220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Needle valve</a:t>
            </a:r>
            <a:endParaRPr sz="1800">
              <a:latin typeface="Times New Roman"/>
              <a:cs typeface="Times New Roman"/>
            </a:endParaRPr>
          </a:p>
          <a:p>
            <a:pPr lvl="1" marL="757555" indent="-288290">
              <a:lnSpc>
                <a:spcPct val="100000"/>
              </a:lnSpc>
              <a:spcBef>
                <a:spcPts val="95"/>
              </a:spcBef>
              <a:buAutoNum type="alphaLcPeriod"/>
              <a:tabLst>
                <a:tab pos="758190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hollow</a:t>
            </a:r>
            <a:r>
              <a:rPr dirty="0" sz="18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float</a:t>
            </a:r>
            <a:endParaRPr sz="1800">
              <a:latin typeface="Times New Roman"/>
              <a:cs typeface="Times New Roman"/>
            </a:endParaRPr>
          </a:p>
          <a:p>
            <a:pPr lvl="1" marL="743585" indent="-274320">
              <a:lnSpc>
                <a:spcPct val="100000"/>
              </a:lnSpc>
              <a:spcBef>
                <a:spcPts val="85"/>
              </a:spcBef>
              <a:buAutoNum type="alphaLcPeriod"/>
              <a:tabLst>
                <a:tab pos="744220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Throttle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valve</a:t>
            </a:r>
            <a:endParaRPr sz="1800">
              <a:latin typeface="Times New Roman"/>
              <a:cs typeface="Times New Roman"/>
            </a:endParaRPr>
          </a:p>
          <a:p>
            <a:pPr lvl="1" marL="718185" indent="-248920">
              <a:lnSpc>
                <a:spcPct val="100000"/>
              </a:lnSpc>
              <a:spcBef>
                <a:spcPts val="95"/>
              </a:spcBef>
              <a:buAutoNum type="alphaLcPeriod"/>
              <a:tabLst>
                <a:tab pos="718820" algn="l"/>
              </a:tabLst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Mixing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 chamber</a:t>
            </a:r>
            <a:endParaRPr sz="1800">
              <a:latin typeface="Times New Roman"/>
              <a:cs typeface="Times New Roman"/>
            </a:endParaRPr>
          </a:p>
          <a:p>
            <a:pPr lvl="1" marL="757555" indent="-288290">
              <a:lnSpc>
                <a:spcPct val="100000"/>
              </a:lnSpc>
              <a:spcBef>
                <a:spcPts val="85"/>
              </a:spcBef>
              <a:buAutoNum type="alphaLcPeriod"/>
              <a:tabLst>
                <a:tab pos="758190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Venturi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or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diffusor</a:t>
            </a:r>
            <a:endParaRPr sz="1800">
              <a:latin typeface="Times New Roman"/>
              <a:cs typeface="Times New Roman"/>
            </a:endParaRPr>
          </a:p>
          <a:p>
            <a:pPr lvl="1" marL="757555" indent="-288290">
              <a:lnSpc>
                <a:spcPct val="100000"/>
              </a:lnSpc>
              <a:spcBef>
                <a:spcPts val="95"/>
              </a:spcBef>
              <a:buAutoNum type="alphaLcPeriod"/>
              <a:tabLst>
                <a:tab pos="758190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Fuel nozzle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dirty="0" sz="1800" spc="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pulverizer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85"/>
              </a:spcBef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i.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Metering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jet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or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jet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tube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9990"/>
            <a:ext cx="5760085" cy="85871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ct val="104200"/>
              </a:lnSpc>
              <a:spcBef>
                <a:spcPts val="10"/>
              </a:spcBef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float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is allow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lightweight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part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made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thin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metal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sheet. The float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chamber maintains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fuel at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constant level,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which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is necessary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normal operation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carburetor.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 fuel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delivered into this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chamber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along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pipeline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2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by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fuel  pump,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or under gravity from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tank. The latter method is  more common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with 2-wheelers where a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tap is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used to allow or  step the flow of petrol from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fuel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tank to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carburetor.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 float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chamber is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vented through a hole to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communicate with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 atmosphere.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When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fuel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level sinks, the float goes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down,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opens</a:t>
            </a:r>
            <a:r>
              <a:rPr dirty="0" sz="1800" spc="4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algn="just" marL="12700" marR="8890">
              <a:lnSpc>
                <a:spcPct val="104200"/>
              </a:lnSpc>
              <a:spcBef>
                <a:spcPts val="5"/>
              </a:spcBef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needle valve and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admits fuel into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chamber.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 when the  fuel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level reaches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its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normal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level,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float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goes up, closes the 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needle valve and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stop inflows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fuel. A normal level is  reached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when the fuel in the chamber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1-2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mm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below the  edge of nozzle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8.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This level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ensures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easy suction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fuel from 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nozzle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 prevents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leakage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when the carburetor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is  inoperative.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Jet</a:t>
            </a:r>
            <a:r>
              <a:rPr dirty="0" sz="1800" spc="1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tube</a:t>
            </a:r>
            <a:r>
              <a:rPr dirty="0" sz="1800" spc="1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9,</a:t>
            </a:r>
            <a:r>
              <a:rPr dirty="0" sz="1800" spc="1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dirty="0" sz="1800" spc="1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00" spc="1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calibrated</a:t>
            </a:r>
            <a:r>
              <a:rPr dirty="0" sz="1800" spc="1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hole</a:t>
            </a:r>
            <a:r>
              <a:rPr dirty="0" sz="1800" spc="1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800" spc="1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definite</a:t>
            </a:r>
            <a:r>
              <a:rPr dirty="0" sz="1800" spc="1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diameter,</a:t>
            </a:r>
            <a:r>
              <a:rPr dirty="0" sz="1800" spc="1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meters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4200"/>
              </a:lnSpc>
              <a:spcBef>
                <a:spcPts val="5"/>
              </a:spcBef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out the amount of fuel to be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supplied.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pulverizer, which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takes the form of a thin tube,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communicates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with float 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chamber through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jet. Mixing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chamber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6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straight or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bent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tube, one of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whose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ends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connected to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engine intake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pipe  and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other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to the air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cleaner.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fuel is mixed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with air 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precisely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this chamber. Venturi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7,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mounted in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mixing  chamber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at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end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nozzle,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increases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velocity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 sir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stream in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mixing chamber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thereby provides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more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intensive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atomization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fuel. Throttle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5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changes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cross-  section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presented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to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combustible mixture. The throttle is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controlled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by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driver from the cab (driver’s cabin).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degree</a:t>
            </a:r>
            <a:r>
              <a:rPr dirty="0" sz="1800" spc="1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800" spc="1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dirty="0" sz="1800" spc="1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800" spc="1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throttle</a:t>
            </a:r>
            <a:r>
              <a:rPr dirty="0" sz="1800" spc="1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dirty="0" sz="1800" spc="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opened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determines</a:t>
            </a:r>
            <a:r>
              <a:rPr dirty="0" sz="1800" spc="1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800" spc="1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amount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3477"/>
            <a:ext cx="5757545" cy="858901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 marR="8255">
              <a:lnSpc>
                <a:spcPct val="104400"/>
              </a:lnSpc>
              <a:spcBef>
                <a:spcPts val="5"/>
              </a:spcBef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mixture passed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accordingly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changes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power of the 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engine.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397510" algn="l"/>
                <a:tab pos="810895" algn="l"/>
                <a:tab pos="1897380" algn="l"/>
                <a:tab pos="2696210" algn="l"/>
                <a:tab pos="3107690" algn="l"/>
                <a:tab pos="4231005" algn="l"/>
                <a:tab pos="4782185" algn="l"/>
                <a:tab pos="5142865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	the	cr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nkshaft	rot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es,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	the	rarefa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on	bu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lt	up	during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4099"/>
              </a:lnSpc>
              <a:spcBef>
                <a:spcPts val="10"/>
              </a:spcBef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admission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strokes causes atmospheric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air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to flow through the 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carburetor. The velocity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air increases considerably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 the  Venturi and a strong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rarefaction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appears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above pulverizer.  Due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to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difference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pressure, fuel is sprayed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out of the  pulverizer, and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mixes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evaporators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 the high 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velocity airflow.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combustible mixture prepared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 this 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manner is drawn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 to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cylinders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during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admission strokes,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amount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being adjusted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by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position of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800" spc="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throttle.</a:t>
            </a:r>
            <a:endParaRPr sz="1800">
              <a:latin typeface="Times New Roman"/>
              <a:cs typeface="Times New Roman"/>
            </a:endParaRPr>
          </a:p>
          <a:p>
            <a:pPr algn="just" marL="12700" marR="8255">
              <a:lnSpc>
                <a:spcPct val="104200"/>
              </a:lnSpc>
              <a:spcBef>
                <a:spcPts val="5"/>
              </a:spcBef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 simple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carburetor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can provide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required composition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 fuel and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air mixture only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for a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particular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duty. It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because if 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number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engine revolutions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 the load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are increased,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mixture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supplied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by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carburetor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will become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richer  since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rarefaction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at the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diffusor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will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also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increase.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333333"/>
                </a:solidFill>
                <a:latin typeface="Times New Roman"/>
                <a:cs typeface="Times New Roman"/>
              </a:rPr>
              <a:t>Requirement </a:t>
            </a:r>
            <a:r>
              <a:rPr dirty="0" sz="1800" b="1">
                <a:solidFill>
                  <a:srgbClr val="333333"/>
                </a:solidFill>
                <a:latin typeface="Times New Roman"/>
                <a:cs typeface="Times New Roman"/>
              </a:rPr>
              <a:t>of Air: Fuel </a:t>
            </a:r>
            <a:r>
              <a:rPr dirty="0" sz="1800" spc="-5" b="1">
                <a:solidFill>
                  <a:srgbClr val="333333"/>
                </a:solidFill>
                <a:latin typeface="Times New Roman"/>
                <a:cs typeface="Times New Roman"/>
              </a:rPr>
              <a:t>Mixture: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315595" algn="l"/>
                <a:tab pos="988694" algn="l"/>
                <a:tab pos="1736089" algn="l"/>
                <a:tab pos="2459990" algn="l"/>
                <a:tab pos="3256279" algn="l"/>
                <a:tab pos="4208145" algn="l"/>
                <a:tab pos="5024120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	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petrol	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engine	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driven	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vehicle	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(whether	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moped,	scooter,</a:t>
            </a:r>
            <a:endParaRPr sz="1800">
              <a:latin typeface="Times New Roman"/>
              <a:cs typeface="Times New Roman"/>
            </a:endParaRPr>
          </a:p>
          <a:p>
            <a:pPr marL="12700" marR="7620">
              <a:lnSpc>
                <a:spcPct val="103899"/>
              </a:lnSpc>
              <a:spcBef>
                <a:spcPts val="15"/>
              </a:spcBef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motorcycle or a car) runs in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city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 on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highways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under 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different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conditions of speed load and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weather.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These can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be:</a:t>
            </a:r>
            <a:endParaRPr sz="1800">
              <a:latin typeface="Times New Roman"/>
              <a:cs typeface="Times New Roman"/>
            </a:endParaRPr>
          </a:p>
          <a:p>
            <a:pPr marL="743585" indent="-274320">
              <a:lnSpc>
                <a:spcPct val="100000"/>
              </a:lnSpc>
              <a:spcBef>
                <a:spcPts val="80"/>
              </a:spcBef>
              <a:buAutoNum type="alphaLcPeriod"/>
              <a:tabLst>
                <a:tab pos="744220" algn="l"/>
              </a:tabLst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Cold Starting in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winter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season.</a:t>
            </a:r>
            <a:endParaRPr sz="1800">
              <a:latin typeface="Times New Roman"/>
              <a:cs typeface="Times New Roman"/>
            </a:endParaRPr>
          </a:p>
          <a:p>
            <a:pPr marL="757555" indent="-288290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758190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Starting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vehicle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icy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situation.</a:t>
            </a:r>
            <a:endParaRPr sz="1800">
              <a:latin typeface="Times New Roman"/>
              <a:cs typeface="Times New Roman"/>
            </a:endParaRPr>
          </a:p>
          <a:p>
            <a:pPr marL="12700" marR="7620" indent="456565">
              <a:lnSpc>
                <a:spcPts val="2260"/>
              </a:lnSpc>
              <a:spcBef>
                <a:spcPts val="75"/>
              </a:spcBef>
              <a:buAutoNum type="alphaLcPeriod"/>
              <a:tabLst>
                <a:tab pos="753745" algn="l"/>
              </a:tabLst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Pickup of a vehicle with fully loaded,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partially loaded 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or in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unloaded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condition.</a:t>
            </a:r>
            <a:endParaRPr sz="1800">
              <a:latin typeface="Times New Roman"/>
              <a:cs typeface="Times New Roman"/>
            </a:endParaRPr>
          </a:p>
          <a:p>
            <a:pPr algn="just" marL="272415" indent="-259715">
              <a:lnSpc>
                <a:spcPts val="2150"/>
              </a:lnSpc>
              <a:buAutoNum type="alphaLcPeriod"/>
              <a:tabLst>
                <a:tab pos="273050" algn="l"/>
              </a:tabLst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Idling</a:t>
            </a:r>
            <a:r>
              <a:rPr dirty="0" sz="1800" spc="2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speed</a:t>
            </a:r>
            <a:r>
              <a:rPr dirty="0" sz="1800" spc="229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dirty="0" sz="1800" spc="2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road</a:t>
            </a:r>
            <a:r>
              <a:rPr dirty="0" sz="1800" spc="2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crossing,</a:t>
            </a:r>
            <a:r>
              <a:rPr dirty="0" sz="1800" spc="2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traffic</a:t>
            </a:r>
            <a:r>
              <a:rPr dirty="0" sz="1800" spc="2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single</a:t>
            </a:r>
            <a:r>
              <a:rPr dirty="0" sz="1800" spc="2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crossing,</a:t>
            </a:r>
            <a:r>
              <a:rPr dirty="0" sz="1800" spc="2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dirty="0" sz="1800" spc="2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situation where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speed of the vehicle has to be</a:t>
            </a:r>
            <a:r>
              <a:rPr dirty="0" sz="1800" spc="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lowered-down.</a:t>
            </a:r>
            <a:endParaRPr sz="1800">
              <a:latin typeface="Times New Roman"/>
              <a:cs typeface="Times New Roman"/>
            </a:endParaRPr>
          </a:p>
          <a:p>
            <a:pPr marL="743585" indent="-274320">
              <a:lnSpc>
                <a:spcPct val="100000"/>
              </a:lnSpc>
              <a:spcBef>
                <a:spcPts val="85"/>
              </a:spcBef>
              <a:buAutoNum type="alphaLcPeriod" startAt="5"/>
              <a:tabLst>
                <a:tab pos="744220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 speed suitable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for driving in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city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its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markets.</a:t>
            </a:r>
            <a:endParaRPr sz="1800">
              <a:latin typeface="Times New Roman"/>
              <a:cs typeface="Times New Roman"/>
            </a:endParaRPr>
          </a:p>
          <a:p>
            <a:pPr marL="718185" indent="-248920">
              <a:lnSpc>
                <a:spcPct val="100000"/>
              </a:lnSpc>
              <a:spcBef>
                <a:spcPts val="95"/>
              </a:spcBef>
              <a:buAutoNum type="alphaLcPeriod" startAt="5"/>
              <a:tabLst>
                <a:tab pos="718820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cruising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speed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highway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expressways.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MANNU RAGGU</dc:creator>
  <dcterms:created xsi:type="dcterms:W3CDTF">2019-01-31T10:48:19Z</dcterms:created>
  <dcterms:modified xsi:type="dcterms:W3CDTF">2019-01-31T10:48:19Z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2018-04-10T00:00:00Z</vt:filetime>
  </property>
  <property fmtid="{D5CDD505-2E9C-101B-9397-08002B2CF9AE}" pid="3" name="Creator">
    <vt:lpwstr>Microsoft® Word Starter 2010</vt:lpwstr>
  </property>
  <property fmtid="{D5CDD505-2E9C-101B-9397-08002B2CF9AE}" pid="4" name="LastSaved">
    <vt:filetime>2019-01-31T00:00:00Z</vt:filetime>
  </property>
</Properties>
</file>