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62" y="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500" b="0" i="0">
                <a:solidFill>
                  <a:srgbClr val="FF0000"/>
                </a:solidFill>
                <a:latin typeface="Algerian"/>
                <a:cs typeface="Algeri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500" b="0" i="0">
                <a:solidFill>
                  <a:srgbClr val="FF0000"/>
                </a:solidFill>
                <a:latin typeface="Algerian"/>
                <a:cs typeface="Algeri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500" b="0" i="0">
                <a:solidFill>
                  <a:srgbClr val="FF0000"/>
                </a:solidFill>
                <a:latin typeface="Algerian"/>
                <a:cs typeface="Algeri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0948" y="0"/>
            <a:ext cx="1219200" cy="6858000"/>
          </a:xfrm>
          <a:custGeom>
            <a:avLst/>
            <a:gdLst/>
            <a:ahLst/>
            <a:cxnLst/>
            <a:rect l="l" t="t" r="r" b="b"/>
            <a:pathLst>
              <a:path w="1219200" h="6858000">
                <a:moveTo>
                  <a:pt x="0" y="0"/>
                </a:moveTo>
                <a:lnTo>
                  <a:pt x="1219200" y="6857999"/>
                </a:lnTo>
              </a:path>
            </a:pathLst>
          </a:custGeom>
          <a:ln w="9525">
            <a:solidFill>
              <a:srgbClr val="5FCAEE"/>
            </a:solidFill>
          </a:ln>
        </p:spPr>
        <p:txBody>
          <a:bodyPr wrap="square" lIns="0" tIns="0" rIns="0" bIns="0" rtlCol="0"/>
          <a:lstStyle/>
          <a:p>
            <a:endParaRPr/>
          </a:p>
        </p:txBody>
      </p:sp>
      <p:sp>
        <p:nvSpPr>
          <p:cNvPr id="17" name="bk object 17"/>
          <p:cNvSpPr/>
          <p:nvPr/>
        </p:nvSpPr>
        <p:spPr>
          <a:xfrm>
            <a:off x="7425308" y="3681348"/>
            <a:ext cx="4763770" cy="3176905"/>
          </a:xfrm>
          <a:custGeom>
            <a:avLst/>
            <a:gdLst/>
            <a:ahLst/>
            <a:cxnLst/>
            <a:rect l="l" t="t" r="r" b="b"/>
            <a:pathLst>
              <a:path w="4763770" h="3176904">
                <a:moveTo>
                  <a:pt x="4763516" y="0"/>
                </a:moveTo>
                <a:lnTo>
                  <a:pt x="0" y="3176650"/>
                </a:lnTo>
              </a:path>
            </a:pathLst>
          </a:custGeom>
          <a:ln w="9525">
            <a:solidFill>
              <a:srgbClr val="5FCAEE"/>
            </a:solidFill>
          </a:ln>
        </p:spPr>
        <p:txBody>
          <a:bodyPr wrap="square" lIns="0" tIns="0" rIns="0" bIns="0" rtlCol="0"/>
          <a:lstStyle/>
          <a:p>
            <a:endParaRPr/>
          </a:p>
        </p:txBody>
      </p:sp>
      <p:sp>
        <p:nvSpPr>
          <p:cNvPr id="18" name="bk object 18"/>
          <p:cNvSpPr/>
          <p:nvPr/>
        </p:nvSpPr>
        <p:spPr>
          <a:xfrm>
            <a:off x="9181465" y="0"/>
            <a:ext cx="3007360" cy="6858000"/>
          </a:xfrm>
          <a:custGeom>
            <a:avLst/>
            <a:gdLst/>
            <a:ahLst/>
            <a:cxnLst/>
            <a:rect l="l" t="t" r="r" b="b"/>
            <a:pathLst>
              <a:path w="3007359" h="6858000">
                <a:moveTo>
                  <a:pt x="3007359" y="0"/>
                </a:moveTo>
                <a:lnTo>
                  <a:pt x="2043053" y="0"/>
                </a:lnTo>
                <a:lnTo>
                  <a:pt x="0" y="6857996"/>
                </a:lnTo>
                <a:lnTo>
                  <a:pt x="3007359" y="6857996"/>
                </a:lnTo>
                <a:lnTo>
                  <a:pt x="3007359" y="0"/>
                </a:lnTo>
                <a:close/>
              </a:path>
            </a:pathLst>
          </a:custGeom>
          <a:solidFill>
            <a:srgbClr val="5FCAEE"/>
          </a:solidFill>
        </p:spPr>
        <p:txBody>
          <a:bodyPr wrap="square" lIns="0" tIns="0" rIns="0" bIns="0" rtlCol="0"/>
          <a:lstStyle/>
          <a:p>
            <a:endParaRPr/>
          </a:p>
        </p:txBody>
      </p:sp>
      <p:sp>
        <p:nvSpPr>
          <p:cNvPr id="19" name="bk object 19"/>
          <p:cNvSpPr/>
          <p:nvPr/>
        </p:nvSpPr>
        <p:spPr>
          <a:xfrm>
            <a:off x="9604985" y="0"/>
            <a:ext cx="2587625" cy="6858000"/>
          </a:xfrm>
          <a:custGeom>
            <a:avLst/>
            <a:gdLst/>
            <a:ahLst/>
            <a:cxnLst/>
            <a:rect l="l" t="t" r="r" b="b"/>
            <a:pathLst>
              <a:path w="2587625" h="6858000">
                <a:moveTo>
                  <a:pt x="2587015" y="0"/>
                </a:moveTo>
                <a:lnTo>
                  <a:pt x="0" y="0"/>
                </a:lnTo>
                <a:lnTo>
                  <a:pt x="1207921" y="6857996"/>
                </a:lnTo>
                <a:lnTo>
                  <a:pt x="2587015" y="6857996"/>
                </a:lnTo>
                <a:lnTo>
                  <a:pt x="2587015" y="0"/>
                </a:lnTo>
                <a:close/>
              </a:path>
            </a:pathLst>
          </a:custGeom>
          <a:solidFill>
            <a:srgbClr val="5FCAEE"/>
          </a:solidFill>
        </p:spPr>
        <p:txBody>
          <a:bodyPr wrap="square" lIns="0" tIns="0" rIns="0" bIns="0" rtlCol="0"/>
          <a:lstStyle/>
          <a:p>
            <a:endParaRPr/>
          </a:p>
        </p:txBody>
      </p:sp>
      <p:sp>
        <p:nvSpPr>
          <p:cNvPr id="20" name="bk object 20"/>
          <p:cNvSpPr/>
          <p:nvPr/>
        </p:nvSpPr>
        <p:spPr>
          <a:xfrm>
            <a:off x="8932291"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17AFE3"/>
          </a:solidFill>
        </p:spPr>
        <p:txBody>
          <a:bodyPr wrap="square" lIns="0" tIns="0" rIns="0" bIns="0" rtlCol="0"/>
          <a:lstStyle/>
          <a:p>
            <a:endParaRPr/>
          </a:p>
        </p:txBody>
      </p:sp>
      <p:sp>
        <p:nvSpPr>
          <p:cNvPr id="21" name="bk object 21"/>
          <p:cNvSpPr/>
          <p:nvPr/>
        </p:nvSpPr>
        <p:spPr>
          <a:xfrm>
            <a:off x="9337561" y="0"/>
            <a:ext cx="2851785" cy="6858000"/>
          </a:xfrm>
          <a:custGeom>
            <a:avLst/>
            <a:gdLst/>
            <a:ahLst/>
            <a:cxnLst/>
            <a:rect l="l" t="t" r="r" b="b"/>
            <a:pathLst>
              <a:path w="2851784" h="6858000">
                <a:moveTo>
                  <a:pt x="2851263" y="0"/>
                </a:moveTo>
                <a:lnTo>
                  <a:pt x="0" y="0"/>
                </a:lnTo>
                <a:lnTo>
                  <a:pt x="2467722" y="6857996"/>
                </a:lnTo>
                <a:lnTo>
                  <a:pt x="2851263" y="6857996"/>
                </a:lnTo>
                <a:lnTo>
                  <a:pt x="2851263" y="0"/>
                </a:lnTo>
                <a:close/>
              </a:path>
            </a:pathLst>
          </a:custGeom>
          <a:solidFill>
            <a:srgbClr val="17AFE3"/>
          </a:solidFill>
        </p:spPr>
        <p:txBody>
          <a:bodyPr wrap="square" lIns="0" tIns="0" rIns="0" bIns="0" rtlCol="0"/>
          <a:lstStyle/>
          <a:p>
            <a:endParaRPr/>
          </a:p>
        </p:txBody>
      </p:sp>
      <p:sp>
        <p:nvSpPr>
          <p:cNvPr id="22" name="bk object 22"/>
          <p:cNvSpPr/>
          <p:nvPr/>
        </p:nvSpPr>
        <p:spPr>
          <a:xfrm>
            <a:off x="10898759" y="0"/>
            <a:ext cx="1290320" cy="6858000"/>
          </a:xfrm>
          <a:custGeom>
            <a:avLst/>
            <a:gdLst/>
            <a:ahLst/>
            <a:cxnLst/>
            <a:rect l="l" t="t" r="r" b="b"/>
            <a:pathLst>
              <a:path w="1290320" h="6858000">
                <a:moveTo>
                  <a:pt x="1290065" y="0"/>
                </a:moveTo>
                <a:lnTo>
                  <a:pt x="1018418" y="0"/>
                </a:lnTo>
                <a:lnTo>
                  <a:pt x="0" y="6857996"/>
                </a:lnTo>
                <a:lnTo>
                  <a:pt x="1290065" y="6857996"/>
                </a:lnTo>
                <a:lnTo>
                  <a:pt x="1290065" y="0"/>
                </a:lnTo>
                <a:close/>
              </a:path>
            </a:pathLst>
          </a:custGeom>
          <a:solidFill>
            <a:srgbClr val="2D83C3"/>
          </a:solidFill>
        </p:spPr>
        <p:txBody>
          <a:bodyPr wrap="square" lIns="0" tIns="0" rIns="0" bIns="0" rtlCol="0"/>
          <a:lstStyle/>
          <a:p>
            <a:endParaRPr/>
          </a:p>
        </p:txBody>
      </p:sp>
      <p:sp>
        <p:nvSpPr>
          <p:cNvPr id="23" name="bk object 23"/>
          <p:cNvSpPr/>
          <p:nvPr/>
        </p:nvSpPr>
        <p:spPr>
          <a:xfrm>
            <a:off x="10940392" y="0"/>
            <a:ext cx="1249045" cy="6858000"/>
          </a:xfrm>
          <a:custGeom>
            <a:avLst/>
            <a:gdLst/>
            <a:ahLst/>
            <a:cxnLst/>
            <a:rect l="l" t="t" r="r" b="b"/>
            <a:pathLst>
              <a:path w="1249045" h="6858000">
                <a:moveTo>
                  <a:pt x="1248432" y="0"/>
                </a:moveTo>
                <a:lnTo>
                  <a:pt x="0" y="0"/>
                </a:lnTo>
                <a:lnTo>
                  <a:pt x="1107969" y="6857996"/>
                </a:lnTo>
                <a:lnTo>
                  <a:pt x="1248432" y="6857996"/>
                </a:lnTo>
                <a:lnTo>
                  <a:pt x="1248432" y="0"/>
                </a:lnTo>
                <a:close/>
              </a:path>
            </a:pathLst>
          </a:custGeom>
          <a:solidFill>
            <a:srgbClr val="226192"/>
          </a:solidFill>
        </p:spPr>
        <p:txBody>
          <a:bodyPr wrap="square" lIns="0" tIns="0" rIns="0" bIns="0" rtlCol="0"/>
          <a:lstStyle/>
          <a:p>
            <a:endParaRPr/>
          </a:p>
        </p:txBody>
      </p:sp>
      <p:sp>
        <p:nvSpPr>
          <p:cNvPr id="24" name="bk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17AFE3"/>
          </a:solidFill>
        </p:spPr>
        <p:txBody>
          <a:bodyPr wrap="square" lIns="0" tIns="0" rIns="0" bIns="0" rtlCol="0"/>
          <a:lstStyle/>
          <a:p>
            <a:endParaRPr/>
          </a:p>
        </p:txBody>
      </p:sp>
      <p:sp>
        <p:nvSpPr>
          <p:cNvPr id="25" name="bk object 25"/>
          <p:cNvSpPr/>
          <p:nvPr/>
        </p:nvSpPr>
        <p:spPr>
          <a:xfrm>
            <a:off x="0" y="4013200"/>
            <a:ext cx="448945" cy="2844800"/>
          </a:xfrm>
          <a:custGeom>
            <a:avLst/>
            <a:gdLst/>
            <a:ahLst/>
            <a:cxnLst/>
            <a:rect l="l" t="t" r="r" b="b"/>
            <a:pathLst>
              <a:path w="448945" h="2844800">
                <a:moveTo>
                  <a:pt x="0" y="0"/>
                </a:moveTo>
                <a:lnTo>
                  <a:pt x="0" y="2844799"/>
                </a:lnTo>
                <a:lnTo>
                  <a:pt x="448729" y="2844799"/>
                </a:lnTo>
                <a:lnTo>
                  <a:pt x="0" y="0"/>
                </a:lnTo>
                <a:close/>
              </a:path>
            </a:pathLst>
          </a:custGeom>
          <a:solidFill>
            <a:srgbClr val="5FCAEE"/>
          </a:solidFill>
        </p:spPr>
        <p:txBody>
          <a:bodyPr wrap="square" lIns="0" tIns="0" rIns="0" bIns="0" rtlCol="0"/>
          <a:lstStyle/>
          <a:p>
            <a:endParaRPr/>
          </a:p>
        </p:txBody>
      </p:sp>
      <p:sp>
        <p:nvSpPr>
          <p:cNvPr id="2" name="Holder 2"/>
          <p:cNvSpPr>
            <a:spLocks noGrp="1"/>
          </p:cNvSpPr>
          <p:nvPr>
            <p:ph type="title"/>
          </p:nvPr>
        </p:nvSpPr>
        <p:spPr>
          <a:xfrm>
            <a:off x="2915792" y="1279397"/>
            <a:ext cx="6360414" cy="3530600"/>
          </a:xfrm>
          <a:prstGeom prst="rect">
            <a:avLst/>
          </a:prstGeom>
        </p:spPr>
        <p:txBody>
          <a:bodyPr wrap="square" lIns="0" tIns="0" rIns="0" bIns="0">
            <a:spAutoFit/>
          </a:bodyPr>
          <a:lstStyle>
            <a:lvl1pPr>
              <a:defRPr sz="11500" b="0" i="0">
                <a:solidFill>
                  <a:srgbClr val="FF0000"/>
                </a:solidFill>
                <a:latin typeface="Algerian"/>
                <a:cs typeface="Algerian"/>
              </a:defRPr>
            </a:lvl1pPr>
          </a:lstStyle>
          <a:p>
            <a:endParaRPr/>
          </a:p>
        </p:txBody>
      </p:sp>
      <p:sp>
        <p:nvSpPr>
          <p:cNvPr id="3" name="Holder 3"/>
          <p:cNvSpPr>
            <a:spLocks noGrp="1"/>
          </p:cNvSpPr>
          <p:nvPr>
            <p:ph type="body" idx="1"/>
          </p:nvPr>
        </p:nvSpPr>
        <p:spPr>
          <a:xfrm>
            <a:off x="756310" y="2049552"/>
            <a:ext cx="10679379" cy="3714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2/2/2019</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4006215" cy="574675"/>
          </a:xfrm>
          <a:prstGeom prst="rect">
            <a:avLst/>
          </a:prstGeom>
        </p:spPr>
        <p:txBody>
          <a:bodyPr vert="horz" wrap="square" lIns="0" tIns="12700" rIns="0" bIns="0" rtlCol="0">
            <a:spAutoFit/>
          </a:bodyPr>
          <a:lstStyle/>
          <a:p>
            <a:pPr marL="12700" algn="ctr">
              <a:lnSpc>
                <a:spcPct val="100000"/>
              </a:lnSpc>
              <a:spcBef>
                <a:spcPts val="100"/>
              </a:spcBef>
            </a:pPr>
            <a:r>
              <a:rPr sz="3600" dirty="0">
                <a:solidFill>
                  <a:srgbClr val="5FCAEE"/>
                </a:solidFill>
                <a:latin typeface="Trebuchet MS"/>
                <a:cs typeface="Trebuchet MS"/>
              </a:rPr>
              <a:t>TURBINE AND</a:t>
            </a:r>
            <a:r>
              <a:rPr sz="3600" spc="-275" dirty="0">
                <a:solidFill>
                  <a:srgbClr val="5FCAEE"/>
                </a:solidFill>
                <a:latin typeface="Trebuchet MS"/>
                <a:cs typeface="Trebuchet MS"/>
              </a:rPr>
              <a:t> </a:t>
            </a:r>
            <a:r>
              <a:rPr sz="3600" dirty="0">
                <a:solidFill>
                  <a:srgbClr val="5FCAEE"/>
                </a:solidFill>
                <a:latin typeface="Trebuchet MS"/>
                <a:cs typeface="Trebuchet MS"/>
              </a:rPr>
              <a:t>PUMP</a:t>
            </a:r>
            <a:endParaRPr sz="3600" dirty="0">
              <a:latin typeface="Trebuchet MS"/>
              <a:cs typeface="Trebuchet MS"/>
            </a:endParaRPr>
          </a:p>
        </p:txBody>
      </p:sp>
      <p:sp>
        <p:nvSpPr>
          <p:cNvPr id="3" name="object 3"/>
          <p:cNvSpPr txBox="1"/>
          <p:nvPr/>
        </p:nvSpPr>
        <p:spPr>
          <a:xfrm>
            <a:off x="494182" y="1297304"/>
            <a:ext cx="8439150" cy="3658235"/>
          </a:xfrm>
          <a:prstGeom prst="rect">
            <a:avLst/>
          </a:prstGeom>
        </p:spPr>
        <p:txBody>
          <a:bodyPr vert="horz" wrap="square" lIns="0" tIns="12700" rIns="0" bIns="0" rtlCol="0">
            <a:spAutoFit/>
          </a:bodyPr>
          <a:lstStyle/>
          <a:p>
            <a:pPr marL="355600" marR="6350" indent="-342900">
              <a:lnSpc>
                <a:spcPct val="100000"/>
              </a:lnSpc>
              <a:spcBef>
                <a:spcPts val="100"/>
              </a:spcBef>
              <a:tabLst>
                <a:tab pos="354965" algn="l"/>
                <a:tab pos="1535430" algn="l"/>
                <a:tab pos="1826260" algn="l"/>
                <a:tab pos="2078989" algn="l"/>
                <a:tab pos="2835275" algn="l"/>
                <a:tab pos="3649345" algn="l"/>
                <a:tab pos="4210050" algn="l"/>
                <a:tab pos="5177790" algn="l"/>
                <a:tab pos="6002655" algn="l"/>
                <a:tab pos="6621145" algn="l"/>
                <a:tab pos="6874509" algn="l"/>
                <a:tab pos="7476490" algn="l"/>
                <a:tab pos="8052434" algn="l"/>
              </a:tabLst>
            </a:pPr>
            <a:r>
              <a:rPr sz="1450" spc="-10" dirty="0">
                <a:solidFill>
                  <a:srgbClr val="5FCAEE"/>
                </a:solidFill>
                <a:latin typeface="Wingdings 3"/>
                <a:cs typeface="Wingdings 3"/>
              </a:rPr>
              <a:t></a:t>
            </a:r>
            <a:r>
              <a:rPr sz="1450" spc="-10" dirty="0">
                <a:solidFill>
                  <a:srgbClr val="5FCAEE"/>
                </a:solidFill>
                <a:latin typeface="Times New Roman"/>
                <a:cs typeface="Times New Roman"/>
              </a:rPr>
              <a:t>	</a:t>
            </a:r>
            <a:r>
              <a:rPr sz="1800" spc="-10" dirty="0">
                <a:solidFill>
                  <a:srgbClr val="404040"/>
                </a:solidFill>
                <a:latin typeface="Trebuchet MS"/>
                <a:cs typeface="Trebuchet MS"/>
              </a:rPr>
              <a:t>A </a:t>
            </a:r>
            <a:r>
              <a:rPr sz="1800" spc="-145" dirty="0">
                <a:solidFill>
                  <a:srgbClr val="404040"/>
                </a:solidFill>
                <a:latin typeface="Trebuchet MS"/>
                <a:cs typeface="Trebuchet MS"/>
              </a:rPr>
              <a:t> </a:t>
            </a:r>
            <a:r>
              <a:rPr sz="1800" b="1" spc="-5" dirty="0">
                <a:solidFill>
                  <a:srgbClr val="404040"/>
                </a:solidFill>
                <a:latin typeface="Trebuchet MS"/>
                <a:cs typeface="Trebuchet MS"/>
              </a:rPr>
              <a:t>tu</a:t>
            </a:r>
            <a:r>
              <a:rPr sz="1800" b="1" spc="5" dirty="0">
                <a:solidFill>
                  <a:srgbClr val="404040"/>
                </a:solidFill>
                <a:latin typeface="Trebuchet MS"/>
                <a:cs typeface="Trebuchet MS"/>
              </a:rPr>
              <a:t>r</a:t>
            </a:r>
            <a:r>
              <a:rPr sz="1800" b="1" dirty="0">
                <a:solidFill>
                  <a:srgbClr val="404040"/>
                </a:solidFill>
                <a:latin typeface="Trebuchet MS"/>
                <a:cs typeface="Trebuchet MS"/>
              </a:rPr>
              <a:t>bine	</a:t>
            </a:r>
            <a:r>
              <a:rPr sz="1800" dirty="0">
                <a:solidFill>
                  <a:srgbClr val="404040"/>
                </a:solidFill>
                <a:latin typeface="Trebuchet MS"/>
                <a:cs typeface="Trebuchet MS"/>
              </a:rPr>
              <a:t>is	a	r</a:t>
            </a:r>
            <a:r>
              <a:rPr sz="1800" spc="-15" dirty="0">
                <a:solidFill>
                  <a:srgbClr val="404040"/>
                </a:solidFill>
                <a:latin typeface="Trebuchet MS"/>
                <a:cs typeface="Trebuchet MS"/>
              </a:rPr>
              <a:t>o</a:t>
            </a:r>
            <a:r>
              <a:rPr sz="1800" spc="-5" dirty="0">
                <a:solidFill>
                  <a:srgbClr val="404040"/>
                </a:solidFill>
                <a:latin typeface="Trebuchet MS"/>
                <a:cs typeface="Trebuchet MS"/>
              </a:rPr>
              <a:t>t</a:t>
            </a:r>
            <a:r>
              <a:rPr sz="1800" spc="5" dirty="0">
                <a:solidFill>
                  <a:srgbClr val="404040"/>
                </a:solidFill>
                <a:latin typeface="Trebuchet MS"/>
                <a:cs typeface="Trebuchet MS"/>
              </a:rPr>
              <a:t>a</a:t>
            </a:r>
            <a:r>
              <a:rPr sz="1800" dirty="0">
                <a:solidFill>
                  <a:srgbClr val="404040"/>
                </a:solidFill>
                <a:latin typeface="Trebuchet MS"/>
                <a:cs typeface="Trebuchet MS"/>
              </a:rPr>
              <a:t>ry	</a:t>
            </a:r>
            <a:r>
              <a:rPr sz="1800" spc="10" dirty="0">
                <a:solidFill>
                  <a:srgbClr val="404040"/>
                </a:solidFill>
                <a:latin typeface="Trebuchet MS"/>
                <a:cs typeface="Trebuchet MS"/>
              </a:rPr>
              <a:t>e</a:t>
            </a:r>
            <a:r>
              <a:rPr sz="1800" spc="-5" dirty="0">
                <a:solidFill>
                  <a:srgbClr val="404040"/>
                </a:solidFill>
                <a:latin typeface="Trebuchet MS"/>
                <a:cs typeface="Trebuchet MS"/>
              </a:rPr>
              <a:t>ngin</a:t>
            </a:r>
            <a:r>
              <a:rPr sz="1800" dirty="0">
                <a:solidFill>
                  <a:srgbClr val="404040"/>
                </a:solidFill>
                <a:latin typeface="Trebuchet MS"/>
                <a:cs typeface="Trebuchet MS"/>
              </a:rPr>
              <a:t>e	</a:t>
            </a:r>
            <a:r>
              <a:rPr sz="1800" spc="-5" dirty="0">
                <a:solidFill>
                  <a:srgbClr val="404040"/>
                </a:solidFill>
                <a:latin typeface="Trebuchet MS"/>
                <a:cs typeface="Trebuchet MS"/>
              </a:rPr>
              <a:t>t</a:t>
            </a:r>
            <a:r>
              <a:rPr sz="1800" spc="5" dirty="0">
                <a:solidFill>
                  <a:srgbClr val="404040"/>
                </a:solidFill>
                <a:latin typeface="Trebuchet MS"/>
                <a:cs typeface="Trebuchet MS"/>
              </a:rPr>
              <a:t>h</a:t>
            </a:r>
            <a:r>
              <a:rPr sz="1800" spc="-5" dirty="0">
                <a:solidFill>
                  <a:srgbClr val="404040"/>
                </a:solidFill>
                <a:latin typeface="Trebuchet MS"/>
                <a:cs typeface="Trebuchet MS"/>
              </a:rPr>
              <a:t>a</a:t>
            </a:r>
            <a:r>
              <a:rPr sz="1800" dirty="0">
                <a:solidFill>
                  <a:srgbClr val="404040"/>
                </a:solidFill>
                <a:latin typeface="Trebuchet MS"/>
                <a:cs typeface="Trebuchet MS"/>
              </a:rPr>
              <a:t>t	</a:t>
            </a:r>
            <a:r>
              <a:rPr sz="1800" spc="-5" dirty="0">
                <a:solidFill>
                  <a:srgbClr val="404040"/>
                </a:solidFill>
                <a:latin typeface="Trebuchet MS"/>
                <a:cs typeface="Trebuchet MS"/>
              </a:rPr>
              <a:t>ext</a:t>
            </a:r>
            <a:r>
              <a:rPr sz="1800" spc="-10" dirty="0">
                <a:solidFill>
                  <a:srgbClr val="404040"/>
                </a:solidFill>
                <a:latin typeface="Trebuchet MS"/>
                <a:cs typeface="Trebuchet MS"/>
              </a:rPr>
              <a:t>r</a:t>
            </a:r>
            <a:r>
              <a:rPr sz="1800" spc="10" dirty="0">
                <a:solidFill>
                  <a:srgbClr val="404040"/>
                </a:solidFill>
                <a:latin typeface="Trebuchet MS"/>
                <a:cs typeface="Trebuchet MS"/>
              </a:rPr>
              <a:t>a</a:t>
            </a:r>
            <a:r>
              <a:rPr sz="1800" spc="-5" dirty="0">
                <a:solidFill>
                  <a:srgbClr val="404040"/>
                </a:solidFill>
                <a:latin typeface="Trebuchet MS"/>
                <a:cs typeface="Trebuchet MS"/>
              </a:rPr>
              <a:t>c</a:t>
            </a:r>
            <a:r>
              <a:rPr sz="1800" spc="-10" dirty="0">
                <a:solidFill>
                  <a:srgbClr val="404040"/>
                </a:solidFill>
                <a:latin typeface="Trebuchet MS"/>
                <a:cs typeface="Trebuchet MS"/>
              </a:rPr>
              <a:t>t</a:t>
            </a:r>
            <a:r>
              <a:rPr sz="1800" dirty="0">
                <a:solidFill>
                  <a:srgbClr val="404040"/>
                </a:solidFill>
                <a:latin typeface="Trebuchet MS"/>
                <a:cs typeface="Trebuchet MS"/>
              </a:rPr>
              <a:t>s	</a:t>
            </a:r>
            <a:r>
              <a:rPr sz="1800" spc="-5" dirty="0">
                <a:solidFill>
                  <a:srgbClr val="404040"/>
                </a:solidFill>
                <a:latin typeface="Trebuchet MS"/>
                <a:cs typeface="Trebuchet MS"/>
              </a:rPr>
              <a:t>en</a:t>
            </a:r>
            <a:r>
              <a:rPr sz="1800" dirty="0">
                <a:solidFill>
                  <a:srgbClr val="404040"/>
                </a:solidFill>
                <a:latin typeface="Trebuchet MS"/>
                <a:cs typeface="Trebuchet MS"/>
              </a:rPr>
              <a:t>er</a:t>
            </a:r>
            <a:r>
              <a:rPr sz="1800" spc="-10" dirty="0">
                <a:solidFill>
                  <a:srgbClr val="404040"/>
                </a:solidFill>
                <a:latin typeface="Trebuchet MS"/>
                <a:cs typeface="Trebuchet MS"/>
              </a:rPr>
              <a:t>g</a:t>
            </a:r>
            <a:r>
              <a:rPr sz="1800" dirty="0">
                <a:solidFill>
                  <a:srgbClr val="404040"/>
                </a:solidFill>
                <a:latin typeface="Trebuchet MS"/>
                <a:cs typeface="Trebuchet MS"/>
              </a:rPr>
              <a:t>y	</a:t>
            </a:r>
            <a:r>
              <a:rPr sz="1800" spc="-5" dirty="0">
                <a:solidFill>
                  <a:srgbClr val="404040"/>
                </a:solidFill>
                <a:latin typeface="Trebuchet MS"/>
                <a:cs typeface="Trebuchet MS"/>
              </a:rPr>
              <a:t>f</a:t>
            </a:r>
            <a:r>
              <a:rPr sz="1800" dirty="0">
                <a:solidFill>
                  <a:srgbClr val="404040"/>
                </a:solidFill>
                <a:latin typeface="Trebuchet MS"/>
                <a:cs typeface="Trebuchet MS"/>
              </a:rPr>
              <a:t>rom	a	</a:t>
            </a:r>
            <a:r>
              <a:rPr sz="1800" spc="-5" dirty="0">
                <a:solidFill>
                  <a:srgbClr val="404040"/>
                </a:solidFill>
                <a:latin typeface="Trebuchet MS"/>
                <a:cs typeface="Trebuchet MS"/>
              </a:rPr>
              <a:t>f</a:t>
            </a:r>
            <a:r>
              <a:rPr sz="1800" dirty="0">
                <a:solidFill>
                  <a:srgbClr val="404040"/>
                </a:solidFill>
                <a:latin typeface="Trebuchet MS"/>
                <a:cs typeface="Trebuchet MS"/>
              </a:rPr>
              <a:t>luid	</a:t>
            </a:r>
            <a:r>
              <a:rPr sz="1800" spc="-5" dirty="0">
                <a:solidFill>
                  <a:srgbClr val="404040"/>
                </a:solidFill>
                <a:latin typeface="Trebuchet MS"/>
                <a:cs typeface="Trebuchet MS"/>
              </a:rPr>
              <a:t>f</a:t>
            </a:r>
            <a:r>
              <a:rPr sz="1800" dirty="0">
                <a:solidFill>
                  <a:srgbClr val="404040"/>
                </a:solidFill>
                <a:latin typeface="Trebuchet MS"/>
                <a:cs typeface="Trebuchet MS"/>
              </a:rPr>
              <a:t>l</a:t>
            </a:r>
            <a:r>
              <a:rPr sz="1800" spc="-10" dirty="0">
                <a:solidFill>
                  <a:srgbClr val="404040"/>
                </a:solidFill>
                <a:latin typeface="Trebuchet MS"/>
                <a:cs typeface="Trebuchet MS"/>
              </a:rPr>
              <a:t>o</a:t>
            </a:r>
            <a:r>
              <a:rPr sz="1800" dirty="0">
                <a:solidFill>
                  <a:srgbClr val="404040"/>
                </a:solidFill>
                <a:latin typeface="Trebuchet MS"/>
                <a:cs typeface="Trebuchet MS"/>
              </a:rPr>
              <a:t>w	</a:t>
            </a:r>
            <a:r>
              <a:rPr sz="1800" spc="-5" dirty="0">
                <a:solidFill>
                  <a:srgbClr val="404040"/>
                </a:solidFill>
                <a:latin typeface="Trebuchet MS"/>
                <a:cs typeface="Trebuchet MS"/>
              </a:rPr>
              <a:t>and  </a:t>
            </a:r>
            <a:r>
              <a:rPr sz="1800" spc="-10" dirty="0">
                <a:solidFill>
                  <a:srgbClr val="404040"/>
                </a:solidFill>
                <a:latin typeface="Trebuchet MS"/>
                <a:cs typeface="Trebuchet MS"/>
              </a:rPr>
              <a:t>converts </a:t>
            </a:r>
            <a:r>
              <a:rPr sz="1800" dirty="0">
                <a:solidFill>
                  <a:srgbClr val="404040"/>
                </a:solidFill>
                <a:latin typeface="Trebuchet MS"/>
                <a:cs typeface="Trebuchet MS"/>
              </a:rPr>
              <a:t>it </a:t>
            </a:r>
            <a:r>
              <a:rPr sz="1800" spc="-5" dirty="0">
                <a:solidFill>
                  <a:srgbClr val="404040"/>
                </a:solidFill>
                <a:latin typeface="Trebuchet MS"/>
                <a:cs typeface="Trebuchet MS"/>
              </a:rPr>
              <a:t>into useful</a:t>
            </a:r>
            <a:r>
              <a:rPr sz="1800" spc="5" dirty="0">
                <a:solidFill>
                  <a:srgbClr val="404040"/>
                </a:solidFill>
                <a:latin typeface="Trebuchet MS"/>
                <a:cs typeface="Trebuchet MS"/>
              </a:rPr>
              <a:t> </a:t>
            </a:r>
            <a:r>
              <a:rPr sz="1800" spc="-5" dirty="0">
                <a:solidFill>
                  <a:srgbClr val="404040"/>
                </a:solidFill>
                <a:latin typeface="Trebuchet MS"/>
                <a:cs typeface="Trebuchet MS"/>
              </a:rPr>
              <a:t>work</a:t>
            </a:r>
            <a:endParaRPr sz="1800" dirty="0">
              <a:latin typeface="Trebuchet MS"/>
              <a:cs typeface="Trebuchet MS"/>
            </a:endParaRPr>
          </a:p>
          <a:p>
            <a:pPr marL="353695">
              <a:lnSpc>
                <a:spcPct val="100000"/>
              </a:lnSpc>
              <a:spcBef>
                <a:spcPts val="994"/>
              </a:spcBef>
            </a:pPr>
            <a:r>
              <a:rPr sz="1800" spc="-5" dirty="0">
                <a:solidFill>
                  <a:srgbClr val="404040"/>
                </a:solidFill>
                <a:latin typeface="Trebuchet MS"/>
                <a:cs typeface="Trebuchet MS"/>
              </a:rPr>
              <a:t>Eg: </a:t>
            </a:r>
            <a:r>
              <a:rPr sz="1800" dirty="0">
                <a:solidFill>
                  <a:srgbClr val="404040"/>
                </a:solidFill>
                <a:latin typeface="Trebuchet MS"/>
                <a:cs typeface="Trebuchet MS"/>
              </a:rPr>
              <a:t>steam </a:t>
            </a:r>
            <a:r>
              <a:rPr sz="1800" spc="-5" dirty="0">
                <a:solidFill>
                  <a:srgbClr val="404040"/>
                </a:solidFill>
                <a:latin typeface="Trebuchet MS"/>
                <a:cs typeface="Trebuchet MS"/>
              </a:rPr>
              <a:t>turbine, </a:t>
            </a:r>
            <a:r>
              <a:rPr sz="1800" dirty="0">
                <a:solidFill>
                  <a:srgbClr val="404040"/>
                </a:solidFill>
                <a:latin typeface="Trebuchet MS"/>
                <a:cs typeface="Trebuchet MS"/>
              </a:rPr>
              <a:t>gas </a:t>
            </a:r>
            <a:r>
              <a:rPr sz="1800" spc="-5" dirty="0">
                <a:solidFill>
                  <a:srgbClr val="404040"/>
                </a:solidFill>
                <a:latin typeface="Trebuchet MS"/>
                <a:cs typeface="Trebuchet MS"/>
              </a:rPr>
              <a:t>turbine, hydraulic turbine</a:t>
            </a:r>
            <a:endParaRPr sz="1800" dirty="0">
              <a:latin typeface="Trebuchet MS"/>
              <a:cs typeface="Trebuchet MS"/>
            </a:endParaRPr>
          </a:p>
          <a:p>
            <a:pPr>
              <a:lnSpc>
                <a:spcPct val="100000"/>
              </a:lnSpc>
            </a:pPr>
            <a:endParaRPr sz="2100" dirty="0">
              <a:latin typeface="Times New Roman"/>
              <a:cs typeface="Times New Roman"/>
            </a:endParaRPr>
          </a:p>
          <a:p>
            <a:pPr marL="355600" marR="5080" indent="-342900">
              <a:lnSpc>
                <a:spcPct val="100000"/>
              </a:lnSpc>
              <a:spcBef>
                <a:spcPts val="1750"/>
              </a:spcBef>
              <a:tabLst>
                <a:tab pos="354965" algn="l"/>
              </a:tabLst>
            </a:pPr>
            <a:r>
              <a:rPr sz="1450" spc="-10" dirty="0">
                <a:solidFill>
                  <a:srgbClr val="5FCAEE"/>
                </a:solidFill>
                <a:latin typeface="Wingdings 3"/>
                <a:cs typeface="Wingdings 3"/>
              </a:rPr>
              <a:t></a:t>
            </a:r>
            <a:r>
              <a:rPr sz="1450" spc="-10" dirty="0">
                <a:solidFill>
                  <a:srgbClr val="5FCAEE"/>
                </a:solidFill>
                <a:latin typeface="Times New Roman"/>
                <a:cs typeface="Times New Roman"/>
              </a:rPr>
              <a:t>	</a:t>
            </a:r>
            <a:r>
              <a:rPr sz="1800" spc="-5" dirty="0">
                <a:solidFill>
                  <a:srgbClr val="404040"/>
                </a:solidFill>
                <a:latin typeface="Trebuchet MS"/>
                <a:cs typeface="Trebuchet MS"/>
              </a:rPr>
              <a:t>Hydraulic </a:t>
            </a:r>
            <a:r>
              <a:rPr sz="1800" spc="-35" dirty="0">
                <a:solidFill>
                  <a:srgbClr val="404040"/>
                </a:solidFill>
                <a:latin typeface="Trebuchet MS"/>
                <a:cs typeface="Trebuchet MS"/>
              </a:rPr>
              <a:t>Turbines </a:t>
            </a:r>
            <a:r>
              <a:rPr sz="1800" spc="-5" dirty="0">
                <a:solidFill>
                  <a:srgbClr val="404040"/>
                </a:solidFill>
                <a:latin typeface="Trebuchet MS"/>
                <a:cs typeface="Trebuchet MS"/>
              </a:rPr>
              <a:t>transfer the kinetic </a:t>
            </a:r>
            <a:r>
              <a:rPr sz="1800" dirty="0">
                <a:solidFill>
                  <a:srgbClr val="404040"/>
                </a:solidFill>
                <a:latin typeface="Trebuchet MS"/>
                <a:cs typeface="Trebuchet MS"/>
              </a:rPr>
              <a:t>energy </a:t>
            </a:r>
            <a:r>
              <a:rPr sz="1800" spc="-5" dirty="0">
                <a:solidFill>
                  <a:srgbClr val="404040"/>
                </a:solidFill>
                <a:latin typeface="Trebuchet MS"/>
                <a:cs typeface="Trebuchet MS"/>
              </a:rPr>
              <a:t>and potential energy of </a:t>
            </a:r>
            <a:r>
              <a:rPr sz="1800" dirty="0">
                <a:solidFill>
                  <a:srgbClr val="404040"/>
                </a:solidFill>
                <a:latin typeface="Trebuchet MS"/>
                <a:cs typeface="Trebuchet MS"/>
              </a:rPr>
              <a:t>water  </a:t>
            </a:r>
            <a:r>
              <a:rPr sz="1800" spc="-5" dirty="0">
                <a:solidFill>
                  <a:srgbClr val="404040"/>
                </a:solidFill>
                <a:latin typeface="Trebuchet MS"/>
                <a:cs typeface="Trebuchet MS"/>
              </a:rPr>
              <a:t>into </a:t>
            </a:r>
            <a:r>
              <a:rPr sz="1800" dirty="0">
                <a:solidFill>
                  <a:srgbClr val="404040"/>
                </a:solidFill>
                <a:latin typeface="Trebuchet MS"/>
                <a:cs typeface="Trebuchet MS"/>
              </a:rPr>
              <a:t>a </a:t>
            </a:r>
            <a:r>
              <a:rPr sz="1800" spc="-10" dirty="0">
                <a:solidFill>
                  <a:srgbClr val="404040"/>
                </a:solidFill>
                <a:latin typeface="Trebuchet MS"/>
                <a:cs typeface="Trebuchet MS"/>
              </a:rPr>
              <a:t>rotation</a:t>
            </a:r>
            <a:r>
              <a:rPr sz="1800" spc="10" dirty="0">
                <a:solidFill>
                  <a:srgbClr val="404040"/>
                </a:solidFill>
                <a:latin typeface="Trebuchet MS"/>
                <a:cs typeface="Trebuchet MS"/>
              </a:rPr>
              <a:t> </a:t>
            </a:r>
            <a:r>
              <a:rPr sz="1800" dirty="0">
                <a:solidFill>
                  <a:srgbClr val="404040"/>
                </a:solidFill>
                <a:latin typeface="Trebuchet MS"/>
                <a:cs typeface="Trebuchet MS"/>
              </a:rPr>
              <a:t>.</a:t>
            </a:r>
            <a:endParaRPr sz="1800" dirty="0">
              <a:latin typeface="Trebuchet MS"/>
              <a:cs typeface="Trebuchet MS"/>
            </a:endParaRPr>
          </a:p>
          <a:p>
            <a:pPr>
              <a:lnSpc>
                <a:spcPct val="100000"/>
              </a:lnSpc>
            </a:pPr>
            <a:endParaRPr sz="2100" dirty="0">
              <a:latin typeface="Times New Roman"/>
              <a:cs typeface="Times New Roman"/>
            </a:endParaRPr>
          </a:p>
          <a:p>
            <a:pPr marL="12700">
              <a:lnSpc>
                <a:spcPct val="100000"/>
              </a:lnSpc>
              <a:spcBef>
                <a:spcPts val="1739"/>
              </a:spcBef>
              <a:tabLst>
                <a:tab pos="354965" algn="l"/>
              </a:tabLst>
            </a:pPr>
            <a:r>
              <a:rPr sz="1450" spc="-10" dirty="0">
                <a:solidFill>
                  <a:srgbClr val="5FCAEE"/>
                </a:solidFill>
                <a:latin typeface="Wingdings 3"/>
                <a:cs typeface="Wingdings 3"/>
              </a:rPr>
              <a:t></a:t>
            </a:r>
            <a:r>
              <a:rPr sz="1450" spc="-10" dirty="0">
                <a:solidFill>
                  <a:srgbClr val="5FCAEE"/>
                </a:solidFill>
                <a:latin typeface="Times New Roman"/>
                <a:cs typeface="Times New Roman"/>
              </a:rPr>
              <a:t>	</a:t>
            </a:r>
            <a:r>
              <a:rPr sz="1800" spc="-45" dirty="0">
                <a:solidFill>
                  <a:srgbClr val="404040"/>
                </a:solidFill>
                <a:latin typeface="Trebuchet MS"/>
                <a:cs typeface="Trebuchet MS"/>
              </a:rPr>
              <a:t>We </a:t>
            </a:r>
            <a:r>
              <a:rPr sz="1800" spc="-5" dirty="0">
                <a:solidFill>
                  <a:srgbClr val="404040"/>
                </a:solidFill>
                <a:latin typeface="Trebuchet MS"/>
                <a:cs typeface="Trebuchet MS"/>
              </a:rPr>
              <a:t>can </a:t>
            </a:r>
            <a:r>
              <a:rPr sz="1800" dirty="0">
                <a:solidFill>
                  <a:srgbClr val="404040"/>
                </a:solidFill>
                <a:latin typeface="Trebuchet MS"/>
                <a:cs typeface="Trebuchet MS"/>
              </a:rPr>
              <a:t>generate </a:t>
            </a:r>
            <a:r>
              <a:rPr sz="1800" spc="-5" dirty="0">
                <a:solidFill>
                  <a:srgbClr val="404040"/>
                </a:solidFill>
                <a:latin typeface="Trebuchet MS"/>
                <a:cs typeface="Trebuchet MS"/>
              </a:rPr>
              <a:t>electricity </a:t>
            </a:r>
            <a:r>
              <a:rPr sz="1800" dirty="0">
                <a:solidFill>
                  <a:srgbClr val="404040"/>
                </a:solidFill>
                <a:latin typeface="Trebuchet MS"/>
                <a:cs typeface="Trebuchet MS"/>
              </a:rPr>
              <a:t>by </a:t>
            </a:r>
            <a:r>
              <a:rPr sz="1800" spc="-5" dirty="0">
                <a:solidFill>
                  <a:srgbClr val="404040"/>
                </a:solidFill>
                <a:latin typeface="Trebuchet MS"/>
                <a:cs typeface="Trebuchet MS"/>
              </a:rPr>
              <a:t>coupling to electric</a:t>
            </a:r>
            <a:r>
              <a:rPr sz="1800" spc="45" dirty="0">
                <a:solidFill>
                  <a:srgbClr val="404040"/>
                </a:solidFill>
                <a:latin typeface="Trebuchet MS"/>
                <a:cs typeface="Trebuchet MS"/>
              </a:rPr>
              <a:t> </a:t>
            </a:r>
            <a:r>
              <a:rPr sz="1800" spc="-5" dirty="0">
                <a:solidFill>
                  <a:srgbClr val="404040"/>
                </a:solidFill>
                <a:latin typeface="Trebuchet MS"/>
                <a:cs typeface="Trebuchet MS"/>
              </a:rPr>
              <a:t>generator</a:t>
            </a:r>
            <a:endParaRPr sz="1800" dirty="0">
              <a:latin typeface="Trebuchet MS"/>
              <a:cs typeface="Trebuchet MS"/>
            </a:endParaRPr>
          </a:p>
          <a:p>
            <a:pPr marL="12700">
              <a:lnSpc>
                <a:spcPct val="100000"/>
              </a:lnSpc>
              <a:spcBef>
                <a:spcPts val="1010"/>
              </a:spcBef>
              <a:tabLst>
                <a:tab pos="354965" algn="l"/>
              </a:tabLst>
            </a:pPr>
            <a:r>
              <a:rPr sz="1450" spc="-10" dirty="0">
                <a:solidFill>
                  <a:srgbClr val="5FCAEE"/>
                </a:solidFill>
                <a:latin typeface="Wingdings 3"/>
                <a:cs typeface="Wingdings 3"/>
              </a:rPr>
              <a:t></a:t>
            </a:r>
            <a:r>
              <a:rPr sz="1450" spc="-10" dirty="0">
                <a:solidFill>
                  <a:srgbClr val="5FCAEE"/>
                </a:solidFill>
                <a:latin typeface="Times New Roman"/>
                <a:cs typeface="Times New Roman"/>
              </a:rPr>
              <a:t>	</a:t>
            </a:r>
            <a:r>
              <a:rPr sz="1800" dirty="0">
                <a:solidFill>
                  <a:srgbClr val="404040"/>
                </a:solidFill>
                <a:latin typeface="Trebuchet MS"/>
                <a:cs typeface="Trebuchet MS"/>
              </a:rPr>
              <a:t>Pump is </a:t>
            </a:r>
            <a:r>
              <a:rPr sz="1800" spc="-5" dirty="0">
                <a:solidFill>
                  <a:srgbClr val="404040"/>
                </a:solidFill>
                <a:latin typeface="Trebuchet MS"/>
                <a:cs typeface="Trebuchet MS"/>
              </a:rPr>
              <a:t>work consuming device and </a:t>
            </a:r>
            <a:r>
              <a:rPr sz="1800" dirty="0">
                <a:solidFill>
                  <a:srgbClr val="404040"/>
                </a:solidFill>
                <a:latin typeface="Trebuchet MS"/>
                <a:cs typeface="Trebuchet MS"/>
              </a:rPr>
              <a:t>it is just </a:t>
            </a:r>
            <a:r>
              <a:rPr sz="1800" spc="-5" dirty="0">
                <a:solidFill>
                  <a:srgbClr val="404040"/>
                </a:solidFill>
                <a:latin typeface="Trebuchet MS"/>
                <a:cs typeface="Trebuchet MS"/>
              </a:rPr>
              <a:t>opposite to</a:t>
            </a:r>
            <a:r>
              <a:rPr sz="1800" spc="-70" dirty="0">
                <a:solidFill>
                  <a:srgbClr val="404040"/>
                </a:solidFill>
                <a:latin typeface="Trebuchet MS"/>
                <a:cs typeface="Trebuchet MS"/>
              </a:rPr>
              <a:t> </a:t>
            </a:r>
            <a:r>
              <a:rPr sz="1800" spc="-5" dirty="0">
                <a:solidFill>
                  <a:srgbClr val="404040"/>
                </a:solidFill>
                <a:latin typeface="Trebuchet MS"/>
                <a:cs typeface="Trebuchet MS"/>
              </a:rPr>
              <a:t>turbine.</a:t>
            </a:r>
            <a:endParaRPr sz="1800" dirty="0">
              <a:latin typeface="Trebuchet MS"/>
              <a:cs typeface="Trebuchet MS"/>
            </a:endParaRPr>
          </a:p>
          <a:p>
            <a:pPr marL="353695">
              <a:lnSpc>
                <a:spcPct val="100000"/>
              </a:lnSpc>
              <a:spcBef>
                <a:spcPts val="994"/>
              </a:spcBef>
            </a:pPr>
            <a:r>
              <a:rPr sz="1800" spc="-5" dirty="0">
                <a:solidFill>
                  <a:srgbClr val="404040"/>
                </a:solidFill>
                <a:latin typeface="Trebuchet MS"/>
                <a:cs typeface="Trebuchet MS"/>
              </a:rPr>
              <a:t>Eg. Centrifugal</a:t>
            </a:r>
            <a:r>
              <a:rPr sz="1800" spc="5" dirty="0">
                <a:solidFill>
                  <a:srgbClr val="404040"/>
                </a:solidFill>
                <a:latin typeface="Trebuchet MS"/>
                <a:cs typeface="Trebuchet MS"/>
              </a:rPr>
              <a:t> </a:t>
            </a:r>
            <a:r>
              <a:rPr sz="1800" spc="-5" dirty="0">
                <a:solidFill>
                  <a:srgbClr val="404040"/>
                </a:solidFill>
                <a:latin typeface="Trebuchet MS"/>
                <a:cs typeface="Trebuchet MS"/>
              </a:rPr>
              <a:t>pump</a:t>
            </a:r>
            <a:endParaRPr sz="1800" dirty="0">
              <a:latin typeface="Trebuchet MS"/>
              <a:cs typeface="Trebuchet MS"/>
            </a:endParaRPr>
          </a:p>
        </p:txBody>
      </p:sp>
      <p:sp>
        <p:nvSpPr>
          <p:cNvPr id="4" name="object 4"/>
          <p:cNvSpPr/>
          <p:nvPr/>
        </p:nvSpPr>
        <p:spPr>
          <a:xfrm>
            <a:off x="6732143" y="5601652"/>
            <a:ext cx="81280" cy="81280"/>
          </a:xfrm>
          <a:custGeom>
            <a:avLst/>
            <a:gdLst/>
            <a:ahLst/>
            <a:cxnLst/>
            <a:rect l="l" t="t" r="r" b="b"/>
            <a:pathLst>
              <a:path w="81279" h="81279">
                <a:moveTo>
                  <a:pt x="53848" y="0"/>
                </a:moveTo>
                <a:lnTo>
                  <a:pt x="0" y="53886"/>
                </a:lnTo>
                <a:lnTo>
                  <a:pt x="80772" y="80822"/>
                </a:lnTo>
                <a:lnTo>
                  <a:pt x="53848" y="0"/>
                </a:lnTo>
                <a:close/>
              </a:path>
            </a:pathLst>
          </a:custGeom>
          <a:solidFill>
            <a:srgbClr val="5FCAEE"/>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3401060" cy="574675"/>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5FCAEE"/>
                </a:solidFill>
                <a:latin typeface="Trebuchet MS"/>
                <a:cs typeface="Trebuchet MS"/>
              </a:rPr>
              <a:t>Kaplan</a:t>
            </a:r>
            <a:r>
              <a:rPr sz="3600" b="1" spc="-145" dirty="0">
                <a:solidFill>
                  <a:srgbClr val="5FCAEE"/>
                </a:solidFill>
                <a:latin typeface="Trebuchet MS"/>
                <a:cs typeface="Trebuchet MS"/>
              </a:rPr>
              <a:t> </a:t>
            </a:r>
            <a:r>
              <a:rPr sz="3600" b="1" spc="-45" dirty="0">
                <a:solidFill>
                  <a:srgbClr val="5FCAEE"/>
                </a:solidFill>
                <a:latin typeface="Trebuchet MS"/>
                <a:cs typeface="Trebuchet MS"/>
              </a:rPr>
              <a:t>Turbine:</a:t>
            </a:r>
            <a:endParaRPr sz="3600">
              <a:latin typeface="Trebuchet MS"/>
              <a:cs typeface="Trebuchet MS"/>
            </a:endParaRPr>
          </a:p>
        </p:txBody>
      </p:sp>
      <p:sp>
        <p:nvSpPr>
          <p:cNvPr id="3" name="object 3"/>
          <p:cNvSpPr/>
          <p:nvPr/>
        </p:nvSpPr>
        <p:spPr>
          <a:xfrm>
            <a:off x="677329" y="2212162"/>
            <a:ext cx="4023487" cy="385276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700778" y="1930349"/>
            <a:ext cx="3768852" cy="416318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340852" y="1678673"/>
            <a:ext cx="3288919" cy="4948301"/>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310" y="2061464"/>
            <a:ext cx="8439150" cy="3877945"/>
          </a:xfrm>
          <a:prstGeom prst="rect">
            <a:avLst/>
          </a:prstGeom>
        </p:spPr>
        <p:txBody>
          <a:bodyPr vert="horz" wrap="square" lIns="0" tIns="111760" rIns="0" bIns="0" rtlCol="0">
            <a:spAutoFit/>
          </a:bodyPr>
          <a:lstStyle/>
          <a:p>
            <a:pPr marL="12700">
              <a:lnSpc>
                <a:spcPct val="100000"/>
              </a:lnSpc>
              <a:spcBef>
                <a:spcPts val="880"/>
              </a:spcBef>
            </a:pPr>
            <a:r>
              <a:rPr sz="1800" dirty="0">
                <a:solidFill>
                  <a:srgbClr val="404040"/>
                </a:solidFill>
                <a:latin typeface="Trebuchet MS"/>
                <a:cs typeface="Trebuchet MS"/>
              </a:rPr>
              <a:t>Pumps </a:t>
            </a:r>
            <a:r>
              <a:rPr sz="1800" spc="-5" dirty="0">
                <a:solidFill>
                  <a:srgbClr val="404040"/>
                </a:solidFill>
                <a:latin typeface="Trebuchet MS"/>
                <a:cs typeface="Trebuchet MS"/>
              </a:rPr>
              <a:t>are broadly classified</a:t>
            </a:r>
            <a:r>
              <a:rPr sz="1800" spc="-70" dirty="0">
                <a:solidFill>
                  <a:srgbClr val="404040"/>
                </a:solidFill>
                <a:latin typeface="Trebuchet MS"/>
                <a:cs typeface="Trebuchet MS"/>
              </a:rPr>
              <a:t> </a:t>
            </a:r>
            <a:r>
              <a:rPr sz="1800" spc="-5" dirty="0">
                <a:solidFill>
                  <a:srgbClr val="404040"/>
                </a:solidFill>
                <a:latin typeface="Trebuchet MS"/>
                <a:cs typeface="Trebuchet MS"/>
              </a:rPr>
              <a:t>into</a:t>
            </a:r>
            <a:endParaRPr sz="1800">
              <a:latin typeface="Trebuchet MS"/>
              <a:cs typeface="Trebuchet MS"/>
            </a:endParaRPr>
          </a:p>
          <a:p>
            <a:pPr marL="527685" indent="-514984">
              <a:lnSpc>
                <a:spcPct val="100000"/>
              </a:lnSpc>
              <a:spcBef>
                <a:spcPts val="780"/>
              </a:spcBef>
              <a:buSzPct val="80555"/>
              <a:buAutoNum type="arabicPeriod"/>
              <a:tabLst>
                <a:tab pos="527685" algn="l"/>
                <a:tab pos="528320" algn="l"/>
              </a:tabLst>
            </a:pPr>
            <a:r>
              <a:rPr sz="1800" spc="-15" dirty="0">
                <a:solidFill>
                  <a:srgbClr val="5FCAEE"/>
                </a:solidFill>
                <a:latin typeface="Trebuchet MS"/>
                <a:cs typeface="Trebuchet MS"/>
              </a:rPr>
              <a:t>Positive- </a:t>
            </a:r>
            <a:r>
              <a:rPr sz="1800" spc="-5" dirty="0">
                <a:solidFill>
                  <a:srgbClr val="5FCAEE"/>
                </a:solidFill>
                <a:latin typeface="Trebuchet MS"/>
                <a:cs typeface="Trebuchet MS"/>
              </a:rPr>
              <a:t>displacement</a:t>
            </a:r>
            <a:r>
              <a:rPr sz="1800" spc="-15" dirty="0">
                <a:solidFill>
                  <a:srgbClr val="5FCAEE"/>
                </a:solidFill>
                <a:latin typeface="Trebuchet MS"/>
                <a:cs typeface="Trebuchet MS"/>
              </a:rPr>
              <a:t> </a:t>
            </a:r>
            <a:r>
              <a:rPr sz="1800" spc="-5" dirty="0">
                <a:solidFill>
                  <a:srgbClr val="5FCAEE"/>
                </a:solidFill>
                <a:latin typeface="Trebuchet MS"/>
                <a:cs typeface="Trebuchet MS"/>
              </a:rPr>
              <a:t>pumps</a:t>
            </a:r>
            <a:endParaRPr sz="1800">
              <a:latin typeface="Trebuchet MS"/>
              <a:cs typeface="Trebuchet MS"/>
            </a:endParaRPr>
          </a:p>
          <a:p>
            <a:pPr marL="527685" indent="-514984">
              <a:lnSpc>
                <a:spcPct val="100000"/>
              </a:lnSpc>
              <a:spcBef>
                <a:spcPts val="780"/>
              </a:spcBef>
              <a:buSzPct val="80555"/>
              <a:buAutoNum type="arabicPeriod"/>
              <a:tabLst>
                <a:tab pos="527685" algn="l"/>
                <a:tab pos="528320" algn="l"/>
              </a:tabLst>
            </a:pPr>
            <a:r>
              <a:rPr sz="1800" spc="-15" dirty="0">
                <a:solidFill>
                  <a:srgbClr val="5FCAEE"/>
                </a:solidFill>
                <a:latin typeface="Trebuchet MS"/>
                <a:cs typeface="Trebuchet MS"/>
              </a:rPr>
              <a:t>Rotodynamic</a:t>
            </a:r>
            <a:r>
              <a:rPr sz="1800" spc="-5" dirty="0">
                <a:solidFill>
                  <a:srgbClr val="5FCAEE"/>
                </a:solidFill>
                <a:latin typeface="Trebuchet MS"/>
                <a:cs typeface="Trebuchet MS"/>
              </a:rPr>
              <a:t> pumps</a:t>
            </a:r>
            <a:endParaRPr sz="1800">
              <a:latin typeface="Trebuchet MS"/>
              <a:cs typeface="Trebuchet MS"/>
            </a:endParaRPr>
          </a:p>
          <a:p>
            <a:pPr>
              <a:lnSpc>
                <a:spcPct val="100000"/>
              </a:lnSpc>
            </a:pPr>
            <a:endParaRPr sz="2100">
              <a:latin typeface="Times New Roman"/>
              <a:cs typeface="Times New Roman"/>
            </a:endParaRPr>
          </a:p>
          <a:p>
            <a:pPr marL="355600" marR="113030" indent="-342900">
              <a:lnSpc>
                <a:spcPct val="90100"/>
              </a:lnSpc>
              <a:spcBef>
                <a:spcPts val="1530"/>
              </a:spcBef>
              <a:tabLst>
                <a:tab pos="354965" algn="l"/>
              </a:tabLst>
            </a:pPr>
            <a:r>
              <a:rPr sz="1450" spc="-10" dirty="0">
                <a:solidFill>
                  <a:srgbClr val="5FCAEE"/>
                </a:solidFill>
                <a:latin typeface="Wingdings 3"/>
                <a:cs typeface="Wingdings 3"/>
              </a:rPr>
              <a:t></a:t>
            </a:r>
            <a:r>
              <a:rPr sz="1450" spc="-10" dirty="0">
                <a:solidFill>
                  <a:srgbClr val="5FCAEE"/>
                </a:solidFill>
                <a:latin typeface="Times New Roman"/>
                <a:cs typeface="Times New Roman"/>
              </a:rPr>
              <a:t>	</a:t>
            </a:r>
            <a:r>
              <a:rPr sz="1800" spc="-15" dirty="0">
                <a:solidFill>
                  <a:srgbClr val="5FCAEE"/>
                </a:solidFill>
                <a:latin typeface="Trebuchet MS"/>
                <a:cs typeface="Trebuchet MS"/>
              </a:rPr>
              <a:t>Positive- </a:t>
            </a:r>
            <a:r>
              <a:rPr sz="1800" spc="-5" dirty="0">
                <a:solidFill>
                  <a:srgbClr val="5FCAEE"/>
                </a:solidFill>
                <a:latin typeface="Trebuchet MS"/>
                <a:cs typeface="Trebuchet MS"/>
              </a:rPr>
              <a:t>displacement </a:t>
            </a:r>
            <a:r>
              <a:rPr sz="1800" dirty="0">
                <a:solidFill>
                  <a:srgbClr val="5FCAEE"/>
                </a:solidFill>
                <a:latin typeface="Trebuchet MS"/>
                <a:cs typeface="Trebuchet MS"/>
              </a:rPr>
              <a:t>pumps</a:t>
            </a:r>
            <a:r>
              <a:rPr sz="1800" dirty="0">
                <a:solidFill>
                  <a:srgbClr val="404040"/>
                </a:solidFill>
                <a:latin typeface="Trebuchet MS"/>
                <a:cs typeface="Trebuchet MS"/>
              </a:rPr>
              <a:t>: They </a:t>
            </a:r>
            <a:r>
              <a:rPr sz="1800" spc="-5" dirty="0">
                <a:solidFill>
                  <a:srgbClr val="404040"/>
                </a:solidFill>
                <a:latin typeface="Trebuchet MS"/>
                <a:cs typeface="Trebuchet MS"/>
              </a:rPr>
              <a:t>make </a:t>
            </a:r>
            <a:r>
              <a:rPr sz="1800" dirty="0">
                <a:solidFill>
                  <a:srgbClr val="404040"/>
                </a:solidFill>
                <a:latin typeface="Trebuchet MS"/>
                <a:cs typeface="Trebuchet MS"/>
              </a:rPr>
              <a:t>a </a:t>
            </a:r>
            <a:r>
              <a:rPr sz="1800" spc="-5" dirty="0">
                <a:solidFill>
                  <a:srgbClr val="404040"/>
                </a:solidFill>
                <a:latin typeface="Trebuchet MS"/>
                <a:cs typeface="Trebuchet MS"/>
              </a:rPr>
              <a:t>fluid move </a:t>
            </a:r>
            <a:r>
              <a:rPr sz="1800" dirty="0">
                <a:solidFill>
                  <a:srgbClr val="404040"/>
                </a:solidFill>
                <a:latin typeface="Trebuchet MS"/>
                <a:cs typeface="Trebuchet MS"/>
              </a:rPr>
              <a:t>by </a:t>
            </a:r>
            <a:r>
              <a:rPr sz="1800" spc="-5" dirty="0">
                <a:solidFill>
                  <a:srgbClr val="404040"/>
                </a:solidFill>
                <a:latin typeface="Trebuchet MS"/>
                <a:cs typeface="Trebuchet MS"/>
              </a:rPr>
              <a:t>trapping </a:t>
            </a:r>
            <a:r>
              <a:rPr sz="1800" dirty="0">
                <a:solidFill>
                  <a:srgbClr val="404040"/>
                </a:solidFill>
                <a:latin typeface="Trebuchet MS"/>
                <a:cs typeface="Trebuchet MS"/>
              </a:rPr>
              <a:t>a fixed  </a:t>
            </a:r>
            <a:r>
              <a:rPr sz="1800" spc="-5" dirty="0">
                <a:solidFill>
                  <a:srgbClr val="404040"/>
                </a:solidFill>
                <a:latin typeface="Trebuchet MS"/>
                <a:cs typeface="Trebuchet MS"/>
              </a:rPr>
              <a:t>amount and </a:t>
            </a:r>
            <a:r>
              <a:rPr sz="1800" dirty="0">
                <a:solidFill>
                  <a:srgbClr val="404040"/>
                </a:solidFill>
                <a:latin typeface="Trebuchet MS"/>
                <a:cs typeface="Trebuchet MS"/>
              </a:rPr>
              <a:t>displacing </a:t>
            </a:r>
            <a:r>
              <a:rPr sz="1800" spc="-5" dirty="0">
                <a:solidFill>
                  <a:srgbClr val="404040"/>
                </a:solidFill>
                <a:latin typeface="Trebuchet MS"/>
                <a:cs typeface="Trebuchet MS"/>
              </a:rPr>
              <a:t>the trapped volume into the discharge pipe. Discharge  is directly </a:t>
            </a:r>
            <a:r>
              <a:rPr sz="1800" spc="-10" dirty="0">
                <a:solidFill>
                  <a:srgbClr val="404040"/>
                </a:solidFill>
                <a:latin typeface="Trebuchet MS"/>
                <a:cs typeface="Trebuchet MS"/>
              </a:rPr>
              <a:t>proportional to</a:t>
            </a:r>
            <a:r>
              <a:rPr sz="1800" spc="-20" dirty="0">
                <a:solidFill>
                  <a:srgbClr val="404040"/>
                </a:solidFill>
                <a:latin typeface="Trebuchet MS"/>
                <a:cs typeface="Trebuchet MS"/>
              </a:rPr>
              <a:t> </a:t>
            </a:r>
            <a:r>
              <a:rPr sz="1800" spc="-5" dirty="0">
                <a:solidFill>
                  <a:srgbClr val="404040"/>
                </a:solidFill>
                <a:latin typeface="Trebuchet MS"/>
                <a:cs typeface="Trebuchet MS"/>
              </a:rPr>
              <a:t>speed.</a:t>
            </a:r>
            <a:endParaRPr sz="1800">
              <a:latin typeface="Trebuchet MS"/>
              <a:cs typeface="Trebuchet MS"/>
            </a:endParaRPr>
          </a:p>
          <a:p>
            <a:pPr marL="355600">
              <a:lnSpc>
                <a:spcPts val="1945"/>
              </a:lnSpc>
            </a:pPr>
            <a:r>
              <a:rPr sz="1800" spc="-5" dirty="0">
                <a:solidFill>
                  <a:srgbClr val="404040"/>
                </a:solidFill>
                <a:latin typeface="Trebuchet MS"/>
                <a:cs typeface="Trebuchet MS"/>
              </a:rPr>
              <a:t>Eg </a:t>
            </a:r>
            <a:r>
              <a:rPr sz="1800" dirty="0">
                <a:solidFill>
                  <a:srgbClr val="404040"/>
                </a:solidFill>
                <a:latin typeface="Trebuchet MS"/>
                <a:cs typeface="Trebuchet MS"/>
              </a:rPr>
              <a:t>: </a:t>
            </a:r>
            <a:r>
              <a:rPr sz="1800" spc="-10" dirty="0">
                <a:solidFill>
                  <a:srgbClr val="404040"/>
                </a:solidFill>
                <a:latin typeface="Trebuchet MS"/>
                <a:cs typeface="Trebuchet MS"/>
              </a:rPr>
              <a:t>Reciprocating </a:t>
            </a:r>
            <a:r>
              <a:rPr sz="1800" spc="-5" dirty="0">
                <a:solidFill>
                  <a:srgbClr val="404040"/>
                </a:solidFill>
                <a:latin typeface="Trebuchet MS"/>
                <a:cs typeface="Trebuchet MS"/>
              </a:rPr>
              <a:t>pump, </a:t>
            </a:r>
            <a:r>
              <a:rPr sz="1800" spc="-40" dirty="0">
                <a:solidFill>
                  <a:srgbClr val="404040"/>
                </a:solidFill>
                <a:latin typeface="Trebuchet MS"/>
                <a:cs typeface="Trebuchet MS"/>
              </a:rPr>
              <a:t>Vane </a:t>
            </a:r>
            <a:r>
              <a:rPr sz="1800" spc="-5" dirty="0">
                <a:solidFill>
                  <a:srgbClr val="404040"/>
                </a:solidFill>
                <a:latin typeface="Trebuchet MS"/>
                <a:cs typeface="Trebuchet MS"/>
              </a:rPr>
              <a:t>pump, Gear</a:t>
            </a:r>
            <a:r>
              <a:rPr sz="1800" spc="10" dirty="0">
                <a:solidFill>
                  <a:srgbClr val="404040"/>
                </a:solidFill>
                <a:latin typeface="Trebuchet MS"/>
                <a:cs typeface="Trebuchet MS"/>
              </a:rPr>
              <a:t> </a:t>
            </a:r>
            <a:r>
              <a:rPr sz="1800" spc="-5" dirty="0">
                <a:solidFill>
                  <a:srgbClr val="404040"/>
                </a:solidFill>
                <a:latin typeface="Trebuchet MS"/>
                <a:cs typeface="Trebuchet MS"/>
              </a:rPr>
              <a:t>pump</a:t>
            </a:r>
            <a:endParaRPr sz="1800">
              <a:latin typeface="Trebuchet MS"/>
              <a:cs typeface="Trebuchet MS"/>
            </a:endParaRPr>
          </a:p>
          <a:p>
            <a:pPr marL="355600" marR="5080" indent="-342900" algn="just">
              <a:lnSpc>
                <a:spcPts val="1939"/>
              </a:lnSpc>
              <a:spcBef>
                <a:spcPts val="1030"/>
              </a:spcBef>
            </a:pPr>
            <a:r>
              <a:rPr sz="1450" spc="-10" dirty="0">
                <a:solidFill>
                  <a:srgbClr val="5FCAEE"/>
                </a:solidFill>
                <a:latin typeface="Wingdings 3"/>
                <a:cs typeface="Wingdings 3"/>
              </a:rPr>
              <a:t></a:t>
            </a:r>
            <a:r>
              <a:rPr sz="1450" spc="-10" dirty="0">
                <a:solidFill>
                  <a:srgbClr val="5FCAEE"/>
                </a:solidFill>
                <a:latin typeface="Times New Roman"/>
                <a:cs typeface="Times New Roman"/>
              </a:rPr>
              <a:t> </a:t>
            </a:r>
            <a:r>
              <a:rPr sz="1800" spc="-15" dirty="0">
                <a:solidFill>
                  <a:srgbClr val="5FCAEE"/>
                </a:solidFill>
                <a:latin typeface="Trebuchet MS"/>
                <a:cs typeface="Trebuchet MS"/>
              </a:rPr>
              <a:t>Rotodynamic </a:t>
            </a:r>
            <a:r>
              <a:rPr sz="1800" dirty="0">
                <a:solidFill>
                  <a:srgbClr val="5FCAEE"/>
                </a:solidFill>
                <a:latin typeface="Trebuchet MS"/>
                <a:cs typeface="Trebuchet MS"/>
              </a:rPr>
              <a:t>pumps</a:t>
            </a:r>
            <a:r>
              <a:rPr sz="1800" dirty="0">
                <a:solidFill>
                  <a:srgbClr val="404040"/>
                </a:solidFill>
                <a:latin typeface="Trebuchet MS"/>
                <a:cs typeface="Trebuchet MS"/>
              </a:rPr>
              <a:t>: It </a:t>
            </a:r>
            <a:r>
              <a:rPr sz="1800" spc="-5" dirty="0">
                <a:solidFill>
                  <a:srgbClr val="404040"/>
                </a:solidFill>
                <a:latin typeface="Trebuchet MS"/>
                <a:cs typeface="Trebuchet MS"/>
              </a:rPr>
              <a:t>is </a:t>
            </a:r>
            <a:r>
              <a:rPr sz="1800" dirty="0">
                <a:solidFill>
                  <a:srgbClr val="404040"/>
                </a:solidFill>
                <a:latin typeface="Trebuchet MS"/>
                <a:cs typeface="Trebuchet MS"/>
              </a:rPr>
              <a:t>a </a:t>
            </a:r>
            <a:r>
              <a:rPr sz="1800" spc="-5" dirty="0">
                <a:solidFill>
                  <a:srgbClr val="404040"/>
                </a:solidFill>
                <a:latin typeface="Trebuchet MS"/>
                <a:cs typeface="Trebuchet MS"/>
              </a:rPr>
              <a:t>machine </a:t>
            </a:r>
            <a:r>
              <a:rPr sz="1800" dirty="0">
                <a:solidFill>
                  <a:srgbClr val="404040"/>
                </a:solidFill>
                <a:latin typeface="Trebuchet MS"/>
                <a:cs typeface="Trebuchet MS"/>
              </a:rPr>
              <a:t>in </a:t>
            </a:r>
            <a:r>
              <a:rPr sz="1800" spc="-5" dirty="0">
                <a:solidFill>
                  <a:srgbClr val="404040"/>
                </a:solidFill>
                <a:latin typeface="Trebuchet MS"/>
                <a:cs typeface="Trebuchet MS"/>
              </a:rPr>
              <a:t>which energy </a:t>
            </a:r>
            <a:r>
              <a:rPr sz="1800" dirty="0">
                <a:solidFill>
                  <a:srgbClr val="404040"/>
                </a:solidFill>
                <a:latin typeface="Trebuchet MS"/>
                <a:cs typeface="Trebuchet MS"/>
              </a:rPr>
              <a:t>is </a:t>
            </a:r>
            <a:r>
              <a:rPr sz="1800" spc="-5" dirty="0">
                <a:solidFill>
                  <a:srgbClr val="404040"/>
                </a:solidFill>
                <a:latin typeface="Trebuchet MS"/>
                <a:cs typeface="Trebuchet MS"/>
              </a:rPr>
              <a:t>continuously imparted  to the pumped fluid by means of </a:t>
            </a:r>
            <a:r>
              <a:rPr sz="1800" dirty="0">
                <a:solidFill>
                  <a:srgbClr val="404040"/>
                </a:solidFill>
                <a:latin typeface="Trebuchet MS"/>
                <a:cs typeface="Trebuchet MS"/>
              </a:rPr>
              <a:t>a </a:t>
            </a:r>
            <a:r>
              <a:rPr sz="1800" spc="-5" dirty="0">
                <a:solidFill>
                  <a:srgbClr val="404040"/>
                </a:solidFill>
                <a:latin typeface="Trebuchet MS"/>
                <a:cs typeface="Trebuchet MS"/>
              </a:rPr>
              <a:t>rotor and thus fluid </a:t>
            </a:r>
            <a:r>
              <a:rPr sz="1800" dirty="0">
                <a:solidFill>
                  <a:srgbClr val="404040"/>
                </a:solidFill>
                <a:latin typeface="Trebuchet MS"/>
                <a:cs typeface="Trebuchet MS"/>
              </a:rPr>
              <a:t>is raised </a:t>
            </a:r>
            <a:r>
              <a:rPr sz="1800" spc="-5" dirty="0">
                <a:solidFill>
                  <a:srgbClr val="404040"/>
                </a:solidFill>
                <a:latin typeface="Trebuchet MS"/>
                <a:cs typeface="Trebuchet MS"/>
              </a:rPr>
              <a:t>to higher  elevation.</a:t>
            </a:r>
            <a:endParaRPr sz="1800">
              <a:latin typeface="Trebuchet MS"/>
              <a:cs typeface="Trebuchet MS"/>
            </a:endParaRPr>
          </a:p>
          <a:p>
            <a:pPr marL="355600">
              <a:lnSpc>
                <a:spcPct val="100000"/>
              </a:lnSpc>
              <a:spcBef>
                <a:spcPts val="775"/>
              </a:spcBef>
            </a:pPr>
            <a:r>
              <a:rPr sz="1800" spc="-5" dirty="0">
                <a:solidFill>
                  <a:srgbClr val="404040"/>
                </a:solidFill>
                <a:latin typeface="Trebuchet MS"/>
                <a:cs typeface="Trebuchet MS"/>
              </a:rPr>
              <a:t>Eg: Centrifugal</a:t>
            </a:r>
            <a:r>
              <a:rPr sz="1800" spc="-10" dirty="0">
                <a:solidFill>
                  <a:srgbClr val="404040"/>
                </a:solidFill>
                <a:latin typeface="Trebuchet MS"/>
                <a:cs typeface="Trebuchet MS"/>
              </a:rPr>
              <a:t> </a:t>
            </a:r>
            <a:r>
              <a:rPr sz="1800" dirty="0">
                <a:solidFill>
                  <a:srgbClr val="404040"/>
                </a:solidFill>
                <a:latin typeface="Trebuchet MS"/>
                <a:cs typeface="Trebuchet MS"/>
              </a:rPr>
              <a:t>pump</a:t>
            </a:r>
            <a:endParaRPr sz="1800">
              <a:latin typeface="Trebuchet MS"/>
              <a:cs typeface="Trebuchet MS"/>
            </a:endParaRPr>
          </a:p>
        </p:txBody>
      </p:sp>
      <p:sp>
        <p:nvSpPr>
          <p:cNvPr id="3" name="object 3"/>
          <p:cNvSpPr txBox="1">
            <a:spLocks noGrp="1"/>
          </p:cNvSpPr>
          <p:nvPr>
            <p:ph type="title"/>
          </p:nvPr>
        </p:nvSpPr>
        <p:spPr>
          <a:xfrm>
            <a:off x="756310" y="579246"/>
            <a:ext cx="3014345" cy="330835"/>
          </a:xfrm>
          <a:prstGeom prst="rect">
            <a:avLst/>
          </a:prstGeom>
        </p:spPr>
        <p:txBody>
          <a:bodyPr vert="horz" wrap="square" lIns="0" tIns="13335" rIns="0" bIns="0" rtlCol="0">
            <a:spAutoFit/>
          </a:bodyPr>
          <a:lstStyle/>
          <a:p>
            <a:pPr marL="12700">
              <a:lnSpc>
                <a:spcPct val="100000"/>
              </a:lnSpc>
              <a:spcBef>
                <a:spcPts val="105"/>
              </a:spcBef>
            </a:pPr>
            <a:r>
              <a:rPr sz="2000" spc="-15" dirty="0">
                <a:solidFill>
                  <a:srgbClr val="5FCAEE"/>
                </a:solidFill>
                <a:latin typeface="Trebuchet MS"/>
                <a:cs typeface="Trebuchet MS"/>
              </a:rPr>
              <a:t>CLASSIFICATION </a:t>
            </a:r>
            <a:r>
              <a:rPr sz="2000" dirty="0">
                <a:solidFill>
                  <a:srgbClr val="5FCAEE"/>
                </a:solidFill>
                <a:latin typeface="Trebuchet MS"/>
                <a:cs typeface="Trebuchet MS"/>
              </a:rPr>
              <a:t>OF</a:t>
            </a:r>
            <a:r>
              <a:rPr sz="2000" spc="-65" dirty="0">
                <a:solidFill>
                  <a:srgbClr val="5FCAEE"/>
                </a:solidFill>
                <a:latin typeface="Trebuchet MS"/>
                <a:cs typeface="Trebuchet MS"/>
              </a:rPr>
              <a:t> </a:t>
            </a:r>
            <a:r>
              <a:rPr sz="2000" dirty="0">
                <a:solidFill>
                  <a:srgbClr val="5FCAEE"/>
                </a:solidFill>
                <a:latin typeface="Trebuchet MS"/>
                <a:cs typeface="Trebuchet MS"/>
              </a:rPr>
              <a:t>PUMPS</a:t>
            </a:r>
            <a:endParaRPr sz="20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4712335" cy="574675"/>
          </a:xfrm>
          <a:prstGeom prst="rect">
            <a:avLst/>
          </a:prstGeom>
        </p:spPr>
        <p:txBody>
          <a:bodyPr vert="horz" wrap="square" lIns="0" tIns="12700" rIns="0" bIns="0" rtlCol="0">
            <a:spAutoFit/>
          </a:bodyPr>
          <a:lstStyle/>
          <a:p>
            <a:pPr marL="12700">
              <a:lnSpc>
                <a:spcPct val="100000"/>
              </a:lnSpc>
              <a:spcBef>
                <a:spcPts val="100"/>
              </a:spcBef>
            </a:pPr>
            <a:r>
              <a:rPr sz="3600" b="1" spc="-30" dirty="0">
                <a:solidFill>
                  <a:srgbClr val="5FCAEE"/>
                </a:solidFill>
                <a:latin typeface="Trebuchet MS"/>
                <a:cs typeface="Trebuchet MS"/>
              </a:rPr>
              <a:t>RECIPROCATING</a:t>
            </a:r>
            <a:r>
              <a:rPr sz="3600" b="1" spc="-65" dirty="0">
                <a:solidFill>
                  <a:srgbClr val="5FCAEE"/>
                </a:solidFill>
                <a:latin typeface="Trebuchet MS"/>
                <a:cs typeface="Trebuchet MS"/>
              </a:rPr>
              <a:t> </a:t>
            </a:r>
            <a:r>
              <a:rPr sz="3600" b="1" dirty="0">
                <a:solidFill>
                  <a:srgbClr val="5FCAEE"/>
                </a:solidFill>
                <a:latin typeface="Trebuchet MS"/>
                <a:cs typeface="Trebuchet MS"/>
              </a:rPr>
              <a:t>PUMP</a:t>
            </a:r>
            <a:endParaRPr sz="3600">
              <a:latin typeface="Trebuchet MS"/>
              <a:cs typeface="Trebuchet MS"/>
            </a:endParaRPr>
          </a:p>
        </p:txBody>
      </p:sp>
      <p:sp>
        <p:nvSpPr>
          <p:cNvPr id="3" name="object 3"/>
          <p:cNvSpPr/>
          <p:nvPr/>
        </p:nvSpPr>
        <p:spPr>
          <a:xfrm>
            <a:off x="1056068" y="1930361"/>
            <a:ext cx="7559929" cy="436740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3771265"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5FCAEE"/>
                </a:solidFill>
                <a:latin typeface="Trebuchet MS"/>
                <a:cs typeface="Trebuchet MS"/>
              </a:rPr>
              <a:t>Centrifugal</a:t>
            </a:r>
            <a:r>
              <a:rPr sz="3600" spc="-90" dirty="0">
                <a:solidFill>
                  <a:srgbClr val="5FCAEE"/>
                </a:solidFill>
                <a:latin typeface="Trebuchet MS"/>
                <a:cs typeface="Trebuchet MS"/>
              </a:rPr>
              <a:t> </a:t>
            </a:r>
            <a:r>
              <a:rPr sz="3600" spc="-5" dirty="0">
                <a:solidFill>
                  <a:srgbClr val="5FCAEE"/>
                </a:solidFill>
                <a:latin typeface="Trebuchet MS"/>
                <a:cs typeface="Trebuchet MS"/>
              </a:rPr>
              <a:t>pumps</a:t>
            </a:r>
            <a:endParaRPr sz="3600">
              <a:latin typeface="Trebuchet MS"/>
              <a:cs typeface="Trebuchet MS"/>
            </a:endParaRPr>
          </a:p>
        </p:txBody>
      </p:sp>
      <p:sp>
        <p:nvSpPr>
          <p:cNvPr id="3" name="object 3"/>
          <p:cNvSpPr/>
          <p:nvPr/>
        </p:nvSpPr>
        <p:spPr>
          <a:xfrm>
            <a:off x="543064" y="2189479"/>
            <a:ext cx="2587882" cy="323940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13710" y="2408389"/>
            <a:ext cx="4199509" cy="341071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312789" y="2189441"/>
            <a:ext cx="4379341" cy="362966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5609" y="0"/>
            <a:ext cx="6287037"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970648" y="330555"/>
            <a:ext cx="4191000" cy="60198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3723004" cy="574675"/>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5FCAEE"/>
                </a:solidFill>
                <a:latin typeface="Trebuchet MS"/>
                <a:cs typeface="Trebuchet MS"/>
              </a:rPr>
              <a:t>Rotary </a:t>
            </a:r>
            <a:r>
              <a:rPr sz="3600" dirty="0">
                <a:solidFill>
                  <a:srgbClr val="5FCAEE"/>
                </a:solidFill>
                <a:latin typeface="Trebuchet MS"/>
                <a:cs typeface="Trebuchet MS"/>
              </a:rPr>
              <a:t>vane</a:t>
            </a:r>
            <a:r>
              <a:rPr sz="3600" spc="-75" dirty="0">
                <a:solidFill>
                  <a:srgbClr val="5FCAEE"/>
                </a:solidFill>
                <a:latin typeface="Trebuchet MS"/>
                <a:cs typeface="Trebuchet MS"/>
              </a:rPr>
              <a:t> </a:t>
            </a:r>
            <a:r>
              <a:rPr sz="3600" spc="-5" dirty="0">
                <a:solidFill>
                  <a:srgbClr val="5FCAEE"/>
                </a:solidFill>
                <a:latin typeface="Trebuchet MS"/>
                <a:cs typeface="Trebuchet MS"/>
              </a:rPr>
              <a:t>pump</a:t>
            </a:r>
            <a:endParaRPr sz="3600">
              <a:latin typeface="Trebuchet MS"/>
              <a:cs typeface="Trebuchet MS"/>
            </a:endParaRPr>
          </a:p>
        </p:txBody>
      </p:sp>
      <p:sp>
        <p:nvSpPr>
          <p:cNvPr id="3" name="object 3"/>
          <p:cNvSpPr/>
          <p:nvPr/>
        </p:nvSpPr>
        <p:spPr>
          <a:xfrm>
            <a:off x="2514600" y="1757960"/>
            <a:ext cx="3396792" cy="500559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543890"/>
            <a:ext cx="2299335"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BADFE2"/>
                </a:solidFill>
                <a:latin typeface="Times New Roman"/>
                <a:cs typeface="Times New Roman"/>
              </a:rPr>
              <a:t>Scroll</a:t>
            </a:r>
            <a:r>
              <a:rPr sz="3600" spc="-85" dirty="0">
                <a:solidFill>
                  <a:srgbClr val="BADFE2"/>
                </a:solidFill>
                <a:latin typeface="Times New Roman"/>
                <a:cs typeface="Times New Roman"/>
              </a:rPr>
              <a:t> </a:t>
            </a:r>
            <a:r>
              <a:rPr sz="3600" spc="-5" dirty="0">
                <a:solidFill>
                  <a:srgbClr val="BADFE2"/>
                </a:solidFill>
                <a:latin typeface="Times New Roman"/>
                <a:cs typeface="Times New Roman"/>
              </a:rPr>
              <a:t>Pump</a:t>
            </a:r>
            <a:endParaRPr sz="3600">
              <a:latin typeface="Times New Roman"/>
              <a:cs typeface="Times New Roman"/>
            </a:endParaRPr>
          </a:p>
        </p:txBody>
      </p:sp>
      <p:sp>
        <p:nvSpPr>
          <p:cNvPr id="3" name="object 3"/>
          <p:cNvSpPr/>
          <p:nvPr/>
        </p:nvSpPr>
        <p:spPr>
          <a:xfrm>
            <a:off x="1890285" y="1646039"/>
            <a:ext cx="4867642" cy="459065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429000" y="6019800"/>
            <a:ext cx="1024255" cy="466725"/>
          </a:xfrm>
          <a:prstGeom prst="rect">
            <a:avLst/>
          </a:prstGeom>
          <a:ln w="9525">
            <a:solidFill>
              <a:srgbClr val="000000"/>
            </a:solidFill>
          </a:ln>
        </p:spPr>
        <p:txBody>
          <a:bodyPr vert="horz" wrap="square" lIns="0" tIns="39369" rIns="0" bIns="0" rtlCol="0">
            <a:spAutoFit/>
          </a:bodyPr>
          <a:lstStyle/>
          <a:p>
            <a:pPr marL="92075">
              <a:lnSpc>
                <a:spcPct val="100000"/>
              </a:lnSpc>
              <a:spcBef>
                <a:spcPts val="309"/>
              </a:spcBef>
            </a:pPr>
            <a:r>
              <a:rPr sz="2400" spc="-5" dirty="0">
                <a:latin typeface="Arial"/>
                <a:cs typeface="Arial"/>
              </a:rPr>
              <a:t>Intake</a:t>
            </a:r>
            <a:endParaRPr sz="2400">
              <a:latin typeface="Arial"/>
              <a:cs typeface="Arial"/>
            </a:endParaRPr>
          </a:p>
        </p:txBody>
      </p:sp>
      <p:sp>
        <p:nvSpPr>
          <p:cNvPr id="5" name="object 5"/>
          <p:cNvSpPr/>
          <p:nvPr/>
        </p:nvSpPr>
        <p:spPr>
          <a:xfrm>
            <a:off x="6934200" y="1908175"/>
            <a:ext cx="3159125" cy="466725"/>
          </a:xfrm>
          <a:custGeom>
            <a:avLst/>
            <a:gdLst/>
            <a:ahLst/>
            <a:cxnLst/>
            <a:rect l="l" t="t" r="r" b="b"/>
            <a:pathLst>
              <a:path w="3159125" h="466725">
                <a:moveTo>
                  <a:pt x="0" y="466725"/>
                </a:moveTo>
                <a:lnTo>
                  <a:pt x="3159125" y="466725"/>
                </a:lnTo>
                <a:lnTo>
                  <a:pt x="3159125" y="0"/>
                </a:lnTo>
                <a:lnTo>
                  <a:pt x="0" y="0"/>
                </a:lnTo>
                <a:lnTo>
                  <a:pt x="0" y="466725"/>
                </a:lnTo>
                <a:close/>
              </a:path>
            </a:pathLst>
          </a:custGeom>
          <a:ln w="9525">
            <a:solidFill>
              <a:srgbClr val="000000"/>
            </a:solidFill>
          </a:ln>
        </p:spPr>
        <p:txBody>
          <a:bodyPr wrap="square" lIns="0" tIns="0" rIns="0" bIns="0" rtlCol="0"/>
          <a:lstStyle/>
          <a:p>
            <a:endParaRPr/>
          </a:p>
        </p:txBody>
      </p:sp>
      <p:sp>
        <p:nvSpPr>
          <p:cNvPr id="6" name="object 6"/>
          <p:cNvSpPr txBox="1"/>
          <p:nvPr/>
        </p:nvSpPr>
        <p:spPr>
          <a:xfrm>
            <a:off x="7013829" y="1934083"/>
            <a:ext cx="299021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Arial"/>
                <a:cs typeface="Arial"/>
              </a:rPr>
              <a:t>Exhaust </a:t>
            </a:r>
            <a:r>
              <a:rPr sz="2400" spc="-5" dirty="0">
                <a:latin typeface="Arial"/>
                <a:cs typeface="Arial"/>
              </a:rPr>
              <a:t>port in</a:t>
            </a:r>
            <a:r>
              <a:rPr sz="2400" spc="-30" dirty="0">
                <a:latin typeface="Arial"/>
                <a:cs typeface="Arial"/>
              </a:rPr>
              <a:t> </a:t>
            </a:r>
            <a:r>
              <a:rPr sz="2400" dirty="0">
                <a:latin typeface="Arial"/>
                <a:cs typeface="Arial"/>
              </a:rPr>
              <a:t>center</a:t>
            </a:r>
            <a:endParaRPr sz="2400">
              <a:latin typeface="Arial"/>
              <a:cs typeface="Arial"/>
            </a:endParaRPr>
          </a:p>
        </p:txBody>
      </p:sp>
      <p:sp>
        <p:nvSpPr>
          <p:cNvPr id="7" name="object 7"/>
          <p:cNvSpPr txBox="1"/>
          <p:nvPr/>
        </p:nvSpPr>
        <p:spPr>
          <a:xfrm>
            <a:off x="6705600" y="4495800"/>
            <a:ext cx="3770629" cy="1927225"/>
          </a:xfrm>
          <a:prstGeom prst="rect">
            <a:avLst/>
          </a:prstGeom>
          <a:ln w="9525">
            <a:solidFill>
              <a:srgbClr val="000000"/>
            </a:solidFill>
          </a:ln>
        </p:spPr>
        <p:txBody>
          <a:bodyPr vert="horz" wrap="square" lIns="0" tIns="38735" rIns="0" bIns="0" rtlCol="0">
            <a:spAutoFit/>
          </a:bodyPr>
          <a:lstStyle/>
          <a:p>
            <a:pPr marL="175895" marR="1267460" indent="-83820">
              <a:lnSpc>
                <a:spcPct val="100000"/>
              </a:lnSpc>
              <a:spcBef>
                <a:spcPts val="305"/>
              </a:spcBef>
            </a:pPr>
            <a:r>
              <a:rPr sz="2400" dirty="0">
                <a:latin typeface="Arial"/>
                <a:cs typeface="Arial"/>
              </a:rPr>
              <a:t>B</a:t>
            </a:r>
            <a:r>
              <a:rPr sz="2400" spc="-10" dirty="0">
                <a:latin typeface="Arial"/>
                <a:cs typeface="Arial"/>
              </a:rPr>
              <a:t>l</a:t>
            </a:r>
            <a:r>
              <a:rPr sz="2400" spc="-5" dirty="0">
                <a:latin typeface="Arial"/>
                <a:cs typeface="Arial"/>
              </a:rPr>
              <a:t>u</a:t>
            </a:r>
            <a:r>
              <a:rPr sz="2400" dirty="0">
                <a:latin typeface="Arial"/>
                <a:cs typeface="Arial"/>
              </a:rPr>
              <a:t>e</a:t>
            </a:r>
            <a:r>
              <a:rPr sz="2400" spc="5" dirty="0">
                <a:latin typeface="Arial"/>
                <a:cs typeface="Arial"/>
              </a:rPr>
              <a:t> </a:t>
            </a:r>
            <a:r>
              <a:rPr sz="2400" spc="-5" dirty="0">
                <a:latin typeface="Arial"/>
                <a:cs typeface="Arial"/>
              </a:rPr>
              <a:t>are</a:t>
            </a:r>
            <a:r>
              <a:rPr sz="2400" dirty="0">
                <a:latin typeface="Arial"/>
                <a:cs typeface="Arial"/>
              </a:rPr>
              <a:t>a</a:t>
            </a:r>
            <a:r>
              <a:rPr sz="2400" spc="-5" dirty="0">
                <a:latin typeface="Arial"/>
                <a:cs typeface="Arial"/>
              </a:rPr>
              <a:t> </a:t>
            </a:r>
            <a:r>
              <a:rPr sz="2400" dirty="0">
                <a:latin typeface="Arial"/>
                <a:cs typeface="Arial"/>
              </a:rPr>
              <a:t>r</a:t>
            </a:r>
            <a:r>
              <a:rPr sz="2400" spc="-5" dirty="0">
                <a:latin typeface="Arial"/>
                <a:cs typeface="Arial"/>
              </a:rPr>
              <a:t>otates </a:t>
            </a:r>
            <a:r>
              <a:rPr sz="2400" dirty="0">
                <a:latin typeface="Arial"/>
                <a:cs typeface="Arial"/>
              </a:rPr>
              <a:t>co</a:t>
            </a:r>
            <a:r>
              <a:rPr sz="2400" spc="-10" dirty="0">
                <a:latin typeface="Arial"/>
                <a:cs typeface="Arial"/>
              </a:rPr>
              <a:t>u</a:t>
            </a:r>
            <a:r>
              <a:rPr sz="2400" spc="-5" dirty="0">
                <a:latin typeface="Arial"/>
                <a:cs typeface="Arial"/>
              </a:rPr>
              <a:t>ntercl</a:t>
            </a:r>
            <a:r>
              <a:rPr sz="2400" spc="-10" dirty="0">
                <a:latin typeface="Arial"/>
                <a:cs typeface="Arial"/>
              </a:rPr>
              <a:t>o</a:t>
            </a:r>
            <a:r>
              <a:rPr sz="2400" dirty="0">
                <a:latin typeface="Arial"/>
                <a:cs typeface="Arial"/>
              </a:rPr>
              <a:t>ck</a:t>
            </a:r>
            <a:r>
              <a:rPr sz="2400" spc="-10" dirty="0">
                <a:latin typeface="Arial"/>
                <a:cs typeface="Arial"/>
              </a:rPr>
              <a:t>w</a:t>
            </a:r>
            <a:r>
              <a:rPr sz="2400" spc="-5" dirty="0">
                <a:latin typeface="Arial"/>
                <a:cs typeface="Arial"/>
              </a:rPr>
              <a:t>ise</a:t>
            </a:r>
            <a:endParaRPr sz="2400">
              <a:latin typeface="Arial"/>
              <a:cs typeface="Arial"/>
            </a:endParaRPr>
          </a:p>
          <a:p>
            <a:pPr marL="175895" marR="96520">
              <a:lnSpc>
                <a:spcPct val="100000"/>
              </a:lnSpc>
              <a:spcBef>
                <a:spcPts val="5"/>
              </a:spcBef>
              <a:tabLst>
                <a:tab pos="1649730" algn="l"/>
              </a:tabLst>
            </a:pPr>
            <a:r>
              <a:rPr sz="2400" spc="-5" dirty="0">
                <a:latin typeface="Arial"/>
                <a:cs typeface="Arial"/>
              </a:rPr>
              <a:t>with silver area </a:t>
            </a:r>
            <a:r>
              <a:rPr sz="2400" dirty="0">
                <a:latin typeface="Arial"/>
                <a:cs typeface="Arial"/>
              </a:rPr>
              <a:t>sprung  </a:t>
            </a:r>
            <a:r>
              <a:rPr sz="2400" spc="-5" dirty="0">
                <a:latin typeface="Arial"/>
                <a:cs typeface="Arial"/>
              </a:rPr>
              <a:t>against</a:t>
            </a:r>
            <a:r>
              <a:rPr sz="2400" spc="15" dirty="0">
                <a:latin typeface="Arial"/>
                <a:cs typeface="Arial"/>
              </a:rPr>
              <a:t> </a:t>
            </a:r>
            <a:r>
              <a:rPr sz="2400" spc="-5" dirty="0">
                <a:latin typeface="Arial"/>
                <a:cs typeface="Arial"/>
              </a:rPr>
              <a:t>it.	</a:t>
            </a:r>
            <a:r>
              <a:rPr sz="2400" spc="-30" dirty="0">
                <a:latin typeface="Arial"/>
                <a:cs typeface="Arial"/>
              </a:rPr>
              <a:t>Volume  </a:t>
            </a:r>
            <a:r>
              <a:rPr sz="2400" spc="-5" dirty="0">
                <a:latin typeface="Arial"/>
                <a:cs typeface="Arial"/>
              </a:rPr>
              <a:t>between parts</a:t>
            </a:r>
            <a:r>
              <a:rPr sz="2400" spc="-70" dirty="0">
                <a:latin typeface="Arial"/>
                <a:cs typeface="Arial"/>
              </a:rPr>
              <a:t> </a:t>
            </a:r>
            <a:r>
              <a:rPr sz="2400" spc="-5" dirty="0">
                <a:latin typeface="Arial"/>
                <a:cs typeface="Arial"/>
              </a:rPr>
              <a:t>decreases.</a:t>
            </a:r>
            <a:endParaRPr sz="2400">
              <a:latin typeface="Arial"/>
              <a:cs typeface="Arial"/>
            </a:endParaRPr>
          </a:p>
        </p:txBody>
      </p:sp>
      <p:sp>
        <p:nvSpPr>
          <p:cNvPr id="8" name="object 8"/>
          <p:cNvSpPr/>
          <p:nvPr/>
        </p:nvSpPr>
        <p:spPr>
          <a:xfrm>
            <a:off x="4953000" y="2273680"/>
            <a:ext cx="2065020" cy="1231900"/>
          </a:xfrm>
          <a:custGeom>
            <a:avLst/>
            <a:gdLst/>
            <a:ahLst/>
            <a:cxnLst/>
            <a:rect l="l" t="t" r="r" b="b"/>
            <a:pathLst>
              <a:path w="2065020" h="1231900">
                <a:moveTo>
                  <a:pt x="51942" y="1151001"/>
                </a:moveTo>
                <a:lnTo>
                  <a:pt x="0" y="1231519"/>
                </a:lnTo>
                <a:lnTo>
                  <a:pt x="95630" y="1224661"/>
                </a:lnTo>
                <a:lnTo>
                  <a:pt x="85386" y="1207389"/>
                </a:lnTo>
                <a:lnTo>
                  <a:pt x="68707" y="1207389"/>
                </a:lnTo>
                <a:lnTo>
                  <a:pt x="54228" y="1182751"/>
                </a:lnTo>
                <a:lnTo>
                  <a:pt x="66471" y="1175496"/>
                </a:lnTo>
                <a:lnTo>
                  <a:pt x="51942" y="1151001"/>
                </a:lnTo>
                <a:close/>
              </a:path>
              <a:path w="2065020" h="1231900">
                <a:moveTo>
                  <a:pt x="66471" y="1175496"/>
                </a:moveTo>
                <a:lnTo>
                  <a:pt x="54228" y="1182751"/>
                </a:lnTo>
                <a:lnTo>
                  <a:pt x="68707" y="1207389"/>
                </a:lnTo>
                <a:lnTo>
                  <a:pt x="81049" y="1200075"/>
                </a:lnTo>
                <a:lnTo>
                  <a:pt x="66471" y="1175496"/>
                </a:lnTo>
                <a:close/>
              </a:path>
              <a:path w="2065020" h="1231900">
                <a:moveTo>
                  <a:pt x="81049" y="1200075"/>
                </a:moveTo>
                <a:lnTo>
                  <a:pt x="68707" y="1207389"/>
                </a:lnTo>
                <a:lnTo>
                  <a:pt x="85386" y="1207389"/>
                </a:lnTo>
                <a:lnTo>
                  <a:pt x="81049" y="1200075"/>
                </a:lnTo>
                <a:close/>
              </a:path>
              <a:path w="2065020" h="1231900">
                <a:moveTo>
                  <a:pt x="2050160" y="0"/>
                </a:moveTo>
                <a:lnTo>
                  <a:pt x="66471" y="1175496"/>
                </a:lnTo>
                <a:lnTo>
                  <a:pt x="81049" y="1200075"/>
                </a:lnTo>
                <a:lnTo>
                  <a:pt x="2064639" y="24638"/>
                </a:lnTo>
                <a:lnTo>
                  <a:pt x="2050160" y="0"/>
                </a:lnTo>
                <a:close/>
              </a:path>
            </a:pathLst>
          </a:custGeom>
          <a:solidFill>
            <a:srgbClr val="000000"/>
          </a:solid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1735455" cy="574675"/>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5FCAEE"/>
                </a:solidFill>
                <a:latin typeface="Trebuchet MS"/>
                <a:cs typeface="Trebuchet MS"/>
              </a:rPr>
              <a:t>Pressure</a:t>
            </a:r>
            <a:endParaRPr sz="3600">
              <a:latin typeface="Trebuchet MS"/>
              <a:cs typeface="Trebuchet MS"/>
            </a:endParaRPr>
          </a:p>
        </p:txBody>
      </p:sp>
      <p:sp>
        <p:nvSpPr>
          <p:cNvPr id="3" name="object 3"/>
          <p:cNvSpPr/>
          <p:nvPr/>
        </p:nvSpPr>
        <p:spPr>
          <a:xfrm>
            <a:off x="2859151" y="2434082"/>
            <a:ext cx="2704465" cy="26034"/>
          </a:xfrm>
          <a:custGeom>
            <a:avLst/>
            <a:gdLst/>
            <a:ahLst/>
            <a:cxnLst/>
            <a:rect l="l" t="t" r="r" b="b"/>
            <a:pathLst>
              <a:path w="2704465" h="26035">
                <a:moveTo>
                  <a:pt x="0" y="25780"/>
                </a:moveTo>
                <a:lnTo>
                  <a:pt x="2704465" y="0"/>
                </a:lnTo>
              </a:path>
            </a:pathLst>
          </a:custGeom>
          <a:ln w="12700">
            <a:solidFill>
              <a:srgbClr val="5FCAEE"/>
            </a:solidFill>
          </a:ln>
        </p:spPr>
        <p:txBody>
          <a:bodyPr wrap="square" lIns="0" tIns="0" rIns="0" bIns="0" rtlCol="0"/>
          <a:lstStyle/>
          <a:p>
            <a:endParaRPr/>
          </a:p>
        </p:txBody>
      </p:sp>
      <p:sp>
        <p:nvSpPr>
          <p:cNvPr id="4" name="object 4"/>
          <p:cNvSpPr txBox="1"/>
          <p:nvPr/>
        </p:nvSpPr>
        <p:spPr>
          <a:xfrm>
            <a:off x="756310" y="2049552"/>
            <a:ext cx="4918710" cy="3714750"/>
          </a:xfrm>
          <a:prstGeom prst="rect">
            <a:avLst/>
          </a:prstGeom>
        </p:spPr>
        <p:txBody>
          <a:bodyPr vert="horz" wrap="square" lIns="0" tIns="99695" rIns="0" bIns="0" rtlCol="0">
            <a:spAutoFit/>
          </a:bodyPr>
          <a:lstStyle/>
          <a:p>
            <a:pPr marL="12700">
              <a:lnSpc>
                <a:spcPct val="100000"/>
              </a:lnSpc>
              <a:spcBef>
                <a:spcPts val="785"/>
              </a:spcBef>
              <a:tabLst>
                <a:tab pos="354965" algn="l"/>
              </a:tabLst>
            </a:pPr>
            <a:r>
              <a:rPr sz="1350" spc="5" dirty="0">
                <a:solidFill>
                  <a:srgbClr val="5FCAEE"/>
                </a:solidFill>
                <a:latin typeface="Wingdings 3"/>
                <a:cs typeface="Wingdings 3"/>
              </a:rPr>
              <a:t></a:t>
            </a:r>
            <a:r>
              <a:rPr sz="1350" spc="5" dirty="0">
                <a:solidFill>
                  <a:srgbClr val="5FCAEE"/>
                </a:solidFill>
                <a:latin typeface="Times New Roman"/>
                <a:cs typeface="Times New Roman"/>
              </a:rPr>
              <a:t>	</a:t>
            </a:r>
            <a:r>
              <a:rPr sz="1700" dirty="0">
                <a:solidFill>
                  <a:srgbClr val="404040"/>
                </a:solidFill>
                <a:latin typeface="Trebuchet MS"/>
                <a:cs typeface="Trebuchet MS"/>
              </a:rPr>
              <a:t>Fluid </a:t>
            </a:r>
            <a:r>
              <a:rPr sz="1700" spc="-5" dirty="0">
                <a:solidFill>
                  <a:srgbClr val="404040"/>
                </a:solidFill>
                <a:latin typeface="Trebuchet MS"/>
                <a:cs typeface="Trebuchet MS"/>
              </a:rPr>
              <a:t>pressure </a:t>
            </a:r>
            <a:r>
              <a:rPr sz="1700" dirty="0">
                <a:solidFill>
                  <a:srgbClr val="404040"/>
                </a:solidFill>
                <a:latin typeface="Trebuchet MS"/>
                <a:cs typeface="Trebuchet MS"/>
              </a:rPr>
              <a:t>= Normal </a:t>
            </a:r>
            <a:r>
              <a:rPr sz="1700" spc="-5" dirty="0">
                <a:solidFill>
                  <a:srgbClr val="404040"/>
                </a:solidFill>
                <a:latin typeface="Trebuchet MS"/>
                <a:cs typeface="Trebuchet MS"/>
              </a:rPr>
              <a:t>compressive</a:t>
            </a:r>
            <a:r>
              <a:rPr sz="1700" spc="-65" dirty="0">
                <a:solidFill>
                  <a:srgbClr val="404040"/>
                </a:solidFill>
                <a:latin typeface="Trebuchet MS"/>
                <a:cs typeface="Trebuchet MS"/>
              </a:rPr>
              <a:t> </a:t>
            </a:r>
            <a:r>
              <a:rPr sz="1700" spc="-5" dirty="0">
                <a:solidFill>
                  <a:srgbClr val="404040"/>
                </a:solidFill>
                <a:latin typeface="Trebuchet MS"/>
                <a:cs typeface="Trebuchet MS"/>
              </a:rPr>
              <a:t>force</a:t>
            </a:r>
            <a:endParaRPr sz="1700">
              <a:latin typeface="Trebuchet MS"/>
              <a:cs typeface="Trebuchet MS"/>
            </a:endParaRPr>
          </a:p>
          <a:p>
            <a:pPr marR="53340" algn="ctr">
              <a:lnSpc>
                <a:spcPct val="100000"/>
              </a:lnSpc>
              <a:spcBef>
                <a:spcPts val="720"/>
              </a:spcBef>
            </a:pPr>
            <a:r>
              <a:rPr sz="1800" spc="-5" dirty="0">
                <a:latin typeface="Trebuchet MS"/>
                <a:cs typeface="Trebuchet MS"/>
              </a:rPr>
              <a:t>Area</a:t>
            </a:r>
            <a:endParaRPr sz="1800">
              <a:latin typeface="Trebuchet MS"/>
              <a:cs typeface="Trebuchet MS"/>
            </a:endParaRPr>
          </a:p>
          <a:p>
            <a:pPr marL="12700">
              <a:lnSpc>
                <a:spcPct val="100000"/>
              </a:lnSpc>
              <a:spcBef>
                <a:spcPts val="335"/>
              </a:spcBef>
              <a:tabLst>
                <a:tab pos="354965" algn="l"/>
              </a:tabLst>
            </a:pPr>
            <a:r>
              <a:rPr sz="1350" spc="5" dirty="0">
                <a:solidFill>
                  <a:srgbClr val="5FCAEE"/>
                </a:solidFill>
                <a:latin typeface="Wingdings 3"/>
                <a:cs typeface="Wingdings 3"/>
              </a:rPr>
              <a:t></a:t>
            </a:r>
            <a:r>
              <a:rPr sz="1350" spc="5" dirty="0">
                <a:solidFill>
                  <a:srgbClr val="5FCAEE"/>
                </a:solidFill>
                <a:latin typeface="Times New Roman"/>
                <a:cs typeface="Times New Roman"/>
              </a:rPr>
              <a:t>	</a:t>
            </a:r>
            <a:r>
              <a:rPr sz="1700" dirty="0">
                <a:solidFill>
                  <a:srgbClr val="404040"/>
                </a:solidFill>
                <a:latin typeface="Trebuchet MS"/>
                <a:cs typeface="Trebuchet MS"/>
              </a:rPr>
              <a:t>It </a:t>
            </a:r>
            <a:r>
              <a:rPr sz="1700" spc="-5" dirty="0">
                <a:solidFill>
                  <a:srgbClr val="404040"/>
                </a:solidFill>
                <a:latin typeface="Trebuchet MS"/>
                <a:cs typeface="Trebuchet MS"/>
              </a:rPr>
              <a:t>is compressive in</a:t>
            </a:r>
            <a:r>
              <a:rPr sz="1700" dirty="0">
                <a:solidFill>
                  <a:srgbClr val="404040"/>
                </a:solidFill>
                <a:latin typeface="Trebuchet MS"/>
                <a:cs typeface="Trebuchet MS"/>
              </a:rPr>
              <a:t> </a:t>
            </a:r>
            <a:r>
              <a:rPr sz="1700" spc="-5" dirty="0">
                <a:solidFill>
                  <a:srgbClr val="404040"/>
                </a:solidFill>
                <a:latin typeface="Trebuchet MS"/>
                <a:cs typeface="Trebuchet MS"/>
              </a:rPr>
              <a:t>nature</a:t>
            </a:r>
            <a:endParaRPr sz="1700">
              <a:latin typeface="Trebuchet MS"/>
              <a:cs typeface="Trebuchet MS"/>
            </a:endParaRPr>
          </a:p>
          <a:p>
            <a:pPr marL="12700">
              <a:lnSpc>
                <a:spcPct val="100000"/>
              </a:lnSpc>
              <a:spcBef>
                <a:spcPts val="600"/>
              </a:spcBef>
              <a:tabLst>
                <a:tab pos="354965" algn="l"/>
              </a:tabLst>
            </a:pPr>
            <a:r>
              <a:rPr sz="1350" spc="5" dirty="0">
                <a:solidFill>
                  <a:srgbClr val="5FCAEE"/>
                </a:solidFill>
                <a:latin typeface="Wingdings 3"/>
                <a:cs typeface="Wingdings 3"/>
              </a:rPr>
              <a:t></a:t>
            </a:r>
            <a:r>
              <a:rPr sz="1350" spc="5" dirty="0">
                <a:solidFill>
                  <a:srgbClr val="5FCAEE"/>
                </a:solidFill>
                <a:latin typeface="Times New Roman"/>
                <a:cs typeface="Times New Roman"/>
              </a:rPr>
              <a:t>	</a:t>
            </a:r>
            <a:r>
              <a:rPr sz="1700" dirty="0">
                <a:solidFill>
                  <a:srgbClr val="404040"/>
                </a:solidFill>
                <a:latin typeface="Trebuchet MS"/>
                <a:cs typeface="Trebuchet MS"/>
              </a:rPr>
              <a:t>S.I </a:t>
            </a:r>
            <a:r>
              <a:rPr sz="1700" spc="-5" dirty="0">
                <a:solidFill>
                  <a:srgbClr val="404040"/>
                </a:solidFill>
                <a:latin typeface="Trebuchet MS"/>
                <a:cs typeface="Trebuchet MS"/>
              </a:rPr>
              <a:t>unit is</a:t>
            </a:r>
            <a:r>
              <a:rPr sz="1700" spc="-35" dirty="0">
                <a:solidFill>
                  <a:srgbClr val="404040"/>
                </a:solidFill>
                <a:latin typeface="Trebuchet MS"/>
                <a:cs typeface="Trebuchet MS"/>
              </a:rPr>
              <a:t> </a:t>
            </a:r>
            <a:r>
              <a:rPr sz="1700" spc="-20" dirty="0">
                <a:solidFill>
                  <a:srgbClr val="404040"/>
                </a:solidFill>
                <a:latin typeface="Trebuchet MS"/>
                <a:cs typeface="Trebuchet MS"/>
              </a:rPr>
              <a:t>Pascal</a:t>
            </a:r>
            <a:endParaRPr sz="1700">
              <a:latin typeface="Trebuchet MS"/>
              <a:cs typeface="Trebuchet MS"/>
            </a:endParaRPr>
          </a:p>
          <a:p>
            <a:pPr marL="12700">
              <a:lnSpc>
                <a:spcPct val="100000"/>
              </a:lnSpc>
              <a:spcBef>
                <a:spcPts val="590"/>
              </a:spcBef>
              <a:tabLst>
                <a:tab pos="354965" algn="l"/>
              </a:tabLst>
            </a:pPr>
            <a:r>
              <a:rPr sz="1350" spc="5" dirty="0">
                <a:solidFill>
                  <a:srgbClr val="5FCAEE"/>
                </a:solidFill>
                <a:latin typeface="Wingdings 3"/>
                <a:cs typeface="Wingdings 3"/>
              </a:rPr>
              <a:t></a:t>
            </a:r>
            <a:r>
              <a:rPr sz="1350" spc="5" dirty="0">
                <a:solidFill>
                  <a:srgbClr val="5FCAEE"/>
                </a:solidFill>
                <a:latin typeface="Times New Roman"/>
                <a:cs typeface="Times New Roman"/>
              </a:rPr>
              <a:t>	</a:t>
            </a:r>
            <a:r>
              <a:rPr sz="1700" dirty="0">
                <a:solidFill>
                  <a:srgbClr val="404040"/>
                </a:solidFill>
                <a:latin typeface="Trebuchet MS"/>
                <a:cs typeface="Trebuchet MS"/>
              </a:rPr>
              <a:t>1 atm </a:t>
            </a:r>
            <a:r>
              <a:rPr sz="1700" spc="-10" dirty="0">
                <a:solidFill>
                  <a:srgbClr val="404040"/>
                </a:solidFill>
                <a:latin typeface="Trebuchet MS"/>
                <a:cs typeface="Trebuchet MS"/>
              </a:rPr>
              <a:t>pressure=101325</a:t>
            </a:r>
            <a:r>
              <a:rPr sz="1700" spc="-35" dirty="0">
                <a:solidFill>
                  <a:srgbClr val="404040"/>
                </a:solidFill>
                <a:latin typeface="Trebuchet MS"/>
                <a:cs typeface="Trebuchet MS"/>
              </a:rPr>
              <a:t> </a:t>
            </a:r>
            <a:r>
              <a:rPr sz="1700" spc="-5" dirty="0">
                <a:solidFill>
                  <a:srgbClr val="404040"/>
                </a:solidFill>
                <a:latin typeface="Trebuchet MS"/>
                <a:cs typeface="Trebuchet MS"/>
              </a:rPr>
              <a:t>pa</a:t>
            </a:r>
            <a:endParaRPr sz="1700">
              <a:latin typeface="Trebuchet MS"/>
              <a:cs typeface="Trebuchet MS"/>
            </a:endParaRPr>
          </a:p>
          <a:p>
            <a:pPr marL="12700">
              <a:lnSpc>
                <a:spcPct val="100000"/>
              </a:lnSpc>
              <a:spcBef>
                <a:spcPts val="590"/>
              </a:spcBef>
              <a:tabLst>
                <a:tab pos="354965" algn="l"/>
              </a:tabLst>
            </a:pPr>
            <a:r>
              <a:rPr sz="1350" spc="5" dirty="0">
                <a:solidFill>
                  <a:srgbClr val="5FCAEE"/>
                </a:solidFill>
                <a:latin typeface="Wingdings 3"/>
                <a:cs typeface="Wingdings 3"/>
              </a:rPr>
              <a:t></a:t>
            </a:r>
            <a:r>
              <a:rPr sz="1350" spc="5" dirty="0">
                <a:solidFill>
                  <a:srgbClr val="5FCAEE"/>
                </a:solidFill>
                <a:latin typeface="Times New Roman"/>
                <a:cs typeface="Times New Roman"/>
              </a:rPr>
              <a:t>	</a:t>
            </a:r>
            <a:r>
              <a:rPr sz="1700" dirty="0">
                <a:solidFill>
                  <a:srgbClr val="404040"/>
                </a:solidFill>
                <a:latin typeface="Trebuchet MS"/>
                <a:cs typeface="Trebuchet MS"/>
              </a:rPr>
              <a:t>1 atm </a:t>
            </a:r>
            <a:r>
              <a:rPr sz="1700" spc="-5" dirty="0">
                <a:solidFill>
                  <a:srgbClr val="404040"/>
                </a:solidFill>
                <a:latin typeface="Trebuchet MS"/>
                <a:cs typeface="Trebuchet MS"/>
              </a:rPr>
              <a:t>pressure=1.o1325</a:t>
            </a:r>
            <a:r>
              <a:rPr sz="1700" spc="-40" dirty="0">
                <a:solidFill>
                  <a:srgbClr val="404040"/>
                </a:solidFill>
                <a:latin typeface="Trebuchet MS"/>
                <a:cs typeface="Trebuchet MS"/>
              </a:rPr>
              <a:t> </a:t>
            </a:r>
            <a:r>
              <a:rPr sz="1700" spc="-5" dirty="0">
                <a:solidFill>
                  <a:srgbClr val="404040"/>
                </a:solidFill>
                <a:latin typeface="Trebuchet MS"/>
                <a:cs typeface="Trebuchet MS"/>
              </a:rPr>
              <a:t>bar</a:t>
            </a:r>
            <a:endParaRPr sz="1700">
              <a:latin typeface="Trebuchet MS"/>
              <a:cs typeface="Trebuchet MS"/>
            </a:endParaRPr>
          </a:p>
          <a:p>
            <a:pPr marL="12700">
              <a:lnSpc>
                <a:spcPct val="100000"/>
              </a:lnSpc>
              <a:spcBef>
                <a:spcPts val="600"/>
              </a:spcBef>
              <a:tabLst>
                <a:tab pos="354965" algn="l"/>
              </a:tabLst>
            </a:pPr>
            <a:r>
              <a:rPr sz="1350" spc="5" dirty="0">
                <a:solidFill>
                  <a:srgbClr val="5FCAEE"/>
                </a:solidFill>
                <a:latin typeface="Wingdings 3"/>
                <a:cs typeface="Wingdings 3"/>
              </a:rPr>
              <a:t></a:t>
            </a:r>
            <a:r>
              <a:rPr sz="1350" spc="5" dirty="0">
                <a:solidFill>
                  <a:srgbClr val="5FCAEE"/>
                </a:solidFill>
                <a:latin typeface="Times New Roman"/>
                <a:cs typeface="Times New Roman"/>
              </a:rPr>
              <a:t>	</a:t>
            </a:r>
            <a:r>
              <a:rPr sz="1700" dirty="0">
                <a:solidFill>
                  <a:srgbClr val="404040"/>
                </a:solidFill>
                <a:latin typeface="Trebuchet MS"/>
                <a:cs typeface="Trebuchet MS"/>
              </a:rPr>
              <a:t>1 atm </a:t>
            </a:r>
            <a:r>
              <a:rPr sz="1700" spc="-5" dirty="0">
                <a:solidFill>
                  <a:srgbClr val="404040"/>
                </a:solidFill>
                <a:latin typeface="Trebuchet MS"/>
                <a:cs typeface="Trebuchet MS"/>
              </a:rPr>
              <a:t>pressure=101.325</a:t>
            </a:r>
            <a:r>
              <a:rPr sz="1700" spc="-35" dirty="0">
                <a:solidFill>
                  <a:srgbClr val="404040"/>
                </a:solidFill>
                <a:latin typeface="Trebuchet MS"/>
                <a:cs typeface="Trebuchet MS"/>
              </a:rPr>
              <a:t> </a:t>
            </a:r>
            <a:r>
              <a:rPr sz="1700" dirty="0">
                <a:solidFill>
                  <a:srgbClr val="404040"/>
                </a:solidFill>
                <a:latin typeface="Trebuchet MS"/>
                <a:cs typeface="Trebuchet MS"/>
              </a:rPr>
              <a:t>Kpa</a:t>
            </a:r>
            <a:endParaRPr sz="1700">
              <a:latin typeface="Trebuchet MS"/>
              <a:cs typeface="Trebuchet MS"/>
            </a:endParaRPr>
          </a:p>
          <a:p>
            <a:pPr marL="12700">
              <a:lnSpc>
                <a:spcPct val="100000"/>
              </a:lnSpc>
              <a:spcBef>
                <a:spcPts val="590"/>
              </a:spcBef>
              <a:tabLst>
                <a:tab pos="354965" algn="l"/>
              </a:tabLst>
            </a:pPr>
            <a:r>
              <a:rPr sz="1350" spc="5" dirty="0">
                <a:solidFill>
                  <a:srgbClr val="5FCAEE"/>
                </a:solidFill>
                <a:latin typeface="Wingdings 3"/>
                <a:cs typeface="Wingdings 3"/>
              </a:rPr>
              <a:t></a:t>
            </a:r>
            <a:r>
              <a:rPr sz="1350" spc="5" dirty="0">
                <a:solidFill>
                  <a:srgbClr val="5FCAEE"/>
                </a:solidFill>
                <a:latin typeface="Times New Roman"/>
                <a:cs typeface="Times New Roman"/>
              </a:rPr>
              <a:t>	</a:t>
            </a:r>
            <a:r>
              <a:rPr sz="1700" dirty="0">
                <a:solidFill>
                  <a:srgbClr val="404040"/>
                </a:solidFill>
                <a:latin typeface="Trebuchet MS"/>
                <a:cs typeface="Trebuchet MS"/>
              </a:rPr>
              <a:t>1 atm </a:t>
            </a:r>
            <a:r>
              <a:rPr sz="1700" spc="-5" dirty="0">
                <a:solidFill>
                  <a:srgbClr val="404040"/>
                </a:solidFill>
                <a:latin typeface="Trebuchet MS"/>
                <a:cs typeface="Trebuchet MS"/>
              </a:rPr>
              <a:t>pressure=10.3 mtr </a:t>
            </a:r>
            <a:r>
              <a:rPr sz="1700" dirty="0">
                <a:solidFill>
                  <a:srgbClr val="404040"/>
                </a:solidFill>
                <a:latin typeface="Trebuchet MS"/>
                <a:cs typeface="Trebuchet MS"/>
              </a:rPr>
              <a:t>of</a:t>
            </a:r>
            <a:r>
              <a:rPr sz="1700" spc="-45" dirty="0">
                <a:solidFill>
                  <a:srgbClr val="404040"/>
                </a:solidFill>
                <a:latin typeface="Trebuchet MS"/>
                <a:cs typeface="Trebuchet MS"/>
              </a:rPr>
              <a:t> </a:t>
            </a:r>
            <a:r>
              <a:rPr sz="1700" spc="-5" dirty="0">
                <a:solidFill>
                  <a:srgbClr val="404040"/>
                </a:solidFill>
                <a:latin typeface="Trebuchet MS"/>
                <a:cs typeface="Trebuchet MS"/>
              </a:rPr>
              <a:t>water</a:t>
            </a:r>
            <a:endParaRPr sz="1700">
              <a:latin typeface="Trebuchet MS"/>
              <a:cs typeface="Trebuchet MS"/>
            </a:endParaRPr>
          </a:p>
          <a:p>
            <a:pPr marL="12700">
              <a:lnSpc>
                <a:spcPct val="100000"/>
              </a:lnSpc>
              <a:spcBef>
                <a:spcPts val="585"/>
              </a:spcBef>
              <a:tabLst>
                <a:tab pos="354965" algn="l"/>
              </a:tabLst>
            </a:pPr>
            <a:r>
              <a:rPr sz="1350" spc="5" dirty="0">
                <a:solidFill>
                  <a:srgbClr val="5FCAEE"/>
                </a:solidFill>
                <a:latin typeface="Wingdings 3"/>
                <a:cs typeface="Wingdings 3"/>
              </a:rPr>
              <a:t></a:t>
            </a:r>
            <a:r>
              <a:rPr sz="1350" spc="5" dirty="0">
                <a:solidFill>
                  <a:srgbClr val="5FCAEE"/>
                </a:solidFill>
                <a:latin typeface="Times New Roman"/>
                <a:cs typeface="Times New Roman"/>
              </a:rPr>
              <a:t>	</a:t>
            </a:r>
            <a:r>
              <a:rPr sz="1700" dirty="0">
                <a:solidFill>
                  <a:srgbClr val="404040"/>
                </a:solidFill>
                <a:latin typeface="Trebuchet MS"/>
                <a:cs typeface="Trebuchet MS"/>
              </a:rPr>
              <a:t>1 atm </a:t>
            </a:r>
            <a:r>
              <a:rPr sz="1700" spc="-5" dirty="0">
                <a:solidFill>
                  <a:srgbClr val="404040"/>
                </a:solidFill>
                <a:latin typeface="Trebuchet MS"/>
                <a:cs typeface="Trebuchet MS"/>
              </a:rPr>
              <a:t>pressure=76cm </a:t>
            </a:r>
            <a:r>
              <a:rPr sz="1700" dirty="0">
                <a:solidFill>
                  <a:srgbClr val="404040"/>
                </a:solidFill>
                <a:latin typeface="Trebuchet MS"/>
                <a:cs typeface="Trebuchet MS"/>
              </a:rPr>
              <a:t>of</a:t>
            </a:r>
            <a:r>
              <a:rPr sz="1700" spc="-30" dirty="0">
                <a:solidFill>
                  <a:srgbClr val="404040"/>
                </a:solidFill>
                <a:latin typeface="Trebuchet MS"/>
                <a:cs typeface="Trebuchet MS"/>
              </a:rPr>
              <a:t> </a:t>
            </a:r>
            <a:r>
              <a:rPr sz="1700" spc="-5" dirty="0">
                <a:solidFill>
                  <a:srgbClr val="404040"/>
                </a:solidFill>
                <a:latin typeface="Trebuchet MS"/>
                <a:cs typeface="Trebuchet MS"/>
              </a:rPr>
              <a:t>Hg</a:t>
            </a:r>
            <a:endParaRPr sz="1700">
              <a:latin typeface="Trebuchet MS"/>
              <a:cs typeface="Trebuchet MS"/>
            </a:endParaRPr>
          </a:p>
          <a:p>
            <a:pPr marL="12700">
              <a:lnSpc>
                <a:spcPct val="100000"/>
              </a:lnSpc>
              <a:spcBef>
                <a:spcPts val="600"/>
              </a:spcBef>
              <a:tabLst>
                <a:tab pos="354965" algn="l"/>
              </a:tabLst>
            </a:pPr>
            <a:r>
              <a:rPr sz="1350" spc="5" dirty="0">
                <a:solidFill>
                  <a:srgbClr val="5FCAEE"/>
                </a:solidFill>
                <a:latin typeface="Wingdings 3"/>
                <a:cs typeface="Wingdings 3"/>
              </a:rPr>
              <a:t></a:t>
            </a:r>
            <a:r>
              <a:rPr sz="1350" spc="5" dirty="0">
                <a:solidFill>
                  <a:srgbClr val="5FCAEE"/>
                </a:solidFill>
                <a:latin typeface="Times New Roman"/>
                <a:cs typeface="Times New Roman"/>
              </a:rPr>
              <a:t>	</a:t>
            </a:r>
            <a:r>
              <a:rPr sz="1700" dirty="0">
                <a:solidFill>
                  <a:srgbClr val="404040"/>
                </a:solidFill>
                <a:latin typeface="Trebuchet MS"/>
                <a:cs typeface="Trebuchet MS"/>
              </a:rPr>
              <a:t>Atm </a:t>
            </a:r>
            <a:r>
              <a:rPr sz="1700" spc="-5" dirty="0">
                <a:solidFill>
                  <a:srgbClr val="404040"/>
                </a:solidFill>
                <a:latin typeface="Trebuchet MS"/>
                <a:cs typeface="Trebuchet MS"/>
              </a:rPr>
              <a:t>pressure is measured by</a:t>
            </a:r>
            <a:r>
              <a:rPr sz="1700" spc="-35" dirty="0">
                <a:solidFill>
                  <a:srgbClr val="404040"/>
                </a:solidFill>
                <a:latin typeface="Trebuchet MS"/>
                <a:cs typeface="Trebuchet MS"/>
              </a:rPr>
              <a:t> </a:t>
            </a:r>
            <a:r>
              <a:rPr sz="1700" spc="-5" dirty="0">
                <a:solidFill>
                  <a:srgbClr val="404040"/>
                </a:solidFill>
                <a:latin typeface="Trebuchet MS"/>
                <a:cs typeface="Trebuchet MS"/>
              </a:rPr>
              <a:t>barometer</a:t>
            </a:r>
            <a:endParaRPr sz="1700">
              <a:latin typeface="Trebuchet MS"/>
              <a:cs typeface="Trebuchet MS"/>
            </a:endParaRPr>
          </a:p>
          <a:p>
            <a:pPr marL="12700">
              <a:lnSpc>
                <a:spcPct val="100000"/>
              </a:lnSpc>
              <a:spcBef>
                <a:spcPts val="590"/>
              </a:spcBef>
              <a:tabLst>
                <a:tab pos="354965" algn="l"/>
                <a:tab pos="3122930" algn="l"/>
              </a:tabLst>
            </a:pPr>
            <a:r>
              <a:rPr sz="1350" spc="5" dirty="0">
                <a:solidFill>
                  <a:srgbClr val="5FCAEE"/>
                </a:solidFill>
                <a:latin typeface="Wingdings 3"/>
                <a:cs typeface="Wingdings 3"/>
              </a:rPr>
              <a:t></a:t>
            </a:r>
            <a:r>
              <a:rPr sz="1350" spc="5" dirty="0">
                <a:solidFill>
                  <a:srgbClr val="5FCAEE"/>
                </a:solidFill>
                <a:latin typeface="Times New Roman"/>
                <a:cs typeface="Times New Roman"/>
              </a:rPr>
              <a:t>	</a:t>
            </a:r>
            <a:r>
              <a:rPr sz="1700" dirty="0">
                <a:solidFill>
                  <a:srgbClr val="404040"/>
                </a:solidFill>
                <a:latin typeface="Trebuchet MS"/>
                <a:cs typeface="Trebuchet MS"/>
              </a:rPr>
              <a:t>It </a:t>
            </a:r>
            <a:r>
              <a:rPr sz="1700" spc="-5" dirty="0">
                <a:solidFill>
                  <a:srgbClr val="404040"/>
                </a:solidFill>
                <a:latin typeface="Trebuchet MS"/>
                <a:cs typeface="Trebuchet MS"/>
              </a:rPr>
              <a:t>is</a:t>
            </a:r>
            <a:r>
              <a:rPr sz="1700" spc="5" dirty="0">
                <a:solidFill>
                  <a:srgbClr val="404040"/>
                </a:solidFill>
                <a:latin typeface="Trebuchet MS"/>
                <a:cs typeface="Trebuchet MS"/>
              </a:rPr>
              <a:t> </a:t>
            </a:r>
            <a:r>
              <a:rPr sz="1700" spc="-5" dirty="0">
                <a:solidFill>
                  <a:srgbClr val="404040"/>
                </a:solidFill>
                <a:latin typeface="Trebuchet MS"/>
                <a:cs typeface="Trebuchet MS"/>
              </a:rPr>
              <a:t>scalor</a:t>
            </a:r>
            <a:r>
              <a:rPr sz="1700" dirty="0">
                <a:solidFill>
                  <a:srgbClr val="404040"/>
                </a:solidFill>
                <a:latin typeface="Trebuchet MS"/>
                <a:cs typeface="Trebuchet MS"/>
              </a:rPr>
              <a:t> </a:t>
            </a:r>
            <a:r>
              <a:rPr sz="1700" spc="-5" dirty="0">
                <a:solidFill>
                  <a:srgbClr val="404040"/>
                </a:solidFill>
                <a:latin typeface="Trebuchet MS"/>
                <a:cs typeface="Trebuchet MS"/>
              </a:rPr>
              <a:t>quantity	</a:t>
            </a:r>
            <a:r>
              <a:rPr sz="1700" dirty="0">
                <a:solidFill>
                  <a:srgbClr val="404040"/>
                </a:solidFill>
                <a:latin typeface="Trebuchet MS"/>
                <a:cs typeface="Trebuchet MS"/>
              </a:rPr>
              <a:t>Acq. </a:t>
            </a:r>
            <a:r>
              <a:rPr sz="1700" spc="-114" dirty="0">
                <a:solidFill>
                  <a:srgbClr val="404040"/>
                </a:solidFill>
                <a:latin typeface="Trebuchet MS"/>
                <a:cs typeface="Trebuchet MS"/>
              </a:rPr>
              <a:t>To </a:t>
            </a:r>
            <a:r>
              <a:rPr sz="1700" spc="-5" dirty="0">
                <a:solidFill>
                  <a:srgbClr val="404040"/>
                </a:solidFill>
                <a:latin typeface="Trebuchet MS"/>
                <a:cs typeface="Trebuchet MS"/>
              </a:rPr>
              <a:t>pascal</a:t>
            </a:r>
            <a:r>
              <a:rPr sz="1700" spc="5" dirty="0">
                <a:solidFill>
                  <a:srgbClr val="404040"/>
                </a:solidFill>
                <a:latin typeface="Trebuchet MS"/>
                <a:cs typeface="Trebuchet MS"/>
              </a:rPr>
              <a:t> </a:t>
            </a:r>
            <a:r>
              <a:rPr sz="1700" dirty="0">
                <a:solidFill>
                  <a:srgbClr val="404040"/>
                </a:solidFill>
                <a:latin typeface="Trebuchet MS"/>
                <a:cs typeface="Trebuchet MS"/>
              </a:rPr>
              <a:t>law</a:t>
            </a:r>
            <a:endParaRPr sz="1700">
              <a:latin typeface="Trebuchet MS"/>
              <a:cs typeface="Trebuchet MS"/>
            </a:endParaRPr>
          </a:p>
        </p:txBody>
      </p:sp>
      <p:sp>
        <p:nvSpPr>
          <p:cNvPr id="5" name="object 5"/>
          <p:cNvSpPr/>
          <p:nvPr/>
        </p:nvSpPr>
        <p:spPr>
          <a:xfrm>
            <a:off x="3090926" y="5676684"/>
            <a:ext cx="760095" cy="0"/>
          </a:xfrm>
          <a:custGeom>
            <a:avLst/>
            <a:gdLst/>
            <a:ahLst/>
            <a:cxnLst/>
            <a:rect l="l" t="t" r="r" b="b"/>
            <a:pathLst>
              <a:path w="760095">
                <a:moveTo>
                  <a:pt x="0" y="0"/>
                </a:moveTo>
                <a:lnTo>
                  <a:pt x="759840" y="0"/>
                </a:lnTo>
              </a:path>
            </a:pathLst>
          </a:custGeom>
          <a:ln w="45719">
            <a:solidFill>
              <a:srgbClr val="5FCAEE"/>
            </a:solidFill>
          </a:ln>
        </p:spPr>
        <p:txBody>
          <a:bodyPr wrap="square" lIns="0" tIns="0" rIns="0" bIns="0" rtlCol="0"/>
          <a:lstStyle/>
          <a:p>
            <a:endParaRPr/>
          </a:p>
        </p:txBody>
      </p:sp>
      <p:sp>
        <p:nvSpPr>
          <p:cNvPr id="6" name="object 6"/>
          <p:cNvSpPr/>
          <p:nvPr/>
        </p:nvSpPr>
        <p:spPr>
          <a:xfrm>
            <a:off x="3090926" y="5653824"/>
            <a:ext cx="760095" cy="45720"/>
          </a:xfrm>
          <a:custGeom>
            <a:avLst/>
            <a:gdLst/>
            <a:ahLst/>
            <a:cxnLst/>
            <a:rect l="l" t="t" r="r" b="b"/>
            <a:pathLst>
              <a:path w="760095" h="45720">
                <a:moveTo>
                  <a:pt x="0" y="11430"/>
                </a:moveTo>
                <a:lnTo>
                  <a:pt x="736981" y="11430"/>
                </a:lnTo>
                <a:lnTo>
                  <a:pt x="736981" y="0"/>
                </a:lnTo>
                <a:lnTo>
                  <a:pt x="759840" y="22860"/>
                </a:lnTo>
                <a:lnTo>
                  <a:pt x="736981" y="45720"/>
                </a:lnTo>
                <a:lnTo>
                  <a:pt x="736981" y="34290"/>
                </a:lnTo>
                <a:lnTo>
                  <a:pt x="0" y="34290"/>
                </a:lnTo>
                <a:lnTo>
                  <a:pt x="0" y="11430"/>
                </a:lnTo>
                <a:close/>
              </a:path>
            </a:pathLst>
          </a:custGeom>
          <a:ln w="19050">
            <a:solidFill>
              <a:srgbClr val="4494AF"/>
            </a:solidFill>
          </a:ln>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7727315" cy="574675"/>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5FCAEE"/>
                </a:solidFill>
                <a:latin typeface="Trebuchet MS"/>
                <a:cs typeface="Trebuchet MS"/>
              </a:rPr>
              <a:t>Pressure </a:t>
            </a:r>
            <a:r>
              <a:rPr sz="3600" dirty="0">
                <a:solidFill>
                  <a:srgbClr val="5FCAEE"/>
                </a:solidFill>
                <a:latin typeface="Trebuchet MS"/>
                <a:cs typeface="Trebuchet MS"/>
              </a:rPr>
              <a:t>of fluid </a:t>
            </a:r>
            <a:r>
              <a:rPr sz="3600" spc="-5" dirty="0">
                <a:solidFill>
                  <a:srgbClr val="5FCAEE"/>
                </a:solidFill>
                <a:latin typeface="Trebuchet MS"/>
                <a:cs typeface="Trebuchet MS"/>
              </a:rPr>
              <a:t>expressed in </a:t>
            </a:r>
            <a:r>
              <a:rPr sz="3600" dirty="0">
                <a:solidFill>
                  <a:srgbClr val="5FCAEE"/>
                </a:solidFill>
                <a:latin typeface="Trebuchet MS"/>
                <a:cs typeface="Trebuchet MS"/>
              </a:rPr>
              <a:t>3</a:t>
            </a:r>
            <a:r>
              <a:rPr sz="3600" spc="-35" dirty="0">
                <a:solidFill>
                  <a:srgbClr val="5FCAEE"/>
                </a:solidFill>
                <a:latin typeface="Trebuchet MS"/>
                <a:cs typeface="Trebuchet MS"/>
              </a:rPr>
              <a:t> </a:t>
            </a:r>
            <a:r>
              <a:rPr sz="3600" dirty="0">
                <a:solidFill>
                  <a:srgbClr val="5FCAEE"/>
                </a:solidFill>
                <a:latin typeface="Trebuchet MS"/>
                <a:cs typeface="Trebuchet MS"/>
              </a:rPr>
              <a:t>forms</a:t>
            </a:r>
            <a:endParaRPr sz="3600">
              <a:latin typeface="Trebuchet MS"/>
              <a:cs typeface="Trebuchet MS"/>
            </a:endParaRPr>
          </a:p>
        </p:txBody>
      </p:sp>
      <p:sp>
        <p:nvSpPr>
          <p:cNvPr id="3" name="object 3"/>
          <p:cNvSpPr txBox="1"/>
          <p:nvPr/>
        </p:nvSpPr>
        <p:spPr>
          <a:xfrm>
            <a:off x="756310" y="1467992"/>
            <a:ext cx="2287270" cy="1228090"/>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10" dirty="0">
                <a:solidFill>
                  <a:srgbClr val="5FCAEE"/>
                </a:solidFill>
                <a:latin typeface="Wingdings 3"/>
                <a:cs typeface="Wingdings 3"/>
              </a:rPr>
              <a:t></a:t>
            </a:r>
            <a:r>
              <a:rPr sz="1450" spc="-10" dirty="0">
                <a:solidFill>
                  <a:srgbClr val="5FCAEE"/>
                </a:solidFill>
                <a:latin typeface="Times New Roman"/>
                <a:cs typeface="Times New Roman"/>
              </a:rPr>
              <a:t>	</a:t>
            </a:r>
            <a:r>
              <a:rPr sz="1800" b="1" spc="-5" dirty="0">
                <a:solidFill>
                  <a:srgbClr val="404040"/>
                </a:solidFill>
                <a:latin typeface="Trebuchet MS"/>
                <a:cs typeface="Trebuchet MS"/>
              </a:rPr>
              <a:t>Absolute</a:t>
            </a:r>
            <a:r>
              <a:rPr sz="1800" b="1" spc="-85" dirty="0">
                <a:solidFill>
                  <a:srgbClr val="404040"/>
                </a:solidFill>
                <a:latin typeface="Trebuchet MS"/>
                <a:cs typeface="Trebuchet MS"/>
              </a:rPr>
              <a:t> </a:t>
            </a:r>
            <a:r>
              <a:rPr sz="1800" b="1" spc="-5" dirty="0">
                <a:solidFill>
                  <a:srgbClr val="404040"/>
                </a:solidFill>
                <a:latin typeface="Trebuchet MS"/>
                <a:cs typeface="Trebuchet MS"/>
              </a:rPr>
              <a:t>pressure</a:t>
            </a:r>
            <a:endParaRPr sz="1800">
              <a:latin typeface="Trebuchet MS"/>
              <a:cs typeface="Trebuchet MS"/>
            </a:endParaRPr>
          </a:p>
          <a:p>
            <a:pPr marL="12700">
              <a:lnSpc>
                <a:spcPct val="100000"/>
              </a:lnSpc>
              <a:spcBef>
                <a:spcPts val="994"/>
              </a:spcBef>
              <a:tabLst>
                <a:tab pos="354965" algn="l"/>
              </a:tabLst>
            </a:pPr>
            <a:r>
              <a:rPr sz="1450" spc="-10" dirty="0">
                <a:solidFill>
                  <a:srgbClr val="5FCAEE"/>
                </a:solidFill>
                <a:latin typeface="Wingdings 3"/>
                <a:cs typeface="Wingdings 3"/>
              </a:rPr>
              <a:t></a:t>
            </a:r>
            <a:r>
              <a:rPr sz="1450" spc="-10" dirty="0">
                <a:solidFill>
                  <a:srgbClr val="5FCAEE"/>
                </a:solidFill>
                <a:latin typeface="Times New Roman"/>
                <a:cs typeface="Times New Roman"/>
              </a:rPr>
              <a:t>	</a:t>
            </a:r>
            <a:r>
              <a:rPr sz="1800" b="1" spc="-5" dirty="0">
                <a:solidFill>
                  <a:srgbClr val="404040"/>
                </a:solidFill>
                <a:latin typeface="Trebuchet MS"/>
                <a:cs typeface="Trebuchet MS"/>
              </a:rPr>
              <a:t>Gauge</a:t>
            </a:r>
            <a:r>
              <a:rPr sz="1800" b="1" spc="-25" dirty="0">
                <a:solidFill>
                  <a:srgbClr val="404040"/>
                </a:solidFill>
                <a:latin typeface="Trebuchet MS"/>
                <a:cs typeface="Trebuchet MS"/>
              </a:rPr>
              <a:t> </a:t>
            </a:r>
            <a:r>
              <a:rPr sz="1800" b="1" spc="-5" dirty="0">
                <a:solidFill>
                  <a:srgbClr val="404040"/>
                </a:solidFill>
                <a:latin typeface="Trebuchet MS"/>
                <a:cs typeface="Trebuchet MS"/>
              </a:rPr>
              <a:t>pressure</a:t>
            </a:r>
            <a:endParaRPr sz="1800">
              <a:latin typeface="Trebuchet MS"/>
              <a:cs typeface="Trebuchet MS"/>
            </a:endParaRPr>
          </a:p>
          <a:p>
            <a:pPr marL="12700">
              <a:lnSpc>
                <a:spcPct val="100000"/>
              </a:lnSpc>
              <a:spcBef>
                <a:spcPts val="994"/>
              </a:spcBef>
              <a:tabLst>
                <a:tab pos="354965" algn="l"/>
              </a:tabLst>
            </a:pPr>
            <a:r>
              <a:rPr sz="1450" spc="-10" dirty="0">
                <a:solidFill>
                  <a:srgbClr val="5FCAEE"/>
                </a:solidFill>
                <a:latin typeface="Wingdings 3"/>
                <a:cs typeface="Wingdings 3"/>
              </a:rPr>
              <a:t></a:t>
            </a:r>
            <a:r>
              <a:rPr sz="1450" spc="-10" dirty="0">
                <a:solidFill>
                  <a:srgbClr val="5FCAEE"/>
                </a:solidFill>
                <a:latin typeface="Times New Roman"/>
                <a:cs typeface="Times New Roman"/>
              </a:rPr>
              <a:t>	</a:t>
            </a:r>
            <a:r>
              <a:rPr sz="1800" spc="-5" dirty="0">
                <a:solidFill>
                  <a:srgbClr val="404040"/>
                </a:solidFill>
                <a:latin typeface="Trebuchet MS"/>
                <a:cs typeface="Trebuchet MS"/>
              </a:rPr>
              <a:t>Negative</a:t>
            </a:r>
            <a:r>
              <a:rPr sz="1800" spc="-10" dirty="0">
                <a:solidFill>
                  <a:srgbClr val="404040"/>
                </a:solidFill>
                <a:latin typeface="Trebuchet MS"/>
                <a:cs typeface="Trebuchet MS"/>
              </a:rPr>
              <a:t> </a:t>
            </a:r>
            <a:r>
              <a:rPr sz="1800" dirty="0">
                <a:solidFill>
                  <a:srgbClr val="404040"/>
                </a:solidFill>
                <a:latin typeface="Trebuchet MS"/>
                <a:cs typeface="Trebuchet MS"/>
              </a:rPr>
              <a:t>gauge</a:t>
            </a:r>
            <a:endParaRPr sz="1800">
              <a:latin typeface="Trebuchet MS"/>
              <a:cs typeface="Trebuchet MS"/>
            </a:endParaRPr>
          </a:p>
        </p:txBody>
      </p:sp>
      <p:sp>
        <p:nvSpPr>
          <p:cNvPr id="4" name="object 4"/>
          <p:cNvSpPr/>
          <p:nvPr/>
        </p:nvSpPr>
        <p:spPr>
          <a:xfrm>
            <a:off x="798487" y="3732148"/>
            <a:ext cx="6104890" cy="41910"/>
          </a:xfrm>
          <a:custGeom>
            <a:avLst/>
            <a:gdLst/>
            <a:ahLst/>
            <a:cxnLst/>
            <a:rect l="l" t="t" r="r" b="b"/>
            <a:pathLst>
              <a:path w="6104890" h="41910">
                <a:moveTo>
                  <a:pt x="0" y="0"/>
                </a:moveTo>
                <a:lnTo>
                  <a:pt x="6104597" y="41401"/>
                </a:lnTo>
              </a:path>
            </a:pathLst>
          </a:custGeom>
          <a:ln w="12699">
            <a:solidFill>
              <a:srgbClr val="5FCAEE"/>
            </a:solidFill>
          </a:ln>
        </p:spPr>
        <p:txBody>
          <a:bodyPr wrap="square" lIns="0" tIns="0" rIns="0" bIns="0" rtlCol="0"/>
          <a:lstStyle/>
          <a:p>
            <a:endParaRPr/>
          </a:p>
        </p:txBody>
      </p:sp>
      <p:sp>
        <p:nvSpPr>
          <p:cNvPr id="5" name="object 5"/>
          <p:cNvSpPr/>
          <p:nvPr/>
        </p:nvSpPr>
        <p:spPr>
          <a:xfrm>
            <a:off x="798487" y="3038348"/>
            <a:ext cx="6066155" cy="13970"/>
          </a:xfrm>
          <a:custGeom>
            <a:avLst/>
            <a:gdLst/>
            <a:ahLst/>
            <a:cxnLst/>
            <a:rect l="l" t="t" r="r" b="b"/>
            <a:pathLst>
              <a:path w="6066155" h="13969">
                <a:moveTo>
                  <a:pt x="0" y="0"/>
                </a:moveTo>
                <a:lnTo>
                  <a:pt x="6065989" y="13969"/>
                </a:lnTo>
              </a:path>
            </a:pathLst>
          </a:custGeom>
          <a:ln w="12700">
            <a:solidFill>
              <a:srgbClr val="5FCAEE"/>
            </a:solidFill>
          </a:ln>
        </p:spPr>
        <p:txBody>
          <a:bodyPr wrap="square" lIns="0" tIns="0" rIns="0" bIns="0" rtlCol="0"/>
          <a:lstStyle/>
          <a:p>
            <a:endParaRPr/>
          </a:p>
        </p:txBody>
      </p:sp>
      <p:sp>
        <p:nvSpPr>
          <p:cNvPr id="6" name="object 6"/>
          <p:cNvSpPr/>
          <p:nvPr/>
        </p:nvSpPr>
        <p:spPr>
          <a:xfrm>
            <a:off x="6906259" y="4509896"/>
            <a:ext cx="0" cy="17145"/>
          </a:xfrm>
          <a:custGeom>
            <a:avLst/>
            <a:gdLst/>
            <a:ahLst/>
            <a:cxnLst/>
            <a:rect l="l" t="t" r="r" b="b"/>
            <a:pathLst>
              <a:path h="17145">
                <a:moveTo>
                  <a:pt x="0" y="0"/>
                </a:moveTo>
                <a:lnTo>
                  <a:pt x="0" y="16890"/>
                </a:lnTo>
              </a:path>
            </a:pathLst>
          </a:custGeom>
          <a:ln w="16890">
            <a:solidFill>
              <a:srgbClr val="5FCAEE"/>
            </a:solidFill>
          </a:ln>
        </p:spPr>
        <p:txBody>
          <a:bodyPr wrap="square" lIns="0" tIns="0" rIns="0" bIns="0" rtlCol="0"/>
          <a:lstStyle/>
          <a:p>
            <a:endParaRPr/>
          </a:p>
        </p:txBody>
      </p:sp>
      <p:sp>
        <p:nvSpPr>
          <p:cNvPr id="7" name="object 7"/>
          <p:cNvSpPr/>
          <p:nvPr/>
        </p:nvSpPr>
        <p:spPr>
          <a:xfrm>
            <a:off x="1815922" y="4518342"/>
            <a:ext cx="3458210" cy="0"/>
          </a:xfrm>
          <a:custGeom>
            <a:avLst/>
            <a:gdLst/>
            <a:ahLst/>
            <a:cxnLst/>
            <a:rect l="l" t="t" r="r" b="b"/>
            <a:pathLst>
              <a:path w="3458210">
                <a:moveTo>
                  <a:pt x="0" y="0"/>
                </a:moveTo>
                <a:lnTo>
                  <a:pt x="3458006" y="0"/>
                </a:lnTo>
              </a:path>
            </a:pathLst>
          </a:custGeom>
          <a:ln w="6350">
            <a:solidFill>
              <a:srgbClr val="5FCAEE"/>
            </a:solidFill>
          </a:ln>
        </p:spPr>
        <p:txBody>
          <a:bodyPr wrap="square" lIns="0" tIns="0" rIns="0" bIns="0" rtlCol="0"/>
          <a:lstStyle/>
          <a:p>
            <a:endParaRPr/>
          </a:p>
        </p:txBody>
      </p:sp>
      <p:sp>
        <p:nvSpPr>
          <p:cNvPr id="8" name="object 8"/>
          <p:cNvSpPr/>
          <p:nvPr/>
        </p:nvSpPr>
        <p:spPr>
          <a:xfrm>
            <a:off x="795312" y="4509896"/>
            <a:ext cx="0" cy="17145"/>
          </a:xfrm>
          <a:custGeom>
            <a:avLst/>
            <a:gdLst/>
            <a:ahLst/>
            <a:cxnLst/>
            <a:rect l="l" t="t" r="r" b="b"/>
            <a:pathLst>
              <a:path h="17145">
                <a:moveTo>
                  <a:pt x="0" y="0"/>
                </a:moveTo>
                <a:lnTo>
                  <a:pt x="0" y="16890"/>
                </a:lnTo>
              </a:path>
            </a:pathLst>
          </a:custGeom>
          <a:ln w="6350">
            <a:solidFill>
              <a:srgbClr val="5FCAEE"/>
            </a:solidFill>
          </a:ln>
        </p:spPr>
        <p:txBody>
          <a:bodyPr wrap="square" lIns="0" tIns="0" rIns="0" bIns="0" rtlCol="0"/>
          <a:lstStyle/>
          <a:p>
            <a:endParaRPr/>
          </a:p>
        </p:txBody>
      </p:sp>
      <p:sp>
        <p:nvSpPr>
          <p:cNvPr id="9" name="object 9"/>
          <p:cNvSpPr/>
          <p:nvPr/>
        </p:nvSpPr>
        <p:spPr>
          <a:xfrm>
            <a:off x="1815922" y="5164454"/>
            <a:ext cx="5100320" cy="0"/>
          </a:xfrm>
          <a:custGeom>
            <a:avLst/>
            <a:gdLst/>
            <a:ahLst/>
            <a:cxnLst/>
            <a:rect l="l" t="t" r="r" b="b"/>
            <a:pathLst>
              <a:path w="5100320">
                <a:moveTo>
                  <a:pt x="0" y="0"/>
                </a:moveTo>
                <a:lnTo>
                  <a:pt x="5099989" y="0"/>
                </a:lnTo>
              </a:path>
            </a:pathLst>
          </a:custGeom>
          <a:ln w="12700">
            <a:solidFill>
              <a:srgbClr val="5FCAEE"/>
            </a:solidFill>
          </a:ln>
        </p:spPr>
        <p:txBody>
          <a:bodyPr wrap="square" lIns="0" tIns="0" rIns="0" bIns="0" rtlCol="0"/>
          <a:lstStyle/>
          <a:p>
            <a:endParaRPr/>
          </a:p>
        </p:txBody>
      </p:sp>
      <p:sp>
        <p:nvSpPr>
          <p:cNvPr id="10" name="object 10"/>
          <p:cNvSpPr txBox="1"/>
          <p:nvPr/>
        </p:nvSpPr>
        <p:spPr>
          <a:xfrm>
            <a:off x="7124827" y="2888741"/>
            <a:ext cx="791845"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Trebuchet MS"/>
                <a:cs typeface="Trebuchet MS"/>
              </a:rPr>
              <a:t>P&gt;Patm</a:t>
            </a:r>
            <a:endParaRPr sz="1800">
              <a:latin typeface="Trebuchet MS"/>
              <a:cs typeface="Trebuchet MS"/>
            </a:endParaRPr>
          </a:p>
        </p:txBody>
      </p:sp>
      <p:sp>
        <p:nvSpPr>
          <p:cNvPr id="11" name="object 11"/>
          <p:cNvSpPr txBox="1"/>
          <p:nvPr/>
        </p:nvSpPr>
        <p:spPr>
          <a:xfrm>
            <a:off x="6995541" y="3536695"/>
            <a:ext cx="542925" cy="299720"/>
          </a:xfrm>
          <a:prstGeom prst="rect">
            <a:avLst/>
          </a:prstGeom>
        </p:spPr>
        <p:txBody>
          <a:bodyPr vert="horz" wrap="square" lIns="0" tIns="12700" rIns="0" bIns="0" rtlCol="0">
            <a:spAutoFit/>
          </a:bodyPr>
          <a:lstStyle/>
          <a:p>
            <a:pPr marL="12700">
              <a:lnSpc>
                <a:spcPct val="100000"/>
              </a:lnSpc>
              <a:spcBef>
                <a:spcPts val="100"/>
              </a:spcBef>
            </a:pPr>
            <a:r>
              <a:rPr sz="1800" spc="-85" dirty="0">
                <a:latin typeface="Trebuchet MS"/>
                <a:cs typeface="Trebuchet MS"/>
              </a:rPr>
              <a:t>P</a:t>
            </a:r>
            <a:r>
              <a:rPr sz="1800" spc="-5" dirty="0">
                <a:latin typeface="Trebuchet MS"/>
                <a:cs typeface="Trebuchet MS"/>
              </a:rPr>
              <a:t>atm</a:t>
            </a:r>
            <a:endParaRPr sz="1800">
              <a:latin typeface="Trebuchet MS"/>
              <a:cs typeface="Trebuchet MS"/>
            </a:endParaRPr>
          </a:p>
        </p:txBody>
      </p:sp>
      <p:sp>
        <p:nvSpPr>
          <p:cNvPr id="12" name="object 12"/>
          <p:cNvSpPr txBox="1"/>
          <p:nvPr/>
        </p:nvSpPr>
        <p:spPr>
          <a:xfrm>
            <a:off x="7087869" y="4237482"/>
            <a:ext cx="791845"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Trebuchet MS"/>
                <a:cs typeface="Trebuchet MS"/>
              </a:rPr>
              <a:t>P&lt;Patm</a:t>
            </a:r>
            <a:endParaRPr sz="1800">
              <a:latin typeface="Trebuchet MS"/>
              <a:cs typeface="Trebuchet MS"/>
            </a:endParaRPr>
          </a:p>
        </p:txBody>
      </p:sp>
      <p:sp>
        <p:nvSpPr>
          <p:cNvPr id="13" name="object 13"/>
          <p:cNvSpPr txBox="1"/>
          <p:nvPr/>
        </p:nvSpPr>
        <p:spPr>
          <a:xfrm>
            <a:off x="7087869" y="4836921"/>
            <a:ext cx="3943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P</a:t>
            </a:r>
            <a:r>
              <a:rPr sz="1800" spc="5" dirty="0">
                <a:latin typeface="Trebuchet MS"/>
                <a:cs typeface="Trebuchet MS"/>
              </a:rPr>
              <a:t>=</a:t>
            </a:r>
            <a:r>
              <a:rPr sz="1800" dirty="0">
                <a:latin typeface="Trebuchet MS"/>
                <a:cs typeface="Trebuchet MS"/>
              </a:rPr>
              <a:t>0</a:t>
            </a:r>
            <a:endParaRPr sz="1800">
              <a:latin typeface="Trebuchet MS"/>
              <a:cs typeface="Trebuchet MS"/>
            </a:endParaRPr>
          </a:p>
        </p:txBody>
      </p:sp>
      <p:sp>
        <p:nvSpPr>
          <p:cNvPr id="14" name="object 14"/>
          <p:cNvSpPr/>
          <p:nvPr/>
        </p:nvSpPr>
        <p:spPr>
          <a:xfrm>
            <a:off x="3772280" y="3052317"/>
            <a:ext cx="19685" cy="721360"/>
          </a:xfrm>
          <a:custGeom>
            <a:avLst/>
            <a:gdLst/>
            <a:ahLst/>
            <a:cxnLst/>
            <a:rect l="l" t="t" r="r" b="b"/>
            <a:pathLst>
              <a:path w="19685" h="721360">
                <a:moveTo>
                  <a:pt x="0" y="0"/>
                </a:moveTo>
                <a:lnTo>
                  <a:pt x="19304" y="721233"/>
                </a:lnTo>
              </a:path>
            </a:pathLst>
          </a:custGeom>
          <a:ln w="12700">
            <a:solidFill>
              <a:srgbClr val="5FCAEE"/>
            </a:solidFill>
          </a:ln>
        </p:spPr>
        <p:txBody>
          <a:bodyPr wrap="square" lIns="0" tIns="0" rIns="0" bIns="0" rtlCol="0"/>
          <a:lstStyle/>
          <a:p>
            <a:endParaRPr/>
          </a:p>
        </p:txBody>
      </p:sp>
      <p:sp>
        <p:nvSpPr>
          <p:cNvPr id="15" name="object 15"/>
          <p:cNvSpPr/>
          <p:nvPr/>
        </p:nvSpPr>
        <p:spPr>
          <a:xfrm>
            <a:off x="2537079" y="3786378"/>
            <a:ext cx="26034" cy="779145"/>
          </a:xfrm>
          <a:custGeom>
            <a:avLst/>
            <a:gdLst/>
            <a:ahLst/>
            <a:cxnLst/>
            <a:rect l="l" t="t" r="r" b="b"/>
            <a:pathLst>
              <a:path w="26035" h="779145">
                <a:moveTo>
                  <a:pt x="0" y="0"/>
                </a:moveTo>
                <a:lnTo>
                  <a:pt x="25781" y="778891"/>
                </a:lnTo>
              </a:path>
            </a:pathLst>
          </a:custGeom>
          <a:ln w="12700">
            <a:solidFill>
              <a:srgbClr val="5FCAEE"/>
            </a:solidFill>
          </a:ln>
        </p:spPr>
        <p:txBody>
          <a:bodyPr wrap="square" lIns="0" tIns="0" rIns="0" bIns="0" rtlCol="0"/>
          <a:lstStyle/>
          <a:p>
            <a:endParaRPr/>
          </a:p>
        </p:txBody>
      </p:sp>
      <p:sp>
        <p:nvSpPr>
          <p:cNvPr id="16" name="object 16"/>
          <p:cNvSpPr/>
          <p:nvPr/>
        </p:nvSpPr>
        <p:spPr>
          <a:xfrm>
            <a:off x="5273928" y="3096767"/>
            <a:ext cx="45085" cy="2126615"/>
          </a:xfrm>
          <a:custGeom>
            <a:avLst/>
            <a:gdLst/>
            <a:ahLst/>
            <a:cxnLst/>
            <a:rect l="l" t="t" r="r" b="b"/>
            <a:pathLst>
              <a:path w="45085" h="2126615">
                <a:moveTo>
                  <a:pt x="0" y="0"/>
                </a:moveTo>
                <a:lnTo>
                  <a:pt x="44704" y="2126234"/>
                </a:lnTo>
              </a:path>
            </a:pathLst>
          </a:custGeom>
          <a:ln w="12700">
            <a:solidFill>
              <a:srgbClr val="5FCAEE"/>
            </a:solidFill>
          </a:ln>
        </p:spPr>
        <p:txBody>
          <a:bodyPr wrap="square" lIns="0" tIns="0" rIns="0" bIns="0" rtlCol="0"/>
          <a:lstStyle/>
          <a:p>
            <a:endParaRPr/>
          </a:p>
        </p:txBody>
      </p:sp>
      <p:sp>
        <p:nvSpPr>
          <p:cNvPr id="17" name="object 17"/>
          <p:cNvSpPr/>
          <p:nvPr/>
        </p:nvSpPr>
        <p:spPr>
          <a:xfrm>
            <a:off x="2021967" y="3065132"/>
            <a:ext cx="2954020" cy="702310"/>
          </a:xfrm>
          <a:custGeom>
            <a:avLst/>
            <a:gdLst/>
            <a:ahLst/>
            <a:cxnLst/>
            <a:rect l="l" t="t" r="r" b="b"/>
            <a:pathLst>
              <a:path w="2954020" h="702310">
                <a:moveTo>
                  <a:pt x="0" y="702195"/>
                </a:moveTo>
                <a:lnTo>
                  <a:pt x="2953638" y="702195"/>
                </a:lnTo>
                <a:lnTo>
                  <a:pt x="2953638" y="0"/>
                </a:lnTo>
                <a:lnTo>
                  <a:pt x="0" y="0"/>
                </a:lnTo>
                <a:lnTo>
                  <a:pt x="0" y="702195"/>
                </a:lnTo>
                <a:close/>
              </a:path>
            </a:pathLst>
          </a:custGeom>
          <a:solidFill>
            <a:srgbClr val="5FCAEE"/>
          </a:solidFill>
        </p:spPr>
        <p:txBody>
          <a:bodyPr wrap="square" lIns="0" tIns="0" rIns="0" bIns="0" rtlCol="0"/>
          <a:lstStyle/>
          <a:p>
            <a:endParaRPr/>
          </a:p>
        </p:txBody>
      </p:sp>
      <p:sp>
        <p:nvSpPr>
          <p:cNvPr id="18" name="object 18"/>
          <p:cNvSpPr/>
          <p:nvPr/>
        </p:nvSpPr>
        <p:spPr>
          <a:xfrm>
            <a:off x="2021967" y="3065132"/>
            <a:ext cx="2954020" cy="702310"/>
          </a:xfrm>
          <a:custGeom>
            <a:avLst/>
            <a:gdLst/>
            <a:ahLst/>
            <a:cxnLst/>
            <a:rect l="l" t="t" r="r" b="b"/>
            <a:pathLst>
              <a:path w="2954020" h="702310">
                <a:moveTo>
                  <a:pt x="0" y="702195"/>
                </a:moveTo>
                <a:lnTo>
                  <a:pt x="2953638" y="702195"/>
                </a:lnTo>
                <a:lnTo>
                  <a:pt x="2953638" y="0"/>
                </a:lnTo>
                <a:lnTo>
                  <a:pt x="0" y="0"/>
                </a:lnTo>
                <a:lnTo>
                  <a:pt x="0" y="702195"/>
                </a:lnTo>
                <a:close/>
              </a:path>
            </a:pathLst>
          </a:custGeom>
          <a:ln w="19049">
            <a:solidFill>
              <a:srgbClr val="4494AF"/>
            </a:solidFill>
          </a:ln>
        </p:spPr>
        <p:txBody>
          <a:bodyPr wrap="square" lIns="0" tIns="0" rIns="0" bIns="0" rtlCol="0"/>
          <a:lstStyle/>
          <a:p>
            <a:endParaRPr/>
          </a:p>
        </p:txBody>
      </p:sp>
      <p:sp>
        <p:nvSpPr>
          <p:cNvPr id="19" name="object 19"/>
          <p:cNvSpPr txBox="1"/>
          <p:nvPr/>
        </p:nvSpPr>
        <p:spPr>
          <a:xfrm>
            <a:off x="2031492" y="3261105"/>
            <a:ext cx="2934970" cy="299720"/>
          </a:xfrm>
          <a:prstGeom prst="rect">
            <a:avLst/>
          </a:prstGeom>
        </p:spPr>
        <p:txBody>
          <a:bodyPr vert="horz" wrap="square" lIns="0" tIns="12700" rIns="0" bIns="0" rtlCol="0">
            <a:spAutoFit/>
          </a:bodyPr>
          <a:lstStyle/>
          <a:p>
            <a:pPr marL="679450">
              <a:lnSpc>
                <a:spcPct val="100000"/>
              </a:lnSpc>
              <a:spcBef>
                <a:spcPts val="100"/>
              </a:spcBef>
            </a:pPr>
            <a:r>
              <a:rPr sz="1800" spc="-5" dirty="0">
                <a:solidFill>
                  <a:srgbClr val="FFFFFF"/>
                </a:solidFill>
                <a:latin typeface="Trebuchet MS"/>
                <a:cs typeface="Trebuchet MS"/>
              </a:rPr>
              <a:t>Gauge </a:t>
            </a:r>
            <a:r>
              <a:rPr sz="1800" dirty="0">
                <a:solidFill>
                  <a:srgbClr val="FFFFFF"/>
                </a:solidFill>
                <a:latin typeface="Trebuchet MS"/>
                <a:cs typeface="Trebuchet MS"/>
              </a:rPr>
              <a:t>pressure</a:t>
            </a:r>
            <a:endParaRPr sz="1800">
              <a:latin typeface="Trebuchet MS"/>
              <a:cs typeface="Trebuchet MS"/>
            </a:endParaRPr>
          </a:p>
        </p:txBody>
      </p:sp>
      <p:sp>
        <p:nvSpPr>
          <p:cNvPr id="20" name="object 20"/>
          <p:cNvSpPr/>
          <p:nvPr/>
        </p:nvSpPr>
        <p:spPr>
          <a:xfrm>
            <a:off x="2021967" y="3790708"/>
            <a:ext cx="2954020" cy="721360"/>
          </a:xfrm>
          <a:custGeom>
            <a:avLst/>
            <a:gdLst/>
            <a:ahLst/>
            <a:cxnLst/>
            <a:rect l="l" t="t" r="r" b="b"/>
            <a:pathLst>
              <a:path w="2954020" h="721360">
                <a:moveTo>
                  <a:pt x="0" y="721220"/>
                </a:moveTo>
                <a:lnTo>
                  <a:pt x="2953638" y="721220"/>
                </a:lnTo>
                <a:lnTo>
                  <a:pt x="2953638" y="0"/>
                </a:lnTo>
                <a:lnTo>
                  <a:pt x="0" y="0"/>
                </a:lnTo>
                <a:lnTo>
                  <a:pt x="0" y="721220"/>
                </a:lnTo>
                <a:close/>
              </a:path>
            </a:pathLst>
          </a:custGeom>
          <a:solidFill>
            <a:srgbClr val="5FCAEE"/>
          </a:solidFill>
        </p:spPr>
        <p:txBody>
          <a:bodyPr wrap="square" lIns="0" tIns="0" rIns="0" bIns="0" rtlCol="0"/>
          <a:lstStyle/>
          <a:p>
            <a:endParaRPr/>
          </a:p>
        </p:txBody>
      </p:sp>
      <p:sp>
        <p:nvSpPr>
          <p:cNvPr id="21" name="object 21"/>
          <p:cNvSpPr/>
          <p:nvPr/>
        </p:nvSpPr>
        <p:spPr>
          <a:xfrm>
            <a:off x="2021967" y="3790708"/>
            <a:ext cx="2954020" cy="721360"/>
          </a:xfrm>
          <a:custGeom>
            <a:avLst/>
            <a:gdLst/>
            <a:ahLst/>
            <a:cxnLst/>
            <a:rect l="l" t="t" r="r" b="b"/>
            <a:pathLst>
              <a:path w="2954020" h="721360">
                <a:moveTo>
                  <a:pt x="0" y="721220"/>
                </a:moveTo>
                <a:lnTo>
                  <a:pt x="2953638" y="721220"/>
                </a:lnTo>
                <a:lnTo>
                  <a:pt x="2953638" y="0"/>
                </a:lnTo>
                <a:lnTo>
                  <a:pt x="0" y="0"/>
                </a:lnTo>
                <a:lnTo>
                  <a:pt x="0" y="721220"/>
                </a:lnTo>
                <a:close/>
              </a:path>
            </a:pathLst>
          </a:custGeom>
          <a:ln w="19050">
            <a:solidFill>
              <a:srgbClr val="4494AF"/>
            </a:solidFill>
          </a:ln>
        </p:spPr>
        <p:txBody>
          <a:bodyPr wrap="square" lIns="0" tIns="0" rIns="0" bIns="0" rtlCol="0"/>
          <a:lstStyle/>
          <a:p>
            <a:endParaRPr/>
          </a:p>
        </p:txBody>
      </p:sp>
      <p:sp>
        <p:nvSpPr>
          <p:cNvPr id="22" name="object 22"/>
          <p:cNvSpPr txBox="1"/>
          <p:nvPr/>
        </p:nvSpPr>
        <p:spPr>
          <a:xfrm>
            <a:off x="2031492" y="3996308"/>
            <a:ext cx="2934970" cy="299720"/>
          </a:xfrm>
          <a:prstGeom prst="rect">
            <a:avLst/>
          </a:prstGeom>
        </p:spPr>
        <p:txBody>
          <a:bodyPr vert="horz" wrap="square" lIns="0" tIns="12700" rIns="0" bIns="0" rtlCol="0">
            <a:spAutoFit/>
          </a:bodyPr>
          <a:lstStyle/>
          <a:p>
            <a:pPr marL="605155">
              <a:lnSpc>
                <a:spcPct val="100000"/>
              </a:lnSpc>
              <a:spcBef>
                <a:spcPts val="100"/>
              </a:spcBef>
            </a:pPr>
            <a:r>
              <a:rPr sz="1800" spc="-30" dirty="0">
                <a:solidFill>
                  <a:srgbClr val="FFFFFF"/>
                </a:solidFill>
                <a:latin typeface="Trebuchet MS"/>
                <a:cs typeface="Trebuchet MS"/>
              </a:rPr>
              <a:t>Vacuum</a:t>
            </a:r>
            <a:r>
              <a:rPr sz="1800" spc="5" dirty="0">
                <a:solidFill>
                  <a:srgbClr val="FFFFFF"/>
                </a:solidFill>
                <a:latin typeface="Trebuchet MS"/>
                <a:cs typeface="Trebuchet MS"/>
              </a:rPr>
              <a:t> </a:t>
            </a:r>
            <a:r>
              <a:rPr sz="1800" dirty="0">
                <a:solidFill>
                  <a:srgbClr val="FFFFFF"/>
                </a:solidFill>
                <a:latin typeface="Trebuchet MS"/>
                <a:cs typeface="Trebuchet MS"/>
              </a:rPr>
              <a:t>pressure</a:t>
            </a:r>
            <a:endParaRPr sz="1800">
              <a:latin typeface="Trebuchet MS"/>
              <a:cs typeface="Trebuchet MS"/>
            </a:endParaRPr>
          </a:p>
        </p:txBody>
      </p:sp>
      <p:sp>
        <p:nvSpPr>
          <p:cNvPr id="23" name="object 23"/>
          <p:cNvSpPr/>
          <p:nvPr/>
        </p:nvSpPr>
        <p:spPr>
          <a:xfrm>
            <a:off x="5273928" y="3065145"/>
            <a:ext cx="1629410" cy="2099310"/>
          </a:xfrm>
          <a:custGeom>
            <a:avLst/>
            <a:gdLst/>
            <a:ahLst/>
            <a:cxnLst/>
            <a:rect l="l" t="t" r="r" b="b"/>
            <a:pathLst>
              <a:path w="1629409" h="2099310">
                <a:moveTo>
                  <a:pt x="0" y="2099310"/>
                </a:moveTo>
                <a:lnTo>
                  <a:pt x="1629155" y="2099310"/>
                </a:lnTo>
                <a:lnTo>
                  <a:pt x="1629155" y="0"/>
                </a:lnTo>
                <a:lnTo>
                  <a:pt x="0" y="0"/>
                </a:lnTo>
                <a:lnTo>
                  <a:pt x="0" y="2099310"/>
                </a:lnTo>
                <a:close/>
              </a:path>
            </a:pathLst>
          </a:custGeom>
          <a:solidFill>
            <a:srgbClr val="5FCAEE"/>
          </a:solidFill>
        </p:spPr>
        <p:txBody>
          <a:bodyPr wrap="square" lIns="0" tIns="0" rIns="0" bIns="0" rtlCol="0"/>
          <a:lstStyle/>
          <a:p>
            <a:endParaRPr/>
          </a:p>
        </p:txBody>
      </p:sp>
      <p:sp>
        <p:nvSpPr>
          <p:cNvPr id="24" name="object 24"/>
          <p:cNvSpPr txBox="1"/>
          <p:nvPr/>
        </p:nvSpPr>
        <p:spPr>
          <a:xfrm>
            <a:off x="5273928" y="3065132"/>
            <a:ext cx="1629410" cy="2111375"/>
          </a:xfrm>
          <a:prstGeom prst="rect">
            <a:avLst/>
          </a:prstGeom>
          <a:ln w="19050">
            <a:solidFill>
              <a:srgbClr val="4494AF"/>
            </a:solidFill>
          </a:ln>
        </p:spPr>
        <p:txBody>
          <a:bodyPr vert="horz" wrap="square" lIns="0" tIns="0" rIns="0" bIns="0" rtlCol="0">
            <a:spAutoFit/>
          </a:bodyPr>
          <a:lstStyle/>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381635" marR="365125" indent="-7620">
              <a:lnSpc>
                <a:spcPct val="100000"/>
              </a:lnSpc>
              <a:spcBef>
                <a:spcPts val="1235"/>
              </a:spcBef>
            </a:pPr>
            <a:r>
              <a:rPr sz="1800" spc="-10" dirty="0">
                <a:solidFill>
                  <a:srgbClr val="FFFFFF"/>
                </a:solidFill>
                <a:latin typeface="Trebuchet MS"/>
                <a:cs typeface="Trebuchet MS"/>
              </a:rPr>
              <a:t>A</a:t>
            </a:r>
            <a:r>
              <a:rPr sz="1800" dirty="0">
                <a:solidFill>
                  <a:srgbClr val="FFFFFF"/>
                </a:solidFill>
                <a:latin typeface="Trebuchet MS"/>
                <a:cs typeface="Trebuchet MS"/>
              </a:rPr>
              <a:t>bsalu</a:t>
            </a:r>
            <a:r>
              <a:rPr sz="1800" spc="-10" dirty="0">
                <a:solidFill>
                  <a:srgbClr val="FFFFFF"/>
                </a:solidFill>
                <a:latin typeface="Trebuchet MS"/>
                <a:cs typeface="Trebuchet MS"/>
              </a:rPr>
              <a:t>t</a:t>
            </a:r>
            <a:r>
              <a:rPr sz="1800" dirty="0">
                <a:solidFill>
                  <a:srgbClr val="FFFFFF"/>
                </a:solidFill>
                <a:latin typeface="Trebuchet MS"/>
                <a:cs typeface="Trebuchet MS"/>
              </a:rPr>
              <a:t>e pressure</a:t>
            </a:r>
            <a:endParaRPr sz="1800">
              <a:latin typeface="Trebuchet MS"/>
              <a:cs typeface="Trebuchet MS"/>
            </a:endParaRPr>
          </a:p>
        </p:txBody>
      </p:sp>
      <p:sp>
        <p:nvSpPr>
          <p:cNvPr id="25" name="object 25"/>
          <p:cNvSpPr/>
          <p:nvPr/>
        </p:nvSpPr>
        <p:spPr>
          <a:xfrm>
            <a:off x="798487" y="3721989"/>
            <a:ext cx="1017905" cy="1456690"/>
          </a:xfrm>
          <a:custGeom>
            <a:avLst/>
            <a:gdLst/>
            <a:ahLst/>
            <a:cxnLst/>
            <a:rect l="l" t="t" r="r" b="b"/>
            <a:pathLst>
              <a:path w="1017905" h="1456689">
                <a:moveTo>
                  <a:pt x="0" y="1456436"/>
                </a:moveTo>
                <a:lnTo>
                  <a:pt x="1017435" y="1456436"/>
                </a:lnTo>
                <a:lnTo>
                  <a:pt x="1017435" y="0"/>
                </a:lnTo>
                <a:lnTo>
                  <a:pt x="0" y="0"/>
                </a:lnTo>
                <a:lnTo>
                  <a:pt x="0" y="1456436"/>
                </a:lnTo>
                <a:close/>
              </a:path>
            </a:pathLst>
          </a:custGeom>
          <a:solidFill>
            <a:srgbClr val="5FCAEE"/>
          </a:solidFill>
        </p:spPr>
        <p:txBody>
          <a:bodyPr wrap="square" lIns="0" tIns="0" rIns="0" bIns="0" rtlCol="0"/>
          <a:lstStyle/>
          <a:p>
            <a:endParaRPr/>
          </a:p>
        </p:txBody>
      </p:sp>
      <p:sp>
        <p:nvSpPr>
          <p:cNvPr id="26" name="object 26"/>
          <p:cNvSpPr txBox="1"/>
          <p:nvPr/>
        </p:nvSpPr>
        <p:spPr>
          <a:xfrm>
            <a:off x="798487" y="3779018"/>
            <a:ext cx="1017905" cy="1397635"/>
          </a:xfrm>
          <a:prstGeom prst="rect">
            <a:avLst/>
          </a:prstGeom>
          <a:solidFill>
            <a:srgbClr val="5FCAEE"/>
          </a:solidFill>
          <a:ln w="19050">
            <a:solidFill>
              <a:srgbClr val="4494AF"/>
            </a:solidFill>
          </a:ln>
        </p:spPr>
        <p:txBody>
          <a:bodyPr vert="horz" wrap="square" lIns="0" tIns="116839" rIns="0" bIns="0" rtlCol="0">
            <a:spAutoFit/>
          </a:bodyPr>
          <a:lstStyle/>
          <a:p>
            <a:pPr marL="130175" marR="121285" algn="ctr">
              <a:lnSpc>
                <a:spcPct val="100000"/>
              </a:lnSpc>
              <a:spcBef>
                <a:spcPts val="919"/>
              </a:spcBef>
            </a:pPr>
            <a:r>
              <a:rPr sz="1800" spc="-10" dirty="0">
                <a:solidFill>
                  <a:srgbClr val="FFFFFF"/>
                </a:solidFill>
                <a:latin typeface="Trebuchet MS"/>
                <a:cs typeface="Trebuchet MS"/>
              </a:rPr>
              <a:t>A</a:t>
            </a:r>
            <a:r>
              <a:rPr sz="1800" dirty="0">
                <a:solidFill>
                  <a:srgbClr val="FFFFFF"/>
                </a:solidFill>
                <a:latin typeface="Trebuchet MS"/>
                <a:cs typeface="Trebuchet MS"/>
              </a:rPr>
              <a:t>bsalut e pressur e</a:t>
            </a:r>
            <a:endParaRPr sz="1800">
              <a:latin typeface="Trebuchet MS"/>
              <a:cs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2306320" cy="574675"/>
          </a:xfrm>
          <a:prstGeom prst="rect">
            <a:avLst/>
          </a:prstGeom>
        </p:spPr>
        <p:txBody>
          <a:bodyPr vert="horz" wrap="square" lIns="0" tIns="12700" rIns="0" bIns="0" rtlCol="0">
            <a:spAutoFit/>
          </a:bodyPr>
          <a:lstStyle/>
          <a:p>
            <a:pPr marL="12700">
              <a:lnSpc>
                <a:spcPct val="100000"/>
              </a:lnSpc>
              <a:spcBef>
                <a:spcPts val="100"/>
              </a:spcBef>
            </a:pPr>
            <a:r>
              <a:rPr sz="3600" spc="-35" dirty="0">
                <a:solidFill>
                  <a:srgbClr val="5FCAEE"/>
                </a:solidFill>
                <a:latin typeface="Trebuchet MS"/>
                <a:cs typeface="Trebuchet MS"/>
              </a:rPr>
              <a:t>Pascal</a:t>
            </a:r>
            <a:r>
              <a:rPr sz="3600" spc="-75" dirty="0">
                <a:solidFill>
                  <a:srgbClr val="5FCAEE"/>
                </a:solidFill>
                <a:latin typeface="Trebuchet MS"/>
                <a:cs typeface="Trebuchet MS"/>
              </a:rPr>
              <a:t> </a:t>
            </a:r>
            <a:r>
              <a:rPr sz="3600" dirty="0">
                <a:solidFill>
                  <a:srgbClr val="5FCAEE"/>
                </a:solidFill>
                <a:latin typeface="Trebuchet MS"/>
                <a:cs typeface="Trebuchet MS"/>
              </a:rPr>
              <a:t>law:</a:t>
            </a:r>
            <a:endParaRPr sz="3600">
              <a:latin typeface="Trebuchet MS"/>
              <a:cs typeface="Trebuchet MS"/>
            </a:endParaRPr>
          </a:p>
        </p:txBody>
      </p:sp>
      <p:sp>
        <p:nvSpPr>
          <p:cNvPr id="3" name="object 3"/>
          <p:cNvSpPr/>
          <p:nvPr/>
        </p:nvSpPr>
        <p:spPr>
          <a:xfrm>
            <a:off x="6272021" y="2214283"/>
            <a:ext cx="3339591" cy="36195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8452" y="1699221"/>
            <a:ext cx="6103620" cy="425081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220217"/>
            <a:ext cx="4535805" cy="299720"/>
          </a:xfrm>
          <a:prstGeom prst="rect">
            <a:avLst/>
          </a:prstGeom>
        </p:spPr>
        <p:txBody>
          <a:bodyPr vert="horz" wrap="square" lIns="0" tIns="12700" rIns="0" bIns="0" rtlCol="0">
            <a:spAutoFit/>
          </a:bodyPr>
          <a:lstStyle/>
          <a:p>
            <a:pPr marL="12700">
              <a:lnSpc>
                <a:spcPct val="100000"/>
              </a:lnSpc>
              <a:spcBef>
                <a:spcPts val="100"/>
              </a:spcBef>
            </a:pPr>
            <a:r>
              <a:rPr sz="1800" b="1" spc="-15" dirty="0">
                <a:latin typeface="Trebuchet MS"/>
                <a:cs typeface="Trebuchet MS"/>
              </a:rPr>
              <a:t>CLASSIFICATION </a:t>
            </a:r>
            <a:r>
              <a:rPr sz="1800" b="1" spc="-5" dirty="0">
                <a:latin typeface="Trebuchet MS"/>
                <a:cs typeface="Trebuchet MS"/>
              </a:rPr>
              <a:t>OF </a:t>
            </a:r>
            <a:r>
              <a:rPr sz="1800" b="1" dirty="0">
                <a:latin typeface="Trebuchet MS"/>
                <a:cs typeface="Trebuchet MS"/>
              </a:rPr>
              <a:t>HYDRAULIC</a:t>
            </a:r>
            <a:r>
              <a:rPr sz="1800" b="1" spc="-125" dirty="0">
                <a:latin typeface="Trebuchet MS"/>
                <a:cs typeface="Trebuchet MS"/>
              </a:rPr>
              <a:t> </a:t>
            </a:r>
            <a:r>
              <a:rPr sz="1800" b="1" dirty="0">
                <a:latin typeface="Trebuchet MS"/>
                <a:cs typeface="Trebuchet MS"/>
              </a:rPr>
              <a:t>TURBINES:</a:t>
            </a:r>
            <a:endParaRPr sz="1800">
              <a:latin typeface="Trebuchet MS"/>
              <a:cs typeface="Trebuchet MS"/>
            </a:endParaRPr>
          </a:p>
        </p:txBody>
      </p:sp>
      <p:sp>
        <p:nvSpPr>
          <p:cNvPr id="3" name="object 3"/>
          <p:cNvSpPr txBox="1"/>
          <p:nvPr/>
        </p:nvSpPr>
        <p:spPr>
          <a:xfrm>
            <a:off x="756310" y="619505"/>
            <a:ext cx="8307705" cy="5018405"/>
          </a:xfrm>
          <a:prstGeom prst="rect">
            <a:avLst/>
          </a:prstGeom>
        </p:spPr>
        <p:txBody>
          <a:bodyPr vert="horz" wrap="square" lIns="0" tIns="12700" rIns="0" bIns="0" rtlCol="0">
            <a:spAutoFit/>
          </a:bodyPr>
          <a:lstStyle/>
          <a:p>
            <a:pPr marL="297180" indent="-284480">
              <a:lnSpc>
                <a:spcPct val="100000"/>
              </a:lnSpc>
              <a:spcBef>
                <a:spcPts val="100"/>
              </a:spcBef>
              <a:buFont typeface="Trebuchet MS"/>
              <a:buAutoNum type="arabicPeriod"/>
              <a:tabLst>
                <a:tab pos="297815" algn="l"/>
              </a:tabLst>
            </a:pPr>
            <a:r>
              <a:rPr sz="1800" b="1" spc="-5" dirty="0">
                <a:solidFill>
                  <a:srgbClr val="404040"/>
                </a:solidFill>
                <a:latin typeface="Times New Roman"/>
                <a:cs typeface="Times New Roman"/>
              </a:rPr>
              <a:t>BASED </a:t>
            </a:r>
            <a:r>
              <a:rPr sz="1800" b="1" dirty="0">
                <a:solidFill>
                  <a:srgbClr val="404040"/>
                </a:solidFill>
                <a:latin typeface="Times New Roman"/>
                <a:cs typeface="Times New Roman"/>
              </a:rPr>
              <a:t>ON FLOW</a:t>
            </a:r>
            <a:r>
              <a:rPr sz="1800" b="1" spc="-30" dirty="0">
                <a:solidFill>
                  <a:srgbClr val="404040"/>
                </a:solidFill>
                <a:latin typeface="Times New Roman"/>
                <a:cs typeface="Times New Roman"/>
              </a:rPr>
              <a:t> </a:t>
            </a:r>
            <a:r>
              <a:rPr sz="1800" b="1" spc="-70" dirty="0">
                <a:solidFill>
                  <a:srgbClr val="404040"/>
                </a:solidFill>
                <a:latin typeface="Times New Roman"/>
                <a:cs typeface="Times New Roman"/>
              </a:rPr>
              <a:t>PATH</a:t>
            </a:r>
            <a:endParaRPr sz="1800">
              <a:latin typeface="Times New Roman"/>
              <a:cs typeface="Times New Roman"/>
            </a:endParaRPr>
          </a:p>
          <a:p>
            <a:pPr>
              <a:lnSpc>
                <a:spcPct val="100000"/>
              </a:lnSpc>
              <a:buAutoNum type="arabicPeriod"/>
            </a:pPr>
            <a:endParaRPr sz="2100">
              <a:latin typeface="Times New Roman"/>
              <a:cs typeface="Times New Roman"/>
            </a:endParaRPr>
          </a:p>
          <a:p>
            <a:pPr marL="1724025" lvl="1" indent="-457200">
              <a:lnSpc>
                <a:spcPct val="100000"/>
              </a:lnSpc>
              <a:spcBef>
                <a:spcPts val="1275"/>
              </a:spcBef>
              <a:buClr>
                <a:srgbClr val="5FCAEE"/>
              </a:buClr>
              <a:buSzPct val="80000"/>
              <a:buFont typeface="Wingdings"/>
              <a:buChar char=""/>
              <a:tabLst>
                <a:tab pos="1724025" algn="l"/>
                <a:tab pos="1724660" algn="l"/>
              </a:tabLst>
            </a:pPr>
            <a:r>
              <a:rPr sz="2000" dirty="0">
                <a:solidFill>
                  <a:srgbClr val="404040"/>
                </a:solidFill>
                <a:latin typeface="Trebuchet MS"/>
                <a:cs typeface="Trebuchet MS"/>
              </a:rPr>
              <a:t>Axial</a:t>
            </a:r>
            <a:r>
              <a:rPr sz="2000" spc="-35" dirty="0">
                <a:solidFill>
                  <a:srgbClr val="404040"/>
                </a:solidFill>
                <a:latin typeface="Trebuchet MS"/>
                <a:cs typeface="Trebuchet MS"/>
              </a:rPr>
              <a:t> </a:t>
            </a:r>
            <a:r>
              <a:rPr sz="2000" dirty="0">
                <a:solidFill>
                  <a:srgbClr val="404040"/>
                </a:solidFill>
                <a:latin typeface="Trebuchet MS"/>
                <a:cs typeface="Trebuchet MS"/>
              </a:rPr>
              <a:t>Flow</a:t>
            </a:r>
            <a:endParaRPr sz="2000">
              <a:latin typeface="Trebuchet MS"/>
              <a:cs typeface="Trebuchet MS"/>
            </a:endParaRPr>
          </a:p>
          <a:p>
            <a:pPr marL="1724025" lvl="1" indent="-457200">
              <a:lnSpc>
                <a:spcPct val="100000"/>
              </a:lnSpc>
              <a:spcBef>
                <a:spcPts val="994"/>
              </a:spcBef>
              <a:buClr>
                <a:srgbClr val="5FCAEE"/>
              </a:buClr>
              <a:buSzPct val="80000"/>
              <a:buFont typeface="Wingdings"/>
              <a:buChar char=""/>
              <a:tabLst>
                <a:tab pos="1724025" algn="l"/>
                <a:tab pos="1724660" algn="l"/>
              </a:tabLst>
            </a:pPr>
            <a:r>
              <a:rPr sz="2000" spc="-5" dirty="0">
                <a:solidFill>
                  <a:srgbClr val="404040"/>
                </a:solidFill>
                <a:latin typeface="Trebuchet MS"/>
                <a:cs typeface="Trebuchet MS"/>
              </a:rPr>
              <a:t>Radial</a:t>
            </a:r>
            <a:r>
              <a:rPr sz="2000" spc="-35" dirty="0">
                <a:solidFill>
                  <a:srgbClr val="404040"/>
                </a:solidFill>
                <a:latin typeface="Trebuchet MS"/>
                <a:cs typeface="Trebuchet MS"/>
              </a:rPr>
              <a:t> </a:t>
            </a:r>
            <a:r>
              <a:rPr sz="2000" dirty="0">
                <a:solidFill>
                  <a:srgbClr val="404040"/>
                </a:solidFill>
                <a:latin typeface="Trebuchet MS"/>
                <a:cs typeface="Trebuchet MS"/>
              </a:rPr>
              <a:t>Flow</a:t>
            </a:r>
            <a:endParaRPr sz="2000">
              <a:latin typeface="Trebuchet MS"/>
              <a:cs typeface="Trebuchet MS"/>
            </a:endParaRPr>
          </a:p>
          <a:p>
            <a:pPr marL="1724025" lvl="1" indent="-457200">
              <a:lnSpc>
                <a:spcPct val="100000"/>
              </a:lnSpc>
              <a:spcBef>
                <a:spcPts val="1000"/>
              </a:spcBef>
              <a:buClr>
                <a:srgbClr val="5FCAEE"/>
              </a:buClr>
              <a:buSzPct val="80000"/>
              <a:buFont typeface="Wingdings"/>
              <a:buChar char=""/>
              <a:tabLst>
                <a:tab pos="1724025" algn="l"/>
                <a:tab pos="1724660" algn="l"/>
              </a:tabLst>
            </a:pPr>
            <a:r>
              <a:rPr sz="2000" spc="-30" dirty="0">
                <a:solidFill>
                  <a:srgbClr val="404040"/>
                </a:solidFill>
                <a:latin typeface="Trebuchet MS"/>
                <a:cs typeface="Trebuchet MS"/>
              </a:rPr>
              <a:t>Tangential</a:t>
            </a:r>
            <a:r>
              <a:rPr sz="2000" spc="-50" dirty="0">
                <a:solidFill>
                  <a:srgbClr val="404040"/>
                </a:solidFill>
                <a:latin typeface="Trebuchet MS"/>
                <a:cs typeface="Trebuchet MS"/>
              </a:rPr>
              <a:t> </a:t>
            </a:r>
            <a:r>
              <a:rPr sz="2000" dirty="0">
                <a:solidFill>
                  <a:srgbClr val="404040"/>
                </a:solidFill>
                <a:latin typeface="Trebuchet MS"/>
                <a:cs typeface="Trebuchet MS"/>
              </a:rPr>
              <a:t>Flow</a:t>
            </a:r>
            <a:endParaRPr sz="2000">
              <a:latin typeface="Trebuchet MS"/>
              <a:cs typeface="Trebuchet MS"/>
            </a:endParaRPr>
          </a:p>
          <a:p>
            <a:pPr marL="1724025" lvl="1" indent="-457200">
              <a:lnSpc>
                <a:spcPct val="100000"/>
              </a:lnSpc>
              <a:spcBef>
                <a:spcPts val="1005"/>
              </a:spcBef>
              <a:buClr>
                <a:srgbClr val="5FCAEE"/>
              </a:buClr>
              <a:buSzPct val="80000"/>
              <a:buFont typeface="Wingdings"/>
              <a:buChar char=""/>
              <a:tabLst>
                <a:tab pos="1724025" algn="l"/>
                <a:tab pos="1724660" algn="l"/>
              </a:tabLst>
            </a:pPr>
            <a:r>
              <a:rPr sz="2000" spc="-5" dirty="0">
                <a:solidFill>
                  <a:srgbClr val="404040"/>
                </a:solidFill>
                <a:latin typeface="Trebuchet MS"/>
                <a:cs typeface="Trebuchet MS"/>
              </a:rPr>
              <a:t>Mixed</a:t>
            </a:r>
            <a:r>
              <a:rPr sz="2000" spc="-20" dirty="0">
                <a:solidFill>
                  <a:srgbClr val="404040"/>
                </a:solidFill>
                <a:latin typeface="Trebuchet MS"/>
                <a:cs typeface="Trebuchet MS"/>
              </a:rPr>
              <a:t> </a:t>
            </a:r>
            <a:r>
              <a:rPr sz="2000" dirty="0">
                <a:solidFill>
                  <a:srgbClr val="404040"/>
                </a:solidFill>
                <a:latin typeface="Trebuchet MS"/>
                <a:cs typeface="Trebuchet MS"/>
              </a:rPr>
              <a:t>Flow</a:t>
            </a:r>
            <a:endParaRPr sz="2000">
              <a:latin typeface="Trebuchet MS"/>
              <a:cs typeface="Trebuchet MS"/>
            </a:endParaRPr>
          </a:p>
          <a:p>
            <a:pPr marL="330835" indent="-318135">
              <a:lnSpc>
                <a:spcPct val="100000"/>
              </a:lnSpc>
              <a:spcBef>
                <a:spcPts val="994"/>
              </a:spcBef>
              <a:buSzPct val="111111"/>
              <a:buFont typeface="Trebuchet MS"/>
              <a:buAutoNum type="arabicPeriod"/>
              <a:tabLst>
                <a:tab pos="331470" algn="l"/>
              </a:tabLst>
            </a:pPr>
            <a:r>
              <a:rPr sz="1800" b="1" dirty="0">
                <a:latin typeface="Times New Roman"/>
                <a:cs typeface="Times New Roman"/>
              </a:rPr>
              <a:t>Based on flow</a:t>
            </a:r>
            <a:r>
              <a:rPr sz="1800" b="1" spc="-5" dirty="0">
                <a:latin typeface="Times New Roman"/>
                <a:cs typeface="Times New Roman"/>
              </a:rPr>
              <a:t> path</a:t>
            </a:r>
            <a:endParaRPr sz="1800">
              <a:latin typeface="Times New Roman"/>
              <a:cs typeface="Times New Roman"/>
            </a:endParaRPr>
          </a:p>
          <a:p>
            <a:pPr marL="355600" marR="147955" indent="-342900">
              <a:lnSpc>
                <a:spcPct val="100000"/>
              </a:lnSpc>
              <a:spcBef>
                <a:spcPts val="1019"/>
              </a:spcBef>
              <a:tabLst>
                <a:tab pos="354965" algn="l"/>
              </a:tabLst>
            </a:pPr>
            <a:r>
              <a:rPr sz="1100" spc="10" dirty="0">
                <a:solidFill>
                  <a:srgbClr val="5FCAEE"/>
                </a:solidFill>
                <a:latin typeface="Wingdings 3"/>
                <a:cs typeface="Wingdings 3"/>
              </a:rPr>
              <a:t></a:t>
            </a:r>
            <a:r>
              <a:rPr sz="1100" spc="10" dirty="0">
                <a:solidFill>
                  <a:srgbClr val="5FCAEE"/>
                </a:solidFill>
                <a:latin typeface="Times New Roman"/>
                <a:cs typeface="Times New Roman"/>
              </a:rPr>
              <a:t>	</a:t>
            </a:r>
            <a:r>
              <a:rPr sz="1400" b="1" spc="-5" dirty="0">
                <a:solidFill>
                  <a:srgbClr val="404040"/>
                </a:solidFill>
                <a:latin typeface="Trebuchet MS"/>
                <a:cs typeface="Trebuchet MS"/>
              </a:rPr>
              <a:t>Axial Flow Hydraulic </a:t>
            </a:r>
            <a:r>
              <a:rPr sz="1400" b="1" spc="-15" dirty="0">
                <a:solidFill>
                  <a:srgbClr val="404040"/>
                </a:solidFill>
                <a:latin typeface="Trebuchet MS"/>
                <a:cs typeface="Trebuchet MS"/>
              </a:rPr>
              <a:t>Turbines: </a:t>
            </a:r>
            <a:r>
              <a:rPr sz="1400" dirty="0">
                <a:solidFill>
                  <a:srgbClr val="404040"/>
                </a:solidFill>
                <a:latin typeface="Trebuchet MS"/>
                <a:cs typeface="Trebuchet MS"/>
              </a:rPr>
              <a:t>flow </a:t>
            </a:r>
            <a:r>
              <a:rPr sz="1400" spc="-5" dirty="0">
                <a:solidFill>
                  <a:srgbClr val="404040"/>
                </a:solidFill>
                <a:latin typeface="Trebuchet MS"/>
                <a:cs typeface="Trebuchet MS"/>
              </a:rPr>
              <a:t>path </a:t>
            </a:r>
            <a:r>
              <a:rPr sz="1400" dirty="0">
                <a:solidFill>
                  <a:srgbClr val="404040"/>
                </a:solidFill>
                <a:latin typeface="Trebuchet MS"/>
                <a:cs typeface="Trebuchet MS"/>
              </a:rPr>
              <a:t>of </a:t>
            </a:r>
            <a:r>
              <a:rPr sz="1400" spc="-5" dirty="0">
                <a:solidFill>
                  <a:srgbClr val="404040"/>
                </a:solidFill>
                <a:latin typeface="Trebuchet MS"/>
                <a:cs typeface="Trebuchet MS"/>
              </a:rPr>
              <a:t>the liquid mainly parallel to the axis </a:t>
            </a:r>
            <a:r>
              <a:rPr sz="1400" dirty="0">
                <a:solidFill>
                  <a:srgbClr val="404040"/>
                </a:solidFill>
                <a:latin typeface="Trebuchet MS"/>
                <a:cs typeface="Trebuchet MS"/>
              </a:rPr>
              <a:t>of </a:t>
            </a:r>
            <a:r>
              <a:rPr sz="1400" spc="-5" dirty="0">
                <a:solidFill>
                  <a:srgbClr val="404040"/>
                </a:solidFill>
                <a:latin typeface="Trebuchet MS"/>
                <a:cs typeface="Trebuchet MS"/>
              </a:rPr>
              <a:t>rotation. </a:t>
            </a:r>
            <a:r>
              <a:rPr sz="1400" dirty="0">
                <a:solidFill>
                  <a:srgbClr val="404040"/>
                </a:solidFill>
                <a:latin typeface="Trebuchet MS"/>
                <a:cs typeface="Trebuchet MS"/>
              </a:rPr>
              <a:t>Eg:  </a:t>
            </a:r>
            <a:r>
              <a:rPr sz="1400" spc="-5" dirty="0">
                <a:solidFill>
                  <a:srgbClr val="404040"/>
                </a:solidFill>
                <a:latin typeface="Trebuchet MS"/>
                <a:cs typeface="Trebuchet MS"/>
              </a:rPr>
              <a:t>Kaplan</a:t>
            </a:r>
            <a:r>
              <a:rPr sz="1400" spc="-20" dirty="0">
                <a:solidFill>
                  <a:srgbClr val="404040"/>
                </a:solidFill>
                <a:latin typeface="Trebuchet MS"/>
                <a:cs typeface="Trebuchet MS"/>
              </a:rPr>
              <a:t> </a:t>
            </a:r>
            <a:r>
              <a:rPr sz="1400" spc="-5" dirty="0">
                <a:solidFill>
                  <a:srgbClr val="404040"/>
                </a:solidFill>
                <a:latin typeface="Trebuchet MS"/>
                <a:cs typeface="Trebuchet MS"/>
              </a:rPr>
              <a:t>turbine</a:t>
            </a:r>
            <a:endParaRPr sz="1400">
              <a:latin typeface="Trebuchet MS"/>
              <a:cs typeface="Trebuchet MS"/>
            </a:endParaRPr>
          </a:p>
          <a:p>
            <a:pPr>
              <a:lnSpc>
                <a:spcPct val="100000"/>
              </a:lnSpc>
            </a:pPr>
            <a:endParaRPr sz="1600">
              <a:latin typeface="Times New Roman"/>
              <a:cs typeface="Times New Roman"/>
            </a:endParaRPr>
          </a:p>
          <a:p>
            <a:pPr>
              <a:lnSpc>
                <a:spcPct val="100000"/>
              </a:lnSpc>
              <a:spcBef>
                <a:spcPts val="10"/>
              </a:spcBef>
            </a:pPr>
            <a:endParaRPr sz="1600">
              <a:latin typeface="Times New Roman"/>
              <a:cs typeface="Times New Roman"/>
            </a:endParaRPr>
          </a:p>
          <a:p>
            <a:pPr marL="355600" marR="488315" indent="-342900">
              <a:lnSpc>
                <a:spcPct val="100000"/>
              </a:lnSpc>
              <a:tabLst>
                <a:tab pos="354965" algn="l"/>
              </a:tabLst>
            </a:pPr>
            <a:r>
              <a:rPr sz="1100" spc="10" dirty="0">
                <a:solidFill>
                  <a:srgbClr val="5FCAEE"/>
                </a:solidFill>
                <a:latin typeface="Wingdings 3"/>
                <a:cs typeface="Wingdings 3"/>
              </a:rPr>
              <a:t></a:t>
            </a:r>
            <a:r>
              <a:rPr sz="1100" spc="10" dirty="0">
                <a:solidFill>
                  <a:srgbClr val="5FCAEE"/>
                </a:solidFill>
                <a:latin typeface="Times New Roman"/>
                <a:cs typeface="Times New Roman"/>
              </a:rPr>
              <a:t>	</a:t>
            </a:r>
            <a:r>
              <a:rPr sz="1400" b="1" spc="-5" dirty="0">
                <a:solidFill>
                  <a:srgbClr val="404040"/>
                </a:solidFill>
                <a:latin typeface="Trebuchet MS"/>
                <a:cs typeface="Trebuchet MS"/>
              </a:rPr>
              <a:t>Radial Flow Hydraulic </a:t>
            </a:r>
            <a:r>
              <a:rPr sz="1400" b="1" spc="-15" dirty="0">
                <a:solidFill>
                  <a:srgbClr val="404040"/>
                </a:solidFill>
                <a:latin typeface="Trebuchet MS"/>
                <a:cs typeface="Trebuchet MS"/>
              </a:rPr>
              <a:t>Turbines: </a:t>
            </a:r>
            <a:r>
              <a:rPr sz="1400" spc="-5" dirty="0">
                <a:solidFill>
                  <a:srgbClr val="404040"/>
                </a:solidFill>
                <a:latin typeface="Trebuchet MS"/>
                <a:cs typeface="Trebuchet MS"/>
              </a:rPr>
              <a:t>liquid flowing mainly in </a:t>
            </a:r>
            <a:r>
              <a:rPr sz="1400" dirty="0">
                <a:solidFill>
                  <a:srgbClr val="404040"/>
                </a:solidFill>
                <a:latin typeface="Trebuchet MS"/>
                <a:cs typeface="Trebuchet MS"/>
              </a:rPr>
              <a:t>a </a:t>
            </a:r>
            <a:r>
              <a:rPr sz="1400" spc="-5" dirty="0">
                <a:solidFill>
                  <a:srgbClr val="404040"/>
                </a:solidFill>
                <a:latin typeface="Trebuchet MS"/>
                <a:cs typeface="Trebuchet MS"/>
              </a:rPr>
              <a:t>plane perpendicular to the axis </a:t>
            </a:r>
            <a:r>
              <a:rPr sz="1400" dirty="0">
                <a:solidFill>
                  <a:srgbClr val="404040"/>
                </a:solidFill>
                <a:latin typeface="Trebuchet MS"/>
                <a:cs typeface="Trebuchet MS"/>
              </a:rPr>
              <a:t>of  </a:t>
            </a:r>
            <a:r>
              <a:rPr sz="1400" spc="-5" dirty="0">
                <a:solidFill>
                  <a:srgbClr val="404040"/>
                </a:solidFill>
                <a:latin typeface="Trebuchet MS"/>
                <a:cs typeface="Trebuchet MS"/>
              </a:rPr>
              <a:t>rotation.</a:t>
            </a:r>
            <a:endParaRPr sz="1400">
              <a:latin typeface="Trebuchet MS"/>
              <a:cs typeface="Trebuchet MS"/>
            </a:endParaRPr>
          </a:p>
          <a:p>
            <a:pPr>
              <a:lnSpc>
                <a:spcPct val="100000"/>
              </a:lnSpc>
              <a:spcBef>
                <a:spcPts val="30"/>
              </a:spcBef>
            </a:pPr>
            <a:endParaRPr sz="2300">
              <a:latin typeface="Times New Roman"/>
              <a:cs typeface="Times New Roman"/>
            </a:endParaRPr>
          </a:p>
          <a:p>
            <a:pPr marL="355600" marR="5080" indent="-342900">
              <a:lnSpc>
                <a:spcPct val="100000"/>
              </a:lnSpc>
              <a:tabLst>
                <a:tab pos="354965" algn="l"/>
              </a:tabLst>
            </a:pPr>
            <a:r>
              <a:rPr sz="1100" spc="10" dirty="0">
                <a:solidFill>
                  <a:srgbClr val="5FCAEE"/>
                </a:solidFill>
                <a:latin typeface="Wingdings 3"/>
                <a:cs typeface="Wingdings 3"/>
              </a:rPr>
              <a:t></a:t>
            </a:r>
            <a:r>
              <a:rPr sz="1100" spc="10" dirty="0">
                <a:solidFill>
                  <a:srgbClr val="5FCAEE"/>
                </a:solidFill>
                <a:latin typeface="Times New Roman"/>
                <a:cs typeface="Times New Roman"/>
              </a:rPr>
              <a:t>	</a:t>
            </a:r>
            <a:r>
              <a:rPr sz="1400" b="1" spc="-20" dirty="0">
                <a:solidFill>
                  <a:srgbClr val="404040"/>
                </a:solidFill>
                <a:latin typeface="Trebuchet MS"/>
                <a:cs typeface="Trebuchet MS"/>
              </a:rPr>
              <a:t>Tangential </a:t>
            </a:r>
            <a:r>
              <a:rPr sz="1400" b="1" spc="-5" dirty="0">
                <a:solidFill>
                  <a:srgbClr val="404040"/>
                </a:solidFill>
                <a:latin typeface="Trebuchet MS"/>
                <a:cs typeface="Trebuchet MS"/>
              </a:rPr>
              <a:t>Flow Hydraulic </a:t>
            </a:r>
            <a:r>
              <a:rPr sz="1400" b="1" spc="-15" dirty="0">
                <a:solidFill>
                  <a:srgbClr val="404040"/>
                </a:solidFill>
                <a:latin typeface="Trebuchet MS"/>
                <a:cs typeface="Trebuchet MS"/>
              </a:rPr>
              <a:t>Turbines: </a:t>
            </a:r>
            <a:r>
              <a:rPr sz="1400" spc="-5" dirty="0">
                <a:solidFill>
                  <a:srgbClr val="404040"/>
                </a:solidFill>
                <a:latin typeface="Trebuchet MS"/>
                <a:cs typeface="Trebuchet MS"/>
              </a:rPr>
              <a:t>liquid </a:t>
            </a:r>
            <a:r>
              <a:rPr sz="1400" dirty="0">
                <a:solidFill>
                  <a:srgbClr val="404040"/>
                </a:solidFill>
                <a:latin typeface="Trebuchet MS"/>
                <a:cs typeface="Trebuchet MS"/>
              </a:rPr>
              <a:t>flowing </a:t>
            </a:r>
            <a:r>
              <a:rPr sz="1400" spc="-5" dirty="0">
                <a:solidFill>
                  <a:srgbClr val="404040"/>
                </a:solidFill>
                <a:latin typeface="Trebuchet MS"/>
                <a:cs typeface="Trebuchet MS"/>
              </a:rPr>
              <a:t>mainly in </a:t>
            </a:r>
            <a:r>
              <a:rPr sz="1400" dirty="0">
                <a:solidFill>
                  <a:srgbClr val="404040"/>
                </a:solidFill>
                <a:latin typeface="Trebuchet MS"/>
                <a:cs typeface="Trebuchet MS"/>
              </a:rPr>
              <a:t>a </a:t>
            </a:r>
            <a:r>
              <a:rPr sz="1400" spc="-5" dirty="0">
                <a:solidFill>
                  <a:srgbClr val="404040"/>
                </a:solidFill>
                <a:latin typeface="Trebuchet MS"/>
                <a:cs typeface="Trebuchet MS"/>
              </a:rPr>
              <a:t>plane tangential to the turbine. </a:t>
            </a:r>
            <a:r>
              <a:rPr sz="1400" dirty="0">
                <a:solidFill>
                  <a:srgbClr val="404040"/>
                </a:solidFill>
                <a:latin typeface="Trebuchet MS"/>
                <a:cs typeface="Trebuchet MS"/>
              </a:rPr>
              <a:t>Eg:  </a:t>
            </a:r>
            <a:r>
              <a:rPr sz="1400" spc="-15" dirty="0">
                <a:solidFill>
                  <a:srgbClr val="404040"/>
                </a:solidFill>
                <a:latin typeface="Trebuchet MS"/>
                <a:cs typeface="Trebuchet MS"/>
              </a:rPr>
              <a:t>Pelton</a:t>
            </a:r>
            <a:r>
              <a:rPr sz="1400" spc="-45" dirty="0">
                <a:solidFill>
                  <a:srgbClr val="404040"/>
                </a:solidFill>
                <a:latin typeface="Trebuchet MS"/>
                <a:cs typeface="Trebuchet MS"/>
              </a:rPr>
              <a:t> </a:t>
            </a:r>
            <a:r>
              <a:rPr sz="1400" spc="-5" dirty="0">
                <a:solidFill>
                  <a:srgbClr val="404040"/>
                </a:solidFill>
                <a:latin typeface="Trebuchet MS"/>
                <a:cs typeface="Trebuchet MS"/>
              </a:rPr>
              <a:t>turbine</a:t>
            </a:r>
            <a:endParaRPr sz="1400">
              <a:latin typeface="Trebuchet MS"/>
              <a:cs typeface="Trebuchet MS"/>
            </a:endParaRPr>
          </a:p>
        </p:txBody>
      </p:sp>
      <p:sp>
        <p:nvSpPr>
          <p:cNvPr id="4" name="object 4"/>
          <p:cNvSpPr/>
          <p:nvPr/>
        </p:nvSpPr>
        <p:spPr>
          <a:xfrm>
            <a:off x="524814" y="5715000"/>
            <a:ext cx="971550" cy="11429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30377"/>
            <a:ext cx="6654165" cy="1002030"/>
          </a:xfrm>
          <a:prstGeom prst="rect">
            <a:avLst/>
          </a:prstGeom>
        </p:spPr>
        <p:txBody>
          <a:bodyPr vert="horz" wrap="square" lIns="0" tIns="13335" rIns="0" bIns="0" rtlCol="0">
            <a:spAutoFit/>
          </a:bodyPr>
          <a:lstStyle/>
          <a:p>
            <a:pPr marL="12700" marR="5080">
              <a:lnSpc>
                <a:spcPct val="100000"/>
              </a:lnSpc>
              <a:spcBef>
                <a:spcPts val="105"/>
              </a:spcBef>
            </a:pPr>
            <a:r>
              <a:rPr sz="3200" spc="-20" dirty="0">
                <a:solidFill>
                  <a:srgbClr val="5FCAEE"/>
                </a:solidFill>
                <a:latin typeface="Trebuchet MS"/>
                <a:cs typeface="Trebuchet MS"/>
              </a:rPr>
              <a:t>Pressure </a:t>
            </a:r>
            <a:r>
              <a:rPr sz="3200" spc="-35" dirty="0">
                <a:solidFill>
                  <a:srgbClr val="5FCAEE"/>
                </a:solidFill>
                <a:latin typeface="Trebuchet MS"/>
                <a:cs typeface="Trebuchet MS"/>
              </a:rPr>
              <a:t>Variation </a:t>
            </a:r>
            <a:r>
              <a:rPr sz="3200" dirty="0">
                <a:solidFill>
                  <a:srgbClr val="5FCAEE"/>
                </a:solidFill>
                <a:latin typeface="Trebuchet MS"/>
                <a:cs typeface="Trebuchet MS"/>
              </a:rPr>
              <a:t>in a Fluid at </a:t>
            </a:r>
            <a:r>
              <a:rPr sz="3200" spc="-30" dirty="0">
                <a:solidFill>
                  <a:srgbClr val="5FCAEE"/>
                </a:solidFill>
                <a:latin typeface="Trebuchet MS"/>
                <a:cs typeface="Trebuchet MS"/>
              </a:rPr>
              <a:t>Rest-  </a:t>
            </a:r>
            <a:r>
              <a:rPr sz="3200" dirty="0">
                <a:solidFill>
                  <a:srgbClr val="5FCAEE"/>
                </a:solidFill>
                <a:latin typeface="Trebuchet MS"/>
                <a:cs typeface="Trebuchet MS"/>
              </a:rPr>
              <a:t>Hydrostatic</a:t>
            </a:r>
            <a:r>
              <a:rPr sz="3200" spc="-5" dirty="0">
                <a:solidFill>
                  <a:srgbClr val="5FCAEE"/>
                </a:solidFill>
                <a:latin typeface="Trebuchet MS"/>
                <a:cs typeface="Trebuchet MS"/>
              </a:rPr>
              <a:t> </a:t>
            </a:r>
            <a:r>
              <a:rPr sz="3200" dirty="0">
                <a:solidFill>
                  <a:srgbClr val="5FCAEE"/>
                </a:solidFill>
                <a:latin typeface="Trebuchet MS"/>
                <a:cs typeface="Trebuchet MS"/>
              </a:rPr>
              <a:t>law</a:t>
            </a:r>
            <a:endParaRPr sz="3200">
              <a:latin typeface="Trebuchet MS"/>
              <a:cs typeface="Trebuchet MS"/>
            </a:endParaRPr>
          </a:p>
        </p:txBody>
      </p:sp>
      <p:sp>
        <p:nvSpPr>
          <p:cNvPr id="3" name="object 3"/>
          <p:cNvSpPr/>
          <p:nvPr/>
        </p:nvSpPr>
        <p:spPr>
          <a:xfrm>
            <a:off x="761865" y="2570194"/>
            <a:ext cx="6255729" cy="109898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6689090" cy="574675"/>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5FCAEE"/>
                </a:solidFill>
                <a:latin typeface="Trebuchet MS"/>
                <a:cs typeface="Trebuchet MS"/>
              </a:rPr>
              <a:t>Pressure </a:t>
            </a:r>
            <a:r>
              <a:rPr sz="3600" spc="-5" dirty="0">
                <a:solidFill>
                  <a:srgbClr val="5FCAEE"/>
                </a:solidFill>
                <a:latin typeface="Trebuchet MS"/>
                <a:cs typeface="Trebuchet MS"/>
              </a:rPr>
              <a:t>measuring</a:t>
            </a:r>
            <a:r>
              <a:rPr sz="3600" spc="-25" dirty="0">
                <a:solidFill>
                  <a:srgbClr val="5FCAEE"/>
                </a:solidFill>
                <a:latin typeface="Trebuchet MS"/>
                <a:cs typeface="Trebuchet MS"/>
              </a:rPr>
              <a:t> </a:t>
            </a:r>
            <a:r>
              <a:rPr sz="3600" spc="-5" dirty="0">
                <a:solidFill>
                  <a:srgbClr val="5FCAEE"/>
                </a:solidFill>
                <a:latin typeface="Trebuchet MS"/>
                <a:cs typeface="Trebuchet MS"/>
              </a:rPr>
              <a:t>instruments:</a:t>
            </a:r>
            <a:endParaRPr sz="3600">
              <a:latin typeface="Trebuchet MS"/>
              <a:cs typeface="Trebuchet MS"/>
            </a:endParaRPr>
          </a:p>
        </p:txBody>
      </p:sp>
      <p:sp>
        <p:nvSpPr>
          <p:cNvPr id="3" name="object 3"/>
          <p:cNvSpPr txBox="1"/>
          <p:nvPr/>
        </p:nvSpPr>
        <p:spPr>
          <a:xfrm>
            <a:off x="756310" y="1276308"/>
            <a:ext cx="3869690" cy="4534535"/>
          </a:xfrm>
          <a:prstGeom prst="rect">
            <a:avLst/>
          </a:prstGeom>
        </p:spPr>
        <p:txBody>
          <a:bodyPr vert="horz" wrap="square" lIns="0" tIns="162560" rIns="0" bIns="0" rtlCol="0">
            <a:spAutoFit/>
          </a:bodyPr>
          <a:lstStyle/>
          <a:p>
            <a:pPr marL="355600" indent="-342900">
              <a:lnSpc>
                <a:spcPct val="100000"/>
              </a:lnSpc>
              <a:spcBef>
                <a:spcPts val="1280"/>
              </a:spcBef>
              <a:buSzPct val="78846"/>
              <a:buFont typeface="Wingdings"/>
              <a:buChar char=""/>
              <a:tabLst>
                <a:tab pos="355600" algn="l"/>
              </a:tabLst>
            </a:pPr>
            <a:r>
              <a:rPr sz="2600" dirty="0">
                <a:solidFill>
                  <a:srgbClr val="5FCAEE"/>
                </a:solidFill>
                <a:latin typeface="Trebuchet MS"/>
                <a:cs typeface="Trebuchet MS"/>
              </a:rPr>
              <a:t>Simple</a:t>
            </a:r>
            <a:r>
              <a:rPr sz="2600" spc="-20" dirty="0">
                <a:solidFill>
                  <a:srgbClr val="5FCAEE"/>
                </a:solidFill>
                <a:latin typeface="Trebuchet MS"/>
                <a:cs typeface="Trebuchet MS"/>
              </a:rPr>
              <a:t> </a:t>
            </a:r>
            <a:r>
              <a:rPr sz="2600" spc="-5" dirty="0">
                <a:solidFill>
                  <a:srgbClr val="5FCAEE"/>
                </a:solidFill>
                <a:latin typeface="Trebuchet MS"/>
                <a:cs typeface="Trebuchet MS"/>
              </a:rPr>
              <a:t>manometers</a:t>
            </a:r>
            <a:endParaRPr sz="2600">
              <a:latin typeface="Trebuchet MS"/>
              <a:cs typeface="Trebuchet MS"/>
            </a:endParaRPr>
          </a:p>
          <a:p>
            <a:pPr marL="12700">
              <a:lnSpc>
                <a:spcPct val="100000"/>
              </a:lnSpc>
              <a:spcBef>
                <a:spcPts val="810"/>
              </a:spcBef>
              <a:tabLst>
                <a:tab pos="354965" algn="l"/>
              </a:tabLst>
            </a:pPr>
            <a:r>
              <a:rPr sz="1450" spc="-10" dirty="0">
                <a:solidFill>
                  <a:srgbClr val="5FCAEE"/>
                </a:solidFill>
                <a:latin typeface="Wingdings 3"/>
                <a:cs typeface="Wingdings 3"/>
              </a:rPr>
              <a:t></a:t>
            </a:r>
            <a:r>
              <a:rPr sz="1450" spc="-10" dirty="0">
                <a:solidFill>
                  <a:srgbClr val="5FCAEE"/>
                </a:solidFill>
                <a:latin typeface="Times New Roman"/>
                <a:cs typeface="Times New Roman"/>
              </a:rPr>
              <a:t>	</a:t>
            </a:r>
            <a:r>
              <a:rPr sz="1800" spc="-15" dirty="0">
                <a:solidFill>
                  <a:srgbClr val="404040"/>
                </a:solidFill>
                <a:latin typeface="Trebuchet MS"/>
                <a:cs typeface="Trebuchet MS"/>
              </a:rPr>
              <a:t>Peizometer</a:t>
            </a:r>
            <a:endParaRPr sz="1800">
              <a:latin typeface="Trebuchet MS"/>
              <a:cs typeface="Trebuchet MS"/>
            </a:endParaRPr>
          </a:p>
          <a:p>
            <a:pPr marL="12700">
              <a:lnSpc>
                <a:spcPct val="100000"/>
              </a:lnSpc>
              <a:spcBef>
                <a:spcPts val="780"/>
              </a:spcBef>
              <a:tabLst>
                <a:tab pos="354965" algn="l"/>
              </a:tabLst>
            </a:pPr>
            <a:r>
              <a:rPr sz="1450" spc="-10" dirty="0">
                <a:solidFill>
                  <a:srgbClr val="5FCAEE"/>
                </a:solidFill>
                <a:latin typeface="Wingdings 3"/>
                <a:cs typeface="Wingdings 3"/>
              </a:rPr>
              <a:t></a:t>
            </a:r>
            <a:r>
              <a:rPr sz="1450" spc="-10" dirty="0">
                <a:solidFill>
                  <a:srgbClr val="5FCAEE"/>
                </a:solidFill>
                <a:latin typeface="Times New Roman"/>
                <a:cs typeface="Times New Roman"/>
              </a:rPr>
              <a:t>	</a:t>
            </a:r>
            <a:r>
              <a:rPr sz="1800" spc="-5" dirty="0">
                <a:solidFill>
                  <a:srgbClr val="404040"/>
                </a:solidFill>
                <a:latin typeface="Trebuchet MS"/>
                <a:cs typeface="Trebuchet MS"/>
              </a:rPr>
              <a:t>U-tube</a:t>
            </a:r>
            <a:r>
              <a:rPr sz="1800" spc="-10" dirty="0">
                <a:solidFill>
                  <a:srgbClr val="404040"/>
                </a:solidFill>
                <a:latin typeface="Trebuchet MS"/>
                <a:cs typeface="Trebuchet MS"/>
              </a:rPr>
              <a:t> </a:t>
            </a:r>
            <a:r>
              <a:rPr sz="1800" spc="-5" dirty="0">
                <a:solidFill>
                  <a:srgbClr val="404040"/>
                </a:solidFill>
                <a:latin typeface="Trebuchet MS"/>
                <a:cs typeface="Trebuchet MS"/>
              </a:rPr>
              <a:t>manometer</a:t>
            </a:r>
            <a:endParaRPr sz="1800">
              <a:latin typeface="Trebuchet MS"/>
              <a:cs typeface="Trebuchet MS"/>
            </a:endParaRPr>
          </a:p>
          <a:p>
            <a:pPr marL="12700">
              <a:lnSpc>
                <a:spcPct val="100000"/>
              </a:lnSpc>
              <a:spcBef>
                <a:spcPts val="795"/>
              </a:spcBef>
              <a:tabLst>
                <a:tab pos="354965" algn="l"/>
              </a:tabLst>
            </a:pPr>
            <a:r>
              <a:rPr sz="1450" spc="-10" dirty="0">
                <a:solidFill>
                  <a:srgbClr val="5FCAEE"/>
                </a:solidFill>
                <a:latin typeface="Wingdings 3"/>
                <a:cs typeface="Wingdings 3"/>
              </a:rPr>
              <a:t></a:t>
            </a:r>
            <a:r>
              <a:rPr sz="1450" spc="-10" dirty="0">
                <a:solidFill>
                  <a:srgbClr val="5FCAEE"/>
                </a:solidFill>
                <a:latin typeface="Times New Roman"/>
                <a:cs typeface="Times New Roman"/>
              </a:rPr>
              <a:t>	</a:t>
            </a:r>
            <a:r>
              <a:rPr sz="1800" dirty="0">
                <a:solidFill>
                  <a:srgbClr val="404040"/>
                </a:solidFill>
                <a:latin typeface="Trebuchet MS"/>
                <a:cs typeface="Trebuchet MS"/>
              </a:rPr>
              <a:t>Single </a:t>
            </a:r>
            <a:r>
              <a:rPr sz="1800" spc="-5" dirty="0">
                <a:solidFill>
                  <a:srgbClr val="404040"/>
                </a:solidFill>
                <a:latin typeface="Trebuchet MS"/>
                <a:cs typeface="Trebuchet MS"/>
              </a:rPr>
              <a:t>column</a:t>
            </a:r>
            <a:r>
              <a:rPr sz="1800" spc="-20" dirty="0">
                <a:solidFill>
                  <a:srgbClr val="404040"/>
                </a:solidFill>
                <a:latin typeface="Trebuchet MS"/>
                <a:cs typeface="Trebuchet MS"/>
              </a:rPr>
              <a:t> </a:t>
            </a:r>
            <a:r>
              <a:rPr sz="1800" spc="-5" dirty="0">
                <a:solidFill>
                  <a:srgbClr val="404040"/>
                </a:solidFill>
                <a:latin typeface="Trebuchet MS"/>
                <a:cs typeface="Trebuchet MS"/>
              </a:rPr>
              <a:t>manometer</a:t>
            </a:r>
            <a:endParaRPr sz="1800">
              <a:latin typeface="Trebuchet MS"/>
              <a:cs typeface="Trebuchet MS"/>
            </a:endParaRPr>
          </a:p>
          <a:p>
            <a:pPr marL="355600" indent="-342900">
              <a:lnSpc>
                <a:spcPct val="100000"/>
              </a:lnSpc>
              <a:spcBef>
                <a:spcPts val="665"/>
              </a:spcBef>
              <a:buSzPct val="78846"/>
              <a:buFont typeface="Wingdings"/>
              <a:buChar char=""/>
              <a:tabLst>
                <a:tab pos="355600" algn="l"/>
              </a:tabLst>
            </a:pPr>
            <a:r>
              <a:rPr sz="2600" spc="-5" dirty="0">
                <a:solidFill>
                  <a:srgbClr val="5FCAEE"/>
                </a:solidFill>
                <a:latin typeface="Trebuchet MS"/>
                <a:cs typeface="Trebuchet MS"/>
              </a:rPr>
              <a:t>Differential</a:t>
            </a:r>
            <a:r>
              <a:rPr sz="2600" spc="-80" dirty="0">
                <a:solidFill>
                  <a:srgbClr val="5FCAEE"/>
                </a:solidFill>
                <a:latin typeface="Trebuchet MS"/>
                <a:cs typeface="Trebuchet MS"/>
              </a:rPr>
              <a:t> </a:t>
            </a:r>
            <a:r>
              <a:rPr sz="2600" spc="-5" dirty="0">
                <a:solidFill>
                  <a:srgbClr val="5FCAEE"/>
                </a:solidFill>
                <a:latin typeface="Trebuchet MS"/>
                <a:cs typeface="Trebuchet MS"/>
              </a:rPr>
              <a:t>manometer</a:t>
            </a:r>
            <a:endParaRPr sz="2600">
              <a:latin typeface="Trebuchet MS"/>
              <a:cs typeface="Trebuchet MS"/>
            </a:endParaRPr>
          </a:p>
          <a:p>
            <a:pPr marL="12700">
              <a:lnSpc>
                <a:spcPct val="100000"/>
              </a:lnSpc>
              <a:spcBef>
                <a:spcPts val="800"/>
              </a:spcBef>
              <a:tabLst>
                <a:tab pos="354965" algn="l"/>
              </a:tabLst>
            </a:pPr>
            <a:r>
              <a:rPr sz="1450" spc="-10" dirty="0">
                <a:solidFill>
                  <a:srgbClr val="5FCAEE"/>
                </a:solidFill>
                <a:latin typeface="Wingdings 3"/>
                <a:cs typeface="Wingdings 3"/>
              </a:rPr>
              <a:t></a:t>
            </a:r>
            <a:r>
              <a:rPr sz="1450" spc="-10" dirty="0">
                <a:solidFill>
                  <a:srgbClr val="5FCAEE"/>
                </a:solidFill>
                <a:latin typeface="Times New Roman"/>
                <a:cs typeface="Times New Roman"/>
              </a:rPr>
              <a:t>	</a:t>
            </a:r>
            <a:r>
              <a:rPr sz="1800" spc="-5" dirty="0">
                <a:solidFill>
                  <a:srgbClr val="404040"/>
                </a:solidFill>
                <a:latin typeface="Trebuchet MS"/>
                <a:cs typeface="Trebuchet MS"/>
              </a:rPr>
              <a:t>2piezometer</a:t>
            </a:r>
            <a:r>
              <a:rPr sz="1800" spc="5" dirty="0">
                <a:solidFill>
                  <a:srgbClr val="404040"/>
                </a:solidFill>
                <a:latin typeface="Trebuchet MS"/>
                <a:cs typeface="Trebuchet MS"/>
              </a:rPr>
              <a:t> </a:t>
            </a:r>
            <a:r>
              <a:rPr sz="1800" spc="-5" dirty="0">
                <a:solidFill>
                  <a:srgbClr val="404040"/>
                </a:solidFill>
                <a:latin typeface="Trebuchet MS"/>
                <a:cs typeface="Trebuchet MS"/>
              </a:rPr>
              <a:t>d.f</a:t>
            </a:r>
            <a:endParaRPr sz="1800">
              <a:latin typeface="Trebuchet MS"/>
              <a:cs typeface="Trebuchet MS"/>
            </a:endParaRPr>
          </a:p>
          <a:p>
            <a:pPr marL="12700">
              <a:lnSpc>
                <a:spcPct val="100000"/>
              </a:lnSpc>
              <a:spcBef>
                <a:spcPts val="790"/>
              </a:spcBef>
              <a:tabLst>
                <a:tab pos="354965" algn="l"/>
              </a:tabLst>
            </a:pPr>
            <a:r>
              <a:rPr sz="1450" spc="-10" dirty="0">
                <a:solidFill>
                  <a:srgbClr val="5FCAEE"/>
                </a:solidFill>
                <a:latin typeface="Wingdings 3"/>
                <a:cs typeface="Wingdings 3"/>
              </a:rPr>
              <a:t></a:t>
            </a:r>
            <a:r>
              <a:rPr sz="1450" spc="-10" dirty="0">
                <a:solidFill>
                  <a:srgbClr val="5FCAEE"/>
                </a:solidFill>
                <a:latin typeface="Times New Roman"/>
                <a:cs typeface="Times New Roman"/>
              </a:rPr>
              <a:t>	</a:t>
            </a:r>
            <a:r>
              <a:rPr sz="1800" spc="-5" dirty="0">
                <a:solidFill>
                  <a:srgbClr val="404040"/>
                </a:solidFill>
                <a:latin typeface="Trebuchet MS"/>
                <a:cs typeface="Trebuchet MS"/>
              </a:rPr>
              <a:t>Inverted u-tube</a:t>
            </a:r>
            <a:r>
              <a:rPr sz="1800" spc="15" dirty="0">
                <a:solidFill>
                  <a:srgbClr val="404040"/>
                </a:solidFill>
                <a:latin typeface="Trebuchet MS"/>
                <a:cs typeface="Trebuchet MS"/>
              </a:rPr>
              <a:t> </a:t>
            </a:r>
            <a:r>
              <a:rPr sz="1800" spc="-5" dirty="0">
                <a:solidFill>
                  <a:srgbClr val="404040"/>
                </a:solidFill>
                <a:latin typeface="Trebuchet MS"/>
                <a:cs typeface="Trebuchet MS"/>
              </a:rPr>
              <a:t>manometer</a:t>
            </a:r>
            <a:endParaRPr sz="1800">
              <a:latin typeface="Trebuchet MS"/>
              <a:cs typeface="Trebuchet MS"/>
            </a:endParaRPr>
          </a:p>
          <a:p>
            <a:pPr marL="12700">
              <a:lnSpc>
                <a:spcPct val="100000"/>
              </a:lnSpc>
              <a:spcBef>
                <a:spcPts val="785"/>
              </a:spcBef>
              <a:tabLst>
                <a:tab pos="354965" algn="l"/>
              </a:tabLst>
            </a:pPr>
            <a:r>
              <a:rPr sz="1450" spc="-10" dirty="0">
                <a:solidFill>
                  <a:srgbClr val="5FCAEE"/>
                </a:solidFill>
                <a:latin typeface="Wingdings 3"/>
                <a:cs typeface="Wingdings 3"/>
              </a:rPr>
              <a:t></a:t>
            </a:r>
            <a:r>
              <a:rPr sz="1450" spc="-10" dirty="0">
                <a:solidFill>
                  <a:srgbClr val="5FCAEE"/>
                </a:solidFill>
                <a:latin typeface="Times New Roman"/>
                <a:cs typeface="Times New Roman"/>
              </a:rPr>
              <a:t>	</a:t>
            </a:r>
            <a:r>
              <a:rPr sz="1800" spc="-5" dirty="0">
                <a:solidFill>
                  <a:srgbClr val="404040"/>
                </a:solidFill>
                <a:latin typeface="Trebuchet MS"/>
                <a:cs typeface="Trebuchet MS"/>
              </a:rPr>
              <a:t>U-tube differential</a:t>
            </a:r>
            <a:r>
              <a:rPr sz="1800" spc="-20" dirty="0">
                <a:solidFill>
                  <a:srgbClr val="404040"/>
                </a:solidFill>
                <a:latin typeface="Trebuchet MS"/>
                <a:cs typeface="Trebuchet MS"/>
              </a:rPr>
              <a:t> </a:t>
            </a:r>
            <a:r>
              <a:rPr sz="1800" spc="-5" dirty="0">
                <a:solidFill>
                  <a:srgbClr val="404040"/>
                </a:solidFill>
                <a:latin typeface="Trebuchet MS"/>
                <a:cs typeface="Trebuchet MS"/>
              </a:rPr>
              <a:t>manometer</a:t>
            </a:r>
            <a:endParaRPr sz="1800">
              <a:latin typeface="Trebuchet MS"/>
              <a:cs typeface="Trebuchet MS"/>
            </a:endParaRPr>
          </a:p>
          <a:p>
            <a:pPr marL="355600" indent="-342900">
              <a:lnSpc>
                <a:spcPct val="100000"/>
              </a:lnSpc>
              <a:spcBef>
                <a:spcPts val="660"/>
              </a:spcBef>
              <a:buSzPct val="78846"/>
              <a:buFont typeface="Wingdings"/>
              <a:buChar char=""/>
              <a:tabLst>
                <a:tab pos="355600" algn="l"/>
              </a:tabLst>
            </a:pPr>
            <a:r>
              <a:rPr sz="2600" spc="-15" dirty="0">
                <a:solidFill>
                  <a:srgbClr val="5FCAEE"/>
                </a:solidFill>
                <a:latin typeface="Trebuchet MS"/>
                <a:cs typeface="Trebuchet MS"/>
              </a:rPr>
              <a:t>Pressure</a:t>
            </a:r>
            <a:r>
              <a:rPr sz="2600" spc="-35" dirty="0">
                <a:solidFill>
                  <a:srgbClr val="5FCAEE"/>
                </a:solidFill>
                <a:latin typeface="Trebuchet MS"/>
                <a:cs typeface="Trebuchet MS"/>
              </a:rPr>
              <a:t> </a:t>
            </a:r>
            <a:r>
              <a:rPr sz="2600" dirty="0">
                <a:solidFill>
                  <a:srgbClr val="5FCAEE"/>
                </a:solidFill>
                <a:latin typeface="Trebuchet MS"/>
                <a:cs typeface="Trebuchet MS"/>
              </a:rPr>
              <a:t>gauges</a:t>
            </a:r>
            <a:endParaRPr sz="2600">
              <a:latin typeface="Trebuchet MS"/>
              <a:cs typeface="Trebuchet MS"/>
            </a:endParaRPr>
          </a:p>
          <a:p>
            <a:pPr marL="12700">
              <a:lnSpc>
                <a:spcPct val="100000"/>
              </a:lnSpc>
              <a:spcBef>
                <a:spcPts val="815"/>
              </a:spcBef>
              <a:tabLst>
                <a:tab pos="354965" algn="l"/>
              </a:tabLst>
            </a:pPr>
            <a:r>
              <a:rPr sz="1450" spc="-10" dirty="0">
                <a:solidFill>
                  <a:srgbClr val="5FCAEE"/>
                </a:solidFill>
                <a:latin typeface="Wingdings 3"/>
                <a:cs typeface="Wingdings 3"/>
              </a:rPr>
              <a:t></a:t>
            </a:r>
            <a:r>
              <a:rPr sz="1450" spc="-10" dirty="0">
                <a:solidFill>
                  <a:srgbClr val="5FCAEE"/>
                </a:solidFill>
                <a:latin typeface="Times New Roman"/>
                <a:cs typeface="Times New Roman"/>
              </a:rPr>
              <a:t>	</a:t>
            </a:r>
            <a:r>
              <a:rPr sz="1800" spc="-5" dirty="0">
                <a:solidFill>
                  <a:srgbClr val="404040"/>
                </a:solidFill>
                <a:latin typeface="Trebuchet MS"/>
                <a:cs typeface="Trebuchet MS"/>
              </a:rPr>
              <a:t>Bourdon tube </a:t>
            </a:r>
            <a:r>
              <a:rPr sz="1800" dirty="0">
                <a:solidFill>
                  <a:srgbClr val="404040"/>
                </a:solidFill>
                <a:latin typeface="Trebuchet MS"/>
                <a:cs typeface="Trebuchet MS"/>
              </a:rPr>
              <a:t>pressure</a:t>
            </a:r>
            <a:r>
              <a:rPr sz="1800" spc="-40" dirty="0">
                <a:solidFill>
                  <a:srgbClr val="404040"/>
                </a:solidFill>
                <a:latin typeface="Trebuchet MS"/>
                <a:cs typeface="Trebuchet MS"/>
              </a:rPr>
              <a:t> </a:t>
            </a:r>
            <a:r>
              <a:rPr sz="1800" dirty="0">
                <a:solidFill>
                  <a:srgbClr val="404040"/>
                </a:solidFill>
                <a:latin typeface="Trebuchet MS"/>
                <a:cs typeface="Trebuchet MS"/>
              </a:rPr>
              <a:t>gauges</a:t>
            </a:r>
            <a:endParaRPr sz="1800">
              <a:latin typeface="Trebuchet MS"/>
              <a:cs typeface="Trebuchet MS"/>
            </a:endParaRPr>
          </a:p>
          <a:p>
            <a:pPr marL="12700">
              <a:lnSpc>
                <a:spcPct val="100000"/>
              </a:lnSpc>
              <a:spcBef>
                <a:spcPts val="780"/>
              </a:spcBef>
              <a:tabLst>
                <a:tab pos="354965" algn="l"/>
              </a:tabLst>
            </a:pPr>
            <a:r>
              <a:rPr sz="1450" spc="-10" dirty="0">
                <a:solidFill>
                  <a:srgbClr val="5FCAEE"/>
                </a:solidFill>
                <a:latin typeface="Wingdings 3"/>
                <a:cs typeface="Wingdings 3"/>
              </a:rPr>
              <a:t></a:t>
            </a:r>
            <a:r>
              <a:rPr sz="1450" spc="-10" dirty="0">
                <a:solidFill>
                  <a:srgbClr val="5FCAEE"/>
                </a:solidFill>
                <a:latin typeface="Times New Roman"/>
                <a:cs typeface="Times New Roman"/>
              </a:rPr>
              <a:t>	</a:t>
            </a:r>
            <a:r>
              <a:rPr sz="1800" spc="-5" dirty="0">
                <a:solidFill>
                  <a:srgbClr val="404040"/>
                </a:solidFill>
                <a:latin typeface="Trebuchet MS"/>
                <a:cs typeface="Trebuchet MS"/>
              </a:rPr>
              <a:t>Diaphragam </a:t>
            </a:r>
            <a:r>
              <a:rPr sz="1800" dirty="0">
                <a:solidFill>
                  <a:srgbClr val="404040"/>
                </a:solidFill>
                <a:latin typeface="Trebuchet MS"/>
                <a:cs typeface="Trebuchet MS"/>
              </a:rPr>
              <a:t>pressure</a:t>
            </a:r>
            <a:r>
              <a:rPr sz="1800" spc="-25" dirty="0">
                <a:solidFill>
                  <a:srgbClr val="404040"/>
                </a:solidFill>
                <a:latin typeface="Trebuchet MS"/>
                <a:cs typeface="Trebuchet MS"/>
              </a:rPr>
              <a:t> </a:t>
            </a:r>
            <a:r>
              <a:rPr sz="1800" dirty="0">
                <a:solidFill>
                  <a:srgbClr val="404040"/>
                </a:solidFill>
                <a:latin typeface="Trebuchet MS"/>
                <a:cs typeface="Trebuchet MS"/>
              </a:rPr>
              <a:t>gauges</a:t>
            </a:r>
            <a:endParaRPr sz="1800">
              <a:latin typeface="Trebuchet MS"/>
              <a:cs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250952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5FCAEE"/>
                </a:solidFill>
                <a:latin typeface="Trebuchet MS"/>
                <a:cs typeface="Trebuchet MS"/>
              </a:rPr>
              <a:t>Manometers</a:t>
            </a:r>
            <a:endParaRPr sz="3600">
              <a:latin typeface="Trebuchet MS"/>
              <a:cs typeface="Trebuchet MS"/>
            </a:endParaRPr>
          </a:p>
        </p:txBody>
      </p:sp>
      <p:sp>
        <p:nvSpPr>
          <p:cNvPr id="3" name="object 3"/>
          <p:cNvSpPr/>
          <p:nvPr/>
        </p:nvSpPr>
        <p:spPr>
          <a:xfrm>
            <a:off x="5275198" y="2060651"/>
            <a:ext cx="4499864" cy="354406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270372" y="2055888"/>
            <a:ext cx="4509770" cy="3554095"/>
          </a:xfrm>
          <a:custGeom>
            <a:avLst/>
            <a:gdLst/>
            <a:ahLst/>
            <a:cxnLst/>
            <a:rect l="l" t="t" r="r" b="b"/>
            <a:pathLst>
              <a:path w="4509770" h="3554095">
                <a:moveTo>
                  <a:pt x="0" y="3553587"/>
                </a:moveTo>
                <a:lnTo>
                  <a:pt x="4509388" y="3553587"/>
                </a:lnTo>
                <a:lnTo>
                  <a:pt x="4509388" y="0"/>
                </a:lnTo>
                <a:lnTo>
                  <a:pt x="0" y="0"/>
                </a:lnTo>
                <a:lnTo>
                  <a:pt x="0" y="3553587"/>
                </a:lnTo>
                <a:close/>
              </a:path>
            </a:pathLst>
          </a:custGeom>
          <a:ln w="9525">
            <a:solidFill>
              <a:srgbClr val="2C3B43"/>
            </a:solidFill>
          </a:ln>
        </p:spPr>
        <p:txBody>
          <a:bodyPr wrap="square" lIns="0" tIns="0" rIns="0" bIns="0" rtlCol="0"/>
          <a:lstStyle/>
          <a:p>
            <a:endParaRPr/>
          </a:p>
        </p:txBody>
      </p:sp>
      <p:sp>
        <p:nvSpPr>
          <p:cNvPr id="5" name="object 5"/>
          <p:cNvSpPr txBox="1"/>
          <p:nvPr/>
        </p:nvSpPr>
        <p:spPr>
          <a:xfrm>
            <a:off x="259181" y="2443988"/>
            <a:ext cx="4813300" cy="2769235"/>
          </a:xfrm>
          <a:prstGeom prst="rect">
            <a:avLst/>
          </a:prstGeom>
        </p:spPr>
        <p:txBody>
          <a:bodyPr vert="horz" wrap="square" lIns="0" tIns="12700" rIns="0" bIns="0" rtlCol="0">
            <a:spAutoFit/>
          </a:bodyPr>
          <a:lstStyle/>
          <a:p>
            <a:pPr marL="12700" marR="5080">
              <a:lnSpc>
                <a:spcPct val="100000"/>
              </a:lnSpc>
              <a:spcBef>
                <a:spcPts val="100"/>
              </a:spcBef>
              <a:tabLst>
                <a:tab pos="2455545" algn="l"/>
              </a:tabLst>
            </a:pPr>
            <a:r>
              <a:rPr sz="1800" u="heavy" spc="-10" dirty="0">
                <a:solidFill>
                  <a:srgbClr val="2C3B43"/>
                </a:solidFill>
                <a:uFill>
                  <a:solidFill>
                    <a:srgbClr val="2C3B43"/>
                  </a:solidFill>
                </a:uFill>
                <a:latin typeface="Trebuchet MS"/>
                <a:cs typeface="Trebuchet MS"/>
              </a:rPr>
              <a:t>Principle</a:t>
            </a:r>
            <a:r>
              <a:rPr sz="1800" u="heavy" spc="-30" dirty="0">
                <a:solidFill>
                  <a:srgbClr val="2C3B43"/>
                </a:solidFill>
                <a:uFill>
                  <a:solidFill>
                    <a:srgbClr val="2C3B43"/>
                  </a:solidFill>
                </a:uFill>
                <a:latin typeface="Trebuchet MS"/>
                <a:cs typeface="Trebuchet MS"/>
              </a:rPr>
              <a:t> </a:t>
            </a:r>
            <a:r>
              <a:rPr sz="1800" u="heavy" spc="-5" dirty="0">
                <a:solidFill>
                  <a:srgbClr val="2C3B43"/>
                </a:solidFill>
                <a:uFill>
                  <a:solidFill>
                    <a:srgbClr val="2C3B43"/>
                  </a:solidFill>
                </a:uFill>
                <a:latin typeface="Trebuchet MS"/>
                <a:cs typeface="Trebuchet MS"/>
              </a:rPr>
              <a:t>of</a:t>
            </a:r>
            <a:r>
              <a:rPr sz="1800" u="heavy" spc="5" dirty="0">
                <a:solidFill>
                  <a:srgbClr val="2C3B43"/>
                </a:solidFill>
                <a:uFill>
                  <a:solidFill>
                    <a:srgbClr val="2C3B43"/>
                  </a:solidFill>
                </a:uFill>
                <a:latin typeface="Trebuchet MS"/>
                <a:cs typeface="Trebuchet MS"/>
              </a:rPr>
              <a:t> </a:t>
            </a:r>
            <a:r>
              <a:rPr sz="1800" u="heavy" spc="-5" dirty="0">
                <a:solidFill>
                  <a:srgbClr val="2C3B43"/>
                </a:solidFill>
                <a:uFill>
                  <a:solidFill>
                    <a:srgbClr val="2C3B43"/>
                  </a:solidFill>
                </a:uFill>
                <a:latin typeface="Trebuchet MS"/>
                <a:cs typeface="Trebuchet MS"/>
              </a:rPr>
              <a:t>operation</a:t>
            </a:r>
            <a:r>
              <a:rPr sz="1800" spc="-5" dirty="0">
                <a:solidFill>
                  <a:srgbClr val="2C3B43"/>
                </a:solidFill>
                <a:latin typeface="Trebuchet MS"/>
                <a:cs typeface="Trebuchet MS"/>
              </a:rPr>
              <a:t>:	Manometers are  devices in which columns of suitable liquid are  used to measure the difference in </a:t>
            </a:r>
            <a:r>
              <a:rPr sz="1800" dirty="0">
                <a:solidFill>
                  <a:srgbClr val="2C3B43"/>
                </a:solidFill>
                <a:latin typeface="Trebuchet MS"/>
                <a:cs typeface="Trebuchet MS"/>
              </a:rPr>
              <a:t>pressure  </a:t>
            </a:r>
            <a:r>
              <a:rPr sz="1800" spc="-5" dirty="0">
                <a:solidFill>
                  <a:srgbClr val="2C3B43"/>
                </a:solidFill>
                <a:latin typeface="Trebuchet MS"/>
                <a:cs typeface="Trebuchet MS"/>
              </a:rPr>
              <a:t>between two points, or between </a:t>
            </a:r>
            <a:r>
              <a:rPr sz="1800" dirty="0">
                <a:solidFill>
                  <a:srgbClr val="2C3B43"/>
                </a:solidFill>
                <a:latin typeface="Trebuchet MS"/>
                <a:cs typeface="Trebuchet MS"/>
              </a:rPr>
              <a:t>a </a:t>
            </a:r>
            <a:r>
              <a:rPr sz="1800" spc="-10" dirty="0">
                <a:solidFill>
                  <a:srgbClr val="2C3B43"/>
                </a:solidFill>
                <a:latin typeface="Trebuchet MS"/>
                <a:cs typeface="Trebuchet MS"/>
              </a:rPr>
              <a:t>certain  </a:t>
            </a:r>
            <a:r>
              <a:rPr sz="1800" spc="-5" dirty="0">
                <a:solidFill>
                  <a:srgbClr val="2C3B43"/>
                </a:solidFill>
                <a:latin typeface="Trebuchet MS"/>
                <a:cs typeface="Trebuchet MS"/>
              </a:rPr>
              <a:t>point and the atmosphere </a:t>
            </a:r>
            <a:r>
              <a:rPr sz="1800" dirty="0">
                <a:solidFill>
                  <a:srgbClr val="2C3B43"/>
                </a:solidFill>
                <a:latin typeface="Trebuchet MS"/>
                <a:cs typeface="Trebuchet MS"/>
              </a:rPr>
              <a:t>(p</a:t>
            </a:r>
            <a:r>
              <a:rPr sz="1800" baseline="-20833" dirty="0">
                <a:solidFill>
                  <a:srgbClr val="2C3B43"/>
                </a:solidFill>
                <a:latin typeface="Trebuchet MS"/>
                <a:cs typeface="Trebuchet MS"/>
              </a:rPr>
              <a:t>atm</a:t>
            </a:r>
            <a:r>
              <a:rPr sz="1800" dirty="0">
                <a:solidFill>
                  <a:srgbClr val="2C3B43"/>
                </a:solidFill>
                <a:latin typeface="Trebuchet MS"/>
                <a:cs typeface="Trebuchet MS"/>
              </a:rPr>
              <a:t>).</a:t>
            </a:r>
            <a:endParaRPr sz="1800">
              <a:latin typeface="Trebuchet MS"/>
              <a:cs typeface="Trebuchet MS"/>
            </a:endParaRPr>
          </a:p>
          <a:p>
            <a:pPr>
              <a:lnSpc>
                <a:spcPct val="100000"/>
              </a:lnSpc>
              <a:spcBef>
                <a:spcPts val="30"/>
              </a:spcBef>
            </a:pPr>
            <a:endParaRPr sz="1850">
              <a:latin typeface="Times New Roman"/>
              <a:cs typeface="Times New Roman"/>
            </a:endParaRPr>
          </a:p>
          <a:p>
            <a:pPr marL="299085" marR="461645" indent="-286385">
              <a:lnSpc>
                <a:spcPct val="100000"/>
              </a:lnSpc>
              <a:spcBef>
                <a:spcPts val="5"/>
              </a:spcBef>
              <a:buClr>
                <a:srgbClr val="2C3B43"/>
              </a:buClr>
              <a:buSzPct val="108333"/>
              <a:buFont typeface="Wingdings"/>
              <a:buChar char=""/>
              <a:tabLst>
                <a:tab pos="353695" algn="l"/>
                <a:tab pos="354330" algn="l"/>
              </a:tabLst>
            </a:pPr>
            <a:r>
              <a:rPr dirty="0"/>
              <a:t>	</a:t>
            </a:r>
            <a:r>
              <a:rPr sz="1800" spc="-5" dirty="0">
                <a:solidFill>
                  <a:srgbClr val="2C3B43"/>
                </a:solidFill>
                <a:latin typeface="Trebuchet MS"/>
                <a:cs typeface="Trebuchet MS"/>
              </a:rPr>
              <a:t>Applying fundamental equations of  hydrostatics the </a:t>
            </a:r>
            <a:r>
              <a:rPr sz="1800" dirty="0">
                <a:solidFill>
                  <a:srgbClr val="2C3B43"/>
                </a:solidFill>
                <a:latin typeface="Trebuchet MS"/>
                <a:cs typeface="Trebuchet MS"/>
              </a:rPr>
              <a:t>pressure </a:t>
            </a:r>
            <a:r>
              <a:rPr sz="1800" spc="-5" dirty="0">
                <a:solidFill>
                  <a:srgbClr val="2C3B43"/>
                </a:solidFill>
                <a:latin typeface="Trebuchet MS"/>
                <a:cs typeface="Trebuchet MS"/>
              </a:rPr>
              <a:t>difference, </a:t>
            </a:r>
            <a:r>
              <a:rPr sz="1800" spc="-175" dirty="0">
                <a:solidFill>
                  <a:srgbClr val="2C3B43"/>
                </a:solidFill>
                <a:latin typeface="Trebuchet MS"/>
                <a:cs typeface="Trebuchet MS"/>
              </a:rPr>
              <a:t>P,  </a:t>
            </a:r>
            <a:r>
              <a:rPr sz="1800" spc="-5" dirty="0">
                <a:solidFill>
                  <a:srgbClr val="2C3B43"/>
                </a:solidFill>
                <a:latin typeface="Trebuchet MS"/>
                <a:cs typeface="Trebuchet MS"/>
              </a:rPr>
              <a:t>between the two </a:t>
            </a:r>
            <a:r>
              <a:rPr sz="1800" dirty="0">
                <a:solidFill>
                  <a:srgbClr val="2C3B43"/>
                </a:solidFill>
                <a:latin typeface="Trebuchet MS"/>
                <a:cs typeface="Trebuchet MS"/>
              </a:rPr>
              <a:t>liquid </a:t>
            </a:r>
            <a:r>
              <a:rPr sz="1800" spc="-5" dirty="0">
                <a:solidFill>
                  <a:srgbClr val="2C3B43"/>
                </a:solidFill>
                <a:latin typeface="Trebuchet MS"/>
                <a:cs typeface="Trebuchet MS"/>
              </a:rPr>
              <a:t>columns can be  </a:t>
            </a:r>
            <a:r>
              <a:rPr sz="1800" spc="-10" dirty="0">
                <a:solidFill>
                  <a:srgbClr val="2C3B43"/>
                </a:solidFill>
                <a:latin typeface="Trebuchet MS"/>
                <a:cs typeface="Trebuchet MS"/>
              </a:rPr>
              <a:t>calculated.</a:t>
            </a:r>
            <a:endParaRPr sz="1800">
              <a:latin typeface="Trebuchet MS"/>
              <a:cs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2559685"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5FCAEE"/>
                </a:solidFill>
                <a:latin typeface="Trebuchet MS"/>
                <a:cs typeface="Trebuchet MS"/>
              </a:rPr>
              <a:t>PEI</a:t>
            </a:r>
            <a:r>
              <a:rPr sz="3600" spc="-10" dirty="0">
                <a:solidFill>
                  <a:srgbClr val="5FCAEE"/>
                </a:solidFill>
                <a:latin typeface="Trebuchet MS"/>
                <a:cs typeface="Trebuchet MS"/>
              </a:rPr>
              <a:t>Z</a:t>
            </a:r>
            <a:r>
              <a:rPr sz="3600" dirty="0">
                <a:solidFill>
                  <a:srgbClr val="5FCAEE"/>
                </a:solidFill>
                <a:latin typeface="Trebuchet MS"/>
                <a:cs typeface="Trebuchet MS"/>
              </a:rPr>
              <a:t>OMETER</a:t>
            </a:r>
            <a:endParaRPr sz="3600">
              <a:latin typeface="Trebuchet MS"/>
              <a:cs typeface="Trebuchet MS"/>
            </a:endParaRPr>
          </a:p>
        </p:txBody>
      </p:sp>
      <p:sp>
        <p:nvSpPr>
          <p:cNvPr id="3" name="object 3"/>
          <p:cNvSpPr/>
          <p:nvPr/>
        </p:nvSpPr>
        <p:spPr>
          <a:xfrm>
            <a:off x="811364" y="1930400"/>
            <a:ext cx="2299189" cy="34726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692650" y="1930400"/>
            <a:ext cx="2909824" cy="347268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423418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5FCAEE"/>
                </a:solidFill>
                <a:latin typeface="Trebuchet MS"/>
                <a:cs typeface="Trebuchet MS"/>
              </a:rPr>
              <a:t>U-TUBE</a:t>
            </a:r>
            <a:r>
              <a:rPr sz="3600" spc="-85" dirty="0">
                <a:solidFill>
                  <a:srgbClr val="5FCAEE"/>
                </a:solidFill>
                <a:latin typeface="Trebuchet MS"/>
                <a:cs typeface="Trebuchet MS"/>
              </a:rPr>
              <a:t> </a:t>
            </a:r>
            <a:r>
              <a:rPr sz="3600" spc="-5" dirty="0">
                <a:solidFill>
                  <a:srgbClr val="5FCAEE"/>
                </a:solidFill>
                <a:latin typeface="Trebuchet MS"/>
                <a:cs typeface="Trebuchet MS"/>
              </a:rPr>
              <a:t>MANOMETER</a:t>
            </a:r>
            <a:endParaRPr sz="3600">
              <a:latin typeface="Trebuchet MS"/>
              <a:cs typeface="Trebuchet MS"/>
            </a:endParaRPr>
          </a:p>
        </p:txBody>
      </p:sp>
      <p:sp>
        <p:nvSpPr>
          <p:cNvPr id="3" name="object 3"/>
          <p:cNvSpPr/>
          <p:nvPr/>
        </p:nvSpPr>
        <p:spPr>
          <a:xfrm>
            <a:off x="5910326" y="1867407"/>
            <a:ext cx="2331847" cy="35530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96240" y="1867407"/>
            <a:ext cx="3840353" cy="361353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5356225" cy="574675"/>
          </a:xfrm>
          <a:prstGeom prst="rect">
            <a:avLst/>
          </a:prstGeom>
        </p:spPr>
        <p:txBody>
          <a:bodyPr vert="horz" wrap="square" lIns="0" tIns="12700" rIns="0" bIns="0" rtlCol="0">
            <a:spAutoFit/>
          </a:bodyPr>
          <a:lstStyle/>
          <a:p>
            <a:pPr marL="12700">
              <a:lnSpc>
                <a:spcPct val="100000"/>
              </a:lnSpc>
              <a:spcBef>
                <a:spcPts val="100"/>
              </a:spcBef>
              <a:tabLst>
                <a:tab pos="1364615" algn="l"/>
              </a:tabLst>
            </a:pPr>
            <a:r>
              <a:rPr sz="3600" dirty="0">
                <a:solidFill>
                  <a:srgbClr val="5FCAEE"/>
                </a:solidFill>
                <a:latin typeface="Trebuchet MS"/>
                <a:cs typeface="Trebuchet MS"/>
              </a:rPr>
              <a:t>Single	</a:t>
            </a:r>
            <a:r>
              <a:rPr sz="3600" spc="-5" dirty="0">
                <a:solidFill>
                  <a:srgbClr val="5FCAEE"/>
                </a:solidFill>
                <a:latin typeface="Trebuchet MS"/>
                <a:cs typeface="Trebuchet MS"/>
              </a:rPr>
              <a:t>column</a:t>
            </a:r>
            <a:r>
              <a:rPr sz="3600" spc="-60" dirty="0">
                <a:solidFill>
                  <a:srgbClr val="5FCAEE"/>
                </a:solidFill>
                <a:latin typeface="Trebuchet MS"/>
                <a:cs typeface="Trebuchet MS"/>
              </a:rPr>
              <a:t> </a:t>
            </a:r>
            <a:r>
              <a:rPr sz="3600" spc="-5" dirty="0">
                <a:solidFill>
                  <a:srgbClr val="5FCAEE"/>
                </a:solidFill>
                <a:latin typeface="Trebuchet MS"/>
                <a:cs typeface="Trebuchet MS"/>
              </a:rPr>
              <a:t>manometer</a:t>
            </a:r>
            <a:endParaRPr sz="3600">
              <a:latin typeface="Trebuchet MS"/>
              <a:cs typeface="Trebuchet MS"/>
            </a:endParaRPr>
          </a:p>
        </p:txBody>
      </p:sp>
      <p:sp>
        <p:nvSpPr>
          <p:cNvPr id="3" name="object 3"/>
          <p:cNvSpPr/>
          <p:nvPr/>
        </p:nvSpPr>
        <p:spPr>
          <a:xfrm>
            <a:off x="1066800" y="2133600"/>
            <a:ext cx="7315200" cy="3886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80" y="154597"/>
            <a:ext cx="8386572" cy="629640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6383655"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5FCAEE"/>
                </a:solidFill>
                <a:latin typeface="Trebuchet MS"/>
                <a:cs typeface="Trebuchet MS"/>
              </a:rPr>
              <a:t>U-tube differential</a:t>
            </a:r>
            <a:r>
              <a:rPr sz="3600" spc="-95" dirty="0">
                <a:solidFill>
                  <a:srgbClr val="5FCAEE"/>
                </a:solidFill>
                <a:latin typeface="Trebuchet MS"/>
                <a:cs typeface="Trebuchet MS"/>
              </a:rPr>
              <a:t> </a:t>
            </a:r>
            <a:r>
              <a:rPr sz="3600" spc="-5" dirty="0">
                <a:solidFill>
                  <a:srgbClr val="5FCAEE"/>
                </a:solidFill>
                <a:latin typeface="Trebuchet MS"/>
                <a:cs typeface="Trebuchet MS"/>
              </a:rPr>
              <a:t>manometer</a:t>
            </a:r>
            <a:endParaRPr sz="3600">
              <a:latin typeface="Trebuchet MS"/>
              <a:cs typeface="Trebuchet MS"/>
            </a:endParaRPr>
          </a:p>
        </p:txBody>
      </p:sp>
      <p:sp>
        <p:nvSpPr>
          <p:cNvPr id="3" name="object 3"/>
          <p:cNvSpPr/>
          <p:nvPr/>
        </p:nvSpPr>
        <p:spPr>
          <a:xfrm>
            <a:off x="159232" y="1390878"/>
            <a:ext cx="9216644" cy="518617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14437" y="63"/>
            <a:ext cx="7962138" cy="619467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348615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5FCAEE"/>
                </a:solidFill>
                <a:latin typeface="Trebuchet MS"/>
                <a:cs typeface="Trebuchet MS"/>
              </a:rPr>
              <a:t>Mi</a:t>
            </a:r>
            <a:r>
              <a:rPr sz="3600" spc="5" dirty="0">
                <a:solidFill>
                  <a:srgbClr val="5FCAEE"/>
                </a:solidFill>
                <a:latin typeface="Trebuchet MS"/>
                <a:cs typeface="Trebuchet MS"/>
              </a:rPr>
              <a:t>c</a:t>
            </a:r>
            <a:r>
              <a:rPr sz="3600" dirty="0">
                <a:solidFill>
                  <a:srgbClr val="5FCAEE"/>
                </a:solidFill>
                <a:latin typeface="Trebuchet MS"/>
                <a:cs typeface="Trebuchet MS"/>
              </a:rPr>
              <a:t>romanometer</a:t>
            </a:r>
            <a:endParaRPr sz="3600">
              <a:latin typeface="Trebuchet MS"/>
              <a:cs typeface="Trebuchet MS"/>
            </a:endParaRPr>
          </a:p>
        </p:txBody>
      </p:sp>
      <p:sp>
        <p:nvSpPr>
          <p:cNvPr id="3" name="object 3"/>
          <p:cNvSpPr/>
          <p:nvPr/>
        </p:nvSpPr>
        <p:spPr>
          <a:xfrm>
            <a:off x="1429511" y="1095336"/>
            <a:ext cx="5827649" cy="493953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4293" y="220217"/>
            <a:ext cx="9343390" cy="2362200"/>
          </a:xfrm>
          <a:prstGeom prst="rect">
            <a:avLst/>
          </a:prstGeom>
        </p:spPr>
        <p:txBody>
          <a:bodyPr vert="horz" wrap="square" lIns="0" tIns="12700" rIns="0" bIns="0" rtlCol="0">
            <a:spAutoFit/>
          </a:bodyPr>
          <a:lstStyle/>
          <a:p>
            <a:pPr marL="355600" marR="5080" indent="-342900">
              <a:lnSpc>
                <a:spcPct val="100000"/>
              </a:lnSpc>
              <a:spcBef>
                <a:spcPts val="100"/>
              </a:spcBef>
              <a:buClr>
                <a:srgbClr val="5FCAEE"/>
              </a:buClr>
              <a:buSzPct val="80555"/>
              <a:buFont typeface="Wingdings"/>
              <a:buChar char=""/>
              <a:tabLst>
                <a:tab pos="354965" algn="l"/>
                <a:tab pos="355600" algn="l"/>
              </a:tabLst>
            </a:pPr>
            <a:r>
              <a:rPr sz="1800" b="1" spc="-5" dirty="0">
                <a:solidFill>
                  <a:srgbClr val="404040"/>
                </a:solidFill>
                <a:latin typeface="Trebuchet MS"/>
                <a:cs typeface="Trebuchet MS"/>
              </a:rPr>
              <a:t>Mixed </a:t>
            </a:r>
            <a:r>
              <a:rPr sz="1800" b="1" dirty="0">
                <a:solidFill>
                  <a:srgbClr val="404040"/>
                </a:solidFill>
                <a:latin typeface="Trebuchet MS"/>
                <a:cs typeface="Trebuchet MS"/>
              </a:rPr>
              <a:t>Flow </a:t>
            </a:r>
            <a:r>
              <a:rPr sz="1800" b="1" spc="-10" dirty="0">
                <a:solidFill>
                  <a:srgbClr val="404040"/>
                </a:solidFill>
                <a:latin typeface="Trebuchet MS"/>
                <a:cs typeface="Trebuchet MS"/>
              </a:rPr>
              <a:t>Hydraulic </a:t>
            </a:r>
            <a:r>
              <a:rPr sz="1800" b="1" spc="-20" dirty="0">
                <a:solidFill>
                  <a:srgbClr val="404040"/>
                </a:solidFill>
                <a:latin typeface="Trebuchet MS"/>
                <a:cs typeface="Trebuchet MS"/>
              </a:rPr>
              <a:t>Turbines: </a:t>
            </a:r>
            <a:r>
              <a:rPr sz="1600" spc="-5" dirty="0">
                <a:solidFill>
                  <a:srgbClr val="404040"/>
                </a:solidFill>
                <a:latin typeface="Trebuchet MS"/>
                <a:cs typeface="Trebuchet MS"/>
              </a:rPr>
              <a:t>For </a:t>
            </a:r>
            <a:r>
              <a:rPr sz="1600" spc="-10" dirty="0">
                <a:solidFill>
                  <a:srgbClr val="404040"/>
                </a:solidFill>
                <a:latin typeface="Trebuchet MS"/>
                <a:cs typeface="Trebuchet MS"/>
              </a:rPr>
              <a:t>most </a:t>
            </a:r>
            <a:r>
              <a:rPr sz="1600" spc="-5" dirty="0">
                <a:solidFill>
                  <a:srgbClr val="404040"/>
                </a:solidFill>
                <a:latin typeface="Trebuchet MS"/>
                <a:cs typeface="Trebuchet MS"/>
              </a:rPr>
              <a:t>of the Hydraulic </a:t>
            </a:r>
            <a:r>
              <a:rPr sz="1600" spc="-30" dirty="0">
                <a:solidFill>
                  <a:srgbClr val="404040"/>
                </a:solidFill>
                <a:latin typeface="Trebuchet MS"/>
                <a:cs typeface="Trebuchet MS"/>
              </a:rPr>
              <a:t>Turbines </a:t>
            </a:r>
            <a:r>
              <a:rPr sz="1600" spc="-5" dirty="0">
                <a:solidFill>
                  <a:srgbClr val="404040"/>
                </a:solidFill>
                <a:latin typeface="Trebuchet MS"/>
                <a:cs typeface="Trebuchet MS"/>
              </a:rPr>
              <a:t>used there is a significant  </a:t>
            </a:r>
            <a:r>
              <a:rPr sz="1600" spc="-10" dirty="0">
                <a:solidFill>
                  <a:srgbClr val="404040"/>
                </a:solidFill>
                <a:latin typeface="Trebuchet MS"/>
                <a:cs typeface="Trebuchet MS"/>
              </a:rPr>
              <a:t>component </a:t>
            </a:r>
            <a:r>
              <a:rPr sz="1600" spc="-5" dirty="0">
                <a:solidFill>
                  <a:srgbClr val="404040"/>
                </a:solidFill>
                <a:latin typeface="Trebuchet MS"/>
                <a:cs typeface="Trebuchet MS"/>
              </a:rPr>
              <a:t>of </a:t>
            </a:r>
            <a:r>
              <a:rPr sz="1600" spc="-10" dirty="0">
                <a:solidFill>
                  <a:srgbClr val="404040"/>
                </a:solidFill>
                <a:latin typeface="Trebuchet MS"/>
                <a:cs typeface="Trebuchet MS"/>
              </a:rPr>
              <a:t>both </a:t>
            </a:r>
            <a:r>
              <a:rPr sz="1600" spc="-5" dirty="0">
                <a:solidFill>
                  <a:srgbClr val="404040"/>
                </a:solidFill>
                <a:latin typeface="Trebuchet MS"/>
                <a:cs typeface="Trebuchet MS"/>
              </a:rPr>
              <a:t>axial and radial </a:t>
            </a:r>
            <a:r>
              <a:rPr sz="1600" spc="-10" dirty="0">
                <a:solidFill>
                  <a:srgbClr val="404040"/>
                </a:solidFill>
                <a:latin typeface="Trebuchet MS"/>
                <a:cs typeface="Trebuchet MS"/>
              </a:rPr>
              <a:t>flows. </a:t>
            </a:r>
            <a:r>
              <a:rPr sz="1600" spc="-5" dirty="0">
                <a:solidFill>
                  <a:srgbClr val="404040"/>
                </a:solidFill>
                <a:latin typeface="Trebuchet MS"/>
                <a:cs typeface="Trebuchet MS"/>
              </a:rPr>
              <a:t>They are </a:t>
            </a:r>
            <a:r>
              <a:rPr sz="1600" spc="-10" dirty="0">
                <a:solidFill>
                  <a:srgbClr val="404040"/>
                </a:solidFill>
                <a:latin typeface="Trebuchet MS"/>
                <a:cs typeface="Trebuchet MS"/>
              </a:rPr>
              <a:t>called </a:t>
            </a:r>
            <a:r>
              <a:rPr sz="1600" spc="-5" dirty="0">
                <a:solidFill>
                  <a:srgbClr val="404040"/>
                </a:solidFill>
                <a:latin typeface="Trebuchet MS"/>
                <a:cs typeface="Trebuchet MS"/>
              </a:rPr>
              <a:t>as Mixed Flow</a:t>
            </a:r>
            <a:r>
              <a:rPr sz="1600" spc="180" dirty="0">
                <a:solidFill>
                  <a:srgbClr val="404040"/>
                </a:solidFill>
                <a:latin typeface="Trebuchet MS"/>
                <a:cs typeface="Trebuchet MS"/>
              </a:rPr>
              <a:t> </a:t>
            </a:r>
            <a:r>
              <a:rPr sz="1600" spc="-30" dirty="0">
                <a:solidFill>
                  <a:srgbClr val="404040"/>
                </a:solidFill>
                <a:latin typeface="Trebuchet MS"/>
                <a:cs typeface="Trebuchet MS"/>
              </a:rPr>
              <a:t>Turbines.</a:t>
            </a:r>
            <a:endParaRPr sz="1600">
              <a:latin typeface="Trebuchet MS"/>
              <a:cs typeface="Trebuchet MS"/>
            </a:endParaRPr>
          </a:p>
          <a:p>
            <a:pPr marL="355600" marR="320675">
              <a:lnSpc>
                <a:spcPct val="100699"/>
              </a:lnSpc>
              <a:spcBef>
                <a:spcPts val="980"/>
              </a:spcBef>
            </a:pPr>
            <a:r>
              <a:rPr sz="1800" spc="-5" dirty="0">
                <a:solidFill>
                  <a:srgbClr val="404040"/>
                </a:solidFill>
                <a:latin typeface="Trebuchet MS"/>
                <a:cs typeface="Trebuchet MS"/>
              </a:rPr>
              <a:t>eg.</a:t>
            </a:r>
            <a:r>
              <a:rPr sz="1400" spc="-5" dirty="0">
                <a:solidFill>
                  <a:srgbClr val="00AFEF"/>
                </a:solidFill>
                <a:latin typeface="Trebuchet MS"/>
                <a:cs typeface="Trebuchet MS"/>
              </a:rPr>
              <a:t>Francis </a:t>
            </a:r>
            <a:r>
              <a:rPr sz="1400" spc="-30" dirty="0">
                <a:solidFill>
                  <a:srgbClr val="00AFEF"/>
                </a:solidFill>
                <a:latin typeface="Trebuchet MS"/>
                <a:cs typeface="Trebuchet MS"/>
              </a:rPr>
              <a:t>Turbine </a:t>
            </a:r>
            <a:r>
              <a:rPr sz="1400" spc="-5" dirty="0">
                <a:solidFill>
                  <a:srgbClr val="404040"/>
                </a:solidFill>
                <a:latin typeface="Trebuchet MS"/>
                <a:cs typeface="Trebuchet MS"/>
              </a:rPr>
              <a:t>is an example </a:t>
            </a:r>
            <a:r>
              <a:rPr sz="1400" dirty="0">
                <a:solidFill>
                  <a:srgbClr val="404040"/>
                </a:solidFill>
                <a:latin typeface="Trebuchet MS"/>
                <a:cs typeface="Trebuchet MS"/>
              </a:rPr>
              <a:t>of </a:t>
            </a:r>
            <a:r>
              <a:rPr sz="1400" spc="-5" dirty="0">
                <a:solidFill>
                  <a:srgbClr val="404040"/>
                </a:solidFill>
                <a:latin typeface="Trebuchet MS"/>
                <a:cs typeface="Trebuchet MS"/>
              </a:rPr>
              <a:t>mixed </a:t>
            </a:r>
            <a:r>
              <a:rPr sz="1400" dirty="0">
                <a:solidFill>
                  <a:srgbClr val="404040"/>
                </a:solidFill>
                <a:latin typeface="Trebuchet MS"/>
                <a:cs typeface="Trebuchet MS"/>
              </a:rPr>
              <a:t>flow </a:t>
            </a:r>
            <a:r>
              <a:rPr sz="1400" spc="-5" dirty="0">
                <a:solidFill>
                  <a:srgbClr val="404040"/>
                </a:solidFill>
                <a:latin typeface="Trebuchet MS"/>
                <a:cs typeface="Trebuchet MS"/>
              </a:rPr>
              <a:t>type, in Francis </a:t>
            </a:r>
            <a:r>
              <a:rPr sz="1400" spc="-30" dirty="0">
                <a:solidFill>
                  <a:srgbClr val="404040"/>
                </a:solidFill>
                <a:latin typeface="Trebuchet MS"/>
                <a:cs typeface="Trebuchet MS"/>
              </a:rPr>
              <a:t>Turbine </a:t>
            </a:r>
            <a:r>
              <a:rPr sz="1400" spc="-5" dirty="0">
                <a:solidFill>
                  <a:srgbClr val="404040"/>
                </a:solidFill>
                <a:latin typeface="Trebuchet MS"/>
                <a:cs typeface="Trebuchet MS"/>
              </a:rPr>
              <a:t>water </a:t>
            </a:r>
            <a:r>
              <a:rPr sz="1400" spc="-5" dirty="0">
                <a:solidFill>
                  <a:srgbClr val="FF0000"/>
                </a:solidFill>
                <a:latin typeface="Trebuchet MS"/>
                <a:cs typeface="Trebuchet MS"/>
              </a:rPr>
              <a:t>enters in </a:t>
            </a:r>
            <a:r>
              <a:rPr sz="1400" spc="-10" dirty="0">
                <a:solidFill>
                  <a:srgbClr val="FF0000"/>
                </a:solidFill>
                <a:latin typeface="Trebuchet MS"/>
                <a:cs typeface="Trebuchet MS"/>
              </a:rPr>
              <a:t>radial </a:t>
            </a:r>
            <a:r>
              <a:rPr sz="1400" spc="-5" dirty="0">
                <a:solidFill>
                  <a:srgbClr val="404040"/>
                </a:solidFill>
                <a:latin typeface="Trebuchet MS"/>
                <a:cs typeface="Trebuchet MS"/>
              </a:rPr>
              <a:t>direction and  </a:t>
            </a:r>
            <a:r>
              <a:rPr sz="1400" spc="-5" dirty="0">
                <a:solidFill>
                  <a:srgbClr val="FF0000"/>
                </a:solidFill>
                <a:latin typeface="Trebuchet MS"/>
                <a:cs typeface="Trebuchet MS"/>
              </a:rPr>
              <a:t>exits in axial</a:t>
            </a:r>
            <a:r>
              <a:rPr sz="1400" dirty="0">
                <a:solidFill>
                  <a:srgbClr val="FF0000"/>
                </a:solidFill>
                <a:latin typeface="Trebuchet MS"/>
                <a:cs typeface="Trebuchet MS"/>
              </a:rPr>
              <a:t> </a:t>
            </a:r>
            <a:r>
              <a:rPr sz="1400" spc="-5" dirty="0">
                <a:solidFill>
                  <a:srgbClr val="404040"/>
                </a:solidFill>
                <a:latin typeface="Trebuchet MS"/>
                <a:cs typeface="Trebuchet MS"/>
              </a:rPr>
              <a:t>direction.</a:t>
            </a:r>
            <a:endParaRPr sz="1400">
              <a:latin typeface="Trebuchet MS"/>
              <a:cs typeface="Trebuchet MS"/>
            </a:endParaRPr>
          </a:p>
          <a:p>
            <a:pPr marL="12700">
              <a:lnSpc>
                <a:spcPct val="100000"/>
              </a:lnSpc>
              <a:spcBef>
                <a:spcPts val="980"/>
              </a:spcBef>
            </a:pPr>
            <a:r>
              <a:rPr sz="1800" b="1" dirty="0">
                <a:solidFill>
                  <a:srgbClr val="404040"/>
                </a:solidFill>
                <a:latin typeface="Trebuchet MS"/>
                <a:cs typeface="Trebuchet MS"/>
              </a:rPr>
              <a:t>3. </a:t>
            </a:r>
            <a:r>
              <a:rPr sz="1800" b="1" spc="-5" dirty="0">
                <a:solidFill>
                  <a:srgbClr val="404040"/>
                </a:solidFill>
                <a:latin typeface="Trebuchet MS"/>
                <a:cs typeface="Trebuchet MS"/>
              </a:rPr>
              <a:t>BASED ON WORKING</a:t>
            </a:r>
            <a:r>
              <a:rPr sz="1800" b="1" spc="-30" dirty="0">
                <a:solidFill>
                  <a:srgbClr val="404040"/>
                </a:solidFill>
                <a:latin typeface="Trebuchet MS"/>
                <a:cs typeface="Trebuchet MS"/>
              </a:rPr>
              <a:t> </a:t>
            </a:r>
            <a:r>
              <a:rPr sz="1800" b="1" spc="-5" dirty="0">
                <a:solidFill>
                  <a:srgbClr val="404040"/>
                </a:solidFill>
                <a:latin typeface="Trebuchet MS"/>
                <a:cs typeface="Trebuchet MS"/>
              </a:rPr>
              <a:t>PRINCIPLE</a:t>
            </a:r>
            <a:endParaRPr sz="1800">
              <a:latin typeface="Trebuchet MS"/>
              <a:cs typeface="Trebuchet MS"/>
            </a:endParaRPr>
          </a:p>
          <a:p>
            <a:pPr marL="12700">
              <a:lnSpc>
                <a:spcPct val="100000"/>
              </a:lnSpc>
              <a:spcBef>
                <a:spcPts val="1010"/>
              </a:spcBef>
              <a:tabLst>
                <a:tab pos="354965" algn="l"/>
              </a:tabLst>
            </a:pPr>
            <a:r>
              <a:rPr sz="1450" spc="-10" dirty="0">
                <a:solidFill>
                  <a:srgbClr val="5FCAEE"/>
                </a:solidFill>
                <a:latin typeface="Wingdings 3"/>
                <a:cs typeface="Wingdings 3"/>
              </a:rPr>
              <a:t></a:t>
            </a:r>
            <a:r>
              <a:rPr sz="1450" spc="-10" dirty="0">
                <a:solidFill>
                  <a:srgbClr val="5FCAEE"/>
                </a:solidFill>
                <a:latin typeface="Times New Roman"/>
                <a:cs typeface="Times New Roman"/>
              </a:rPr>
              <a:t>	</a:t>
            </a:r>
            <a:r>
              <a:rPr sz="1800" spc="-5" dirty="0">
                <a:solidFill>
                  <a:srgbClr val="404040"/>
                </a:solidFill>
                <a:latin typeface="Trebuchet MS"/>
                <a:cs typeface="Trebuchet MS"/>
              </a:rPr>
              <a:t>Impulse turbine</a:t>
            </a:r>
            <a:endParaRPr sz="1800">
              <a:latin typeface="Trebuchet MS"/>
              <a:cs typeface="Trebuchet MS"/>
            </a:endParaRPr>
          </a:p>
          <a:p>
            <a:pPr marL="12700">
              <a:lnSpc>
                <a:spcPct val="100000"/>
              </a:lnSpc>
              <a:spcBef>
                <a:spcPts val="994"/>
              </a:spcBef>
              <a:tabLst>
                <a:tab pos="354965" algn="l"/>
              </a:tabLst>
            </a:pPr>
            <a:r>
              <a:rPr sz="1450" spc="-10" dirty="0">
                <a:solidFill>
                  <a:srgbClr val="5FCAEE"/>
                </a:solidFill>
                <a:latin typeface="Wingdings 3"/>
                <a:cs typeface="Wingdings 3"/>
              </a:rPr>
              <a:t></a:t>
            </a:r>
            <a:r>
              <a:rPr sz="1450" spc="-10" dirty="0">
                <a:solidFill>
                  <a:srgbClr val="5FCAEE"/>
                </a:solidFill>
                <a:latin typeface="Times New Roman"/>
                <a:cs typeface="Times New Roman"/>
              </a:rPr>
              <a:t>	</a:t>
            </a:r>
            <a:r>
              <a:rPr sz="1800" spc="-15" dirty="0">
                <a:solidFill>
                  <a:srgbClr val="404040"/>
                </a:solidFill>
                <a:latin typeface="Trebuchet MS"/>
                <a:cs typeface="Trebuchet MS"/>
              </a:rPr>
              <a:t>Reaction</a:t>
            </a:r>
            <a:r>
              <a:rPr sz="1800" spc="5" dirty="0">
                <a:solidFill>
                  <a:srgbClr val="404040"/>
                </a:solidFill>
                <a:latin typeface="Trebuchet MS"/>
                <a:cs typeface="Trebuchet MS"/>
              </a:rPr>
              <a:t> </a:t>
            </a:r>
            <a:r>
              <a:rPr sz="1800" spc="-5" dirty="0">
                <a:solidFill>
                  <a:srgbClr val="404040"/>
                </a:solidFill>
                <a:latin typeface="Trebuchet MS"/>
                <a:cs typeface="Trebuchet MS"/>
              </a:rPr>
              <a:t>turbine</a:t>
            </a:r>
            <a:endParaRPr sz="1800">
              <a:latin typeface="Trebuchet MS"/>
              <a:cs typeface="Trebuchet MS"/>
            </a:endParaRPr>
          </a:p>
        </p:txBody>
      </p:sp>
      <p:sp>
        <p:nvSpPr>
          <p:cNvPr id="3" name="object 3"/>
          <p:cNvSpPr/>
          <p:nvPr/>
        </p:nvSpPr>
        <p:spPr>
          <a:xfrm>
            <a:off x="524814" y="5715000"/>
            <a:ext cx="971550" cy="114299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627248" y="3593261"/>
            <a:ext cx="2228215" cy="618490"/>
          </a:xfrm>
          <a:prstGeom prst="rect">
            <a:avLst/>
          </a:prstGeom>
          <a:solidFill>
            <a:srgbClr val="5FCAEE"/>
          </a:solidFill>
          <a:ln w="19050">
            <a:solidFill>
              <a:srgbClr val="4494AF"/>
            </a:solidFill>
          </a:ln>
        </p:spPr>
        <p:txBody>
          <a:bodyPr vert="horz" wrap="square" lIns="0" tIns="166370" rIns="0" bIns="0" rtlCol="0">
            <a:spAutoFit/>
          </a:bodyPr>
          <a:lstStyle/>
          <a:p>
            <a:pPr algn="ctr">
              <a:lnSpc>
                <a:spcPct val="100000"/>
              </a:lnSpc>
              <a:spcBef>
                <a:spcPts val="1310"/>
              </a:spcBef>
            </a:pPr>
            <a:r>
              <a:rPr sz="1800" spc="-5" dirty="0">
                <a:solidFill>
                  <a:srgbClr val="FFFFFF"/>
                </a:solidFill>
                <a:latin typeface="Trebuchet MS"/>
                <a:cs typeface="Trebuchet MS"/>
              </a:rPr>
              <a:t>Stator</a:t>
            </a:r>
            <a:endParaRPr sz="1800">
              <a:latin typeface="Trebuchet MS"/>
              <a:cs typeface="Trebuchet MS"/>
            </a:endParaRPr>
          </a:p>
        </p:txBody>
      </p:sp>
      <p:sp>
        <p:nvSpPr>
          <p:cNvPr id="5" name="object 5"/>
          <p:cNvSpPr/>
          <p:nvPr/>
        </p:nvSpPr>
        <p:spPr>
          <a:xfrm>
            <a:off x="6078854" y="3593261"/>
            <a:ext cx="2164080" cy="618490"/>
          </a:xfrm>
          <a:custGeom>
            <a:avLst/>
            <a:gdLst/>
            <a:ahLst/>
            <a:cxnLst/>
            <a:rect l="l" t="t" r="r" b="b"/>
            <a:pathLst>
              <a:path w="2164079" h="618489">
                <a:moveTo>
                  <a:pt x="0" y="618185"/>
                </a:moveTo>
                <a:lnTo>
                  <a:pt x="2163699" y="618185"/>
                </a:lnTo>
                <a:lnTo>
                  <a:pt x="2163699" y="0"/>
                </a:lnTo>
                <a:lnTo>
                  <a:pt x="0" y="0"/>
                </a:lnTo>
                <a:lnTo>
                  <a:pt x="0" y="618185"/>
                </a:lnTo>
                <a:close/>
              </a:path>
            </a:pathLst>
          </a:custGeom>
          <a:solidFill>
            <a:srgbClr val="5FCAEE"/>
          </a:solidFill>
        </p:spPr>
        <p:txBody>
          <a:bodyPr wrap="square" lIns="0" tIns="0" rIns="0" bIns="0" rtlCol="0"/>
          <a:lstStyle/>
          <a:p>
            <a:endParaRPr/>
          </a:p>
        </p:txBody>
      </p:sp>
      <p:sp>
        <p:nvSpPr>
          <p:cNvPr id="6" name="object 6"/>
          <p:cNvSpPr txBox="1"/>
          <p:nvPr/>
        </p:nvSpPr>
        <p:spPr>
          <a:xfrm>
            <a:off x="6078854" y="3593261"/>
            <a:ext cx="2164080" cy="618490"/>
          </a:xfrm>
          <a:prstGeom prst="rect">
            <a:avLst/>
          </a:prstGeom>
          <a:ln w="19050">
            <a:solidFill>
              <a:srgbClr val="4494AF"/>
            </a:solidFill>
          </a:ln>
        </p:spPr>
        <p:txBody>
          <a:bodyPr vert="horz" wrap="square" lIns="0" tIns="166370" rIns="0" bIns="0" rtlCol="0">
            <a:spAutoFit/>
          </a:bodyPr>
          <a:lstStyle/>
          <a:p>
            <a:pPr marL="635" algn="ctr">
              <a:lnSpc>
                <a:spcPct val="100000"/>
              </a:lnSpc>
              <a:spcBef>
                <a:spcPts val="1310"/>
              </a:spcBef>
            </a:pPr>
            <a:r>
              <a:rPr sz="1800" spc="-5" dirty="0">
                <a:solidFill>
                  <a:srgbClr val="FFFFFF"/>
                </a:solidFill>
                <a:latin typeface="Trebuchet MS"/>
                <a:cs typeface="Trebuchet MS"/>
              </a:rPr>
              <a:t>runner</a:t>
            </a:r>
            <a:endParaRPr sz="1800">
              <a:latin typeface="Trebuchet MS"/>
              <a:cs typeface="Trebuchet MS"/>
            </a:endParaRPr>
          </a:p>
        </p:txBody>
      </p:sp>
      <p:sp>
        <p:nvSpPr>
          <p:cNvPr id="7" name="object 7"/>
          <p:cNvSpPr/>
          <p:nvPr/>
        </p:nvSpPr>
        <p:spPr>
          <a:xfrm>
            <a:off x="2343911" y="3889375"/>
            <a:ext cx="283845" cy="13335"/>
          </a:xfrm>
          <a:custGeom>
            <a:avLst/>
            <a:gdLst/>
            <a:ahLst/>
            <a:cxnLst/>
            <a:rect l="l" t="t" r="r" b="b"/>
            <a:pathLst>
              <a:path w="283844" h="13335">
                <a:moveTo>
                  <a:pt x="283337" y="0"/>
                </a:moveTo>
                <a:lnTo>
                  <a:pt x="0" y="12954"/>
                </a:lnTo>
              </a:path>
            </a:pathLst>
          </a:custGeom>
          <a:ln w="12700">
            <a:solidFill>
              <a:srgbClr val="5FCAEE"/>
            </a:solidFill>
          </a:ln>
        </p:spPr>
        <p:txBody>
          <a:bodyPr wrap="square" lIns="0" tIns="0" rIns="0" bIns="0" rtlCol="0"/>
          <a:lstStyle/>
          <a:p>
            <a:endParaRPr/>
          </a:p>
        </p:txBody>
      </p:sp>
      <p:sp>
        <p:nvSpPr>
          <p:cNvPr id="8" name="object 8"/>
          <p:cNvSpPr/>
          <p:nvPr/>
        </p:nvSpPr>
        <p:spPr>
          <a:xfrm>
            <a:off x="8242427" y="3902328"/>
            <a:ext cx="450850" cy="0"/>
          </a:xfrm>
          <a:custGeom>
            <a:avLst/>
            <a:gdLst/>
            <a:ahLst/>
            <a:cxnLst/>
            <a:rect l="l" t="t" r="r" b="b"/>
            <a:pathLst>
              <a:path w="450850">
                <a:moveTo>
                  <a:pt x="0" y="0"/>
                </a:moveTo>
                <a:lnTo>
                  <a:pt x="450850" y="0"/>
                </a:lnTo>
              </a:path>
            </a:pathLst>
          </a:custGeom>
          <a:ln w="12700">
            <a:solidFill>
              <a:srgbClr val="5FCAEE"/>
            </a:solidFill>
          </a:ln>
        </p:spPr>
        <p:txBody>
          <a:bodyPr wrap="square" lIns="0" tIns="0" rIns="0" bIns="0" rtlCol="0"/>
          <a:lstStyle/>
          <a:p>
            <a:endParaRPr/>
          </a:p>
        </p:txBody>
      </p:sp>
      <p:sp>
        <p:nvSpPr>
          <p:cNvPr id="9" name="object 9"/>
          <p:cNvSpPr/>
          <p:nvPr/>
        </p:nvSpPr>
        <p:spPr>
          <a:xfrm>
            <a:off x="4848986" y="3864228"/>
            <a:ext cx="1229995" cy="76200"/>
          </a:xfrm>
          <a:custGeom>
            <a:avLst/>
            <a:gdLst/>
            <a:ahLst/>
            <a:cxnLst/>
            <a:rect l="l" t="t" r="r" b="b"/>
            <a:pathLst>
              <a:path w="1229995" h="76200">
                <a:moveTo>
                  <a:pt x="1153667" y="0"/>
                </a:moveTo>
                <a:lnTo>
                  <a:pt x="1153667" y="76200"/>
                </a:lnTo>
                <a:lnTo>
                  <a:pt x="1217167" y="44450"/>
                </a:lnTo>
                <a:lnTo>
                  <a:pt x="1169797" y="44450"/>
                </a:lnTo>
                <a:lnTo>
                  <a:pt x="1172717" y="41529"/>
                </a:lnTo>
                <a:lnTo>
                  <a:pt x="1172717" y="34544"/>
                </a:lnTo>
                <a:lnTo>
                  <a:pt x="1169797" y="31750"/>
                </a:lnTo>
                <a:lnTo>
                  <a:pt x="1217167" y="31750"/>
                </a:lnTo>
                <a:lnTo>
                  <a:pt x="1153667" y="0"/>
                </a:lnTo>
                <a:close/>
              </a:path>
              <a:path w="1229995" h="76200">
                <a:moveTo>
                  <a:pt x="1153667" y="31750"/>
                </a:moveTo>
                <a:lnTo>
                  <a:pt x="2793" y="31750"/>
                </a:lnTo>
                <a:lnTo>
                  <a:pt x="0" y="34544"/>
                </a:lnTo>
                <a:lnTo>
                  <a:pt x="0" y="41529"/>
                </a:lnTo>
                <a:lnTo>
                  <a:pt x="2793" y="44450"/>
                </a:lnTo>
                <a:lnTo>
                  <a:pt x="1153667" y="44450"/>
                </a:lnTo>
                <a:lnTo>
                  <a:pt x="1153667" y="31750"/>
                </a:lnTo>
                <a:close/>
              </a:path>
              <a:path w="1229995" h="76200">
                <a:moveTo>
                  <a:pt x="1217167" y="31750"/>
                </a:moveTo>
                <a:lnTo>
                  <a:pt x="1169797" y="31750"/>
                </a:lnTo>
                <a:lnTo>
                  <a:pt x="1172717" y="34544"/>
                </a:lnTo>
                <a:lnTo>
                  <a:pt x="1172717" y="41529"/>
                </a:lnTo>
                <a:lnTo>
                  <a:pt x="1169797" y="44450"/>
                </a:lnTo>
                <a:lnTo>
                  <a:pt x="1217167" y="44450"/>
                </a:lnTo>
                <a:lnTo>
                  <a:pt x="1229867" y="38100"/>
                </a:lnTo>
                <a:lnTo>
                  <a:pt x="1217167" y="31750"/>
                </a:lnTo>
                <a:close/>
              </a:path>
            </a:pathLst>
          </a:custGeom>
          <a:solidFill>
            <a:srgbClr val="5FCAEE"/>
          </a:solidFill>
        </p:spPr>
        <p:txBody>
          <a:bodyPr wrap="square" lIns="0" tIns="0" rIns="0" bIns="0" rtlCol="0"/>
          <a:lstStyle/>
          <a:p>
            <a:endParaRPr/>
          </a:p>
        </p:txBody>
      </p:sp>
      <p:sp>
        <p:nvSpPr>
          <p:cNvPr id="10" name="object 10"/>
          <p:cNvSpPr txBox="1"/>
          <p:nvPr/>
        </p:nvSpPr>
        <p:spPr>
          <a:xfrm>
            <a:off x="8773159" y="3298952"/>
            <a:ext cx="1649095" cy="1397635"/>
          </a:xfrm>
          <a:prstGeom prst="rect">
            <a:avLst/>
          </a:prstGeom>
        </p:spPr>
        <p:txBody>
          <a:bodyPr vert="horz" wrap="square" lIns="0" tIns="12700" rIns="0" bIns="0" rtlCol="0">
            <a:spAutoFit/>
          </a:bodyPr>
          <a:lstStyle/>
          <a:p>
            <a:pPr marL="12700" marR="5080">
              <a:lnSpc>
                <a:spcPct val="100000"/>
              </a:lnSpc>
              <a:spcBef>
                <a:spcPts val="100"/>
              </a:spcBef>
            </a:pPr>
            <a:r>
              <a:rPr sz="1800" spc="-15" dirty="0">
                <a:latin typeface="Trebuchet MS"/>
                <a:cs typeface="Trebuchet MS"/>
              </a:rPr>
              <a:t>Kinetic </a:t>
            </a:r>
            <a:r>
              <a:rPr sz="1800" spc="-5" dirty="0">
                <a:latin typeface="Trebuchet MS"/>
                <a:cs typeface="Trebuchet MS"/>
              </a:rPr>
              <a:t>energy  changes but  </a:t>
            </a:r>
            <a:r>
              <a:rPr sz="1800" dirty="0">
                <a:latin typeface="Trebuchet MS"/>
                <a:cs typeface="Trebuchet MS"/>
              </a:rPr>
              <a:t>pressure</a:t>
            </a:r>
            <a:r>
              <a:rPr sz="1800" spc="-100" dirty="0">
                <a:latin typeface="Trebuchet MS"/>
                <a:cs typeface="Trebuchet MS"/>
              </a:rPr>
              <a:t> </a:t>
            </a:r>
            <a:r>
              <a:rPr sz="1800" spc="-5" dirty="0">
                <a:latin typeface="Trebuchet MS"/>
                <a:cs typeface="Trebuchet MS"/>
              </a:rPr>
              <a:t>energy  remains  </a:t>
            </a:r>
            <a:r>
              <a:rPr sz="1800" spc="-10" dirty="0">
                <a:latin typeface="Trebuchet MS"/>
                <a:cs typeface="Trebuchet MS"/>
              </a:rPr>
              <a:t>constant</a:t>
            </a:r>
            <a:endParaRPr sz="1800">
              <a:latin typeface="Trebuchet MS"/>
              <a:cs typeface="Trebuchet MS"/>
            </a:endParaRPr>
          </a:p>
        </p:txBody>
      </p:sp>
      <p:sp>
        <p:nvSpPr>
          <p:cNvPr id="11" name="object 11"/>
          <p:cNvSpPr txBox="1"/>
          <p:nvPr/>
        </p:nvSpPr>
        <p:spPr>
          <a:xfrm>
            <a:off x="542340" y="3389121"/>
            <a:ext cx="1649095" cy="848360"/>
          </a:xfrm>
          <a:prstGeom prst="rect">
            <a:avLst/>
          </a:prstGeom>
        </p:spPr>
        <p:txBody>
          <a:bodyPr vert="horz" wrap="square" lIns="0" tIns="12700" rIns="0" bIns="0" rtlCol="0">
            <a:spAutoFit/>
          </a:bodyPr>
          <a:lstStyle/>
          <a:p>
            <a:pPr marL="12700" marR="5080">
              <a:lnSpc>
                <a:spcPct val="100000"/>
              </a:lnSpc>
              <a:spcBef>
                <a:spcPts val="100"/>
              </a:spcBef>
            </a:pPr>
            <a:r>
              <a:rPr sz="1800" spc="-15" dirty="0">
                <a:latin typeface="Trebuchet MS"/>
                <a:cs typeface="Trebuchet MS"/>
              </a:rPr>
              <a:t>Kinetic </a:t>
            </a:r>
            <a:r>
              <a:rPr sz="1800" spc="-5" dirty="0">
                <a:latin typeface="Trebuchet MS"/>
                <a:cs typeface="Trebuchet MS"/>
              </a:rPr>
              <a:t>energy  changes and  </a:t>
            </a:r>
            <a:r>
              <a:rPr sz="1800" dirty="0">
                <a:latin typeface="Trebuchet MS"/>
                <a:cs typeface="Trebuchet MS"/>
              </a:rPr>
              <a:t>pressure</a:t>
            </a:r>
            <a:r>
              <a:rPr sz="1800" spc="-100" dirty="0">
                <a:latin typeface="Trebuchet MS"/>
                <a:cs typeface="Trebuchet MS"/>
              </a:rPr>
              <a:t> </a:t>
            </a:r>
            <a:r>
              <a:rPr sz="1800" spc="-5" dirty="0">
                <a:latin typeface="Trebuchet MS"/>
                <a:cs typeface="Trebuchet MS"/>
              </a:rPr>
              <a:t>energy</a:t>
            </a:r>
            <a:endParaRPr sz="1800">
              <a:latin typeface="Trebuchet MS"/>
              <a:cs typeface="Trebuchet MS"/>
            </a:endParaRPr>
          </a:p>
        </p:txBody>
      </p:sp>
      <p:sp>
        <p:nvSpPr>
          <p:cNvPr id="12" name="object 12"/>
          <p:cNvSpPr txBox="1"/>
          <p:nvPr/>
        </p:nvSpPr>
        <p:spPr>
          <a:xfrm>
            <a:off x="1893823" y="5411520"/>
            <a:ext cx="211455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Fig </a:t>
            </a:r>
            <a:r>
              <a:rPr sz="1800" spc="-5" dirty="0">
                <a:latin typeface="Trebuchet MS"/>
                <a:cs typeface="Trebuchet MS"/>
              </a:rPr>
              <a:t>Impulse</a:t>
            </a:r>
            <a:r>
              <a:rPr sz="1800" spc="-95" dirty="0">
                <a:latin typeface="Trebuchet MS"/>
                <a:cs typeface="Trebuchet MS"/>
              </a:rPr>
              <a:t> </a:t>
            </a:r>
            <a:r>
              <a:rPr sz="1800" spc="-5" dirty="0">
                <a:latin typeface="Trebuchet MS"/>
                <a:cs typeface="Trebuchet MS"/>
              </a:rPr>
              <a:t>machine</a:t>
            </a:r>
            <a:endParaRPr sz="1800">
              <a:latin typeface="Trebuchet MS"/>
              <a:cs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5871845"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5FCAEE"/>
                </a:solidFill>
                <a:latin typeface="Trebuchet MS"/>
                <a:cs typeface="Trebuchet MS"/>
              </a:rPr>
              <a:t>Bourdon </a:t>
            </a:r>
            <a:r>
              <a:rPr sz="3600" spc="-5" dirty="0">
                <a:solidFill>
                  <a:srgbClr val="5FCAEE"/>
                </a:solidFill>
                <a:latin typeface="Trebuchet MS"/>
                <a:cs typeface="Trebuchet MS"/>
              </a:rPr>
              <a:t>Gauge</a:t>
            </a:r>
            <a:r>
              <a:rPr sz="3600" spc="-55" dirty="0">
                <a:solidFill>
                  <a:srgbClr val="5FCAEE"/>
                </a:solidFill>
                <a:latin typeface="Trebuchet MS"/>
                <a:cs typeface="Trebuchet MS"/>
              </a:rPr>
              <a:t> </a:t>
            </a:r>
            <a:r>
              <a:rPr sz="3600" spc="-5" dirty="0">
                <a:solidFill>
                  <a:srgbClr val="5FCAEE"/>
                </a:solidFill>
                <a:latin typeface="Trebuchet MS"/>
                <a:cs typeface="Trebuchet MS"/>
              </a:rPr>
              <a:t>(Mechanical)</a:t>
            </a:r>
            <a:endParaRPr sz="3600">
              <a:latin typeface="Trebuchet MS"/>
              <a:cs typeface="Trebuchet MS"/>
            </a:endParaRPr>
          </a:p>
        </p:txBody>
      </p:sp>
      <p:sp>
        <p:nvSpPr>
          <p:cNvPr id="3" name="object 3"/>
          <p:cNvSpPr/>
          <p:nvPr/>
        </p:nvSpPr>
        <p:spPr>
          <a:xfrm>
            <a:off x="4239259" y="1164564"/>
            <a:ext cx="5678551" cy="54707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9092" y="1687118"/>
            <a:ext cx="4159885" cy="442810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5409565"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5FCAEE"/>
                </a:solidFill>
                <a:latin typeface="Trebuchet MS"/>
                <a:cs typeface="Trebuchet MS"/>
              </a:rPr>
              <a:t>Diaphragm pressure</a:t>
            </a:r>
            <a:r>
              <a:rPr sz="3600" spc="-75" dirty="0">
                <a:solidFill>
                  <a:srgbClr val="5FCAEE"/>
                </a:solidFill>
                <a:latin typeface="Trebuchet MS"/>
                <a:cs typeface="Trebuchet MS"/>
              </a:rPr>
              <a:t> </a:t>
            </a:r>
            <a:r>
              <a:rPr sz="3600" dirty="0">
                <a:solidFill>
                  <a:srgbClr val="5FCAEE"/>
                </a:solidFill>
                <a:latin typeface="Trebuchet MS"/>
                <a:cs typeface="Trebuchet MS"/>
              </a:rPr>
              <a:t>gauge</a:t>
            </a:r>
            <a:endParaRPr sz="3600">
              <a:latin typeface="Trebuchet MS"/>
              <a:cs typeface="Trebuchet MS"/>
            </a:endParaRPr>
          </a:p>
        </p:txBody>
      </p:sp>
      <p:sp>
        <p:nvSpPr>
          <p:cNvPr id="3" name="object 3"/>
          <p:cNvSpPr/>
          <p:nvPr/>
        </p:nvSpPr>
        <p:spPr>
          <a:xfrm>
            <a:off x="1107579" y="2166480"/>
            <a:ext cx="7057644" cy="410552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0780" y="347751"/>
            <a:ext cx="7550150" cy="566851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77238" y="1107566"/>
            <a:ext cx="7031863" cy="39924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777238" y="1107566"/>
            <a:ext cx="7031990" cy="3992879"/>
          </a:xfrm>
          <a:custGeom>
            <a:avLst/>
            <a:gdLst/>
            <a:ahLst/>
            <a:cxnLst/>
            <a:rect l="l" t="t" r="r" b="b"/>
            <a:pathLst>
              <a:path w="7031990" h="3992879">
                <a:moveTo>
                  <a:pt x="0" y="3992499"/>
                </a:moveTo>
                <a:lnTo>
                  <a:pt x="7031863" y="3992499"/>
                </a:lnTo>
                <a:lnTo>
                  <a:pt x="7031863" y="0"/>
                </a:lnTo>
                <a:lnTo>
                  <a:pt x="0" y="0"/>
                </a:lnTo>
                <a:lnTo>
                  <a:pt x="0" y="3992499"/>
                </a:lnTo>
                <a:close/>
              </a:path>
            </a:pathLst>
          </a:custGeom>
          <a:ln w="12700">
            <a:solidFill>
              <a:srgbClr val="5FCAEE"/>
            </a:solidFill>
          </a:ln>
        </p:spPr>
        <p:txBody>
          <a:bodyPr wrap="square" lIns="0" tIns="0" rIns="0" bIns="0" rtlCol="0"/>
          <a:lstStyle/>
          <a:p>
            <a:endParaRPr/>
          </a:p>
        </p:txBody>
      </p:sp>
      <p:sp>
        <p:nvSpPr>
          <p:cNvPr id="4" name="object 4"/>
          <p:cNvSpPr txBox="1">
            <a:spLocks noGrp="1"/>
          </p:cNvSpPr>
          <p:nvPr>
            <p:ph type="title"/>
          </p:nvPr>
        </p:nvSpPr>
        <p:spPr>
          <a:xfrm>
            <a:off x="2915792" y="1279397"/>
            <a:ext cx="4763770" cy="3530600"/>
          </a:xfrm>
          <a:prstGeom prst="rect">
            <a:avLst/>
          </a:prstGeom>
        </p:spPr>
        <p:txBody>
          <a:bodyPr vert="horz" wrap="square" lIns="0" tIns="12065" rIns="0" bIns="0" rtlCol="0">
            <a:spAutoFit/>
          </a:bodyPr>
          <a:lstStyle/>
          <a:p>
            <a:pPr marL="1009650" marR="5080" indent="-997585">
              <a:lnSpc>
                <a:spcPct val="100000"/>
              </a:lnSpc>
              <a:spcBef>
                <a:spcPts val="95"/>
              </a:spcBef>
            </a:pPr>
            <a:r>
              <a:rPr dirty="0"/>
              <a:t>Thank  </a:t>
            </a:r>
            <a:r>
              <a:rPr spc="-5" dirty="0"/>
              <a:t>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4814" y="5715000"/>
            <a:ext cx="971550" cy="114299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62204" y="349122"/>
            <a:ext cx="10029190" cy="1671955"/>
          </a:xfrm>
          <a:prstGeom prst="rect">
            <a:avLst/>
          </a:prstGeom>
        </p:spPr>
        <p:txBody>
          <a:bodyPr vert="horz" wrap="square" lIns="0" tIns="12700" rIns="0" bIns="0" rtlCol="0">
            <a:spAutoFit/>
          </a:bodyPr>
          <a:lstStyle/>
          <a:p>
            <a:pPr marL="299085" indent="-286385">
              <a:lnSpc>
                <a:spcPct val="100000"/>
              </a:lnSpc>
              <a:spcBef>
                <a:spcPts val="100"/>
              </a:spcBef>
              <a:buFont typeface="Wingdings"/>
              <a:buChar char=""/>
              <a:tabLst>
                <a:tab pos="299720" algn="l"/>
              </a:tabLst>
            </a:pPr>
            <a:r>
              <a:rPr sz="1800" spc="-15" dirty="0">
                <a:latin typeface="Trebuchet MS"/>
                <a:cs typeface="Trebuchet MS"/>
              </a:rPr>
              <a:t>Pressure </a:t>
            </a:r>
            <a:r>
              <a:rPr sz="1800" spc="-5" dirty="0">
                <a:latin typeface="Trebuchet MS"/>
                <a:cs typeface="Trebuchet MS"/>
              </a:rPr>
              <a:t>change </a:t>
            </a:r>
            <a:r>
              <a:rPr sz="1800" spc="-10" dirty="0">
                <a:latin typeface="Trebuchet MS"/>
                <a:cs typeface="Trebuchet MS"/>
              </a:rPr>
              <a:t>occur </a:t>
            </a:r>
            <a:r>
              <a:rPr sz="1800" spc="-5" dirty="0">
                <a:latin typeface="Trebuchet MS"/>
                <a:cs typeface="Trebuchet MS"/>
              </a:rPr>
              <a:t>only </a:t>
            </a:r>
            <a:r>
              <a:rPr sz="1800" dirty="0">
                <a:latin typeface="Trebuchet MS"/>
                <a:cs typeface="Trebuchet MS"/>
              </a:rPr>
              <a:t>in </a:t>
            </a:r>
            <a:r>
              <a:rPr sz="1800" spc="-5" dirty="0">
                <a:latin typeface="Trebuchet MS"/>
                <a:cs typeface="Trebuchet MS"/>
              </a:rPr>
              <a:t>the nozzles of the machine. Eg </a:t>
            </a:r>
            <a:r>
              <a:rPr sz="1800" dirty="0">
                <a:latin typeface="Trebuchet MS"/>
                <a:cs typeface="Trebuchet MS"/>
              </a:rPr>
              <a:t>: </a:t>
            </a:r>
            <a:r>
              <a:rPr sz="1800" spc="-20" dirty="0">
                <a:latin typeface="Trebuchet MS"/>
                <a:cs typeface="Trebuchet MS"/>
              </a:rPr>
              <a:t>Pelton</a:t>
            </a:r>
            <a:r>
              <a:rPr sz="1800" spc="15" dirty="0">
                <a:latin typeface="Trebuchet MS"/>
                <a:cs typeface="Trebuchet MS"/>
              </a:rPr>
              <a:t> </a:t>
            </a:r>
            <a:r>
              <a:rPr sz="1800" spc="-35" dirty="0">
                <a:latin typeface="Trebuchet MS"/>
                <a:cs typeface="Trebuchet MS"/>
              </a:rPr>
              <a:t>Turbine.</a:t>
            </a:r>
            <a:endParaRPr sz="1800">
              <a:latin typeface="Trebuchet MS"/>
              <a:cs typeface="Trebuchet MS"/>
            </a:endParaRPr>
          </a:p>
          <a:p>
            <a:pPr>
              <a:lnSpc>
                <a:spcPct val="100000"/>
              </a:lnSpc>
              <a:buFont typeface="Wingdings"/>
              <a:buChar char=""/>
            </a:pPr>
            <a:endParaRPr sz="2100">
              <a:latin typeface="Times New Roman"/>
              <a:cs typeface="Times New Roman"/>
            </a:endParaRPr>
          </a:p>
          <a:p>
            <a:pPr>
              <a:lnSpc>
                <a:spcPct val="100000"/>
              </a:lnSpc>
              <a:spcBef>
                <a:spcPts val="5"/>
              </a:spcBef>
              <a:buFont typeface="Wingdings"/>
              <a:buChar char=""/>
            </a:pPr>
            <a:endParaRPr sz="1650">
              <a:latin typeface="Times New Roman"/>
              <a:cs typeface="Times New Roman"/>
            </a:endParaRPr>
          </a:p>
          <a:p>
            <a:pPr marL="299085" indent="-286385">
              <a:lnSpc>
                <a:spcPct val="100000"/>
              </a:lnSpc>
              <a:buFont typeface="Wingdings"/>
              <a:buChar char=""/>
              <a:tabLst>
                <a:tab pos="299720" algn="l"/>
              </a:tabLst>
            </a:pPr>
            <a:r>
              <a:rPr sz="1800" dirty="0">
                <a:latin typeface="Trebuchet MS"/>
                <a:cs typeface="Trebuchet MS"/>
              </a:rPr>
              <a:t>The</a:t>
            </a:r>
            <a:r>
              <a:rPr sz="1800" spc="245" dirty="0">
                <a:latin typeface="Trebuchet MS"/>
                <a:cs typeface="Trebuchet MS"/>
              </a:rPr>
              <a:t> </a:t>
            </a:r>
            <a:r>
              <a:rPr sz="1800" spc="-5" dirty="0">
                <a:latin typeface="Trebuchet MS"/>
                <a:cs typeface="Trebuchet MS"/>
              </a:rPr>
              <a:t>change</a:t>
            </a:r>
            <a:r>
              <a:rPr sz="1800" spc="254" dirty="0">
                <a:latin typeface="Trebuchet MS"/>
                <a:cs typeface="Trebuchet MS"/>
              </a:rPr>
              <a:t> </a:t>
            </a:r>
            <a:r>
              <a:rPr sz="1800" dirty="0">
                <a:latin typeface="Trebuchet MS"/>
                <a:cs typeface="Trebuchet MS"/>
              </a:rPr>
              <a:t>in</a:t>
            </a:r>
            <a:r>
              <a:rPr sz="1800" spc="265" dirty="0">
                <a:latin typeface="Trebuchet MS"/>
                <a:cs typeface="Trebuchet MS"/>
              </a:rPr>
              <a:t> </a:t>
            </a:r>
            <a:r>
              <a:rPr sz="1800" spc="-5" dirty="0">
                <a:latin typeface="Trebuchet MS"/>
                <a:cs typeface="Trebuchet MS"/>
              </a:rPr>
              <a:t>fluid</a:t>
            </a:r>
            <a:r>
              <a:rPr sz="1800" spc="250" dirty="0">
                <a:latin typeface="Trebuchet MS"/>
                <a:cs typeface="Trebuchet MS"/>
              </a:rPr>
              <a:t> </a:t>
            </a:r>
            <a:r>
              <a:rPr sz="1800" spc="-5" dirty="0">
                <a:latin typeface="Trebuchet MS"/>
                <a:cs typeface="Trebuchet MS"/>
              </a:rPr>
              <a:t>velocity</a:t>
            </a:r>
            <a:r>
              <a:rPr sz="1800" spc="250" dirty="0">
                <a:latin typeface="Trebuchet MS"/>
                <a:cs typeface="Trebuchet MS"/>
              </a:rPr>
              <a:t> </a:t>
            </a:r>
            <a:r>
              <a:rPr sz="1800" spc="-5" dirty="0">
                <a:latin typeface="Trebuchet MS"/>
                <a:cs typeface="Trebuchet MS"/>
              </a:rPr>
              <a:t>and</a:t>
            </a:r>
            <a:r>
              <a:rPr sz="1800" spc="260" dirty="0">
                <a:latin typeface="Trebuchet MS"/>
                <a:cs typeface="Trebuchet MS"/>
              </a:rPr>
              <a:t> </a:t>
            </a:r>
            <a:r>
              <a:rPr sz="1800" spc="-5" dirty="0">
                <a:latin typeface="Trebuchet MS"/>
                <a:cs typeface="Trebuchet MS"/>
              </a:rPr>
              <a:t>reduction</a:t>
            </a:r>
            <a:r>
              <a:rPr sz="1800" spc="250" dirty="0">
                <a:latin typeface="Trebuchet MS"/>
                <a:cs typeface="Trebuchet MS"/>
              </a:rPr>
              <a:t> </a:t>
            </a:r>
            <a:r>
              <a:rPr sz="1800" dirty="0">
                <a:latin typeface="Trebuchet MS"/>
                <a:cs typeface="Trebuchet MS"/>
              </a:rPr>
              <a:t>in</a:t>
            </a:r>
            <a:r>
              <a:rPr sz="1800" spc="250" dirty="0">
                <a:latin typeface="Trebuchet MS"/>
                <a:cs typeface="Trebuchet MS"/>
              </a:rPr>
              <a:t> </a:t>
            </a:r>
            <a:r>
              <a:rPr sz="1800" spc="-5" dirty="0">
                <a:latin typeface="Trebuchet MS"/>
                <a:cs typeface="Trebuchet MS"/>
              </a:rPr>
              <a:t>its</a:t>
            </a:r>
            <a:r>
              <a:rPr sz="1800" spc="254" dirty="0">
                <a:latin typeface="Trebuchet MS"/>
                <a:cs typeface="Trebuchet MS"/>
              </a:rPr>
              <a:t> </a:t>
            </a:r>
            <a:r>
              <a:rPr sz="1800" spc="-5" dirty="0">
                <a:latin typeface="Trebuchet MS"/>
                <a:cs typeface="Trebuchet MS"/>
              </a:rPr>
              <a:t>pressure</a:t>
            </a:r>
            <a:r>
              <a:rPr sz="1800" spc="254" dirty="0">
                <a:latin typeface="Trebuchet MS"/>
                <a:cs typeface="Trebuchet MS"/>
              </a:rPr>
              <a:t> </a:t>
            </a:r>
            <a:r>
              <a:rPr sz="1800" spc="-5" dirty="0">
                <a:latin typeface="Trebuchet MS"/>
                <a:cs typeface="Trebuchet MS"/>
              </a:rPr>
              <a:t>causes</a:t>
            </a:r>
            <a:r>
              <a:rPr sz="1800" spc="254" dirty="0">
                <a:latin typeface="Trebuchet MS"/>
                <a:cs typeface="Trebuchet MS"/>
              </a:rPr>
              <a:t> </a:t>
            </a:r>
            <a:r>
              <a:rPr sz="1800" dirty="0">
                <a:latin typeface="Trebuchet MS"/>
                <a:cs typeface="Trebuchet MS"/>
              </a:rPr>
              <a:t>a</a:t>
            </a:r>
            <a:r>
              <a:rPr sz="1800" spc="250" dirty="0">
                <a:latin typeface="Trebuchet MS"/>
                <a:cs typeface="Trebuchet MS"/>
              </a:rPr>
              <a:t> </a:t>
            </a:r>
            <a:r>
              <a:rPr sz="1800" spc="-5" dirty="0">
                <a:latin typeface="Trebuchet MS"/>
                <a:cs typeface="Trebuchet MS"/>
              </a:rPr>
              <a:t>reaction</a:t>
            </a:r>
            <a:r>
              <a:rPr sz="1800" spc="250" dirty="0">
                <a:latin typeface="Trebuchet MS"/>
                <a:cs typeface="Trebuchet MS"/>
              </a:rPr>
              <a:t> </a:t>
            </a:r>
            <a:r>
              <a:rPr sz="1800" spc="-5" dirty="0">
                <a:latin typeface="Trebuchet MS"/>
                <a:cs typeface="Trebuchet MS"/>
              </a:rPr>
              <a:t>on</a:t>
            </a:r>
            <a:r>
              <a:rPr sz="1800" spc="254" dirty="0">
                <a:latin typeface="Trebuchet MS"/>
                <a:cs typeface="Trebuchet MS"/>
              </a:rPr>
              <a:t> </a:t>
            </a:r>
            <a:r>
              <a:rPr sz="1800" spc="-5" dirty="0">
                <a:latin typeface="Trebuchet MS"/>
                <a:cs typeface="Trebuchet MS"/>
              </a:rPr>
              <a:t>the</a:t>
            </a:r>
            <a:r>
              <a:rPr sz="1800" spc="260" dirty="0">
                <a:latin typeface="Trebuchet MS"/>
                <a:cs typeface="Trebuchet MS"/>
              </a:rPr>
              <a:t> </a:t>
            </a:r>
            <a:r>
              <a:rPr sz="1800" spc="-5" dirty="0">
                <a:latin typeface="Trebuchet MS"/>
                <a:cs typeface="Trebuchet MS"/>
              </a:rPr>
              <a:t>turbine</a:t>
            </a:r>
            <a:endParaRPr sz="1800">
              <a:latin typeface="Trebuchet MS"/>
              <a:cs typeface="Trebuchet MS"/>
            </a:endParaRPr>
          </a:p>
          <a:p>
            <a:pPr marL="299085">
              <a:lnSpc>
                <a:spcPct val="100000"/>
              </a:lnSpc>
              <a:spcBef>
                <a:spcPts val="5"/>
              </a:spcBef>
            </a:pPr>
            <a:r>
              <a:rPr sz="1800" spc="-5" dirty="0">
                <a:latin typeface="Trebuchet MS"/>
                <a:cs typeface="Trebuchet MS"/>
              </a:rPr>
              <a:t>blades.</a:t>
            </a:r>
            <a:endParaRPr sz="1800">
              <a:latin typeface="Trebuchet MS"/>
              <a:cs typeface="Trebuchet MS"/>
            </a:endParaRPr>
          </a:p>
          <a:p>
            <a:pPr marL="927100">
              <a:lnSpc>
                <a:spcPct val="100000"/>
              </a:lnSpc>
            </a:pPr>
            <a:r>
              <a:rPr sz="1800" spc="-5" dirty="0">
                <a:latin typeface="Trebuchet MS"/>
                <a:cs typeface="Trebuchet MS"/>
              </a:rPr>
              <a:t>Eg: </a:t>
            </a:r>
            <a:r>
              <a:rPr sz="1800" dirty="0">
                <a:latin typeface="Trebuchet MS"/>
                <a:cs typeface="Trebuchet MS"/>
              </a:rPr>
              <a:t>Francis </a:t>
            </a:r>
            <a:r>
              <a:rPr sz="1800" spc="-5" dirty="0">
                <a:latin typeface="Trebuchet MS"/>
                <a:cs typeface="Trebuchet MS"/>
              </a:rPr>
              <a:t>and </a:t>
            </a:r>
            <a:r>
              <a:rPr sz="1800" dirty="0">
                <a:latin typeface="Trebuchet MS"/>
                <a:cs typeface="Trebuchet MS"/>
              </a:rPr>
              <a:t>Kaplan</a:t>
            </a:r>
            <a:r>
              <a:rPr sz="1800" spc="-35" dirty="0">
                <a:latin typeface="Trebuchet MS"/>
                <a:cs typeface="Trebuchet MS"/>
              </a:rPr>
              <a:t> Turbines</a:t>
            </a:r>
            <a:endParaRPr sz="1800">
              <a:latin typeface="Trebuchet MS"/>
              <a:cs typeface="Trebuchet MS"/>
            </a:endParaRPr>
          </a:p>
        </p:txBody>
      </p:sp>
      <p:sp>
        <p:nvSpPr>
          <p:cNvPr id="4" name="object 4"/>
          <p:cNvSpPr txBox="1"/>
          <p:nvPr/>
        </p:nvSpPr>
        <p:spPr>
          <a:xfrm>
            <a:off x="2627248" y="3593261"/>
            <a:ext cx="2228215" cy="618490"/>
          </a:xfrm>
          <a:prstGeom prst="rect">
            <a:avLst/>
          </a:prstGeom>
          <a:solidFill>
            <a:srgbClr val="5FCAEE"/>
          </a:solidFill>
          <a:ln w="19050">
            <a:solidFill>
              <a:srgbClr val="4494AF"/>
            </a:solidFill>
          </a:ln>
        </p:spPr>
        <p:txBody>
          <a:bodyPr vert="horz" wrap="square" lIns="0" tIns="166370" rIns="0" bIns="0" rtlCol="0">
            <a:spAutoFit/>
          </a:bodyPr>
          <a:lstStyle/>
          <a:p>
            <a:pPr algn="ctr">
              <a:lnSpc>
                <a:spcPct val="100000"/>
              </a:lnSpc>
              <a:spcBef>
                <a:spcPts val="1310"/>
              </a:spcBef>
            </a:pPr>
            <a:r>
              <a:rPr sz="1800" spc="-5" dirty="0">
                <a:solidFill>
                  <a:srgbClr val="FFFFFF"/>
                </a:solidFill>
                <a:latin typeface="Trebuchet MS"/>
                <a:cs typeface="Trebuchet MS"/>
              </a:rPr>
              <a:t>Stator</a:t>
            </a:r>
            <a:endParaRPr sz="1800">
              <a:latin typeface="Trebuchet MS"/>
              <a:cs typeface="Trebuchet MS"/>
            </a:endParaRPr>
          </a:p>
        </p:txBody>
      </p:sp>
      <p:sp>
        <p:nvSpPr>
          <p:cNvPr id="5" name="object 5"/>
          <p:cNvSpPr/>
          <p:nvPr/>
        </p:nvSpPr>
        <p:spPr>
          <a:xfrm>
            <a:off x="6078854" y="3593261"/>
            <a:ext cx="2164080" cy="618490"/>
          </a:xfrm>
          <a:custGeom>
            <a:avLst/>
            <a:gdLst/>
            <a:ahLst/>
            <a:cxnLst/>
            <a:rect l="l" t="t" r="r" b="b"/>
            <a:pathLst>
              <a:path w="2164079" h="618489">
                <a:moveTo>
                  <a:pt x="0" y="618185"/>
                </a:moveTo>
                <a:lnTo>
                  <a:pt x="2163699" y="618185"/>
                </a:lnTo>
                <a:lnTo>
                  <a:pt x="2163699" y="0"/>
                </a:lnTo>
                <a:lnTo>
                  <a:pt x="0" y="0"/>
                </a:lnTo>
                <a:lnTo>
                  <a:pt x="0" y="618185"/>
                </a:lnTo>
                <a:close/>
              </a:path>
            </a:pathLst>
          </a:custGeom>
          <a:solidFill>
            <a:srgbClr val="5FCAEE"/>
          </a:solidFill>
        </p:spPr>
        <p:txBody>
          <a:bodyPr wrap="square" lIns="0" tIns="0" rIns="0" bIns="0" rtlCol="0"/>
          <a:lstStyle/>
          <a:p>
            <a:endParaRPr/>
          </a:p>
        </p:txBody>
      </p:sp>
      <p:sp>
        <p:nvSpPr>
          <p:cNvPr id="6" name="object 6"/>
          <p:cNvSpPr txBox="1"/>
          <p:nvPr/>
        </p:nvSpPr>
        <p:spPr>
          <a:xfrm>
            <a:off x="6078854" y="3593261"/>
            <a:ext cx="2164080" cy="618490"/>
          </a:xfrm>
          <a:prstGeom prst="rect">
            <a:avLst/>
          </a:prstGeom>
          <a:ln w="19050">
            <a:solidFill>
              <a:srgbClr val="4494AF"/>
            </a:solidFill>
          </a:ln>
        </p:spPr>
        <p:txBody>
          <a:bodyPr vert="horz" wrap="square" lIns="0" tIns="166370" rIns="0" bIns="0" rtlCol="0">
            <a:spAutoFit/>
          </a:bodyPr>
          <a:lstStyle/>
          <a:p>
            <a:pPr marL="635" algn="ctr">
              <a:lnSpc>
                <a:spcPct val="100000"/>
              </a:lnSpc>
              <a:spcBef>
                <a:spcPts val="1310"/>
              </a:spcBef>
            </a:pPr>
            <a:r>
              <a:rPr sz="1800" spc="-5" dirty="0">
                <a:solidFill>
                  <a:srgbClr val="FFFFFF"/>
                </a:solidFill>
                <a:latin typeface="Trebuchet MS"/>
                <a:cs typeface="Trebuchet MS"/>
              </a:rPr>
              <a:t>runner</a:t>
            </a:r>
            <a:endParaRPr sz="1800">
              <a:latin typeface="Trebuchet MS"/>
              <a:cs typeface="Trebuchet MS"/>
            </a:endParaRPr>
          </a:p>
        </p:txBody>
      </p:sp>
      <p:sp>
        <p:nvSpPr>
          <p:cNvPr id="7" name="object 7"/>
          <p:cNvSpPr/>
          <p:nvPr/>
        </p:nvSpPr>
        <p:spPr>
          <a:xfrm>
            <a:off x="2343911" y="3889375"/>
            <a:ext cx="283845" cy="13335"/>
          </a:xfrm>
          <a:custGeom>
            <a:avLst/>
            <a:gdLst/>
            <a:ahLst/>
            <a:cxnLst/>
            <a:rect l="l" t="t" r="r" b="b"/>
            <a:pathLst>
              <a:path w="283844" h="13335">
                <a:moveTo>
                  <a:pt x="283337" y="0"/>
                </a:moveTo>
                <a:lnTo>
                  <a:pt x="0" y="12954"/>
                </a:lnTo>
              </a:path>
            </a:pathLst>
          </a:custGeom>
          <a:ln w="12700">
            <a:solidFill>
              <a:srgbClr val="5FCAEE"/>
            </a:solidFill>
          </a:ln>
        </p:spPr>
        <p:txBody>
          <a:bodyPr wrap="square" lIns="0" tIns="0" rIns="0" bIns="0" rtlCol="0"/>
          <a:lstStyle/>
          <a:p>
            <a:endParaRPr/>
          </a:p>
        </p:txBody>
      </p:sp>
      <p:sp>
        <p:nvSpPr>
          <p:cNvPr id="8" name="object 8"/>
          <p:cNvSpPr/>
          <p:nvPr/>
        </p:nvSpPr>
        <p:spPr>
          <a:xfrm>
            <a:off x="8242427" y="3902328"/>
            <a:ext cx="450850" cy="0"/>
          </a:xfrm>
          <a:custGeom>
            <a:avLst/>
            <a:gdLst/>
            <a:ahLst/>
            <a:cxnLst/>
            <a:rect l="l" t="t" r="r" b="b"/>
            <a:pathLst>
              <a:path w="450850">
                <a:moveTo>
                  <a:pt x="0" y="0"/>
                </a:moveTo>
                <a:lnTo>
                  <a:pt x="450850" y="0"/>
                </a:lnTo>
              </a:path>
            </a:pathLst>
          </a:custGeom>
          <a:ln w="12700">
            <a:solidFill>
              <a:srgbClr val="5FCAEE"/>
            </a:solidFill>
          </a:ln>
        </p:spPr>
        <p:txBody>
          <a:bodyPr wrap="square" lIns="0" tIns="0" rIns="0" bIns="0" rtlCol="0"/>
          <a:lstStyle/>
          <a:p>
            <a:endParaRPr/>
          </a:p>
        </p:txBody>
      </p:sp>
      <p:sp>
        <p:nvSpPr>
          <p:cNvPr id="9" name="object 9"/>
          <p:cNvSpPr/>
          <p:nvPr/>
        </p:nvSpPr>
        <p:spPr>
          <a:xfrm>
            <a:off x="4848986" y="3864228"/>
            <a:ext cx="1229995" cy="76200"/>
          </a:xfrm>
          <a:custGeom>
            <a:avLst/>
            <a:gdLst/>
            <a:ahLst/>
            <a:cxnLst/>
            <a:rect l="l" t="t" r="r" b="b"/>
            <a:pathLst>
              <a:path w="1229995" h="76200">
                <a:moveTo>
                  <a:pt x="1153667" y="0"/>
                </a:moveTo>
                <a:lnTo>
                  <a:pt x="1153667" y="76200"/>
                </a:lnTo>
                <a:lnTo>
                  <a:pt x="1217167" y="44450"/>
                </a:lnTo>
                <a:lnTo>
                  <a:pt x="1169797" y="44450"/>
                </a:lnTo>
                <a:lnTo>
                  <a:pt x="1172717" y="41529"/>
                </a:lnTo>
                <a:lnTo>
                  <a:pt x="1172717" y="34544"/>
                </a:lnTo>
                <a:lnTo>
                  <a:pt x="1169797" y="31750"/>
                </a:lnTo>
                <a:lnTo>
                  <a:pt x="1217167" y="31750"/>
                </a:lnTo>
                <a:lnTo>
                  <a:pt x="1153667" y="0"/>
                </a:lnTo>
                <a:close/>
              </a:path>
              <a:path w="1229995" h="76200">
                <a:moveTo>
                  <a:pt x="1153667" y="31750"/>
                </a:moveTo>
                <a:lnTo>
                  <a:pt x="2793" y="31750"/>
                </a:lnTo>
                <a:lnTo>
                  <a:pt x="0" y="34544"/>
                </a:lnTo>
                <a:lnTo>
                  <a:pt x="0" y="41529"/>
                </a:lnTo>
                <a:lnTo>
                  <a:pt x="2793" y="44450"/>
                </a:lnTo>
                <a:lnTo>
                  <a:pt x="1153667" y="44450"/>
                </a:lnTo>
                <a:lnTo>
                  <a:pt x="1153667" y="31750"/>
                </a:lnTo>
                <a:close/>
              </a:path>
              <a:path w="1229995" h="76200">
                <a:moveTo>
                  <a:pt x="1217167" y="31750"/>
                </a:moveTo>
                <a:lnTo>
                  <a:pt x="1169797" y="31750"/>
                </a:lnTo>
                <a:lnTo>
                  <a:pt x="1172717" y="34544"/>
                </a:lnTo>
                <a:lnTo>
                  <a:pt x="1172717" y="41529"/>
                </a:lnTo>
                <a:lnTo>
                  <a:pt x="1169797" y="44450"/>
                </a:lnTo>
                <a:lnTo>
                  <a:pt x="1217167" y="44450"/>
                </a:lnTo>
                <a:lnTo>
                  <a:pt x="1229867" y="38100"/>
                </a:lnTo>
                <a:lnTo>
                  <a:pt x="1217167" y="31750"/>
                </a:lnTo>
                <a:close/>
              </a:path>
            </a:pathLst>
          </a:custGeom>
          <a:solidFill>
            <a:srgbClr val="5FCAEE"/>
          </a:solidFill>
        </p:spPr>
        <p:txBody>
          <a:bodyPr wrap="square" lIns="0" tIns="0" rIns="0" bIns="0" rtlCol="0"/>
          <a:lstStyle/>
          <a:p>
            <a:endParaRPr/>
          </a:p>
        </p:txBody>
      </p:sp>
      <p:sp>
        <p:nvSpPr>
          <p:cNvPr id="10" name="object 10"/>
          <p:cNvSpPr txBox="1"/>
          <p:nvPr/>
        </p:nvSpPr>
        <p:spPr>
          <a:xfrm>
            <a:off x="8773159" y="3298952"/>
            <a:ext cx="1602105" cy="1397635"/>
          </a:xfrm>
          <a:prstGeom prst="rect">
            <a:avLst/>
          </a:prstGeom>
        </p:spPr>
        <p:txBody>
          <a:bodyPr vert="horz" wrap="square" lIns="0" tIns="12700" rIns="0" bIns="0" rtlCol="0">
            <a:spAutoFit/>
          </a:bodyPr>
          <a:lstStyle/>
          <a:p>
            <a:pPr marL="12700" marR="5080">
              <a:lnSpc>
                <a:spcPct val="100000"/>
              </a:lnSpc>
              <a:spcBef>
                <a:spcPts val="100"/>
              </a:spcBef>
            </a:pPr>
            <a:r>
              <a:rPr sz="1800" spc="-15" dirty="0">
                <a:latin typeface="Trebuchet MS"/>
                <a:cs typeface="Trebuchet MS"/>
              </a:rPr>
              <a:t>Kinetic </a:t>
            </a:r>
            <a:r>
              <a:rPr sz="1800" spc="-5" dirty="0">
                <a:latin typeface="Trebuchet MS"/>
                <a:cs typeface="Trebuchet MS"/>
              </a:rPr>
              <a:t>energy  changes </a:t>
            </a:r>
            <a:r>
              <a:rPr sz="1800" dirty="0">
                <a:latin typeface="Trebuchet MS"/>
                <a:cs typeface="Trebuchet MS"/>
              </a:rPr>
              <a:t>as  </a:t>
            </a:r>
            <a:r>
              <a:rPr sz="1800" spc="-5" dirty="0">
                <a:latin typeface="Trebuchet MS"/>
                <a:cs typeface="Trebuchet MS"/>
              </a:rPr>
              <a:t>wellas</a:t>
            </a:r>
            <a:r>
              <a:rPr sz="1800" spc="-90" dirty="0">
                <a:latin typeface="Trebuchet MS"/>
                <a:cs typeface="Trebuchet MS"/>
              </a:rPr>
              <a:t> </a:t>
            </a:r>
            <a:r>
              <a:rPr sz="1800" dirty="0">
                <a:latin typeface="Trebuchet MS"/>
                <a:cs typeface="Trebuchet MS"/>
              </a:rPr>
              <a:t>pressure  </a:t>
            </a:r>
            <a:r>
              <a:rPr sz="1800" spc="-5" dirty="0">
                <a:latin typeface="Trebuchet MS"/>
                <a:cs typeface="Trebuchet MS"/>
              </a:rPr>
              <a:t>energy also  changes</a:t>
            </a:r>
            <a:endParaRPr sz="1800">
              <a:latin typeface="Trebuchet MS"/>
              <a:cs typeface="Trebuchet MS"/>
            </a:endParaRPr>
          </a:p>
        </p:txBody>
      </p:sp>
      <p:sp>
        <p:nvSpPr>
          <p:cNvPr id="11" name="object 11"/>
          <p:cNvSpPr txBox="1"/>
          <p:nvPr/>
        </p:nvSpPr>
        <p:spPr>
          <a:xfrm>
            <a:off x="542340" y="3389121"/>
            <a:ext cx="1649095" cy="848360"/>
          </a:xfrm>
          <a:prstGeom prst="rect">
            <a:avLst/>
          </a:prstGeom>
        </p:spPr>
        <p:txBody>
          <a:bodyPr vert="horz" wrap="square" lIns="0" tIns="12700" rIns="0" bIns="0" rtlCol="0">
            <a:spAutoFit/>
          </a:bodyPr>
          <a:lstStyle/>
          <a:p>
            <a:pPr marL="12700" marR="5080">
              <a:lnSpc>
                <a:spcPct val="100000"/>
              </a:lnSpc>
              <a:spcBef>
                <a:spcPts val="100"/>
              </a:spcBef>
            </a:pPr>
            <a:r>
              <a:rPr sz="1800" spc="-15" dirty="0">
                <a:latin typeface="Trebuchet MS"/>
                <a:cs typeface="Trebuchet MS"/>
              </a:rPr>
              <a:t>Kinetic </a:t>
            </a:r>
            <a:r>
              <a:rPr sz="1800" spc="-5" dirty="0">
                <a:latin typeface="Trebuchet MS"/>
                <a:cs typeface="Trebuchet MS"/>
              </a:rPr>
              <a:t>energy  changes and  </a:t>
            </a:r>
            <a:r>
              <a:rPr sz="1800" dirty="0">
                <a:latin typeface="Trebuchet MS"/>
                <a:cs typeface="Trebuchet MS"/>
              </a:rPr>
              <a:t>pressure</a:t>
            </a:r>
            <a:r>
              <a:rPr sz="1800" spc="-100" dirty="0">
                <a:latin typeface="Trebuchet MS"/>
                <a:cs typeface="Trebuchet MS"/>
              </a:rPr>
              <a:t> </a:t>
            </a:r>
            <a:r>
              <a:rPr sz="1800" spc="-5" dirty="0">
                <a:latin typeface="Trebuchet MS"/>
                <a:cs typeface="Trebuchet MS"/>
              </a:rPr>
              <a:t>energy</a:t>
            </a:r>
            <a:endParaRPr sz="1800">
              <a:latin typeface="Trebuchet MS"/>
              <a:cs typeface="Trebuchet MS"/>
            </a:endParaRPr>
          </a:p>
        </p:txBody>
      </p:sp>
      <p:sp>
        <p:nvSpPr>
          <p:cNvPr id="12" name="object 12"/>
          <p:cNvSpPr txBox="1"/>
          <p:nvPr/>
        </p:nvSpPr>
        <p:spPr>
          <a:xfrm>
            <a:off x="3954907" y="4621783"/>
            <a:ext cx="2279650" cy="299720"/>
          </a:xfrm>
          <a:prstGeom prst="rect">
            <a:avLst/>
          </a:prstGeom>
        </p:spPr>
        <p:txBody>
          <a:bodyPr vert="horz" wrap="square" lIns="0" tIns="12700" rIns="0" bIns="0" rtlCol="0">
            <a:spAutoFit/>
          </a:bodyPr>
          <a:lstStyle/>
          <a:p>
            <a:pPr marL="12700">
              <a:lnSpc>
                <a:spcPct val="100000"/>
              </a:lnSpc>
              <a:spcBef>
                <a:spcPts val="100"/>
              </a:spcBef>
              <a:tabLst>
                <a:tab pos="447675" algn="l"/>
              </a:tabLst>
            </a:pPr>
            <a:r>
              <a:rPr sz="1800" dirty="0">
                <a:latin typeface="Trebuchet MS"/>
                <a:cs typeface="Trebuchet MS"/>
              </a:rPr>
              <a:t>Fig	</a:t>
            </a:r>
            <a:r>
              <a:rPr sz="1800" spc="-15" dirty="0">
                <a:latin typeface="Trebuchet MS"/>
                <a:cs typeface="Trebuchet MS"/>
              </a:rPr>
              <a:t>Reaction</a:t>
            </a:r>
            <a:r>
              <a:rPr sz="1800" spc="-45" dirty="0">
                <a:latin typeface="Trebuchet MS"/>
                <a:cs typeface="Trebuchet MS"/>
              </a:rPr>
              <a:t> </a:t>
            </a:r>
            <a:r>
              <a:rPr sz="1800" spc="-5" dirty="0">
                <a:latin typeface="Trebuchet MS"/>
                <a:cs typeface="Trebuchet MS"/>
              </a:rPr>
              <a:t>machine</a:t>
            </a:r>
            <a:endParaRPr sz="18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517650" y="-6350"/>
          <a:ext cx="9086215" cy="6788980"/>
        </p:xfrm>
        <a:graphic>
          <a:graphicData uri="http://schemas.openxmlformats.org/drawingml/2006/table">
            <a:tbl>
              <a:tblPr firstRow="1" bandRow="1">
                <a:tableStyleId>{2D5ABB26-0587-4C30-8999-92F81FD0307C}</a:tableStyleId>
              </a:tblPr>
              <a:tblGrid>
                <a:gridCol w="796925"/>
                <a:gridCol w="4144645"/>
                <a:gridCol w="4144645"/>
              </a:tblGrid>
              <a:tr h="693038">
                <a:tc>
                  <a:txBody>
                    <a:bodyPr/>
                    <a:lstStyle/>
                    <a:p>
                      <a:pPr algn="ctr">
                        <a:lnSpc>
                          <a:spcPct val="100000"/>
                        </a:lnSpc>
                        <a:spcBef>
                          <a:spcPts val="1530"/>
                        </a:spcBef>
                      </a:pPr>
                      <a:r>
                        <a:rPr sz="1800" b="1" dirty="0">
                          <a:solidFill>
                            <a:srgbClr val="FF0000"/>
                          </a:solidFill>
                          <a:latin typeface="Calibri"/>
                          <a:cs typeface="Calibri"/>
                        </a:rPr>
                        <a:t>SL</a:t>
                      </a:r>
                      <a:r>
                        <a:rPr sz="1800" b="1" spc="-30" dirty="0">
                          <a:solidFill>
                            <a:srgbClr val="FF0000"/>
                          </a:solidFill>
                          <a:latin typeface="Calibri"/>
                          <a:cs typeface="Calibri"/>
                        </a:rPr>
                        <a:t> </a:t>
                      </a:r>
                      <a:r>
                        <a:rPr sz="1800" b="1" dirty="0">
                          <a:solidFill>
                            <a:srgbClr val="FF0000"/>
                          </a:solidFill>
                          <a:latin typeface="Calibri"/>
                          <a:cs typeface="Calibri"/>
                        </a:rPr>
                        <a:t>NO</a:t>
                      </a:r>
                      <a:endParaRPr sz="1800">
                        <a:latin typeface="Calibri"/>
                        <a:cs typeface="Calibri"/>
                      </a:endParaRPr>
                    </a:p>
                  </a:txBody>
                  <a:tcPr marL="0" marR="0" marT="1943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BBA58"/>
                    </a:solidFill>
                  </a:tcPr>
                </a:tc>
                <a:tc>
                  <a:txBody>
                    <a:bodyPr/>
                    <a:lstStyle/>
                    <a:p>
                      <a:pPr marL="1201420">
                        <a:lnSpc>
                          <a:spcPct val="100000"/>
                        </a:lnSpc>
                        <a:spcBef>
                          <a:spcPts val="1530"/>
                        </a:spcBef>
                      </a:pPr>
                      <a:r>
                        <a:rPr sz="1800" b="1" dirty="0">
                          <a:solidFill>
                            <a:srgbClr val="FF0000"/>
                          </a:solidFill>
                          <a:latin typeface="Calibri"/>
                          <a:cs typeface="Calibri"/>
                        </a:rPr>
                        <a:t>IMPULSE </a:t>
                      </a:r>
                      <a:r>
                        <a:rPr sz="1800" b="1" spc="-5" dirty="0">
                          <a:solidFill>
                            <a:srgbClr val="FF0000"/>
                          </a:solidFill>
                          <a:latin typeface="Calibri"/>
                          <a:cs typeface="Calibri"/>
                        </a:rPr>
                        <a:t>TURBINE</a:t>
                      </a:r>
                      <a:endParaRPr sz="1800">
                        <a:latin typeface="Calibri"/>
                        <a:cs typeface="Calibri"/>
                      </a:endParaRPr>
                    </a:p>
                  </a:txBody>
                  <a:tcPr marL="0" marR="0" marT="1943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BBA58"/>
                    </a:solidFill>
                  </a:tcPr>
                </a:tc>
                <a:tc>
                  <a:txBody>
                    <a:bodyPr/>
                    <a:lstStyle/>
                    <a:p>
                      <a:pPr marL="1139190">
                        <a:lnSpc>
                          <a:spcPct val="100000"/>
                        </a:lnSpc>
                        <a:spcBef>
                          <a:spcPts val="1530"/>
                        </a:spcBef>
                      </a:pPr>
                      <a:r>
                        <a:rPr sz="1800" b="1" spc="-15" dirty="0">
                          <a:solidFill>
                            <a:srgbClr val="FF0000"/>
                          </a:solidFill>
                          <a:latin typeface="Calibri"/>
                          <a:cs typeface="Calibri"/>
                        </a:rPr>
                        <a:t>REACTION</a:t>
                      </a:r>
                      <a:r>
                        <a:rPr sz="1800" b="1" spc="-5" dirty="0">
                          <a:solidFill>
                            <a:srgbClr val="FF0000"/>
                          </a:solidFill>
                          <a:latin typeface="Calibri"/>
                          <a:cs typeface="Calibri"/>
                        </a:rPr>
                        <a:t> TURBINE</a:t>
                      </a:r>
                      <a:endParaRPr sz="1800">
                        <a:latin typeface="Calibri"/>
                        <a:cs typeface="Calibri"/>
                      </a:endParaRPr>
                    </a:p>
                  </a:txBody>
                  <a:tcPr marL="0" marR="0" marT="1943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BBA58"/>
                    </a:solidFill>
                  </a:tcPr>
                </a:tc>
              </a:tr>
              <a:tr h="762000">
                <a:tc>
                  <a:txBody>
                    <a:bodyPr/>
                    <a:lstStyle/>
                    <a:p>
                      <a:pPr marL="635" algn="ctr">
                        <a:lnSpc>
                          <a:spcPct val="100000"/>
                        </a:lnSpc>
                        <a:spcBef>
                          <a:spcPts val="240"/>
                        </a:spcBef>
                      </a:pPr>
                      <a:r>
                        <a:rPr sz="1800" dirty="0">
                          <a:latin typeface="Calibri"/>
                          <a:cs typeface="Calibri"/>
                        </a:rPr>
                        <a:t>1</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EE7D1"/>
                    </a:solidFill>
                  </a:tcPr>
                </a:tc>
                <a:tc>
                  <a:txBody>
                    <a:bodyPr/>
                    <a:lstStyle/>
                    <a:p>
                      <a:pPr marL="91440">
                        <a:lnSpc>
                          <a:spcPct val="100000"/>
                        </a:lnSpc>
                        <a:spcBef>
                          <a:spcPts val="285"/>
                        </a:spcBef>
                      </a:pPr>
                      <a:r>
                        <a:rPr sz="2200" spc="-5" dirty="0">
                          <a:latin typeface="Times New Roman"/>
                          <a:cs typeface="Times New Roman"/>
                        </a:rPr>
                        <a:t>Impulsive force is rotating</a:t>
                      </a:r>
                      <a:r>
                        <a:rPr sz="2200" spc="5" dirty="0">
                          <a:latin typeface="Times New Roman"/>
                          <a:cs typeface="Times New Roman"/>
                        </a:rPr>
                        <a:t> </a:t>
                      </a:r>
                      <a:r>
                        <a:rPr sz="2200" spc="-5" dirty="0">
                          <a:latin typeface="Times New Roman"/>
                          <a:cs typeface="Times New Roman"/>
                        </a:rPr>
                        <a:t>the</a:t>
                      </a:r>
                      <a:endParaRPr sz="2200">
                        <a:latin typeface="Times New Roman"/>
                        <a:cs typeface="Times New Roman"/>
                      </a:endParaRPr>
                    </a:p>
                    <a:p>
                      <a:pPr marL="91440">
                        <a:lnSpc>
                          <a:spcPct val="100000"/>
                        </a:lnSpc>
                      </a:pPr>
                      <a:r>
                        <a:rPr sz="2200" dirty="0">
                          <a:latin typeface="Times New Roman"/>
                          <a:cs typeface="Times New Roman"/>
                        </a:rPr>
                        <a:t>turbine</a:t>
                      </a:r>
                      <a:endParaRPr sz="2200">
                        <a:latin typeface="Times New Roman"/>
                        <a:cs typeface="Times New Roman"/>
                      </a:endParaRPr>
                    </a:p>
                  </a:txBody>
                  <a:tcPr marL="0" marR="0" marT="361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EE7D1"/>
                    </a:solidFill>
                  </a:tcPr>
                </a:tc>
                <a:tc>
                  <a:txBody>
                    <a:bodyPr/>
                    <a:lstStyle/>
                    <a:p>
                      <a:pPr marL="92075">
                        <a:lnSpc>
                          <a:spcPct val="100000"/>
                        </a:lnSpc>
                        <a:spcBef>
                          <a:spcPts val="285"/>
                        </a:spcBef>
                      </a:pPr>
                      <a:r>
                        <a:rPr sz="2200" spc="-5" dirty="0">
                          <a:latin typeface="Times New Roman"/>
                          <a:cs typeface="Times New Roman"/>
                        </a:rPr>
                        <a:t>Reaction force is rotating</a:t>
                      </a:r>
                      <a:r>
                        <a:rPr sz="2200" spc="15" dirty="0">
                          <a:latin typeface="Times New Roman"/>
                          <a:cs typeface="Times New Roman"/>
                        </a:rPr>
                        <a:t> </a:t>
                      </a:r>
                      <a:r>
                        <a:rPr sz="2200" spc="-5" dirty="0">
                          <a:latin typeface="Times New Roman"/>
                          <a:cs typeface="Times New Roman"/>
                        </a:rPr>
                        <a:t>turbine</a:t>
                      </a:r>
                      <a:endParaRPr sz="2200">
                        <a:latin typeface="Times New Roman"/>
                        <a:cs typeface="Times New Roman"/>
                      </a:endParaRPr>
                    </a:p>
                  </a:txBody>
                  <a:tcPr marL="0" marR="0" marT="361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EE7D1"/>
                    </a:solidFill>
                  </a:tcPr>
                </a:tc>
              </a:tr>
              <a:tr h="762000">
                <a:tc>
                  <a:txBody>
                    <a:bodyPr/>
                    <a:lstStyle/>
                    <a:p>
                      <a:pPr marL="635" algn="ctr">
                        <a:lnSpc>
                          <a:spcPct val="100000"/>
                        </a:lnSpc>
                        <a:spcBef>
                          <a:spcPts val="240"/>
                        </a:spcBef>
                      </a:pPr>
                      <a:r>
                        <a:rPr sz="1800" dirty="0">
                          <a:latin typeface="Calibri"/>
                          <a:cs typeface="Calibri"/>
                        </a:rPr>
                        <a:t>2</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A"/>
                    </a:solidFill>
                  </a:tcPr>
                </a:tc>
                <a:tc>
                  <a:txBody>
                    <a:bodyPr/>
                    <a:lstStyle/>
                    <a:p>
                      <a:pPr marL="91440" marR="270510">
                        <a:lnSpc>
                          <a:spcPct val="100000"/>
                        </a:lnSpc>
                        <a:spcBef>
                          <a:spcPts val="285"/>
                        </a:spcBef>
                      </a:pPr>
                      <a:r>
                        <a:rPr sz="2200" spc="-10" dirty="0">
                          <a:latin typeface="Times New Roman"/>
                          <a:cs typeface="Times New Roman"/>
                        </a:rPr>
                        <a:t>Pressure </a:t>
                      </a:r>
                      <a:r>
                        <a:rPr sz="2200" spc="-5" dirty="0">
                          <a:latin typeface="Times New Roman"/>
                          <a:cs typeface="Times New Roman"/>
                        </a:rPr>
                        <a:t>of liquid is decreasing in  nozzle before entering to</a:t>
                      </a:r>
                      <a:r>
                        <a:rPr sz="2200" spc="15" dirty="0">
                          <a:latin typeface="Times New Roman"/>
                          <a:cs typeface="Times New Roman"/>
                        </a:rPr>
                        <a:t> </a:t>
                      </a:r>
                      <a:r>
                        <a:rPr sz="2200" spc="-5" dirty="0">
                          <a:latin typeface="Times New Roman"/>
                          <a:cs typeface="Times New Roman"/>
                        </a:rPr>
                        <a:t>turbine</a:t>
                      </a:r>
                      <a:endParaRPr sz="2200">
                        <a:latin typeface="Times New Roman"/>
                        <a:cs typeface="Times New Roman"/>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A"/>
                    </a:solidFill>
                  </a:tcPr>
                </a:tc>
                <a:tc>
                  <a:txBody>
                    <a:bodyPr/>
                    <a:lstStyle/>
                    <a:p>
                      <a:pPr marL="92075" marR="176530">
                        <a:lnSpc>
                          <a:spcPct val="100000"/>
                        </a:lnSpc>
                        <a:spcBef>
                          <a:spcPts val="285"/>
                        </a:spcBef>
                      </a:pPr>
                      <a:r>
                        <a:rPr sz="2200" spc="-10" dirty="0">
                          <a:latin typeface="Times New Roman"/>
                          <a:cs typeface="Times New Roman"/>
                        </a:rPr>
                        <a:t>Pressure </a:t>
                      </a:r>
                      <a:r>
                        <a:rPr sz="2200" spc="-5" dirty="0">
                          <a:latin typeface="Times New Roman"/>
                          <a:cs typeface="Times New Roman"/>
                        </a:rPr>
                        <a:t>decreases as it flows over  the</a:t>
                      </a:r>
                      <a:r>
                        <a:rPr sz="2200" spc="-10" dirty="0">
                          <a:latin typeface="Times New Roman"/>
                          <a:cs typeface="Times New Roman"/>
                        </a:rPr>
                        <a:t> </a:t>
                      </a:r>
                      <a:r>
                        <a:rPr sz="2200" spc="-5" dirty="0">
                          <a:latin typeface="Times New Roman"/>
                          <a:cs typeface="Times New Roman"/>
                        </a:rPr>
                        <a:t>blades</a:t>
                      </a:r>
                      <a:endParaRPr sz="2200">
                        <a:latin typeface="Times New Roman"/>
                        <a:cs typeface="Times New Roman"/>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A"/>
                    </a:solidFill>
                  </a:tcPr>
                </a:tc>
              </a:tr>
              <a:tr h="518160">
                <a:tc>
                  <a:txBody>
                    <a:bodyPr/>
                    <a:lstStyle/>
                    <a:p>
                      <a:pPr marL="635" algn="ctr">
                        <a:lnSpc>
                          <a:spcPct val="100000"/>
                        </a:lnSpc>
                        <a:spcBef>
                          <a:spcPts val="240"/>
                        </a:spcBef>
                      </a:pPr>
                      <a:r>
                        <a:rPr sz="1800" dirty="0">
                          <a:latin typeface="Calibri"/>
                          <a:cs typeface="Calibri"/>
                        </a:rPr>
                        <a:t>3</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7D1"/>
                    </a:solidFill>
                  </a:tcPr>
                </a:tc>
                <a:tc>
                  <a:txBody>
                    <a:bodyPr/>
                    <a:lstStyle/>
                    <a:p>
                      <a:pPr marL="91440">
                        <a:lnSpc>
                          <a:spcPct val="100000"/>
                        </a:lnSpc>
                        <a:spcBef>
                          <a:spcPts val="285"/>
                        </a:spcBef>
                      </a:pPr>
                      <a:r>
                        <a:rPr sz="2200" spc="-5" dirty="0">
                          <a:latin typeface="Times New Roman"/>
                          <a:cs typeface="Times New Roman"/>
                        </a:rPr>
                        <a:t>Blades are of symmetrical</a:t>
                      </a:r>
                      <a:r>
                        <a:rPr sz="2200" spc="25" dirty="0">
                          <a:latin typeface="Times New Roman"/>
                          <a:cs typeface="Times New Roman"/>
                        </a:rPr>
                        <a:t> </a:t>
                      </a:r>
                      <a:r>
                        <a:rPr sz="2200" spc="-5" dirty="0">
                          <a:latin typeface="Times New Roman"/>
                          <a:cs typeface="Times New Roman"/>
                        </a:rPr>
                        <a:t>profile</a:t>
                      </a:r>
                      <a:endParaRPr sz="2200">
                        <a:latin typeface="Times New Roman"/>
                        <a:cs typeface="Times New Roman"/>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7D1"/>
                    </a:solidFill>
                  </a:tcPr>
                </a:tc>
                <a:tc>
                  <a:txBody>
                    <a:bodyPr/>
                    <a:lstStyle/>
                    <a:p>
                      <a:pPr marL="92075">
                        <a:lnSpc>
                          <a:spcPct val="100000"/>
                        </a:lnSpc>
                        <a:spcBef>
                          <a:spcPts val="285"/>
                        </a:spcBef>
                      </a:pPr>
                      <a:r>
                        <a:rPr sz="2200" spc="-5" dirty="0">
                          <a:latin typeface="Times New Roman"/>
                          <a:cs typeface="Times New Roman"/>
                        </a:rPr>
                        <a:t>Blades having aerofoil</a:t>
                      </a:r>
                      <a:r>
                        <a:rPr sz="2200" spc="-10" dirty="0">
                          <a:latin typeface="Times New Roman"/>
                          <a:cs typeface="Times New Roman"/>
                        </a:rPr>
                        <a:t> </a:t>
                      </a:r>
                      <a:r>
                        <a:rPr sz="2200" spc="-5" dirty="0">
                          <a:latin typeface="Times New Roman"/>
                          <a:cs typeface="Times New Roman"/>
                        </a:rPr>
                        <a:t>profile</a:t>
                      </a:r>
                      <a:endParaRPr sz="2200">
                        <a:latin typeface="Times New Roman"/>
                        <a:cs typeface="Times New Roman"/>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7D1"/>
                    </a:solidFill>
                  </a:tcPr>
                </a:tc>
              </a:tr>
              <a:tr h="762000">
                <a:tc>
                  <a:txBody>
                    <a:bodyPr/>
                    <a:lstStyle/>
                    <a:p>
                      <a:pPr marL="635" algn="ctr">
                        <a:lnSpc>
                          <a:spcPct val="100000"/>
                        </a:lnSpc>
                        <a:spcBef>
                          <a:spcPts val="245"/>
                        </a:spcBef>
                      </a:pPr>
                      <a:r>
                        <a:rPr sz="1800" dirty="0">
                          <a:latin typeface="Calibri"/>
                          <a:cs typeface="Calibri"/>
                        </a:rPr>
                        <a:t>4</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A"/>
                    </a:solidFill>
                  </a:tcPr>
                </a:tc>
                <a:tc>
                  <a:txBody>
                    <a:bodyPr/>
                    <a:lstStyle/>
                    <a:p>
                      <a:pPr marL="91440" marR="205104">
                        <a:lnSpc>
                          <a:spcPct val="100000"/>
                        </a:lnSpc>
                        <a:spcBef>
                          <a:spcPts val="290"/>
                        </a:spcBef>
                      </a:pPr>
                      <a:r>
                        <a:rPr sz="2200" spc="-5" dirty="0">
                          <a:latin typeface="Times New Roman"/>
                          <a:cs typeface="Times New Roman"/>
                        </a:rPr>
                        <a:t>The </a:t>
                      </a:r>
                      <a:r>
                        <a:rPr sz="2200" spc="-10" dirty="0">
                          <a:latin typeface="Times New Roman"/>
                          <a:cs typeface="Times New Roman"/>
                        </a:rPr>
                        <a:t>size </a:t>
                      </a:r>
                      <a:r>
                        <a:rPr sz="2200" dirty="0">
                          <a:latin typeface="Times New Roman"/>
                          <a:cs typeface="Times New Roman"/>
                        </a:rPr>
                        <a:t>of </a:t>
                      </a:r>
                      <a:r>
                        <a:rPr sz="2200" spc="-5" dirty="0">
                          <a:latin typeface="Times New Roman"/>
                          <a:cs typeface="Times New Roman"/>
                        </a:rPr>
                        <a:t>turbine is </a:t>
                      </a:r>
                      <a:r>
                        <a:rPr sz="2200" spc="-10" dirty="0">
                          <a:latin typeface="Times New Roman"/>
                          <a:cs typeface="Times New Roman"/>
                        </a:rPr>
                        <a:t>small </a:t>
                      </a:r>
                      <a:r>
                        <a:rPr sz="2200" spc="-5" dirty="0">
                          <a:latin typeface="Times New Roman"/>
                          <a:cs typeface="Times New Roman"/>
                        </a:rPr>
                        <a:t>for the  </a:t>
                      </a:r>
                      <a:r>
                        <a:rPr sz="2200" spc="-15" dirty="0">
                          <a:latin typeface="Times New Roman"/>
                          <a:cs typeface="Times New Roman"/>
                        </a:rPr>
                        <a:t>same </a:t>
                      </a:r>
                      <a:r>
                        <a:rPr sz="2200" spc="-5" dirty="0">
                          <a:latin typeface="Times New Roman"/>
                          <a:cs typeface="Times New Roman"/>
                        </a:rPr>
                        <a:t>power</a:t>
                      </a:r>
                      <a:r>
                        <a:rPr sz="2200" spc="25" dirty="0">
                          <a:latin typeface="Times New Roman"/>
                          <a:cs typeface="Times New Roman"/>
                        </a:rPr>
                        <a:t> </a:t>
                      </a:r>
                      <a:r>
                        <a:rPr sz="2200" spc="-5" dirty="0">
                          <a:latin typeface="Times New Roman"/>
                          <a:cs typeface="Times New Roman"/>
                        </a:rPr>
                        <a:t>output</a:t>
                      </a:r>
                      <a:endParaRPr sz="220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A"/>
                    </a:solidFill>
                  </a:tcPr>
                </a:tc>
                <a:tc>
                  <a:txBody>
                    <a:bodyPr/>
                    <a:lstStyle/>
                    <a:p>
                      <a:pPr marL="92075" marR="156845">
                        <a:lnSpc>
                          <a:spcPct val="100000"/>
                        </a:lnSpc>
                        <a:spcBef>
                          <a:spcPts val="290"/>
                        </a:spcBef>
                      </a:pPr>
                      <a:r>
                        <a:rPr sz="2200" spc="-10" dirty="0">
                          <a:latin typeface="Times New Roman"/>
                          <a:cs typeface="Times New Roman"/>
                        </a:rPr>
                        <a:t>Size </a:t>
                      </a:r>
                      <a:r>
                        <a:rPr sz="2200" spc="-5" dirty="0">
                          <a:latin typeface="Times New Roman"/>
                          <a:cs typeface="Times New Roman"/>
                        </a:rPr>
                        <a:t>of reaction turbine is </a:t>
                      </a:r>
                      <a:r>
                        <a:rPr sz="2200" spc="-10" dirty="0">
                          <a:latin typeface="Times New Roman"/>
                          <a:cs typeface="Times New Roman"/>
                        </a:rPr>
                        <a:t>large </a:t>
                      </a:r>
                      <a:r>
                        <a:rPr sz="2200" spc="-5" dirty="0">
                          <a:latin typeface="Times New Roman"/>
                          <a:cs typeface="Times New Roman"/>
                        </a:rPr>
                        <a:t>for  the </a:t>
                      </a:r>
                      <a:r>
                        <a:rPr sz="2200" spc="-15" dirty="0">
                          <a:latin typeface="Times New Roman"/>
                          <a:cs typeface="Times New Roman"/>
                        </a:rPr>
                        <a:t>same </a:t>
                      </a:r>
                      <a:r>
                        <a:rPr sz="2200" spc="-5" dirty="0">
                          <a:latin typeface="Times New Roman"/>
                          <a:cs typeface="Times New Roman"/>
                        </a:rPr>
                        <a:t>power</a:t>
                      </a:r>
                      <a:r>
                        <a:rPr sz="2200" spc="20" dirty="0">
                          <a:latin typeface="Times New Roman"/>
                          <a:cs typeface="Times New Roman"/>
                        </a:rPr>
                        <a:t> </a:t>
                      </a:r>
                      <a:r>
                        <a:rPr sz="2200" spc="-5" dirty="0">
                          <a:latin typeface="Times New Roman"/>
                          <a:cs typeface="Times New Roman"/>
                        </a:rPr>
                        <a:t>output</a:t>
                      </a:r>
                      <a:endParaRPr sz="220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A"/>
                    </a:solidFill>
                  </a:tcPr>
                </a:tc>
              </a:tr>
              <a:tr h="1097280">
                <a:tc>
                  <a:txBody>
                    <a:bodyPr/>
                    <a:lstStyle/>
                    <a:p>
                      <a:pPr marL="635" algn="ctr">
                        <a:lnSpc>
                          <a:spcPct val="100000"/>
                        </a:lnSpc>
                        <a:spcBef>
                          <a:spcPts val="245"/>
                        </a:spcBef>
                      </a:pPr>
                      <a:r>
                        <a:rPr sz="1800" dirty="0">
                          <a:latin typeface="Calibri"/>
                          <a:cs typeface="Calibri"/>
                        </a:rPr>
                        <a:t>5</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7D1"/>
                    </a:solidFill>
                  </a:tcPr>
                </a:tc>
                <a:tc>
                  <a:txBody>
                    <a:bodyPr/>
                    <a:lstStyle/>
                    <a:p>
                      <a:pPr marL="91440" marR="227965">
                        <a:lnSpc>
                          <a:spcPct val="100000"/>
                        </a:lnSpc>
                        <a:spcBef>
                          <a:spcPts val="285"/>
                        </a:spcBef>
                      </a:pPr>
                      <a:r>
                        <a:rPr sz="2200" spc="-5" dirty="0">
                          <a:latin typeface="Times New Roman"/>
                          <a:cs typeface="Times New Roman"/>
                        </a:rPr>
                        <a:t>Whole pressure </a:t>
                      </a:r>
                      <a:r>
                        <a:rPr sz="2200" spc="-10" dirty="0">
                          <a:latin typeface="Times New Roman"/>
                          <a:cs typeface="Times New Roman"/>
                        </a:rPr>
                        <a:t>energy </a:t>
                      </a:r>
                      <a:r>
                        <a:rPr sz="2200" spc="-5" dirty="0">
                          <a:latin typeface="Times New Roman"/>
                          <a:cs typeface="Times New Roman"/>
                        </a:rPr>
                        <a:t>of </a:t>
                      </a:r>
                      <a:r>
                        <a:rPr sz="2200" spc="-10" dirty="0">
                          <a:latin typeface="Times New Roman"/>
                          <a:cs typeface="Times New Roman"/>
                        </a:rPr>
                        <a:t>water </a:t>
                      </a:r>
                      <a:r>
                        <a:rPr sz="2200" spc="-5" dirty="0">
                          <a:latin typeface="Times New Roman"/>
                          <a:cs typeface="Times New Roman"/>
                        </a:rPr>
                        <a:t>is  converted into kinetic </a:t>
                      </a:r>
                      <a:r>
                        <a:rPr sz="2200" spc="-10" dirty="0">
                          <a:latin typeface="Times New Roman"/>
                          <a:cs typeface="Times New Roman"/>
                        </a:rPr>
                        <a:t>energy  </a:t>
                      </a:r>
                      <a:r>
                        <a:rPr sz="2200" spc="-5" dirty="0">
                          <a:latin typeface="Times New Roman"/>
                          <a:cs typeface="Times New Roman"/>
                        </a:rPr>
                        <a:t>before passed onto </a:t>
                      </a:r>
                      <a:r>
                        <a:rPr sz="2200" dirty="0">
                          <a:latin typeface="Times New Roman"/>
                          <a:cs typeface="Times New Roman"/>
                        </a:rPr>
                        <a:t>turbine</a:t>
                      </a:r>
                      <a:r>
                        <a:rPr sz="2200" spc="-10" dirty="0">
                          <a:latin typeface="Times New Roman"/>
                          <a:cs typeface="Times New Roman"/>
                        </a:rPr>
                        <a:t> wheel</a:t>
                      </a:r>
                      <a:endParaRPr sz="2200">
                        <a:latin typeface="Times New Roman"/>
                        <a:cs typeface="Times New Roman"/>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7D1"/>
                    </a:solidFill>
                  </a:tcPr>
                </a:tc>
                <a:tc>
                  <a:txBody>
                    <a:bodyPr/>
                    <a:lstStyle/>
                    <a:p>
                      <a:pPr marL="92075" marR="900430">
                        <a:lnSpc>
                          <a:spcPct val="100000"/>
                        </a:lnSpc>
                        <a:spcBef>
                          <a:spcPts val="285"/>
                        </a:spcBef>
                      </a:pPr>
                      <a:r>
                        <a:rPr sz="2200" spc="-10" dirty="0">
                          <a:latin typeface="Times New Roman"/>
                          <a:cs typeface="Times New Roman"/>
                        </a:rPr>
                        <a:t>Part </a:t>
                      </a:r>
                      <a:r>
                        <a:rPr sz="2200" spc="-5" dirty="0">
                          <a:latin typeface="Times New Roman"/>
                          <a:cs typeface="Times New Roman"/>
                        </a:rPr>
                        <a:t>of pressure </a:t>
                      </a:r>
                      <a:r>
                        <a:rPr sz="2200" spc="-10" dirty="0">
                          <a:latin typeface="Times New Roman"/>
                          <a:cs typeface="Times New Roman"/>
                        </a:rPr>
                        <a:t>energy </a:t>
                      </a:r>
                      <a:r>
                        <a:rPr sz="2200" spc="-5" dirty="0">
                          <a:latin typeface="Times New Roman"/>
                          <a:cs typeface="Times New Roman"/>
                        </a:rPr>
                        <a:t>only  converted to kinetic</a:t>
                      </a:r>
                      <a:r>
                        <a:rPr sz="2200" spc="-10" dirty="0">
                          <a:latin typeface="Times New Roman"/>
                          <a:cs typeface="Times New Roman"/>
                        </a:rPr>
                        <a:t> energy</a:t>
                      </a:r>
                      <a:endParaRPr sz="2200">
                        <a:latin typeface="Times New Roman"/>
                        <a:cs typeface="Times New Roman"/>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7D1"/>
                    </a:solidFill>
                  </a:tcPr>
                </a:tc>
              </a:tr>
              <a:tr h="1097216">
                <a:tc>
                  <a:txBody>
                    <a:bodyPr/>
                    <a:lstStyle/>
                    <a:p>
                      <a:pPr marL="635" algn="ctr">
                        <a:lnSpc>
                          <a:spcPct val="100000"/>
                        </a:lnSpc>
                        <a:spcBef>
                          <a:spcPts val="245"/>
                        </a:spcBef>
                      </a:pPr>
                      <a:r>
                        <a:rPr sz="1800" dirty="0">
                          <a:latin typeface="Calibri"/>
                          <a:cs typeface="Calibri"/>
                        </a:rPr>
                        <a:t>6</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A"/>
                    </a:solidFill>
                  </a:tcPr>
                </a:tc>
                <a:tc>
                  <a:txBody>
                    <a:bodyPr/>
                    <a:lstStyle/>
                    <a:p>
                      <a:pPr marL="91440" marR="606425">
                        <a:lnSpc>
                          <a:spcPct val="100000"/>
                        </a:lnSpc>
                        <a:spcBef>
                          <a:spcPts val="290"/>
                        </a:spcBef>
                      </a:pPr>
                      <a:r>
                        <a:rPr sz="2200" spc="-40" dirty="0">
                          <a:latin typeface="Times New Roman"/>
                          <a:cs typeface="Times New Roman"/>
                        </a:rPr>
                        <a:t>Water </a:t>
                      </a:r>
                      <a:r>
                        <a:rPr sz="2200" spc="-10" dirty="0">
                          <a:latin typeface="Times New Roman"/>
                          <a:cs typeface="Times New Roman"/>
                        </a:rPr>
                        <a:t>discharges </a:t>
                      </a:r>
                      <a:r>
                        <a:rPr sz="2200" spc="-5" dirty="0">
                          <a:latin typeface="Times New Roman"/>
                          <a:cs typeface="Times New Roman"/>
                        </a:rPr>
                        <a:t>directly from  turbine </a:t>
                      </a:r>
                      <a:r>
                        <a:rPr sz="2200" spc="-10" dirty="0">
                          <a:latin typeface="Times New Roman"/>
                          <a:cs typeface="Times New Roman"/>
                        </a:rPr>
                        <a:t>wheel </a:t>
                      </a:r>
                      <a:r>
                        <a:rPr sz="2200" spc="-5" dirty="0">
                          <a:latin typeface="Times New Roman"/>
                          <a:cs typeface="Times New Roman"/>
                        </a:rPr>
                        <a:t>to tail</a:t>
                      </a:r>
                      <a:r>
                        <a:rPr sz="2200" spc="15" dirty="0">
                          <a:latin typeface="Times New Roman"/>
                          <a:cs typeface="Times New Roman"/>
                        </a:rPr>
                        <a:t> </a:t>
                      </a:r>
                      <a:r>
                        <a:rPr sz="2200" spc="-5" dirty="0">
                          <a:latin typeface="Times New Roman"/>
                          <a:cs typeface="Times New Roman"/>
                        </a:rPr>
                        <a:t>race</a:t>
                      </a:r>
                      <a:endParaRPr sz="220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A"/>
                    </a:solidFill>
                  </a:tcPr>
                </a:tc>
                <a:tc>
                  <a:txBody>
                    <a:bodyPr/>
                    <a:lstStyle/>
                    <a:p>
                      <a:pPr marL="92075" marR="226060" algn="just">
                        <a:lnSpc>
                          <a:spcPct val="100000"/>
                        </a:lnSpc>
                        <a:spcBef>
                          <a:spcPts val="290"/>
                        </a:spcBef>
                      </a:pPr>
                      <a:r>
                        <a:rPr sz="2200" spc="-40" dirty="0">
                          <a:latin typeface="Times New Roman"/>
                          <a:cs typeface="Times New Roman"/>
                        </a:rPr>
                        <a:t>Water </a:t>
                      </a:r>
                      <a:r>
                        <a:rPr sz="2200" spc="-10" dirty="0">
                          <a:latin typeface="Times New Roman"/>
                          <a:cs typeface="Times New Roman"/>
                        </a:rPr>
                        <a:t>discharges </a:t>
                      </a:r>
                      <a:r>
                        <a:rPr sz="2200" spc="-5" dirty="0">
                          <a:latin typeface="Times New Roman"/>
                          <a:cs typeface="Times New Roman"/>
                        </a:rPr>
                        <a:t>into a draft tube  then it is finally </a:t>
                      </a:r>
                      <a:r>
                        <a:rPr sz="2200" spc="-10" dirty="0">
                          <a:latin typeface="Times New Roman"/>
                          <a:cs typeface="Times New Roman"/>
                        </a:rPr>
                        <a:t>discharged </a:t>
                      </a:r>
                      <a:r>
                        <a:rPr sz="2200" spc="-5" dirty="0">
                          <a:latin typeface="Times New Roman"/>
                          <a:cs typeface="Times New Roman"/>
                        </a:rPr>
                        <a:t>to tail  race</a:t>
                      </a:r>
                      <a:endParaRPr sz="220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A"/>
                    </a:solidFill>
                  </a:tcPr>
                </a:tc>
              </a:tr>
              <a:tr h="1097286">
                <a:tc>
                  <a:txBody>
                    <a:bodyPr/>
                    <a:lstStyle/>
                    <a:p>
                      <a:pPr marL="635" algn="ctr">
                        <a:lnSpc>
                          <a:spcPct val="100000"/>
                        </a:lnSpc>
                        <a:spcBef>
                          <a:spcPts val="250"/>
                        </a:spcBef>
                      </a:pPr>
                      <a:r>
                        <a:rPr sz="1800" dirty="0">
                          <a:latin typeface="Calibri"/>
                          <a:cs typeface="Calibri"/>
                        </a:rPr>
                        <a:t>7</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7D1"/>
                    </a:solidFill>
                  </a:tcPr>
                </a:tc>
                <a:tc>
                  <a:txBody>
                    <a:bodyPr/>
                    <a:lstStyle/>
                    <a:p>
                      <a:pPr marL="91440" marR="895985">
                        <a:lnSpc>
                          <a:spcPct val="100000"/>
                        </a:lnSpc>
                        <a:spcBef>
                          <a:spcPts val="295"/>
                        </a:spcBef>
                      </a:pPr>
                      <a:r>
                        <a:rPr sz="2200" spc="-10" dirty="0">
                          <a:latin typeface="Times New Roman"/>
                          <a:cs typeface="Times New Roman"/>
                        </a:rPr>
                        <a:t>Pressure </a:t>
                      </a:r>
                      <a:r>
                        <a:rPr sz="2200" spc="-5" dirty="0">
                          <a:latin typeface="Times New Roman"/>
                          <a:cs typeface="Times New Roman"/>
                        </a:rPr>
                        <a:t>of </a:t>
                      </a:r>
                      <a:r>
                        <a:rPr sz="2200" spc="-10" dirty="0">
                          <a:latin typeface="Times New Roman"/>
                          <a:cs typeface="Times New Roman"/>
                        </a:rPr>
                        <a:t>water will </a:t>
                      </a:r>
                      <a:r>
                        <a:rPr sz="2200" dirty="0">
                          <a:latin typeface="Times New Roman"/>
                          <a:cs typeface="Times New Roman"/>
                        </a:rPr>
                        <a:t>be  </a:t>
                      </a:r>
                      <a:r>
                        <a:rPr sz="2200" spc="-5" dirty="0">
                          <a:latin typeface="Times New Roman"/>
                          <a:cs typeface="Times New Roman"/>
                        </a:rPr>
                        <a:t>atmospheric as it flows over  moving</a:t>
                      </a:r>
                      <a:r>
                        <a:rPr sz="2200" dirty="0">
                          <a:latin typeface="Times New Roman"/>
                          <a:cs typeface="Times New Roman"/>
                        </a:rPr>
                        <a:t> </a:t>
                      </a:r>
                      <a:r>
                        <a:rPr sz="2200" spc="-5" dirty="0">
                          <a:latin typeface="Times New Roman"/>
                          <a:cs typeface="Times New Roman"/>
                        </a:rPr>
                        <a:t>blades</a:t>
                      </a:r>
                      <a:endParaRPr sz="220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7D1"/>
                    </a:solidFill>
                  </a:tcPr>
                </a:tc>
                <a:tc>
                  <a:txBody>
                    <a:bodyPr/>
                    <a:lstStyle/>
                    <a:p>
                      <a:pPr marL="92075" marR="591820">
                        <a:lnSpc>
                          <a:spcPct val="100000"/>
                        </a:lnSpc>
                        <a:spcBef>
                          <a:spcPts val="295"/>
                        </a:spcBef>
                      </a:pPr>
                      <a:r>
                        <a:rPr sz="2200" spc="-10" dirty="0">
                          <a:latin typeface="Times New Roman"/>
                          <a:cs typeface="Times New Roman"/>
                        </a:rPr>
                        <a:t>Pressure </a:t>
                      </a:r>
                      <a:r>
                        <a:rPr sz="2200" spc="-5" dirty="0">
                          <a:latin typeface="Times New Roman"/>
                          <a:cs typeface="Times New Roman"/>
                        </a:rPr>
                        <a:t>of </a:t>
                      </a:r>
                      <a:r>
                        <a:rPr sz="2200" spc="-10" dirty="0">
                          <a:latin typeface="Times New Roman"/>
                          <a:cs typeface="Times New Roman"/>
                        </a:rPr>
                        <a:t>water </a:t>
                      </a:r>
                      <a:r>
                        <a:rPr sz="2200" spc="-5" dirty="0">
                          <a:latin typeface="Times New Roman"/>
                          <a:cs typeface="Times New Roman"/>
                        </a:rPr>
                        <a:t>continuously  decreases as it flows over </a:t>
                      </a:r>
                      <a:r>
                        <a:rPr sz="2200" dirty="0">
                          <a:latin typeface="Times New Roman"/>
                          <a:cs typeface="Times New Roman"/>
                        </a:rPr>
                        <a:t>the  </a:t>
                      </a:r>
                      <a:r>
                        <a:rPr sz="2200" spc="-5" dirty="0">
                          <a:latin typeface="Times New Roman"/>
                          <a:cs typeface="Times New Roman"/>
                        </a:rPr>
                        <a:t>blades</a:t>
                      </a:r>
                      <a:endParaRPr sz="220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7D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6822440" cy="574675"/>
          </a:xfrm>
          <a:prstGeom prst="rect">
            <a:avLst/>
          </a:prstGeom>
        </p:spPr>
        <p:txBody>
          <a:bodyPr vert="horz" wrap="square" lIns="0" tIns="12700" rIns="0" bIns="0" rtlCol="0">
            <a:spAutoFit/>
          </a:bodyPr>
          <a:lstStyle/>
          <a:p>
            <a:pPr marL="12700">
              <a:lnSpc>
                <a:spcPct val="100000"/>
              </a:lnSpc>
              <a:spcBef>
                <a:spcPts val="100"/>
              </a:spcBef>
            </a:pPr>
            <a:r>
              <a:rPr sz="3600" b="1" spc="-80" dirty="0">
                <a:solidFill>
                  <a:srgbClr val="5FCAEE"/>
                </a:solidFill>
                <a:latin typeface="Trebuchet MS"/>
                <a:cs typeface="Trebuchet MS"/>
              </a:rPr>
              <a:t>PELTON </a:t>
            </a:r>
            <a:r>
              <a:rPr sz="3600" b="1" spc="-5" dirty="0">
                <a:solidFill>
                  <a:srgbClr val="5FCAEE"/>
                </a:solidFill>
                <a:latin typeface="Trebuchet MS"/>
                <a:cs typeface="Trebuchet MS"/>
              </a:rPr>
              <a:t>TURBINE </a:t>
            </a:r>
            <a:r>
              <a:rPr sz="3600" b="1" dirty="0">
                <a:solidFill>
                  <a:srgbClr val="5FCAEE"/>
                </a:solidFill>
                <a:latin typeface="Trebuchet MS"/>
                <a:cs typeface="Trebuchet MS"/>
              </a:rPr>
              <a:t>POWER</a:t>
            </a:r>
            <a:r>
              <a:rPr sz="3600" b="1" spc="-50" dirty="0">
                <a:solidFill>
                  <a:srgbClr val="5FCAEE"/>
                </a:solidFill>
                <a:latin typeface="Trebuchet MS"/>
                <a:cs typeface="Trebuchet MS"/>
              </a:rPr>
              <a:t> </a:t>
            </a:r>
            <a:r>
              <a:rPr sz="3600" b="1" dirty="0">
                <a:solidFill>
                  <a:srgbClr val="5FCAEE"/>
                </a:solidFill>
                <a:latin typeface="Trebuchet MS"/>
                <a:cs typeface="Trebuchet MS"/>
              </a:rPr>
              <a:t>PLANT</a:t>
            </a:r>
            <a:endParaRPr sz="3600">
              <a:latin typeface="Trebuchet MS"/>
              <a:cs typeface="Trebuchet MS"/>
            </a:endParaRPr>
          </a:p>
        </p:txBody>
      </p:sp>
      <p:sp>
        <p:nvSpPr>
          <p:cNvPr id="3" name="object 3"/>
          <p:cNvSpPr/>
          <p:nvPr/>
        </p:nvSpPr>
        <p:spPr>
          <a:xfrm>
            <a:off x="533400" y="1523961"/>
            <a:ext cx="8229600" cy="515531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289940"/>
            <a:ext cx="3615054" cy="574040"/>
          </a:xfrm>
          <a:prstGeom prst="rect">
            <a:avLst/>
          </a:prstGeom>
        </p:spPr>
        <p:txBody>
          <a:bodyPr vert="horz" wrap="square" lIns="0" tIns="12700" rIns="0" bIns="0" rtlCol="0">
            <a:spAutoFit/>
          </a:bodyPr>
          <a:lstStyle/>
          <a:p>
            <a:pPr marL="12700">
              <a:lnSpc>
                <a:spcPct val="100000"/>
              </a:lnSpc>
              <a:spcBef>
                <a:spcPts val="100"/>
              </a:spcBef>
            </a:pPr>
            <a:r>
              <a:rPr sz="3600" b="1" spc="-80" dirty="0">
                <a:solidFill>
                  <a:srgbClr val="5FCAEE"/>
                </a:solidFill>
                <a:latin typeface="Trebuchet MS"/>
                <a:cs typeface="Trebuchet MS"/>
              </a:rPr>
              <a:t>PELTON</a:t>
            </a:r>
            <a:r>
              <a:rPr sz="3600" b="1" spc="-170" dirty="0">
                <a:solidFill>
                  <a:srgbClr val="5FCAEE"/>
                </a:solidFill>
                <a:latin typeface="Trebuchet MS"/>
                <a:cs typeface="Trebuchet MS"/>
              </a:rPr>
              <a:t> </a:t>
            </a:r>
            <a:r>
              <a:rPr sz="3600" b="1" dirty="0">
                <a:solidFill>
                  <a:srgbClr val="5FCAEE"/>
                </a:solidFill>
                <a:latin typeface="Trebuchet MS"/>
                <a:cs typeface="Trebuchet MS"/>
              </a:rPr>
              <a:t>TURBINE</a:t>
            </a:r>
            <a:endParaRPr sz="3600">
              <a:latin typeface="Trebuchet MS"/>
              <a:cs typeface="Trebuchet MS"/>
            </a:endParaRPr>
          </a:p>
        </p:txBody>
      </p:sp>
      <p:sp>
        <p:nvSpPr>
          <p:cNvPr id="3" name="object 3"/>
          <p:cNvSpPr/>
          <p:nvPr/>
        </p:nvSpPr>
        <p:spPr>
          <a:xfrm>
            <a:off x="298361" y="877824"/>
            <a:ext cx="8512048" cy="287312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342263" y="3606101"/>
            <a:ext cx="8123681" cy="271741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4131310" cy="574675"/>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5FCAEE"/>
                </a:solidFill>
                <a:latin typeface="Trebuchet MS"/>
                <a:cs typeface="Trebuchet MS"/>
              </a:rPr>
              <a:t>REACTION</a:t>
            </a:r>
            <a:r>
              <a:rPr sz="3600" b="1" spc="-140" dirty="0">
                <a:solidFill>
                  <a:srgbClr val="5FCAEE"/>
                </a:solidFill>
                <a:latin typeface="Trebuchet MS"/>
                <a:cs typeface="Trebuchet MS"/>
              </a:rPr>
              <a:t> </a:t>
            </a:r>
            <a:r>
              <a:rPr sz="3600" b="1" spc="-5" dirty="0">
                <a:solidFill>
                  <a:srgbClr val="5FCAEE"/>
                </a:solidFill>
                <a:latin typeface="Trebuchet MS"/>
                <a:cs typeface="Trebuchet MS"/>
              </a:rPr>
              <a:t>TURBINE</a:t>
            </a:r>
            <a:endParaRPr sz="3600">
              <a:latin typeface="Trebuchet MS"/>
              <a:cs typeface="Trebuchet MS"/>
            </a:endParaRPr>
          </a:p>
        </p:txBody>
      </p:sp>
      <p:sp>
        <p:nvSpPr>
          <p:cNvPr id="3" name="object 3"/>
          <p:cNvSpPr/>
          <p:nvPr/>
        </p:nvSpPr>
        <p:spPr>
          <a:xfrm>
            <a:off x="566673" y="2160574"/>
            <a:ext cx="8707374" cy="42416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3321685" cy="574675"/>
          </a:xfrm>
          <a:prstGeom prst="rect">
            <a:avLst/>
          </a:prstGeom>
        </p:spPr>
        <p:txBody>
          <a:bodyPr vert="horz" wrap="square" lIns="0" tIns="12700" rIns="0" bIns="0" rtlCol="0">
            <a:spAutoFit/>
          </a:bodyPr>
          <a:lstStyle/>
          <a:p>
            <a:pPr marL="12700">
              <a:lnSpc>
                <a:spcPct val="100000"/>
              </a:lnSpc>
              <a:spcBef>
                <a:spcPts val="100"/>
              </a:spcBef>
            </a:pPr>
            <a:r>
              <a:rPr sz="3600" b="1" spc="-20" dirty="0">
                <a:solidFill>
                  <a:srgbClr val="5FCAEE"/>
                </a:solidFill>
                <a:latin typeface="Trebuchet MS"/>
                <a:cs typeface="Trebuchet MS"/>
              </a:rPr>
              <a:t>Francis</a:t>
            </a:r>
            <a:r>
              <a:rPr sz="3600" b="1" spc="-145" dirty="0">
                <a:solidFill>
                  <a:srgbClr val="5FCAEE"/>
                </a:solidFill>
                <a:latin typeface="Trebuchet MS"/>
                <a:cs typeface="Trebuchet MS"/>
              </a:rPr>
              <a:t> </a:t>
            </a:r>
            <a:r>
              <a:rPr sz="3600" b="1" spc="-50" dirty="0">
                <a:solidFill>
                  <a:srgbClr val="5FCAEE"/>
                </a:solidFill>
                <a:latin typeface="Trebuchet MS"/>
                <a:cs typeface="Trebuchet MS"/>
              </a:rPr>
              <a:t>Turbine</a:t>
            </a:r>
            <a:endParaRPr sz="3600">
              <a:latin typeface="Trebuchet MS"/>
              <a:cs typeface="Trebuchet MS"/>
            </a:endParaRPr>
          </a:p>
        </p:txBody>
      </p:sp>
      <p:sp>
        <p:nvSpPr>
          <p:cNvPr id="3" name="object 3"/>
          <p:cNvSpPr/>
          <p:nvPr/>
        </p:nvSpPr>
        <p:spPr>
          <a:xfrm>
            <a:off x="1730375" y="2160651"/>
            <a:ext cx="6491351" cy="388137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428</Words>
  <Application>Microsoft Office PowerPoint</Application>
  <PresentationFormat>Custom</PresentationFormat>
  <Paragraphs>143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TURBINE AND PUMP</vt:lpstr>
      <vt:lpstr>CLASSIFICATION OF HYDRAULIC TURBINES:</vt:lpstr>
      <vt:lpstr>PowerPoint Presentation</vt:lpstr>
      <vt:lpstr>PowerPoint Presentation</vt:lpstr>
      <vt:lpstr>PowerPoint Presentation</vt:lpstr>
      <vt:lpstr>PELTON TURBINE POWER PLANT</vt:lpstr>
      <vt:lpstr>PELTON TURBINE</vt:lpstr>
      <vt:lpstr>REACTION TURBINE</vt:lpstr>
      <vt:lpstr>Francis Turbine</vt:lpstr>
      <vt:lpstr>Kaplan Turbine:</vt:lpstr>
      <vt:lpstr>CLASSIFICATION OF PUMPS</vt:lpstr>
      <vt:lpstr>RECIPROCATING PUMP</vt:lpstr>
      <vt:lpstr>Centrifugal pumps</vt:lpstr>
      <vt:lpstr>PowerPoint Presentation</vt:lpstr>
      <vt:lpstr>Rotary vane pump</vt:lpstr>
      <vt:lpstr>Scroll Pump</vt:lpstr>
      <vt:lpstr>Pressure</vt:lpstr>
      <vt:lpstr>Pressure of fluid expressed in 3 forms</vt:lpstr>
      <vt:lpstr>Pascal law:</vt:lpstr>
      <vt:lpstr>Pressure Variation in a Fluid at Rest-  Hydrostatic law</vt:lpstr>
      <vt:lpstr>Pressure measuring instruments:</vt:lpstr>
      <vt:lpstr>Manometers</vt:lpstr>
      <vt:lpstr>PEIZOMETER</vt:lpstr>
      <vt:lpstr>U-TUBE MANOMETER</vt:lpstr>
      <vt:lpstr>Single column manometer</vt:lpstr>
      <vt:lpstr>PowerPoint Presentation</vt:lpstr>
      <vt:lpstr>U-tube differential manometer</vt:lpstr>
      <vt:lpstr>PowerPoint Presentation</vt:lpstr>
      <vt:lpstr>Micromanometer</vt:lpstr>
      <vt:lpstr>Bourdon Gauge (Mechanical)</vt:lpstr>
      <vt:lpstr>Diaphragm pressure gauge</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Thesis Report on SIMULTANEOUS OPTIMIZATION OF WALL ANGLE AND SURFACE ROUGHNESS FOR SPIF OF AL 6063 SHEETS USING GRA ALONG WITH TAGUCHI METHOD  Submitted in Partial fulfillment of the award of degree of    MASTER OF TECHNOLOGY IN MECHANICAL ENGINEERING Submitted by Jitender Sheoran Regn. No. 1310783002 Under the Guidance of Er. Vikas Kumar Associate Professor</dc:title>
  <dc:creator>JITENDER SHEORAN</dc:creator>
  <cp:lastModifiedBy>Goomer</cp:lastModifiedBy>
  <cp:revision>2</cp:revision>
  <dcterms:created xsi:type="dcterms:W3CDTF">2019-01-31T10:51:23Z</dcterms:created>
  <dcterms:modified xsi:type="dcterms:W3CDTF">2019-02-02T10:11:26Z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2018-04-10T00:00:00Z</vt:filetime>
  </property>
  <property fmtid="{D5CDD505-2E9C-101B-9397-08002B2CF9AE}" pid="3" name="Creator">
    <vt:lpwstr>Microsoft® PowerPoint® 2010</vt:lpwstr>
  </property>
  <property fmtid="{D5CDD505-2E9C-101B-9397-08002B2CF9AE}" pid="4" name="LastSaved">
    <vt:filetime>2019-01-31T00:00:00Z</vt:filetime>
  </property>
</Properties>
</file>