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3" d="100"/>
          <a:sy n="73" d="100"/>
        </p:scale>
        <p:origin x="-59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7D8052-9DA9-4005-B75C-88443350C640}" type="datetimeFigureOut">
              <a:rPr lang="en-IN" smtClean="0"/>
              <a:pPr/>
              <a:t>19-04-2018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5B21956-BD6C-40EB-A0A6-8956005AA3C3}" type="slidenum">
              <a:rPr lang="en-IN" smtClean="0"/>
              <a:pPr/>
              <a:t>‹#›</a:t>
            </a:fld>
            <a:endParaRPr lang="en-IN" dirty="0"/>
          </a:p>
        </p:txBody>
      </p:sp>
    </p:spTree>
    <p:extLst>
      <p:ext uri="{BB962C8B-B14F-4D97-AF65-F5344CB8AC3E}">
        <p14:creationId xmlns:p14="http://schemas.microsoft.com/office/powerpoint/2010/main" xmlns="" val="2100335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77D8052-9DA9-4005-B75C-88443350C640}" type="datetimeFigureOut">
              <a:rPr lang="en-IN" smtClean="0"/>
              <a:pPr/>
              <a:t>19-04-2018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5B21956-BD6C-40EB-A0A6-8956005AA3C3}" type="slidenum">
              <a:rPr lang="en-IN" smtClean="0"/>
              <a:pPr/>
              <a:t>‹#›</a:t>
            </a:fld>
            <a:endParaRPr lang="en-IN" dirty="0"/>
          </a:p>
        </p:txBody>
      </p:sp>
    </p:spTree>
    <p:extLst>
      <p:ext uri="{BB962C8B-B14F-4D97-AF65-F5344CB8AC3E}">
        <p14:creationId xmlns:p14="http://schemas.microsoft.com/office/powerpoint/2010/main" xmlns="" val="4107659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77D8052-9DA9-4005-B75C-88443350C640}" type="datetimeFigureOut">
              <a:rPr lang="en-IN" smtClean="0"/>
              <a:pPr/>
              <a:t>19-04-2018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5B21956-BD6C-40EB-A0A6-8956005AA3C3}" type="slidenum">
              <a:rPr lang="en-IN" smtClean="0"/>
              <a:pPr/>
              <a:t>‹#›</a:t>
            </a:fld>
            <a:endParaRPr lang="en-IN" dirty="0"/>
          </a:p>
        </p:txBody>
      </p:sp>
    </p:spTree>
    <p:extLst>
      <p:ext uri="{BB962C8B-B14F-4D97-AF65-F5344CB8AC3E}">
        <p14:creationId xmlns:p14="http://schemas.microsoft.com/office/powerpoint/2010/main" xmlns="" val="1000285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77D8052-9DA9-4005-B75C-88443350C640}" type="datetimeFigureOut">
              <a:rPr lang="en-IN" smtClean="0"/>
              <a:pPr/>
              <a:t>19-04-2018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5B21956-BD6C-40EB-A0A6-8956005AA3C3}" type="slidenum">
              <a:rPr lang="en-IN" smtClean="0"/>
              <a:pPr/>
              <a:t>‹#›</a:t>
            </a:fld>
            <a:endParaRPr lang="en-IN"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xmlns="" val="36634377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7D8052-9DA9-4005-B75C-88443350C640}" type="datetimeFigureOut">
              <a:rPr lang="en-IN" smtClean="0"/>
              <a:pPr/>
              <a:t>19-04-2018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5B21956-BD6C-40EB-A0A6-8956005AA3C3}" type="slidenum">
              <a:rPr lang="en-IN" smtClean="0"/>
              <a:pPr/>
              <a:t>‹#›</a:t>
            </a:fld>
            <a:endParaRPr lang="en-IN" dirty="0"/>
          </a:p>
        </p:txBody>
      </p:sp>
    </p:spTree>
    <p:extLst>
      <p:ext uri="{BB962C8B-B14F-4D97-AF65-F5344CB8AC3E}">
        <p14:creationId xmlns:p14="http://schemas.microsoft.com/office/powerpoint/2010/main" xmlns="" val="1431327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77D8052-9DA9-4005-B75C-88443350C640}" type="datetimeFigureOut">
              <a:rPr lang="en-IN" smtClean="0"/>
              <a:pPr/>
              <a:t>19-04-2018</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5B21956-BD6C-40EB-A0A6-8956005AA3C3}" type="slidenum">
              <a:rPr lang="en-IN" smtClean="0"/>
              <a:pPr/>
              <a:t>‹#›</a:t>
            </a:fld>
            <a:endParaRPr lang="en-IN" dirty="0"/>
          </a:p>
        </p:txBody>
      </p:sp>
    </p:spTree>
    <p:extLst>
      <p:ext uri="{BB962C8B-B14F-4D97-AF65-F5344CB8AC3E}">
        <p14:creationId xmlns:p14="http://schemas.microsoft.com/office/powerpoint/2010/main" xmlns="" val="2175808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77D8052-9DA9-4005-B75C-88443350C640}" type="datetimeFigureOut">
              <a:rPr lang="en-IN" smtClean="0"/>
              <a:pPr/>
              <a:t>19-04-2018</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5B21956-BD6C-40EB-A0A6-8956005AA3C3}" type="slidenum">
              <a:rPr lang="en-IN" smtClean="0"/>
              <a:pPr/>
              <a:t>‹#›</a:t>
            </a:fld>
            <a:endParaRPr lang="en-IN" dirty="0"/>
          </a:p>
        </p:txBody>
      </p:sp>
    </p:spTree>
    <p:extLst>
      <p:ext uri="{BB962C8B-B14F-4D97-AF65-F5344CB8AC3E}">
        <p14:creationId xmlns:p14="http://schemas.microsoft.com/office/powerpoint/2010/main" xmlns="" val="34035001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7D8052-9DA9-4005-B75C-88443350C640}" type="datetimeFigureOut">
              <a:rPr lang="en-IN" smtClean="0"/>
              <a:pPr/>
              <a:t>19-04-2018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5B21956-BD6C-40EB-A0A6-8956005AA3C3}" type="slidenum">
              <a:rPr lang="en-IN" smtClean="0"/>
              <a:pPr/>
              <a:t>‹#›</a:t>
            </a:fld>
            <a:endParaRPr lang="en-IN" dirty="0"/>
          </a:p>
        </p:txBody>
      </p:sp>
    </p:spTree>
    <p:extLst>
      <p:ext uri="{BB962C8B-B14F-4D97-AF65-F5344CB8AC3E}">
        <p14:creationId xmlns:p14="http://schemas.microsoft.com/office/powerpoint/2010/main" xmlns="" val="19163777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7D8052-9DA9-4005-B75C-88443350C640}" type="datetimeFigureOut">
              <a:rPr lang="en-IN" smtClean="0"/>
              <a:pPr/>
              <a:t>19-04-2018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5B21956-BD6C-40EB-A0A6-8956005AA3C3}" type="slidenum">
              <a:rPr lang="en-IN" smtClean="0"/>
              <a:pPr/>
              <a:t>‹#›</a:t>
            </a:fld>
            <a:endParaRPr lang="en-IN" dirty="0"/>
          </a:p>
        </p:txBody>
      </p:sp>
    </p:spTree>
    <p:extLst>
      <p:ext uri="{BB962C8B-B14F-4D97-AF65-F5344CB8AC3E}">
        <p14:creationId xmlns:p14="http://schemas.microsoft.com/office/powerpoint/2010/main" xmlns="" val="1884335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77D8052-9DA9-4005-B75C-88443350C640}" type="datetimeFigureOut">
              <a:rPr lang="en-IN" smtClean="0"/>
              <a:pPr/>
              <a:t>19-04-2018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5B21956-BD6C-40EB-A0A6-8956005AA3C3}" type="slidenum">
              <a:rPr lang="en-IN" smtClean="0"/>
              <a:pPr/>
              <a:t>‹#›</a:t>
            </a:fld>
            <a:endParaRPr lang="en-IN" dirty="0"/>
          </a:p>
        </p:txBody>
      </p:sp>
    </p:spTree>
    <p:extLst>
      <p:ext uri="{BB962C8B-B14F-4D97-AF65-F5344CB8AC3E}">
        <p14:creationId xmlns:p14="http://schemas.microsoft.com/office/powerpoint/2010/main" xmlns="" val="4010516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7D8052-9DA9-4005-B75C-88443350C640}" type="datetimeFigureOut">
              <a:rPr lang="en-IN" smtClean="0"/>
              <a:pPr/>
              <a:t>19-04-2018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5B21956-BD6C-40EB-A0A6-8956005AA3C3}" type="slidenum">
              <a:rPr lang="en-IN" smtClean="0"/>
              <a:pPr/>
              <a:t>‹#›</a:t>
            </a:fld>
            <a:endParaRPr lang="en-IN" dirty="0"/>
          </a:p>
        </p:txBody>
      </p:sp>
    </p:spTree>
    <p:extLst>
      <p:ext uri="{BB962C8B-B14F-4D97-AF65-F5344CB8AC3E}">
        <p14:creationId xmlns:p14="http://schemas.microsoft.com/office/powerpoint/2010/main" xmlns="" val="2750177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7D8052-9DA9-4005-B75C-88443350C640}" type="datetimeFigureOut">
              <a:rPr lang="en-IN" smtClean="0"/>
              <a:pPr/>
              <a:t>19-04-2018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5B21956-BD6C-40EB-A0A6-8956005AA3C3}" type="slidenum">
              <a:rPr lang="en-IN" smtClean="0"/>
              <a:pPr/>
              <a:t>‹#›</a:t>
            </a:fld>
            <a:endParaRPr lang="en-IN" dirty="0"/>
          </a:p>
        </p:txBody>
      </p:sp>
    </p:spTree>
    <p:extLst>
      <p:ext uri="{BB962C8B-B14F-4D97-AF65-F5344CB8AC3E}">
        <p14:creationId xmlns:p14="http://schemas.microsoft.com/office/powerpoint/2010/main" xmlns="" val="1800794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7D8052-9DA9-4005-B75C-88443350C640}" type="datetimeFigureOut">
              <a:rPr lang="en-IN" smtClean="0"/>
              <a:pPr/>
              <a:t>19-04-2018</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5B21956-BD6C-40EB-A0A6-8956005AA3C3}" type="slidenum">
              <a:rPr lang="en-IN" smtClean="0"/>
              <a:pPr/>
              <a:t>‹#›</a:t>
            </a:fld>
            <a:endParaRPr lang="en-IN" dirty="0"/>
          </a:p>
        </p:txBody>
      </p:sp>
    </p:spTree>
    <p:extLst>
      <p:ext uri="{BB962C8B-B14F-4D97-AF65-F5344CB8AC3E}">
        <p14:creationId xmlns:p14="http://schemas.microsoft.com/office/powerpoint/2010/main" xmlns="" val="1625762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77D8052-9DA9-4005-B75C-88443350C640}" type="datetimeFigureOut">
              <a:rPr lang="en-IN" smtClean="0"/>
              <a:pPr/>
              <a:t>19-04-2018</a:t>
            </a:fld>
            <a:endParaRPr lang="en-IN" dirty="0"/>
          </a:p>
        </p:txBody>
      </p:sp>
      <p:sp>
        <p:nvSpPr>
          <p:cNvPr id="5" name="Footer Placeholder 3"/>
          <p:cNvSpPr>
            <a:spLocks noGrp="1"/>
          </p:cNvSpPr>
          <p:nvPr>
            <p:ph type="ftr" sz="quarter" idx="11"/>
          </p:nvPr>
        </p:nvSpPr>
        <p:spPr/>
        <p:txBody>
          <a:bodyPr/>
          <a:lstStyle/>
          <a:p>
            <a:endParaRPr lang="en-IN" dirty="0"/>
          </a:p>
        </p:txBody>
      </p:sp>
      <p:sp>
        <p:nvSpPr>
          <p:cNvPr id="6" name="Slide Number Placeholder 4"/>
          <p:cNvSpPr>
            <a:spLocks noGrp="1"/>
          </p:cNvSpPr>
          <p:nvPr>
            <p:ph type="sldNum" sz="quarter" idx="12"/>
          </p:nvPr>
        </p:nvSpPr>
        <p:spPr/>
        <p:txBody>
          <a:bodyPr/>
          <a:lstStyle/>
          <a:p>
            <a:fld id="{65B21956-BD6C-40EB-A0A6-8956005AA3C3}" type="slidenum">
              <a:rPr lang="en-IN" smtClean="0"/>
              <a:pPr/>
              <a:t>‹#›</a:t>
            </a:fld>
            <a:endParaRPr lang="en-IN" dirty="0"/>
          </a:p>
        </p:txBody>
      </p:sp>
    </p:spTree>
    <p:extLst>
      <p:ext uri="{BB962C8B-B14F-4D97-AF65-F5344CB8AC3E}">
        <p14:creationId xmlns:p14="http://schemas.microsoft.com/office/powerpoint/2010/main" xmlns="" val="2905071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77D8052-9DA9-4005-B75C-88443350C640}" type="datetimeFigureOut">
              <a:rPr lang="en-IN" smtClean="0"/>
              <a:pPr/>
              <a:t>19-04-2018</a:t>
            </a:fld>
            <a:endParaRPr lang="en-IN" dirty="0"/>
          </a:p>
        </p:txBody>
      </p:sp>
      <p:sp>
        <p:nvSpPr>
          <p:cNvPr id="5" name="Footer Placeholder 2"/>
          <p:cNvSpPr>
            <a:spLocks noGrp="1"/>
          </p:cNvSpPr>
          <p:nvPr>
            <p:ph type="ftr" sz="quarter" idx="11"/>
          </p:nvPr>
        </p:nvSpPr>
        <p:spPr/>
        <p:txBody>
          <a:bodyPr/>
          <a:lstStyle/>
          <a:p>
            <a:endParaRPr lang="en-IN" dirty="0"/>
          </a:p>
        </p:txBody>
      </p:sp>
      <p:sp>
        <p:nvSpPr>
          <p:cNvPr id="6" name="Slide Number Placeholder 3"/>
          <p:cNvSpPr>
            <a:spLocks noGrp="1"/>
          </p:cNvSpPr>
          <p:nvPr>
            <p:ph type="sldNum" sz="quarter" idx="12"/>
          </p:nvPr>
        </p:nvSpPr>
        <p:spPr/>
        <p:txBody>
          <a:bodyPr/>
          <a:lstStyle/>
          <a:p>
            <a:fld id="{65B21956-BD6C-40EB-A0A6-8956005AA3C3}" type="slidenum">
              <a:rPr lang="en-IN" smtClean="0"/>
              <a:pPr/>
              <a:t>‹#›</a:t>
            </a:fld>
            <a:endParaRPr lang="en-IN" dirty="0"/>
          </a:p>
        </p:txBody>
      </p:sp>
    </p:spTree>
    <p:extLst>
      <p:ext uri="{BB962C8B-B14F-4D97-AF65-F5344CB8AC3E}">
        <p14:creationId xmlns:p14="http://schemas.microsoft.com/office/powerpoint/2010/main" xmlns="" val="555154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C77D8052-9DA9-4005-B75C-88443350C640}" type="datetimeFigureOut">
              <a:rPr lang="en-IN" smtClean="0"/>
              <a:pPr/>
              <a:t>19-04-2018</a:t>
            </a:fld>
            <a:endParaRPr lang="en-IN" dirty="0"/>
          </a:p>
        </p:txBody>
      </p:sp>
      <p:sp>
        <p:nvSpPr>
          <p:cNvPr id="5" name="Footer Placeholder 5"/>
          <p:cNvSpPr>
            <a:spLocks noGrp="1"/>
          </p:cNvSpPr>
          <p:nvPr>
            <p:ph type="ftr" sz="quarter" idx="11"/>
          </p:nvPr>
        </p:nvSpPr>
        <p:spPr/>
        <p:txBody>
          <a:bodyPr/>
          <a:lstStyle/>
          <a:p>
            <a:endParaRPr lang="en-IN" dirty="0"/>
          </a:p>
        </p:txBody>
      </p:sp>
      <p:sp>
        <p:nvSpPr>
          <p:cNvPr id="6" name="Slide Number Placeholder 6"/>
          <p:cNvSpPr>
            <a:spLocks noGrp="1"/>
          </p:cNvSpPr>
          <p:nvPr>
            <p:ph type="sldNum" sz="quarter" idx="12"/>
          </p:nvPr>
        </p:nvSpPr>
        <p:spPr/>
        <p:txBody>
          <a:bodyPr/>
          <a:lstStyle/>
          <a:p>
            <a:fld id="{65B21956-BD6C-40EB-A0A6-8956005AA3C3}" type="slidenum">
              <a:rPr lang="en-IN" smtClean="0"/>
              <a:pPr/>
              <a:t>‹#›</a:t>
            </a:fld>
            <a:endParaRPr lang="en-IN" dirty="0"/>
          </a:p>
        </p:txBody>
      </p:sp>
    </p:spTree>
    <p:extLst>
      <p:ext uri="{BB962C8B-B14F-4D97-AF65-F5344CB8AC3E}">
        <p14:creationId xmlns:p14="http://schemas.microsoft.com/office/powerpoint/2010/main" xmlns="" val="226365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77D8052-9DA9-4005-B75C-88443350C640}" type="datetimeFigureOut">
              <a:rPr lang="en-IN" smtClean="0"/>
              <a:pPr/>
              <a:t>19-04-2018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5B21956-BD6C-40EB-A0A6-8956005AA3C3}" type="slidenum">
              <a:rPr lang="en-IN" smtClean="0"/>
              <a:pPr/>
              <a:t>‹#›</a:t>
            </a:fld>
            <a:endParaRPr lang="en-IN" dirty="0"/>
          </a:p>
        </p:txBody>
      </p:sp>
    </p:spTree>
    <p:extLst>
      <p:ext uri="{BB962C8B-B14F-4D97-AF65-F5344CB8AC3E}">
        <p14:creationId xmlns:p14="http://schemas.microsoft.com/office/powerpoint/2010/main" xmlns="" val="3102616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xmlns=""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xmlns=""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xmlns=""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xmlns=""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77D8052-9DA9-4005-B75C-88443350C640}" type="datetimeFigureOut">
              <a:rPr lang="en-IN" smtClean="0"/>
              <a:pPr/>
              <a:t>19-04-2018</a:t>
            </a:fld>
            <a:endParaRPr lang="en-IN"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5B21956-BD6C-40EB-A0A6-8956005AA3C3}" type="slidenum">
              <a:rPr lang="en-IN" smtClean="0"/>
              <a:pPr/>
              <a:t>‹#›</a:t>
            </a:fld>
            <a:endParaRPr lang="en-IN" dirty="0"/>
          </a:p>
        </p:txBody>
      </p:sp>
    </p:spTree>
    <p:extLst>
      <p:ext uri="{BB962C8B-B14F-4D97-AF65-F5344CB8AC3E}">
        <p14:creationId xmlns:p14="http://schemas.microsoft.com/office/powerpoint/2010/main" xmlns="" val="13032234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4C3042-ED58-4C98-A0F6-E97EA1587D3B}"/>
              </a:ext>
            </a:extLst>
          </p:cNvPr>
          <p:cNvSpPr>
            <a:spLocks noGrp="1"/>
          </p:cNvSpPr>
          <p:nvPr>
            <p:ph type="ctrTitle"/>
          </p:nvPr>
        </p:nvSpPr>
        <p:spPr/>
        <p:txBody>
          <a:bodyPr/>
          <a:lstStyle/>
          <a:p>
            <a:r>
              <a:rPr lang="en-IN" dirty="0"/>
              <a:t>Workshop Technology -11</a:t>
            </a:r>
          </a:p>
        </p:txBody>
      </p:sp>
    </p:spTree>
    <p:extLst>
      <p:ext uri="{BB962C8B-B14F-4D97-AF65-F5344CB8AC3E}">
        <p14:creationId xmlns:p14="http://schemas.microsoft.com/office/powerpoint/2010/main" xmlns="" val="2883828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C3486F-A7F3-486D-83E9-82D82A70722E}"/>
              </a:ext>
            </a:extLst>
          </p:cNvPr>
          <p:cNvSpPr>
            <a:spLocks noGrp="1"/>
          </p:cNvSpPr>
          <p:nvPr>
            <p:ph type="title"/>
          </p:nvPr>
        </p:nvSpPr>
        <p:spPr/>
        <p:txBody>
          <a:bodyPr/>
          <a:lstStyle/>
          <a:p>
            <a:pPr algn="ctr"/>
            <a:r>
              <a:rPr lang="en-IN" dirty="0">
                <a:solidFill>
                  <a:srgbClr val="FF0000"/>
                </a:solidFill>
              </a:rPr>
              <a:t>Tools for Planer</a:t>
            </a:r>
          </a:p>
        </p:txBody>
      </p:sp>
      <p:sp>
        <p:nvSpPr>
          <p:cNvPr id="3" name="Content Placeholder 2">
            <a:extLst>
              <a:ext uri="{FF2B5EF4-FFF2-40B4-BE49-F238E27FC236}">
                <a16:creationId xmlns:a16="http://schemas.microsoft.com/office/drawing/2014/main" xmlns="" id="{E4736B99-AFC7-4575-8AB4-8353FEBDB950}"/>
              </a:ext>
            </a:extLst>
          </p:cNvPr>
          <p:cNvSpPr>
            <a:spLocks noGrp="1"/>
          </p:cNvSpPr>
          <p:nvPr>
            <p:ph idx="1"/>
          </p:nvPr>
        </p:nvSpPr>
        <p:spPr/>
        <p:txBody>
          <a:bodyPr>
            <a:normAutofit/>
          </a:bodyPr>
          <a:lstStyle/>
          <a:p>
            <a:pPr marL="457200" indent="-457200">
              <a:buAutoNum type="arabicParenR"/>
            </a:pPr>
            <a:r>
              <a:rPr lang="en-IN" sz="4000" dirty="0"/>
              <a:t>Straight and bent roughing tool.</a:t>
            </a:r>
          </a:p>
          <a:p>
            <a:pPr marL="457200" indent="-457200">
              <a:buAutoNum type="arabicParenR"/>
            </a:pPr>
            <a:endParaRPr lang="en-IN" sz="4000" dirty="0"/>
          </a:p>
          <a:p>
            <a:pPr marL="0" indent="0">
              <a:buNone/>
            </a:pPr>
            <a:endParaRPr lang="en-IN" sz="4000" dirty="0"/>
          </a:p>
          <a:p>
            <a:pPr marL="0" indent="0">
              <a:buNone/>
            </a:pPr>
            <a:r>
              <a:rPr lang="en-IN" sz="4000" dirty="0"/>
              <a:t>2) Straight, Roundness and goose neck tools.</a:t>
            </a:r>
          </a:p>
        </p:txBody>
      </p:sp>
    </p:spTree>
    <p:extLst>
      <p:ext uri="{BB962C8B-B14F-4D97-AF65-F5344CB8AC3E}">
        <p14:creationId xmlns:p14="http://schemas.microsoft.com/office/powerpoint/2010/main" xmlns="" val="2442970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669050-C917-49A0-8062-1BFBE372F2FF}"/>
              </a:ext>
            </a:extLst>
          </p:cNvPr>
          <p:cNvSpPr>
            <a:spLocks noGrp="1"/>
          </p:cNvSpPr>
          <p:nvPr>
            <p:ph type="title"/>
          </p:nvPr>
        </p:nvSpPr>
        <p:spPr/>
        <p:txBody>
          <a:bodyPr/>
          <a:lstStyle/>
          <a:p>
            <a:pPr algn="ctr"/>
            <a:r>
              <a:rPr lang="en-IN" dirty="0">
                <a:solidFill>
                  <a:srgbClr val="FF0000"/>
                </a:solidFill>
              </a:rPr>
              <a:t>Tools for shaper and slotter</a:t>
            </a:r>
          </a:p>
        </p:txBody>
      </p:sp>
      <p:sp>
        <p:nvSpPr>
          <p:cNvPr id="3" name="Content Placeholder 2">
            <a:extLst>
              <a:ext uri="{FF2B5EF4-FFF2-40B4-BE49-F238E27FC236}">
                <a16:creationId xmlns:a16="http://schemas.microsoft.com/office/drawing/2014/main" xmlns="" id="{CE09BEF3-900A-4D0F-B95E-0B0B3C63C74F}"/>
              </a:ext>
            </a:extLst>
          </p:cNvPr>
          <p:cNvSpPr>
            <a:spLocks noGrp="1"/>
          </p:cNvSpPr>
          <p:nvPr>
            <p:ph idx="1"/>
          </p:nvPr>
        </p:nvSpPr>
        <p:spPr/>
        <p:txBody>
          <a:bodyPr>
            <a:normAutofit/>
          </a:bodyPr>
          <a:lstStyle/>
          <a:p>
            <a:pPr marL="457200" indent="-457200">
              <a:buAutoNum type="arabicParenR"/>
            </a:pPr>
            <a:r>
              <a:rPr lang="en-IN" sz="4000" dirty="0"/>
              <a:t>Roughing for CI, Brass or Bronze</a:t>
            </a:r>
          </a:p>
          <a:p>
            <a:pPr marL="457200" indent="-457200">
              <a:buAutoNum type="arabicParenR"/>
            </a:pPr>
            <a:r>
              <a:rPr lang="en-IN" sz="4000" dirty="0"/>
              <a:t>Finishing tools for CI brass</a:t>
            </a:r>
          </a:p>
          <a:p>
            <a:pPr marL="457200" indent="-457200">
              <a:buAutoNum type="arabicParenR"/>
            </a:pPr>
            <a:r>
              <a:rPr lang="en-IN" sz="4000" dirty="0"/>
              <a:t>Cutting tool for Steel and tough metal</a:t>
            </a:r>
          </a:p>
          <a:p>
            <a:pPr marL="457200" indent="-457200">
              <a:buAutoNum type="arabicParenR"/>
            </a:pPr>
            <a:r>
              <a:rPr lang="en-IN" sz="4000" dirty="0"/>
              <a:t>Cutting tool for aluminium and other soft material</a:t>
            </a:r>
          </a:p>
        </p:txBody>
      </p:sp>
    </p:spTree>
    <p:extLst>
      <p:ext uri="{BB962C8B-B14F-4D97-AF65-F5344CB8AC3E}">
        <p14:creationId xmlns:p14="http://schemas.microsoft.com/office/powerpoint/2010/main" xmlns="" val="3965770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BA1024-3519-426A-BB03-1E4B8C430424}"/>
              </a:ext>
            </a:extLst>
          </p:cNvPr>
          <p:cNvSpPr>
            <a:spLocks noGrp="1"/>
          </p:cNvSpPr>
          <p:nvPr>
            <p:ph type="title"/>
          </p:nvPr>
        </p:nvSpPr>
        <p:spPr/>
        <p:txBody>
          <a:bodyPr/>
          <a:lstStyle/>
          <a:p>
            <a:pPr algn="ctr"/>
            <a:r>
              <a:rPr lang="en-IN" dirty="0">
                <a:solidFill>
                  <a:srgbClr val="FF0000"/>
                </a:solidFill>
              </a:rPr>
              <a:t>Single point cutting tool geometry</a:t>
            </a:r>
          </a:p>
        </p:txBody>
      </p:sp>
      <p:sp>
        <p:nvSpPr>
          <p:cNvPr id="3" name="Content Placeholder 2">
            <a:extLst>
              <a:ext uri="{FF2B5EF4-FFF2-40B4-BE49-F238E27FC236}">
                <a16:creationId xmlns:a16="http://schemas.microsoft.com/office/drawing/2014/main" xmlns="" id="{F049E211-4C90-4125-BEB6-92708EEA5110}"/>
              </a:ext>
            </a:extLst>
          </p:cNvPr>
          <p:cNvSpPr>
            <a:spLocks noGrp="1"/>
          </p:cNvSpPr>
          <p:nvPr>
            <p:ph idx="1"/>
          </p:nvPr>
        </p:nvSpPr>
        <p:spPr/>
        <p:txBody>
          <a:bodyPr>
            <a:normAutofit/>
          </a:bodyPr>
          <a:lstStyle/>
          <a:p>
            <a:pPr marL="0" indent="0" algn="ctr">
              <a:buNone/>
            </a:pPr>
            <a:r>
              <a:rPr lang="en-IN" sz="4000" dirty="0"/>
              <a:t>Cutting tool geometry concern with basic tool angles i.e. angles ground on tool to make it efficient in cutting. A single point cutting tool has only one cutting edge and is widely used in routine workshop.</a:t>
            </a:r>
          </a:p>
        </p:txBody>
      </p:sp>
    </p:spTree>
    <p:extLst>
      <p:ext uri="{BB962C8B-B14F-4D97-AF65-F5344CB8AC3E}">
        <p14:creationId xmlns:p14="http://schemas.microsoft.com/office/powerpoint/2010/main" xmlns="" val="3528046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321A54-D794-4CBB-A574-DFD53A4D15D9}"/>
              </a:ext>
            </a:extLst>
          </p:cNvPr>
          <p:cNvSpPr>
            <a:spLocks noGrp="1"/>
          </p:cNvSpPr>
          <p:nvPr>
            <p:ph type="title"/>
          </p:nvPr>
        </p:nvSpPr>
        <p:spPr/>
        <p:txBody>
          <a:bodyPr/>
          <a:lstStyle/>
          <a:p>
            <a:pPr algn="ctr"/>
            <a:r>
              <a:rPr lang="en-IN" dirty="0">
                <a:solidFill>
                  <a:srgbClr val="FF0000"/>
                </a:solidFill>
              </a:rPr>
              <a:t>Parts of single point cutting tools</a:t>
            </a:r>
          </a:p>
        </p:txBody>
      </p:sp>
      <p:sp>
        <p:nvSpPr>
          <p:cNvPr id="3" name="Content Placeholder 2">
            <a:extLst>
              <a:ext uri="{FF2B5EF4-FFF2-40B4-BE49-F238E27FC236}">
                <a16:creationId xmlns:a16="http://schemas.microsoft.com/office/drawing/2014/main" xmlns="" id="{58ADA9F0-AA71-4217-BD22-57CC595B6A9C}"/>
              </a:ext>
            </a:extLst>
          </p:cNvPr>
          <p:cNvSpPr>
            <a:spLocks noGrp="1"/>
          </p:cNvSpPr>
          <p:nvPr>
            <p:ph idx="1"/>
          </p:nvPr>
        </p:nvSpPr>
        <p:spPr/>
        <p:txBody>
          <a:bodyPr>
            <a:noAutofit/>
          </a:bodyPr>
          <a:lstStyle/>
          <a:p>
            <a:pPr marL="457200" indent="-457200">
              <a:buAutoNum type="arabicParenR"/>
            </a:pPr>
            <a:r>
              <a:rPr lang="en-IN" sz="3200" dirty="0"/>
              <a:t>Shank</a:t>
            </a:r>
          </a:p>
          <a:p>
            <a:pPr marL="457200" indent="-457200">
              <a:buAutoNum type="arabicParenR"/>
            </a:pPr>
            <a:r>
              <a:rPr lang="en-IN" sz="3200" dirty="0"/>
              <a:t>Face</a:t>
            </a:r>
          </a:p>
          <a:p>
            <a:pPr marL="457200" indent="-457200">
              <a:buAutoNum type="arabicParenR"/>
            </a:pPr>
            <a:r>
              <a:rPr lang="en-IN" sz="3200" dirty="0"/>
              <a:t>Flank</a:t>
            </a:r>
          </a:p>
          <a:p>
            <a:pPr marL="457200" indent="-457200">
              <a:buAutoNum type="arabicParenR"/>
            </a:pPr>
            <a:r>
              <a:rPr lang="en-IN" sz="3200" dirty="0"/>
              <a:t>Heel</a:t>
            </a:r>
          </a:p>
          <a:p>
            <a:pPr marL="457200" indent="-457200">
              <a:buAutoNum type="arabicParenR"/>
            </a:pPr>
            <a:r>
              <a:rPr lang="en-IN" sz="3200" dirty="0"/>
              <a:t>Base</a:t>
            </a:r>
          </a:p>
          <a:p>
            <a:pPr marL="457200" indent="-457200">
              <a:buAutoNum type="arabicParenR"/>
            </a:pPr>
            <a:r>
              <a:rPr lang="en-IN" sz="3200" dirty="0"/>
              <a:t>Nose</a:t>
            </a:r>
          </a:p>
          <a:p>
            <a:pPr marL="457200" indent="-457200">
              <a:buAutoNum type="arabicParenR"/>
            </a:pPr>
            <a:r>
              <a:rPr lang="en-IN" sz="3200" dirty="0"/>
              <a:t>Point</a:t>
            </a:r>
          </a:p>
        </p:txBody>
      </p:sp>
    </p:spTree>
    <p:extLst>
      <p:ext uri="{BB962C8B-B14F-4D97-AF65-F5344CB8AC3E}">
        <p14:creationId xmlns:p14="http://schemas.microsoft.com/office/powerpoint/2010/main" xmlns="" val="876959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563A4C-E6D9-478D-922B-310C0E9FD1EA}"/>
              </a:ext>
            </a:extLst>
          </p:cNvPr>
          <p:cNvSpPr>
            <a:spLocks noGrp="1"/>
          </p:cNvSpPr>
          <p:nvPr>
            <p:ph type="title"/>
          </p:nvPr>
        </p:nvSpPr>
        <p:spPr/>
        <p:txBody>
          <a:bodyPr/>
          <a:lstStyle/>
          <a:p>
            <a:pPr algn="ctr"/>
            <a:r>
              <a:rPr lang="en-IN" dirty="0">
                <a:solidFill>
                  <a:srgbClr val="FF0000"/>
                </a:solidFill>
              </a:rPr>
              <a:t>Principal angles of a single point cutting tool</a:t>
            </a:r>
          </a:p>
        </p:txBody>
      </p:sp>
      <p:sp>
        <p:nvSpPr>
          <p:cNvPr id="3" name="Content Placeholder 2">
            <a:extLst>
              <a:ext uri="{FF2B5EF4-FFF2-40B4-BE49-F238E27FC236}">
                <a16:creationId xmlns:a16="http://schemas.microsoft.com/office/drawing/2014/main" xmlns="" id="{EA6C01F0-29F1-4527-B970-59EB0D0527E4}"/>
              </a:ext>
            </a:extLst>
          </p:cNvPr>
          <p:cNvSpPr>
            <a:spLocks noGrp="1"/>
          </p:cNvSpPr>
          <p:nvPr>
            <p:ph idx="1"/>
          </p:nvPr>
        </p:nvSpPr>
        <p:spPr/>
        <p:txBody>
          <a:bodyPr>
            <a:normAutofit/>
          </a:bodyPr>
          <a:lstStyle/>
          <a:p>
            <a:pPr marL="0" indent="0" algn="ctr">
              <a:buNone/>
            </a:pPr>
            <a:r>
              <a:rPr lang="en-IN" sz="4000" dirty="0"/>
              <a:t>The different angles provided on a single point cutting tool have a great significance role to play in successful and efficient machining of different metals.</a:t>
            </a:r>
          </a:p>
        </p:txBody>
      </p:sp>
    </p:spTree>
    <p:extLst>
      <p:ext uri="{BB962C8B-B14F-4D97-AF65-F5344CB8AC3E}">
        <p14:creationId xmlns:p14="http://schemas.microsoft.com/office/powerpoint/2010/main" xmlns="" val="3816149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D63272-05A7-4298-BA01-684236592B82}"/>
              </a:ext>
            </a:extLst>
          </p:cNvPr>
          <p:cNvSpPr>
            <a:spLocks noGrp="1"/>
          </p:cNvSpPr>
          <p:nvPr>
            <p:ph type="title"/>
          </p:nvPr>
        </p:nvSpPr>
        <p:spPr/>
        <p:txBody>
          <a:bodyPr/>
          <a:lstStyle/>
          <a:p>
            <a:pPr algn="ctr"/>
            <a:r>
              <a:rPr lang="en-IN" dirty="0">
                <a:solidFill>
                  <a:srgbClr val="FF0000"/>
                </a:solidFill>
              </a:rPr>
              <a:t>Parts of principal angle</a:t>
            </a:r>
          </a:p>
        </p:txBody>
      </p:sp>
      <p:sp>
        <p:nvSpPr>
          <p:cNvPr id="3" name="Content Placeholder 2">
            <a:extLst>
              <a:ext uri="{FF2B5EF4-FFF2-40B4-BE49-F238E27FC236}">
                <a16:creationId xmlns:a16="http://schemas.microsoft.com/office/drawing/2014/main" xmlns="" id="{29275E36-5F4A-4625-BF0D-607DCE9223A4}"/>
              </a:ext>
            </a:extLst>
          </p:cNvPr>
          <p:cNvSpPr>
            <a:spLocks noGrp="1"/>
          </p:cNvSpPr>
          <p:nvPr>
            <p:ph idx="1"/>
          </p:nvPr>
        </p:nvSpPr>
        <p:spPr/>
        <p:txBody>
          <a:bodyPr>
            <a:noAutofit/>
          </a:bodyPr>
          <a:lstStyle/>
          <a:p>
            <a:pPr marL="457200" indent="-457200">
              <a:buAutoNum type="arabicParenR"/>
            </a:pPr>
            <a:r>
              <a:rPr lang="en-IN" sz="4000" dirty="0"/>
              <a:t>Rake Angle : Rake angle may be positive, Negative or Zero.</a:t>
            </a:r>
          </a:p>
          <a:p>
            <a:pPr marL="457200" indent="-457200">
              <a:buAutoNum type="arabicParenR"/>
            </a:pPr>
            <a:r>
              <a:rPr lang="en-IN" sz="4000" dirty="0"/>
              <a:t>Side Rake Angle</a:t>
            </a:r>
          </a:p>
          <a:p>
            <a:pPr marL="457200" indent="-457200">
              <a:buAutoNum type="arabicParenR"/>
            </a:pPr>
            <a:r>
              <a:rPr lang="en-IN" sz="4000" dirty="0"/>
              <a:t>Back Rake or Top Rake angle</a:t>
            </a:r>
          </a:p>
          <a:p>
            <a:pPr marL="457200" indent="-457200">
              <a:buAutoNum type="arabicParenR"/>
            </a:pPr>
            <a:r>
              <a:rPr lang="en-IN" sz="4000" dirty="0"/>
              <a:t>Lip Angle</a:t>
            </a:r>
          </a:p>
          <a:p>
            <a:pPr marL="457200" indent="-457200">
              <a:buAutoNum type="arabicParenR"/>
            </a:pPr>
            <a:r>
              <a:rPr lang="en-IN" sz="4000" dirty="0"/>
              <a:t>Clearance Angle</a:t>
            </a:r>
          </a:p>
        </p:txBody>
      </p:sp>
    </p:spTree>
    <p:extLst>
      <p:ext uri="{BB962C8B-B14F-4D97-AF65-F5344CB8AC3E}">
        <p14:creationId xmlns:p14="http://schemas.microsoft.com/office/powerpoint/2010/main" xmlns="" val="2301710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C355E5-E236-4EBA-8556-ECD5BB8AFB6E}"/>
              </a:ext>
            </a:extLst>
          </p:cNvPr>
          <p:cNvSpPr>
            <a:spLocks noGrp="1"/>
          </p:cNvSpPr>
          <p:nvPr>
            <p:ph type="title"/>
          </p:nvPr>
        </p:nvSpPr>
        <p:spPr/>
        <p:txBody>
          <a:bodyPr/>
          <a:lstStyle/>
          <a:p>
            <a:pPr algn="ctr"/>
            <a:r>
              <a:rPr lang="en-IN" dirty="0">
                <a:solidFill>
                  <a:srgbClr val="FF0000"/>
                </a:solidFill>
              </a:rPr>
              <a:t>Parts of principal angle</a:t>
            </a:r>
            <a:endParaRPr lang="en-IN" dirty="0"/>
          </a:p>
        </p:txBody>
      </p:sp>
      <p:sp>
        <p:nvSpPr>
          <p:cNvPr id="3" name="Content Placeholder 2">
            <a:extLst>
              <a:ext uri="{FF2B5EF4-FFF2-40B4-BE49-F238E27FC236}">
                <a16:creationId xmlns:a16="http://schemas.microsoft.com/office/drawing/2014/main" xmlns="" id="{DF2F23DE-FC2F-49AB-B2B4-08FA48F8BBA4}"/>
              </a:ext>
            </a:extLst>
          </p:cNvPr>
          <p:cNvSpPr>
            <a:spLocks noGrp="1"/>
          </p:cNvSpPr>
          <p:nvPr>
            <p:ph idx="1"/>
          </p:nvPr>
        </p:nvSpPr>
        <p:spPr/>
        <p:txBody>
          <a:bodyPr>
            <a:noAutofit/>
          </a:bodyPr>
          <a:lstStyle/>
          <a:p>
            <a:pPr marL="0" indent="0">
              <a:buNone/>
            </a:pPr>
            <a:r>
              <a:rPr lang="en-IN" sz="3200" dirty="0"/>
              <a:t>6) Front Clearance Angle</a:t>
            </a:r>
          </a:p>
          <a:p>
            <a:pPr marL="0" indent="0">
              <a:buNone/>
            </a:pPr>
            <a:r>
              <a:rPr lang="en-IN" sz="3200" dirty="0"/>
              <a:t>7) Side Clearance Angle</a:t>
            </a:r>
          </a:p>
          <a:p>
            <a:pPr marL="0" indent="0">
              <a:buNone/>
            </a:pPr>
            <a:r>
              <a:rPr lang="en-IN" sz="3200" dirty="0"/>
              <a:t>8) Relief Angle or End Relief Angle</a:t>
            </a:r>
          </a:p>
          <a:p>
            <a:pPr marL="0" indent="0">
              <a:buNone/>
            </a:pPr>
            <a:r>
              <a:rPr lang="en-IN" sz="3200" dirty="0"/>
              <a:t>9) Cutting Angle</a:t>
            </a:r>
          </a:p>
          <a:p>
            <a:pPr marL="0" indent="0">
              <a:buNone/>
            </a:pPr>
            <a:r>
              <a:rPr lang="en-IN" sz="3200" dirty="0"/>
              <a:t>10) Nose Radius</a:t>
            </a:r>
          </a:p>
          <a:p>
            <a:pPr marL="0" indent="0">
              <a:buNone/>
            </a:pPr>
            <a:r>
              <a:rPr lang="en-IN" sz="3200" dirty="0"/>
              <a:t>11) Side cutting edge</a:t>
            </a:r>
          </a:p>
          <a:p>
            <a:pPr marL="0" indent="0">
              <a:buNone/>
            </a:pPr>
            <a:r>
              <a:rPr lang="en-IN" sz="3200" dirty="0"/>
              <a:t>12) End cutting edge angle</a:t>
            </a:r>
          </a:p>
        </p:txBody>
      </p:sp>
    </p:spTree>
    <p:extLst>
      <p:ext uri="{BB962C8B-B14F-4D97-AF65-F5344CB8AC3E}">
        <p14:creationId xmlns:p14="http://schemas.microsoft.com/office/powerpoint/2010/main" xmlns="" val="160041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240384-E92D-4C64-99A7-706C4DE8D7BF}"/>
              </a:ext>
            </a:extLst>
          </p:cNvPr>
          <p:cNvSpPr>
            <a:spLocks noGrp="1"/>
          </p:cNvSpPr>
          <p:nvPr>
            <p:ph type="title"/>
          </p:nvPr>
        </p:nvSpPr>
        <p:spPr/>
        <p:txBody>
          <a:bodyPr/>
          <a:lstStyle/>
          <a:p>
            <a:pPr algn="ctr"/>
            <a:r>
              <a:rPr lang="en-IN" dirty="0">
                <a:solidFill>
                  <a:srgbClr val="FF0000"/>
                </a:solidFill>
              </a:rPr>
              <a:t>TOOL SIGNATURE</a:t>
            </a:r>
          </a:p>
        </p:txBody>
      </p:sp>
      <p:sp>
        <p:nvSpPr>
          <p:cNvPr id="3" name="Content Placeholder 2">
            <a:extLst>
              <a:ext uri="{FF2B5EF4-FFF2-40B4-BE49-F238E27FC236}">
                <a16:creationId xmlns:a16="http://schemas.microsoft.com/office/drawing/2014/main" xmlns="" id="{0AFCC21A-B03E-435D-A79C-3DEC47EFFEB8}"/>
              </a:ext>
            </a:extLst>
          </p:cNvPr>
          <p:cNvSpPr>
            <a:spLocks noGrp="1"/>
          </p:cNvSpPr>
          <p:nvPr>
            <p:ph idx="1"/>
          </p:nvPr>
        </p:nvSpPr>
        <p:spPr/>
        <p:txBody>
          <a:bodyPr>
            <a:normAutofit/>
          </a:bodyPr>
          <a:lstStyle/>
          <a:p>
            <a:r>
              <a:rPr lang="en-IN" sz="2800" dirty="0"/>
              <a:t>The term </a:t>
            </a:r>
            <a:r>
              <a:rPr lang="en-IN" sz="2800" dirty="0">
                <a:solidFill>
                  <a:srgbClr val="FF0000"/>
                </a:solidFill>
              </a:rPr>
              <a:t>TOOL SIGNATURE </a:t>
            </a:r>
            <a:r>
              <a:rPr lang="en-IN" sz="2800" dirty="0"/>
              <a:t>is used to denote a standardised system of specifying the principal tool angle of a single point cutting tool.</a:t>
            </a:r>
          </a:p>
          <a:p>
            <a:pPr marL="0" indent="0">
              <a:buNone/>
            </a:pPr>
            <a:r>
              <a:rPr lang="en-IN" sz="2800" dirty="0"/>
              <a:t>     Signature of a tool always stated in the following order:</a:t>
            </a:r>
          </a:p>
          <a:p>
            <a:pPr marL="457200" indent="-457200">
              <a:buAutoNum type="arabicParenR"/>
            </a:pPr>
            <a:r>
              <a:rPr lang="en-IN" sz="2800" dirty="0"/>
              <a:t>Back rake angle</a:t>
            </a:r>
          </a:p>
          <a:p>
            <a:pPr marL="457200" indent="-457200">
              <a:buAutoNum type="arabicParenR"/>
            </a:pPr>
            <a:r>
              <a:rPr lang="en-IN" sz="2800" dirty="0"/>
              <a:t>Side rake angle</a:t>
            </a:r>
          </a:p>
          <a:p>
            <a:pPr marL="457200" indent="-457200">
              <a:buAutoNum type="arabicParenR"/>
            </a:pPr>
            <a:r>
              <a:rPr lang="en-IN" sz="2800" dirty="0"/>
              <a:t>End relief angle</a:t>
            </a:r>
          </a:p>
        </p:txBody>
      </p:sp>
    </p:spTree>
    <p:extLst>
      <p:ext uri="{BB962C8B-B14F-4D97-AF65-F5344CB8AC3E}">
        <p14:creationId xmlns:p14="http://schemas.microsoft.com/office/powerpoint/2010/main" xmlns="" val="212356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D297CD-BB17-4A8E-BA97-9EB54B1B9922}"/>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xmlns="" id="{BE154D58-ED3D-45DD-940C-F2C508C21E10}"/>
              </a:ext>
            </a:extLst>
          </p:cNvPr>
          <p:cNvSpPr>
            <a:spLocks noGrp="1"/>
          </p:cNvSpPr>
          <p:nvPr>
            <p:ph idx="1"/>
          </p:nvPr>
        </p:nvSpPr>
        <p:spPr/>
        <p:txBody>
          <a:bodyPr>
            <a:normAutofit/>
          </a:bodyPr>
          <a:lstStyle/>
          <a:p>
            <a:pPr marL="0" indent="0">
              <a:buNone/>
            </a:pPr>
            <a:r>
              <a:rPr lang="en-IN" sz="4000" dirty="0"/>
              <a:t>4) Side relief angle</a:t>
            </a:r>
          </a:p>
          <a:p>
            <a:pPr marL="0" indent="0">
              <a:buNone/>
            </a:pPr>
            <a:r>
              <a:rPr lang="en-IN" sz="4000" dirty="0"/>
              <a:t>5) End cutting edge angle</a:t>
            </a:r>
          </a:p>
          <a:p>
            <a:pPr marL="0" indent="0">
              <a:buNone/>
            </a:pPr>
            <a:r>
              <a:rPr lang="en-IN" sz="4000" dirty="0"/>
              <a:t>6) Side cutting edge angle</a:t>
            </a:r>
          </a:p>
          <a:p>
            <a:pPr marL="0" indent="0">
              <a:buNone/>
            </a:pPr>
            <a:r>
              <a:rPr lang="en-IN" sz="4000" dirty="0"/>
              <a:t>7) Nose radius</a:t>
            </a:r>
          </a:p>
        </p:txBody>
      </p:sp>
    </p:spTree>
    <p:extLst>
      <p:ext uri="{BB962C8B-B14F-4D97-AF65-F5344CB8AC3E}">
        <p14:creationId xmlns:p14="http://schemas.microsoft.com/office/powerpoint/2010/main" xmlns="" val="42299128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A0E610-5302-4AF5-9777-9D442418C1D4}"/>
              </a:ext>
            </a:extLst>
          </p:cNvPr>
          <p:cNvSpPr>
            <a:spLocks noGrp="1"/>
          </p:cNvSpPr>
          <p:nvPr>
            <p:ph type="title"/>
          </p:nvPr>
        </p:nvSpPr>
        <p:spPr/>
        <p:txBody>
          <a:bodyPr/>
          <a:lstStyle/>
          <a:p>
            <a:pPr algn="ctr"/>
            <a:r>
              <a:rPr lang="en-IN" dirty="0">
                <a:solidFill>
                  <a:srgbClr val="FF0000"/>
                </a:solidFill>
              </a:rPr>
              <a:t>EFFECT OF TOOL SIGNATURE</a:t>
            </a:r>
          </a:p>
        </p:txBody>
      </p:sp>
      <p:sp>
        <p:nvSpPr>
          <p:cNvPr id="3" name="Content Placeholder 2">
            <a:extLst>
              <a:ext uri="{FF2B5EF4-FFF2-40B4-BE49-F238E27FC236}">
                <a16:creationId xmlns:a16="http://schemas.microsoft.com/office/drawing/2014/main" xmlns="" id="{6FC06501-3B26-4486-8EA5-173DF2240920}"/>
              </a:ext>
            </a:extLst>
          </p:cNvPr>
          <p:cNvSpPr>
            <a:spLocks noGrp="1"/>
          </p:cNvSpPr>
          <p:nvPr>
            <p:ph idx="1"/>
          </p:nvPr>
        </p:nvSpPr>
        <p:spPr/>
        <p:txBody>
          <a:bodyPr>
            <a:normAutofit/>
          </a:bodyPr>
          <a:lstStyle/>
          <a:p>
            <a:r>
              <a:rPr lang="en-IN" sz="3600" dirty="0"/>
              <a:t>It allow chips to flow in a convenient direction.</a:t>
            </a:r>
          </a:p>
          <a:p>
            <a:r>
              <a:rPr lang="en-IN" sz="3600" dirty="0"/>
              <a:t>It reduces the cutting field required to shear the metal and consequently help to increase the tool life and reduces the power consumed.</a:t>
            </a:r>
          </a:p>
          <a:p>
            <a:r>
              <a:rPr lang="en-IN" sz="3600" dirty="0"/>
              <a:t>It improve the surface finish.</a:t>
            </a:r>
          </a:p>
        </p:txBody>
      </p:sp>
    </p:spTree>
    <p:extLst>
      <p:ext uri="{BB962C8B-B14F-4D97-AF65-F5344CB8AC3E}">
        <p14:creationId xmlns:p14="http://schemas.microsoft.com/office/powerpoint/2010/main" xmlns="" val="2858963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862421-E143-4CE8-B4A6-87225AD28F4F}"/>
              </a:ext>
            </a:extLst>
          </p:cNvPr>
          <p:cNvSpPr>
            <a:spLocks noGrp="1"/>
          </p:cNvSpPr>
          <p:nvPr>
            <p:ph type="title"/>
          </p:nvPr>
        </p:nvSpPr>
        <p:spPr/>
        <p:txBody>
          <a:bodyPr/>
          <a:lstStyle/>
          <a:p>
            <a:r>
              <a:rPr lang="en-IN" dirty="0"/>
              <a:t>                   </a:t>
            </a:r>
            <a:r>
              <a:rPr lang="en-IN" sz="6000" dirty="0">
                <a:solidFill>
                  <a:srgbClr val="FF0000"/>
                </a:solidFill>
              </a:rPr>
              <a:t>Chapter-1</a:t>
            </a:r>
            <a:r>
              <a:rPr lang="en-IN" dirty="0"/>
              <a:t/>
            </a:r>
            <a:br>
              <a:rPr lang="en-IN" dirty="0"/>
            </a:br>
            <a:r>
              <a:rPr lang="en-IN" dirty="0"/>
              <a:t/>
            </a:r>
            <a:br>
              <a:rPr lang="en-IN" dirty="0"/>
            </a:br>
            <a:r>
              <a:rPr lang="en-IN" dirty="0"/>
              <a:t/>
            </a:r>
            <a:br>
              <a:rPr lang="en-IN" dirty="0"/>
            </a:br>
            <a:endParaRPr lang="en-IN" dirty="0"/>
          </a:p>
        </p:txBody>
      </p:sp>
      <p:sp>
        <p:nvSpPr>
          <p:cNvPr id="3" name="Content Placeholder 2">
            <a:extLst>
              <a:ext uri="{FF2B5EF4-FFF2-40B4-BE49-F238E27FC236}">
                <a16:creationId xmlns:a16="http://schemas.microsoft.com/office/drawing/2014/main" xmlns="" id="{D723DD21-69BF-4AA9-9271-A7B86EB120C3}"/>
              </a:ext>
            </a:extLst>
          </p:cNvPr>
          <p:cNvSpPr>
            <a:spLocks noGrp="1"/>
          </p:cNvSpPr>
          <p:nvPr>
            <p:ph idx="1"/>
          </p:nvPr>
        </p:nvSpPr>
        <p:spPr/>
        <p:txBody>
          <a:bodyPr>
            <a:normAutofit/>
          </a:bodyPr>
          <a:lstStyle/>
          <a:p>
            <a:pPr marL="0" indent="0" algn="ctr">
              <a:buNone/>
            </a:pPr>
            <a:r>
              <a:rPr lang="en-IN" sz="4000" dirty="0"/>
              <a:t>   </a:t>
            </a:r>
          </a:p>
          <a:p>
            <a:pPr marL="0" indent="0" algn="ctr">
              <a:buNone/>
            </a:pPr>
            <a:r>
              <a:rPr lang="en-IN" sz="4000" dirty="0"/>
              <a:t>Cutting tools and cutting </a:t>
            </a:r>
          </a:p>
          <a:p>
            <a:pPr marL="0" indent="0" algn="ctr">
              <a:buNone/>
            </a:pPr>
            <a:r>
              <a:rPr lang="en-IN" sz="4000" dirty="0"/>
              <a:t>   materials</a:t>
            </a:r>
          </a:p>
        </p:txBody>
      </p:sp>
    </p:spTree>
    <p:extLst>
      <p:ext uri="{BB962C8B-B14F-4D97-AF65-F5344CB8AC3E}">
        <p14:creationId xmlns:p14="http://schemas.microsoft.com/office/powerpoint/2010/main" xmlns="" val="840355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5DA9F5-8F10-4BAF-AB17-92EFBF60713D}"/>
              </a:ext>
            </a:extLst>
          </p:cNvPr>
          <p:cNvSpPr>
            <a:spLocks noGrp="1"/>
          </p:cNvSpPr>
          <p:nvPr>
            <p:ph type="title"/>
          </p:nvPr>
        </p:nvSpPr>
        <p:spPr/>
        <p:txBody>
          <a:bodyPr/>
          <a:lstStyle/>
          <a:p>
            <a:pPr algn="ctr"/>
            <a:r>
              <a:rPr lang="en-IN" dirty="0">
                <a:solidFill>
                  <a:srgbClr val="FF0000"/>
                </a:solidFill>
              </a:rPr>
              <a:t>Heat produced during cutting</a:t>
            </a:r>
          </a:p>
        </p:txBody>
      </p:sp>
      <p:sp>
        <p:nvSpPr>
          <p:cNvPr id="3" name="Content Placeholder 2">
            <a:extLst>
              <a:ext uri="{FF2B5EF4-FFF2-40B4-BE49-F238E27FC236}">
                <a16:creationId xmlns:a16="http://schemas.microsoft.com/office/drawing/2014/main" xmlns="" id="{A8BC26E0-E512-43F0-B358-724765983951}"/>
              </a:ext>
            </a:extLst>
          </p:cNvPr>
          <p:cNvSpPr>
            <a:spLocks noGrp="1"/>
          </p:cNvSpPr>
          <p:nvPr>
            <p:ph idx="1"/>
          </p:nvPr>
        </p:nvSpPr>
        <p:spPr/>
        <p:txBody>
          <a:bodyPr>
            <a:normAutofit/>
          </a:bodyPr>
          <a:lstStyle/>
          <a:p>
            <a:pPr marL="0" indent="0" algn="ctr">
              <a:buNone/>
            </a:pPr>
            <a:r>
              <a:rPr lang="en-IN" sz="3600" dirty="0"/>
              <a:t>Considerable heat during machining process is generated at the cutting edge of the tool due to friction between tool and work and the plastic shearing of the metal in the form of chips, When the tool is machining metal on a machine tool.</a:t>
            </a:r>
          </a:p>
        </p:txBody>
      </p:sp>
    </p:spTree>
    <p:extLst>
      <p:ext uri="{BB962C8B-B14F-4D97-AF65-F5344CB8AC3E}">
        <p14:creationId xmlns:p14="http://schemas.microsoft.com/office/powerpoint/2010/main" xmlns="" val="25871320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335C72-9AF2-4E9D-ACE2-BAA027220487}"/>
              </a:ext>
            </a:extLst>
          </p:cNvPr>
          <p:cNvSpPr>
            <a:spLocks noGrp="1"/>
          </p:cNvSpPr>
          <p:nvPr>
            <p:ph type="title"/>
          </p:nvPr>
        </p:nvSpPr>
        <p:spPr/>
        <p:txBody>
          <a:bodyPr/>
          <a:lstStyle/>
          <a:p>
            <a:pPr algn="ctr"/>
            <a:r>
              <a:rPr lang="en-IN" dirty="0">
                <a:solidFill>
                  <a:srgbClr val="FF0000"/>
                </a:solidFill>
              </a:rPr>
              <a:t>Evolution of heat at three zones</a:t>
            </a:r>
          </a:p>
        </p:txBody>
      </p:sp>
      <p:sp>
        <p:nvSpPr>
          <p:cNvPr id="3" name="Content Placeholder 2">
            <a:extLst>
              <a:ext uri="{FF2B5EF4-FFF2-40B4-BE49-F238E27FC236}">
                <a16:creationId xmlns:a16="http://schemas.microsoft.com/office/drawing/2014/main" xmlns="" id="{61E6E4EE-B428-4A0D-9A30-D57E7A421F2F}"/>
              </a:ext>
            </a:extLst>
          </p:cNvPr>
          <p:cNvSpPr>
            <a:spLocks noGrp="1"/>
          </p:cNvSpPr>
          <p:nvPr>
            <p:ph idx="1"/>
          </p:nvPr>
        </p:nvSpPr>
        <p:spPr/>
        <p:txBody>
          <a:bodyPr>
            <a:normAutofit/>
          </a:bodyPr>
          <a:lstStyle/>
          <a:p>
            <a:r>
              <a:rPr lang="en-IN" sz="4000" dirty="0">
                <a:solidFill>
                  <a:srgbClr val="FF0000"/>
                </a:solidFill>
              </a:rPr>
              <a:t>Zone A</a:t>
            </a:r>
            <a:r>
              <a:rPr lang="en-IN" sz="4000" dirty="0"/>
              <a:t> is the shear zone.</a:t>
            </a:r>
          </a:p>
          <a:p>
            <a:r>
              <a:rPr lang="en-IN" sz="4000" dirty="0">
                <a:solidFill>
                  <a:srgbClr val="FF0000"/>
                </a:solidFill>
              </a:rPr>
              <a:t>Zone  B</a:t>
            </a:r>
            <a:r>
              <a:rPr lang="en-IN" sz="4000" dirty="0"/>
              <a:t> is the Friction zone.</a:t>
            </a:r>
          </a:p>
          <a:p>
            <a:r>
              <a:rPr lang="en-IN" sz="4000" dirty="0">
                <a:solidFill>
                  <a:srgbClr val="FF0000"/>
                </a:solidFill>
              </a:rPr>
              <a:t>Zone C</a:t>
            </a:r>
            <a:r>
              <a:rPr lang="en-IN" sz="4000" dirty="0"/>
              <a:t> is the work tool contact zone.</a:t>
            </a:r>
          </a:p>
        </p:txBody>
      </p:sp>
    </p:spTree>
    <p:extLst>
      <p:ext uri="{BB962C8B-B14F-4D97-AF65-F5344CB8AC3E}">
        <p14:creationId xmlns:p14="http://schemas.microsoft.com/office/powerpoint/2010/main" xmlns="" val="25264076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67063A-7A9C-4D44-A8FC-D9AF3B24D52C}"/>
              </a:ext>
            </a:extLst>
          </p:cNvPr>
          <p:cNvSpPr>
            <a:spLocks noGrp="1"/>
          </p:cNvSpPr>
          <p:nvPr>
            <p:ph type="title"/>
          </p:nvPr>
        </p:nvSpPr>
        <p:spPr/>
        <p:txBody>
          <a:bodyPr/>
          <a:lstStyle/>
          <a:p>
            <a:pPr algn="ctr"/>
            <a:r>
              <a:rPr lang="en-IN" dirty="0">
                <a:solidFill>
                  <a:srgbClr val="FF0000"/>
                </a:solidFill>
              </a:rPr>
              <a:t>Effect of heat produced during cutting</a:t>
            </a:r>
          </a:p>
        </p:txBody>
      </p:sp>
      <p:sp>
        <p:nvSpPr>
          <p:cNvPr id="3" name="Content Placeholder 2">
            <a:extLst>
              <a:ext uri="{FF2B5EF4-FFF2-40B4-BE49-F238E27FC236}">
                <a16:creationId xmlns:a16="http://schemas.microsoft.com/office/drawing/2014/main" xmlns="" id="{74ACED15-A898-4918-81A9-540EBCED36B4}"/>
              </a:ext>
            </a:extLst>
          </p:cNvPr>
          <p:cNvSpPr>
            <a:spLocks noGrp="1"/>
          </p:cNvSpPr>
          <p:nvPr>
            <p:ph idx="1"/>
          </p:nvPr>
        </p:nvSpPr>
        <p:spPr/>
        <p:txBody>
          <a:bodyPr>
            <a:normAutofit/>
          </a:bodyPr>
          <a:lstStyle/>
          <a:p>
            <a:pPr marL="457200" indent="-457200">
              <a:buAutoNum type="arabicParenR"/>
            </a:pPr>
            <a:r>
              <a:rPr lang="en-IN" sz="3600" dirty="0"/>
              <a:t>The heat produced reduce the tool life.</a:t>
            </a:r>
          </a:p>
          <a:p>
            <a:pPr marL="457200" indent="-457200">
              <a:buAutoNum type="arabicParenR"/>
            </a:pPr>
            <a:r>
              <a:rPr lang="en-IN" sz="3600" dirty="0"/>
              <a:t>The heat causes the chip material to weld to the tool face due to friction between the chip and tool.</a:t>
            </a:r>
          </a:p>
          <a:p>
            <a:pPr marL="457200" indent="-457200">
              <a:buAutoNum type="arabicParenR"/>
            </a:pPr>
            <a:r>
              <a:rPr lang="en-IN" sz="3600" dirty="0"/>
              <a:t>The heat reduces the surface finish.</a:t>
            </a:r>
          </a:p>
        </p:txBody>
      </p:sp>
    </p:spTree>
    <p:extLst>
      <p:ext uri="{BB962C8B-B14F-4D97-AF65-F5344CB8AC3E}">
        <p14:creationId xmlns:p14="http://schemas.microsoft.com/office/powerpoint/2010/main" xmlns="" val="10064794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30A0CD-701C-4125-853A-047BA192A4BB}"/>
              </a:ext>
            </a:extLst>
          </p:cNvPr>
          <p:cNvSpPr>
            <a:spLocks noGrp="1"/>
          </p:cNvSpPr>
          <p:nvPr>
            <p:ph type="title"/>
          </p:nvPr>
        </p:nvSpPr>
        <p:spPr/>
        <p:txBody>
          <a:bodyPr/>
          <a:lstStyle/>
          <a:p>
            <a:pPr algn="ctr"/>
            <a:r>
              <a:rPr lang="en-IN" dirty="0">
                <a:solidFill>
                  <a:srgbClr val="FF0000"/>
                </a:solidFill>
              </a:rPr>
              <a:t>Prevention of heat produced during cutting</a:t>
            </a:r>
          </a:p>
        </p:txBody>
      </p:sp>
      <p:sp>
        <p:nvSpPr>
          <p:cNvPr id="3" name="Content Placeholder 2">
            <a:extLst>
              <a:ext uri="{FF2B5EF4-FFF2-40B4-BE49-F238E27FC236}">
                <a16:creationId xmlns:a16="http://schemas.microsoft.com/office/drawing/2014/main" xmlns="" id="{F71FECFC-B9F1-43BA-8A57-7789F6556839}"/>
              </a:ext>
            </a:extLst>
          </p:cNvPr>
          <p:cNvSpPr>
            <a:spLocks noGrp="1"/>
          </p:cNvSpPr>
          <p:nvPr>
            <p:ph idx="1"/>
          </p:nvPr>
        </p:nvSpPr>
        <p:spPr/>
        <p:txBody>
          <a:bodyPr>
            <a:normAutofit/>
          </a:bodyPr>
          <a:lstStyle/>
          <a:p>
            <a:pPr marL="457200" indent="-457200">
              <a:buAutoNum type="arabicParenR"/>
            </a:pPr>
            <a:r>
              <a:rPr lang="en-IN" sz="4000" dirty="0"/>
              <a:t>Reduce Friction.</a:t>
            </a:r>
          </a:p>
          <a:p>
            <a:pPr marL="457200" indent="-457200">
              <a:buAutoNum type="arabicParenR"/>
            </a:pPr>
            <a:r>
              <a:rPr lang="en-IN" sz="4000" dirty="0"/>
              <a:t>Reduce Temperature.</a:t>
            </a:r>
          </a:p>
          <a:p>
            <a:pPr marL="457200" indent="-457200">
              <a:buAutoNum type="arabicParenR"/>
            </a:pPr>
            <a:r>
              <a:rPr lang="en-IN" sz="4000" dirty="0"/>
              <a:t>Reduce Pressure.</a:t>
            </a:r>
          </a:p>
          <a:p>
            <a:pPr marL="457200" indent="-457200">
              <a:buAutoNum type="arabicParenR"/>
            </a:pPr>
            <a:r>
              <a:rPr lang="en-IN" sz="4000" dirty="0"/>
              <a:t>Preventing Metal to Metal contact.</a:t>
            </a:r>
          </a:p>
        </p:txBody>
      </p:sp>
    </p:spTree>
    <p:extLst>
      <p:ext uri="{BB962C8B-B14F-4D97-AF65-F5344CB8AC3E}">
        <p14:creationId xmlns:p14="http://schemas.microsoft.com/office/powerpoint/2010/main" xmlns="" val="21808317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98642D-ADCF-47BE-B8E9-33FB629DEEE2}"/>
              </a:ext>
            </a:extLst>
          </p:cNvPr>
          <p:cNvSpPr>
            <a:spLocks noGrp="1"/>
          </p:cNvSpPr>
          <p:nvPr>
            <p:ph type="title"/>
          </p:nvPr>
        </p:nvSpPr>
        <p:spPr/>
        <p:txBody>
          <a:bodyPr/>
          <a:lstStyle/>
          <a:p>
            <a:pPr algn="ctr"/>
            <a:r>
              <a:rPr lang="en-IN" dirty="0">
                <a:solidFill>
                  <a:srgbClr val="FF0000"/>
                </a:solidFill>
              </a:rPr>
              <a:t>Cutting Speed</a:t>
            </a:r>
          </a:p>
        </p:txBody>
      </p:sp>
      <p:sp>
        <p:nvSpPr>
          <p:cNvPr id="3" name="Content Placeholder 2">
            <a:extLst>
              <a:ext uri="{FF2B5EF4-FFF2-40B4-BE49-F238E27FC236}">
                <a16:creationId xmlns:a16="http://schemas.microsoft.com/office/drawing/2014/main" xmlns="" id="{177A85F9-30FA-4FB0-83F2-F16C0A8EDB61}"/>
              </a:ext>
            </a:extLst>
          </p:cNvPr>
          <p:cNvSpPr>
            <a:spLocks noGrp="1"/>
          </p:cNvSpPr>
          <p:nvPr>
            <p:ph idx="1"/>
          </p:nvPr>
        </p:nvSpPr>
        <p:spPr/>
        <p:txBody>
          <a:bodyPr>
            <a:normAutofit/>
          </a:bodyPr>
          <a:lstStyle/>
          <a:p>
            <a:pPr marL="0" indent="0" algn="ctr">
              <a:buNone/>
            </a:pPr>
            <a:r>
              <a:rPr lang="en-IN" sz="4000" dirty="0"/>
              <a:t>Cutting speed of cutting tool is defined as the speed at which the cutting edge passes over the material and it is expressed in meter per minute.</a:t>
            </a:r>
          </a:p>
        </p:txBody>
      </p:sp>
    </p:spTree>
    <p:extLst>
      <p:ext uri="{BB962C8B-B14F-4D97-AF65-F5344CB8AC3E}">
        <p14:creationId xmlns:p14="http://schemas.microsoft.com/office/powerpoint/2010/main" xmlns="" val="16575510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9BF3F8-8B1E-4B44-B3A6-EDBF67765834}"/>
              </a:ext>
            </a:extLst>
          </p:cNvPr>
          <p:cNvSpPr>
            <a:spLocks noGrp="1"/>
          </p:cNvSpPr>
          <p:nvPr>
            <p:ph type="title"/>
          </p:nvPr>
        </p:nvSpPr>
        <p:spPr/>
        <p:txBody>
          <a:bodyPr/>
          <a:lstStyle/>
          <a:p>
            <a:pPr algn="ctr"/>
            <a:r>
              <a:rPr lang="en-IN" dirty="0">
                <a:solidFill>
                  <a:srgbClr val="FF0000"/>
                </a:solidFill>
              </a:rPr>
              <a:t>Effect of cutting speed and FEED</a:t>
            </a:r>
          </a:p>
        </p:txBody>
      </p:sp>
      <p:sp>
        <p:nvSpPr>
          <p:cNvPr id="3" name="Content Placeholder 2">
            <a:extLst>
              <a:ext uri="{FF2B5EF4-FFF2-40B4-BE49-F238E27FC236}">
                <a16:creationId xmlns:a16="http://schemas.microsoft.com/office/drawing/2014/main" xmlns="" id="{C57B8B6D-C07A-4D7D-9B41-2FB4472D4AB6}"/>
              </a:ext>
            </a:extLst>
          </p:cNvPr>
          <p:cNvSpPr>
            <a:spLocks noGrp="1"/>
          </p:cNvSpPr>
          <p:nvPr>
            <p:ph idx="1"/>
          </p:nvPr>
        </p:nvSpPr>
        <p:spPr/>
        <p:txBody>
          <a:bodyPr>
            <a:normAutofit fontScale="92500"/>
          </a:bodyPr>
          <a:lstStyle/>
          <a:p>
            <a:pPr marL="0" indent="0">
              <a:buNone/>
            </a:pPr>
            <a:r>
              <a:rPr lang="en-IN" sz="3200" dirty="0"/>
              <a:t>1) Cutting speed has maximum influence on          tool life.</a:t>
            </a:r>
          </a:p>
          <a:p>
            <a:pPr marL="0" indent="0">
              <a:buNone/>
            </a:pPr>
            <a:r>
              <a:rPr lang="en-IN" sz="3200" dirty="0"/>
              <a:t>2) Tool life decreases as the cutting speed increases.</a:t>
            </a:r>
          </a:p>
          <a:p>
            <a:pPr marL="0" indent="0">
              <a:buNone/>
            </a:pPr>
            <a:r>
              <a:rPr lang="en-IN" sz="3200" dirty="0">
                <a:solidFill>
                  <a:srgbClr val="FF0000"/>
                </a:solidFill>
              </a:rPr>
              <a:t>FEED</a:t>
            </a:r>
            <a:r>
              <a:rPr lang="en-IN" sz="3200" dirty="0"/>
              <a:t> : The feed of a cutting tool is defined as the distance the tool advances into or along the workpiece each time the tool point passes a certain position in its travel over the surface.</a:t>
            </a:r>
          </a:p>
        </p:txBody>
      </p:sp>
    </p:spTree>
    <p:extLst>
      <p:ext uri="{BB962C8B-B14F-4D97-AF65-F5344CB8AC3E}">
        <p14:creationId xmlns:p14="http://schemas.microsoft.com/office/powerpoint/2010/main" xmlns="" val="38422728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31E9ED-E404-468E-AAF4-309B6A1CD63B}"/>
              </a:ext>
            </a:extLst>
          </p:cNvPr>
          <p:cNvSpPr>
            <a:spLocks noGrp="1"/>
          </p:cNvSpPr>
          <p:nvPr>
            <p:ph type="title"/>
          </p:nvPr>
        </p:nvSpPr>
        <p:spPr/>
        <p:txBody>
          <a:bodyPr/>
          <a:lstStyle/>
          <a:p>
            <a:pPr algn="ctr"/>
            <a:r>
              <a:rPr lang="en-IN" dirty="0">
                <a:solidFill>
                  <a:srgbClr val="FF0000"/>
                </a:solidFill>
              </a:rPr>
              <a:t>Depth of Cut</a:t>
            </a:r>
          </a:p>
        </p:txBody>
      </p:sp>
      <p:sp>
        <p:nvSpPr>
          <p:cNvPr id="3" name="Content Placeholder 2">
            <a:extLst>
              <a:ext uri="{FF2B5EF4-FFF2-40B4-BE49-F238E27FC236}">
                <a16:creationId xmlns:a16="http://schemas.microsoft.com/office/drawing/2014/main" xmlns="" id="{418D219F-B77D-4314-8260-0C7467B91AE1}"/>
              </a:ext>
            </a:extLst>
          </p:cNvPr>
          <p:cNvSpPr>
            <a:spLocks noGrp="1"/>
          </p:cNvSpPr>
          <p:nvPr>
            <p:ph idx="1"/>
          </p:nvPr>
        </p:nvSpPr>
        <p:spPr/>
        <p:txBody>
          <a:bodyPr>
            <a:normAutofit/>
          </a:bodyPr>
          <a:lstStyle/>
          <a:p>
            <a:pPr marL="0" indent="0" algn="ctr">
              <a:buNone/>
            </a:pPr>
            <a:r>
              <a:rPr lang="en-IN" sz="3000" dirty="0"/>
              <a:t>The depth of cut is defined as the perpendicular distance measured from the machined surface to the under cut surface of the workpiece.</a:t>
            </a:r>
          </a:p>
          <a:p>
            <a:pPr marL="0" indent="0" algn="ctr">
              <a:buNone/>
            </a:pPr>
            <a:r>
              <a:rPr lang="en-IN" sz="3000" dirty="0"/>
              <a:t>         Depth of cut = (d1-d2)/2</a:t>
            </a:r>
          </a:p>
          <a:p>
            <a:pPr marL="0" indent="0" algn="ctr">
              <a:buNone/>
            </a:pPr>
            <a:r>
              <a:rPr lang="en-IN" sz="3000" dirty="0"/>
              <a:t>         d1 = Diameter of the work surface before machining.</a:t>
            </a:r>
          </a:p>
          <a:p>
            <a:pPr marL="0" indent="0" algn="ctr">
              <a:buNone/>
            </a:pPr>
            <a:r>
              <a:rPr lang="en-IN" sz="3000" dirty="0"/>
              <a:t>         d2 = Diameter of the machined surface</a:t>
            </a:r>
          </a:p>
        </p:txBody>
      </p:sp>
    </p:spTree>
    <p:extLst>
      <p:ext uri="{BB962C8B-B14F-4D97-AF65-F5344CB8AC3E}">
        <p14:creationId xmlns:p14="http://schemas.microsoft.com/office/powerpoint/2010/main" xmlns="" val="15772913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9FB2D1-93FC-4DC2-B305-E0022B227448}"/>
              </a:ext>
            </a:extLst>
          </p:cNvPr>
          <p:cNvSpPr>
            <a:spLocks noGrp="1"/>
          </p:cNvSpPr>
          <p:nvPr>
            <p:ph type="title"/>
          </p:nvPr>
        </p:nvSpPr>
        <p:spPr/>
        <p:txBody>
          <a:bodyPr/>
          <a:lstStyle/>
          <a:p>
            <a:pPr algn="ctr"/>
            <a:r>
              <a:rPr lang="en-IN" dirty="0">
                <a:solidFill>
                  <a:srgbClr val="FF0000"/>
                </a:solidFill>
              </a:rPr>
              <a:t>Effects</a:t>
            </a:r>
          </a:p>
        </p:txBody>
      </p:sp>
      <p:sp>
        <p:nvSpPr>
          <p:cNvPr id="3" name="Content Placeholder 2">
            <a:extLst>
              <a:ext uri="{FF2B5EF4-FFF2-40B4-BE49-F238E27FC236}">
                <a16:creationId xmlns:a16="http://schemas.microsoft.com/office/drawing/2014/main" xmlns="" id="{C6FE50EC-3A52-4002-9ABC-5C94AA09009B}"/>
              </a:ext>
            </a:extLst>
          </p:cNvPr>
          <p:cNvSpPr>
            <a:spLocks noGrp="1"/>
          </p:cNvSpPr>
          <p:nvPr>
            <p:ph idx="1"/>
          </p:nvPr>
        </p:nvSpPr>
        <p:spPr/>
        <p:txBody>
          <a:bodyPr>
            <a:normAutofit/>
          </a:bodyPr>
          <a:lstStyle/>
          <a:p>
            <a:r>
              <a:rPr lang="en-IN" sz="3600" dirty="0"/>
              <a:t>Kind of material being cut</a:t>
            </a:r>
          </a:p>
          <a:p>
            <a:r>
              <a:rPr lang="en-IN" sz="3600" dirty="0"/>
              <a:t>Shape and dimension of cutting elements</a:t>
            </a:r>
          </a:p>
          <a:p>
            <a:r>
              <a:rPr lang="en-IN" sz="3600" dirty="0"/>
              <a:t>Type of finish desired</a:t>
            </a:r>
          </a:p>
          <a:p>
            <a:r>
              <a:rPr lang="en-IN" sz="3600" dirty="0"/>
              <a:t>Type of coolant used</a:t>
            </a:r>
          </a:p>
        </p:txBody>
      </p:sp>
    </p:spTree>
    <p:extLst>
      <p:ext uri="{BB962C8B-B14F-4D97-AF65-F5344CB8AC3E}">
        <p14:creationId xmlns:p14="http://schemas.microsoft.com/office/powerpoint/2010/main" xmlns="" val="39274555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F487E1-1966-4AC2-B548-C63FB102A9F7}"/>
              </a:ext>
            </a:extLst>
          </p:cNvPr>
          <p:cNvSpPr>
            <a:spLocks noGrp="1"/>
          </p:cNvSpPr>
          <p:nvPr>
            <p:ph type="title"/>
          </p:nvPr>
        </p:nvSpPr>
        <p:spPr/>
        <p:txBody>
          <a:bodyPr/>
          <a:lstStyle/>
          <a:p>
            <a:pPr algn="ctr"/>
            <a:r>
              <a:rPr lang="en-IN" dirty="0">
                <a:solidFill>
                  <a:srgbClr val="FF0000"/>
                </a:solidFill>
              </a:rPr>
              <a:t>CUTTING TOOL MATERIALSA</a:t>
            </a:r>
          </a:p>
        </p:txBody>
      </p:sp>
      <p:sp>
        <p:nvSpPr>
          <p:cNvPr id="3" name="Content Placeholder 2">
            <a:extLst>
              <a:ext uri="{FF2B5EF4-FFF2-40B4-BE49-F238E27FC236}">
                <a16:creationId xmlns:a16="http://schemas.microsoft.com/office/drawing/2014/main" xmlns="" id="{E9BF1E30-7AB9-484A-88F1-E4D9A0867256}"/>
              </a:ext>
            </a:extLst>
          </p:cNvPr>
          <p:cNvSpPr>
            <a:spLocks noGrp="1"/>
          </p:cNvSpPr>
          <p:nvPr>
            <p:ph idx="1"/>
          </p:nvPr>
        </p:nvSpPr>
        <p:spPr/>
        <p:txBody>
          <a:bodyPr>
            <a:normAutofit/>
          </a:bodyPr>
          <a:lstStyle/>
          <a:p>
            <a:pPr marL="0" indent="0" algn="ctr">
              <a:buNone/>
            </a:pPr>
            <a:r>
              <a:rPr lang="en-IN" sz="2800" dirty="0"/>
              <a:t>With a great variety of machine and machining operation in use, there is no single tool material, which fulfil all the factors encountered during machining process. The relative importance of each item shifts with the nature of product machined i.e. high or low precision cost, the volume of production, the type of machining operation intermittent or continuous.</a:t>
            </a:r>
          </a:p>
        </p:txBody>
      </p:sp>
    </p:spTree>
    <p:extLst>
      <p:ext uri="{BB962C8B-B14F-4D97-AF65-F5344CB8AC3E}">
        <p14:creationId xmlns:p14="http://schemas.microsoft.com/office/powerpoint/2010/main" xmlns="" val="6389708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DB0CA6-C84C-4B8F-9C4C-F85B97ABE17D}"/>
              </a:ext>
            </a:extLst>
          </p:cNvPr>
          <p:cNvSpPr>
            <a:spLocks noGrp="1"/>
          </p:cNvSpPr>
          <p:nvPr>
            <p:ph type="title"/>
          </p:nvPr>
        </p:nvSpPr>
        <p:spPr/>
        <p:txBody>
          <a:bodyPr/>
          <a:lstStyle/>
          <a:p>
            <a:pPr algn="ctr"/>
            <a:r>
              <a:rPr lang="en-IN" dirty="0">
                <a:solidFill>
                  <a:srgbClr val="FF0000"/>
                </a:solidFill>
              </a:rPr>
              <a:t>PROPERTIES</a:t>
            </a:r>
          </a:p>
        </p:txBody>
      </p:sp>
      <p:sp>
        <p:nvSpPr>
          <p:cNvPr id="3" name="Content Placeholder 2">
            <a:extLst>
              <a:ext uri="{FF2B5EF4-FFF2-40B4-BE49-F238E27FC236}">
                <a16:creationId xmlns:a16="http://schemas.microsoft.com/office/drawing/2014/main" xmlns="" id="{94032A86-6B1D-4029-99D2-35A8EF73B8B9}"/>
              </a:ext>
            </a:extLst>
          </p:cNvPr>
          <p:cNvSpPr>
            <a:spLocks noGrp="1"/>
          </p:cNvSpPr>
          <p:nvPr>
            <p:ph idx="1"/>
          </p:nvPr>
        </p:nvSpPr>
        <p:spPr/>
        <p:txBody>
          <a:bodyPr>
            <a:normAutofit/>
          </a:bodyPr>
          <a:lstStyle/>
          <a:p>
            <a:pPr marL="457200" indent="-457200">
              <a:buAutoNum type="arabicParenR"/>
            </a:pPr>
            <a:r>
              <a:rPr lang="en-IN" sz="2400" dirty="0"/>
              <a:t>It should be harder than the material of workpiece.</a:t>
            </a:r>
          </a:p>
          <a:p>
            <a:pPr marL="457200" indent="-457200">
              <a:buAutoNum type="arabicParenR"/>
            </a:pPr>
            <a:r>
              <a:rPr lang="en-IN" sz="2400" dirty="0"/>
              <a:t>It should have ability to retain its harness at high temperature called hardness.</a:t>
            </a:r>
          </a:p>
          <a:p>
            <a:pPr marL="457200" indent="-457200">
              <a:buAutoNum type="arabicParenR"/>
            </a:pPr>
            <a:r>
              <a:rPr lang="en-IN" sz="2400" dirty="0"/>
              <a:t>It should have the ability to resist shock called toughness.</a:t>
            </a:r>
          </a:p>
          <a:p>
            <a:pPr marL="457200" indent="-457200">
              <a:buAutoNum type="arabicParenR"/>
            </a:pPr>
            <a:r>
              <a:rPr lang="en-IN" sz="2400" dirty="0"/>
              <a:t>It should have high resistance against wear to have longer too life.</a:t>
            </a:r>
          </a:p>
          <a:p>
            <a:pPr marL="457200" indent="-457200">
              <a:buAutoNum type="arabicParenR"/>
            </a:pPr>
            <a:r>
              <a:rPr lang="en-IN" sz="2400" dirty="0"/>
              <a:t>It should be able to fabricated and shaped easily.</a:t>
            </a:r>
          </a:p>
        </p:txBody>
      </p:sp>
    </p:spTree>
    <p:extLst>
      <p:ext uri="{BB962C8B-B14F-4D97-AF65-F5344CB8AC3E}">
        <p14:creationId xmlns:p14="http://schemas.microsoft.com/office/powerpoint/2010/main" xmlns="" val="2717465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C8ACCF-8C28-46FA-990E-1828E69A9272}"/>
              </a:ext>
            </a:extLst>
          </p:cNvPr>
          <p:cNvSpPr>
            <a:spLocks noGrp="1"/>
          </p:cNvSpPr>
          <p:nvPr>
            <p:ph type="title"/>
          </p:nvPr>
        </p:nvSpPr>
        <p:spPr/>
        <p:txBody>
          <a:bodyPr/>
          <a:lstStyle/>
          <a:p>
            <a:r>
              <a:rPr lang="en-IN" dirty="0"/>
              <a:t>               </a:t>
            </a:r>
            <a:r>
              <a:rPr lang="en-IN" dirty="0">
                <a:solidFill>
                  <a:srgbClr val="FF0000"/>
                </a:solidFill>
              </a:rPr>
              <a:t>INTRODUCTION</a:t>
            </a:r>
          </a:p>
        </p:txBody>
      </p:sp>
      <p:sp>
        <p:nvSpPr>
          <p:cNvPr id="3" name="Content Placeholder 2">
            <a:extLst>
              <a:ext uri="{FF2B5EF4-FFF2-40B4-BE49-F238E27FC236}">
                <a16:creationId xmlns:a16="http://schemas.microsoft.com/office/drawing/2014/main" xmlns="" id="{6F0C267A-E9A5-4AD5-9CFD-9A6177A53D6D}"/>
              </a:ext>
            </a:extLst>
          </p:cNvPr>
          <p:cNvSpPr>
            <a:spLocks noGrp="1"/>
          </p:cNvSpPr>
          <p:nvPr>
            <p:ph idx="1"/>
          </p:nvPr>
        </p:nvSpPr>
        <p:spPr/>
        <p:txBody>
          <a:bodyPr>
            <a:normAutofit/>
          </a:bodyPr>
          <a:lstStyle/>
          <a:p>
            <a:pPr algn="ctr"/>
            <a:r>
              <a:rPr lang="en-IN" sz="4000" dirty="0"/>
              <a:t>Cutting material are shaped with the help of cutting tools into useable form through various process. The work piece of most different shapes and sizes and of different material are worked.</a:t>
            </a:r>
          </a:p>
          <a:p>
            <a:pPr algn="ctr"/>
            <a:endParaRPr lang="en-IN" sz="4000" dirty="0"/>
          </a:p>
        </p:txBody>
      </p:sp>
    </p:spTree>
    <p:extLst>
      <p:ext uri="{BB962C8B-B14F-4D97-AF65-F5344CB8AC3E}">
        <p14:creationId xmlns:p14="http://schemas.microsoft.com/office/powerpoint/2010/main" xmlns="" val="9258881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B1476-67FA-4D20-B9CF-76E3B45912EF}"/>
              </a:ext>
            </a:extLst>
          </p:cNvPr>
          <p:cNvSpPr>
            <a:spLocks noGrp="1"/>
          </p:cNvSpPr>
          <p:nvPr>
            <p:ph type="title"/>
          </p:nvPr>
        </p:nvSpPr>
        <p:spPr/>
        <p:txBody>
          <a:bodyPr/>
          <a:lstStyle/>
          <a:p>
            <a:pPr algn="ctr"/>
            <a:r>
              <a:rPr lang="en-IN" dirty="0">
                <a:solidFill>
                  <a:srgbClr val="FF0000"/>
                </a:solidFill>
              </a:rPr>
              <a:t>Various cutting tool Material</a:t>
            </a:r>
          </a:p>
        </p:txBody>
      </p:sp>
      <p:sp>
        <p:nvSpPr>
          <p:cNvPr id="3" name="Content Placeholder 2">
            <a:extLst>
              <a:ext uri="{FF2B5EF4-FFF2-40B4-BE49-F238E27FC236}">
                <a16:creationId xmlns:a16="http://schemas.microsoft.com/office/drawing/2014/main" xmlns="" id="{6A09DD00-F281-4705-AF65-33750120CB49}"/>
              </a:ext>
            </a:extLst>
          </p:cNvPr>
          <p:cNvSpPr>
            <a:spLocks noGrp="1"/>
          </p:cNvSpPr>
          <p:nvPr>
            <p:ph idx="1"/>
          </p:nvPr>
        </p:nvSpPr>
        <p:spPr/>
        <p:txBody>
          <a:bodyPr>
            <a:normAutofit/>
          </a:bodyPr>
          <a:lstStyle/>
          <a:p>
            <a:r>
              <a:rPr lang="en-IN" sz="2800" dirty="0"/>
              <a:t>High speed steel</a:t>
            </a:r>
          </a:p>
          <a:p>
            <a:r>
              <a:rPr lang="en-IN" sz="2800" dirty="0"/>
              <a:t>Tungsten carbide</a:t>
            </a:r>
          </a:p>
          <a:p>
            <a:r>
              <a:rPr lang="en-IN" sz="2800" dirty="0"/>
              <a:t>Cobalt steel</a:t>
            </a:r>
          </a:p>
          <a:p>
            <a:r>
              <a:rPr lang="en-IN" sz="2800" dirty="0"/>
              <a:t>Cemented carbides</a:t>
            </a:r>
          </a:p>
          <a:p>
            <a:r>
              <a:rPr lang="en-IN" sz="2800" dirty="0"/>
              <a:t>Stellite</a:t>
            </a:r>
          </a:p>
          <a:p>
            <a:r>
              <a:rPr lang="en-IN" sz="2800" dirty="0"/>
              <a:t>Cemented oxide or ceramics</a:t>
            </a:r>
          </a:p>
          <a:p>
            <a:r>
              <a:rPr lang="en-IN" sz="2800" dirty="0"/>
              <a:t>Diamond</a:t>
            </a:r>
          </a:p>
        </p:txBody>
      </p:sp>
    </p:spTree>
    <p:extLst>
      <p:ext uri="{BB962C8B-B14F-4D97-AF65-F5344CB8AC3E}">
        <p14:creationId xmlns:p14="http://schemas.microsoft.com/office/powerpoint/2010/main" xmlns="" val="9680022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665969-0E16-4579-943D-8383E64F67D9}"/>
              </a:ext>
            </a:extLst>
          </p:cNvPr>
          <p:cNvSpPr>
            <a:spLocks noGrp="1"/>
          </p:cNvSpPr>
          <p:nvPr>
            <p:ph type="title"/>
          </p:nvPr>
        </p:nvSpPr>
        <p:spPr/>
        <p:txBody>
          <a:bodyPr/>
          <a:lstStyle/>
          <a:p>
            <a:pPr algn="ctr"/>
            <a:r>
              <a:rPr lang="en-IN" dirty="0">
                <a:solidFill>
                  <a:srgbClr val="FF0000"/>
                </a:solidFill>
              </a:rPr>
              <a:t>CHAPTER - 2</a:t>
            </a:r>
          </a:p>
        </p:txBody>
      </p:sp>
      <p:sp>
        <p:nvSpPr>
          <p:cNvPr id="3" name="Content Placeholder 2">
            <a:extLst>
              <a:ext uri="{FF2B5EF4-FFF2-40B4-BE49-F238E27FC236}">
                <a16:creationId xmlns:a16="http://schemas.microsoft.com/office/drawing/2014/main" xmlns="" id="{FE9211CA-F461-42EF-A800-45F4E468F41F}"/>
              </a:ext>
            </a:extLst>
          </p:cNvPr>
          <p:cNvSpPr>
            <a:spLocks noGrp="1"/>
          </p:cNvSpPr>
          <p:nvPr>
            <p:ph idx="1"/>
          </p:nvPr>
        </p:nvSpPr>
        <p:spPr/>
        <p:txBody>
          <a:bodyPr>
            <a:normAutofit/>
          </a:bodyPr>
          <a:lstStyle/>
          <a:p>
            <a:pPr marL="0" indent="0" algn="ctr">
              <a:buNone/>
            </a:pPr>
            <a:endParaRPr lang="en-IN" sz="9600" dirty="0"/>
          </a:p>
          <a:p>
            <a:pPr marL="0" indent="0" algn="ctr">
              <a:buNone/>
            </a:pPr>
            <a:r>
              <a:rPr lang="en-IN" sz="9600" dirty="0">
                <a:solidFill>
                  <a:schemeClr val="bg2">
                    <a:lumMod val="50000"/>
                  </a:schemeClr>
                </a:solidFill>
              </a:rPr>
              <a:t>LATHE</a:t>
            </a:r>
          </a:p>
        </p:txBody>
      </p:sp>
    </p:spTree>
    <p:extLst>
      <p:ext uri="{BB962C8B-B14F-4D97-AF65-F5344CB8AC3E}">
        <p14:creationId xmlns:p14="http://schemas.microsoft.com/office/powerpoint/2010/main" xmlns="" val="27439493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A27662-BE8E-4651-8DB1-42844A63423E}"/>
              </a:ext>
            </a:extLst>
          </p:cNvPr>
          <p:cNvSpPr>
            <a:spLocks noGrp="1"/>
          </p:cNvSpPr>
          <p:nvPr>
            <p:ph type="title"/>
          </p:nvPr>
        </p:nvSpPr>
        <p:spPr/>
        <p:txBody>
          <a:bodyPr/>
          <a:lstStyle/>
          <a:p>
            <a:pPr algn="ctr"/>
            <a:r>
              <a:rPr lang="en-IN" dirty="0">
                <a:solidFill>
                  <a:srgbClr val="FF0000"/>
                </a:solidFill>
              </a:rPr>
              <a:t>INTRODUCTION</a:t>
            </a:r>
          </a:p>
        </p:txBody>
      </p:sp>
      <p:sp>
        <p:nvSpPr>
          <p:cNvPr id="3" name="Content Placeholder 2">
            <a:extLst>
              <a:ext uri="{FF2B5EF4-FFF2-40B4-BE49-F238E27FC236}">
                <a16:creationId xmlns:a16="http://schemas.microsoft.com/office/drawing/2014/main" xmlns="" id="{59B516FD-A14F-4DFA-8B5B-A3258EEEEC69}"/>
              </a:ext>
            </a:extLst>
          </p:cNvPr>
          <p:cNvSpPr>
            <a:spLocks noGrp="1"/>
          </p:cNvSpPr>
          <p:nvPr>
            <p:ph idx="1"/>
          </p:nvPr>
        </p:nvSpPr>
        <p:spPr/>
        <p:txBody>
          <a:bodyPr>
            <a:normAutofit/>
          </a:bodyPr>
          <a:lstStyle/>
          <a:p>
            <a:pPr marL="0" indent="0" algn="ctr">
              <a:buNone/>
            </a:pPr>
            <a:r>
              <a:rPr lang="en-IN" sz="3600" dirty="0"/>
              <a:t>The history of invention of lathe dates back to eighteenth century. The first useful form of lathe with essential features, was made by Henry Maudslay, a britisher in the year 1797.</a:t>
            </a:r>
          </a:p>
        </p:txBody>
      </p:sp>
    </p:spTree>
    <p:extLst>
      <p:ext uri="{BB962C8B-B14F-4D97-AF65-F5344CB8AC3E}">
        <p14:creationId xmlns:p14="http://schemas.microsoft.com/office/powerpoint/2010/main" xmlns="" val="36711496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8AA305-2A25-41F2-83A3-8DA8C53CA448}"/>
              </a:ext>
            </a:extLst>
          </p:cNvPr>
          <p:cNvSpPr>
            <a:spLocks noGrp="1"/>
          </p:cNvSpPr>
          <p:nvPr>
            <p:ph type="title"/>
          </p:nvPr>
        </p:nvSpPr>
        <p:spPr/>
        <p:txBody>
          <a:bodyPr/>
          <a:lstStyle/>
          <a:p>
            <a:pPr algn="ctr"/>
            <a:r>
              <a:rPr lang="en-IN" dirty="0">
                <a:solidFill>
                  <a:srgbClr val="FF0000"/>
                </a:solidFill>
              </a:rPr>
              <a:t>PRICIPAL OF TURNING</a:t>
            </a:r>
          </a:p>
        </p:txBody>
      </p:sp>
      <p:sp>
        <p:nvSpPr>
          <p:cNvPr id="3" name="Content Placeholder 2">
            <a:extLst>
              <a:ext uri="{FF2B5EF4-FFF2-40B4-BE49-F238E27FC236}">
                <a16:creationId xmlns:a16="http://schemas.microsoft.com/office/drawing/2014/main" xmlns="" id="{19E7CF60-4060-41F9-93A2-2C7E4986E19F}"/>
              </a:ext>
            </a:extLst>
          </p:cNvPr>
          <p:cNvSpPr>
            <a:spLocks noGrp="1"/>
          </p:cNvSpPr>
          <p:nvPr>
            <p:ph idx="1"/>
          </p:nvPr>
        </p:nvSpPr>
        <p:spPr/>
        <p:txBody>
          <a:bodyPr>
            <a:normAutofit/>
          </a:bodyPr>
          <a:lstStyle/>
          <a:p>
            <a:pPr marL="0" indent="0" algn="ctr">
              <a:buNone/>
            </a:pPr>
            <a:r>
              <a:rPr lang="en-IN" sz="3600" dirty="0"/>
              <a:t>Turning in a lathe is to remove excess material from the workpiece to produce a cone shaped or a cylindrical surface. The work is held between centres during turning operation.</a:t>
            </a:r>
          </a:p>
        </p:txBody>
      </p:sp>
    </p:spTree>
    <p:extLst>
      <p:ext uri="{BB962C8B-B14F-4D97-AF65-F5344CB8AC3E}">
        <p14:creationId xmlns:p14="http://schemas.microsoft.com/office/powerpoint/2010/main" xmlns="" val="556711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06EBD5-67F2-4FFA-87AA-85F1D1F2D397}"/>
              </a:ext>
            </a:extLst>
          </p:cNvPr>
          <p:cNvSpPr>
            <a:spLocks noGrp="1"/>
          </p:cNvSpPr>
          <p:nvPr>
            <p:ph type="title"/>
          </p:nvPr>
        </p:nvSpPr>
        <p:spPr/>
        <p:txBody>
          <a:bodyPr/>
          <a:lstStyle/>
          <a:p>
            <a:pPr algn="ctr"/>
            <a:r>
              <a:rPr lang="en-IN" dirty="0">
                <a:solidFill>
                  <a:srgbClr val="FF0000"/>
                </a:solidFill>
              </a:rPr>
              <a:t>VARIOUS TYPES OF LATHE</a:t>
            </a:r>
          </a:p>
        </p:txBody>
      </p:sp>
      <p:sp>
        <p:nvSpPr>
          <p:cNvPr id="3" name="Content Placeholder 2">
            <a:extLst>
              <a:ext uri="{FF2B5EF4-FFF2-40B4-BE49-F238E27FC236}">
                <a16:creationId xmlns:a16="http://schemas.microsoft.com/office/drawing/2014/main" xmlns="" id="{8EDD61B3-4F2D-49A6-B914-21AD291F1F28}"/>
              </a:ext>
            </a:extLst>
          </p:cNvPr>
          <p:cNvSpPr>
            <a:spLocks noGrp="1"/>
          </p:cNvSpPr>
          <p:nvPr>
            <p:ph idx="1"/>
          </p:nvPr>
        </p:nvSpPr>
        <p:spPr/>
        <p:txBody>
          <a:bodyPr>
            <a:normAutofit/>
          </a:bodyPr>
          <a:lstStyle/>
          <a:p>
            <a:pPr marL="457200" indent="-457200">
              <a:buAutoNum type="arabicParenR"/>
            </a:pPr>
            <a:r>
              <a:rPr lang="en-IN" sz="2800" dirty="0"/>
              <a:t>Speed lathe</a:t>
            </a:r>
          </a:p>
          <a:p>
            <a:pPr marL="457200" indent="-457200">
              <a:buAutoNum type="arabicParenR"/>
            </a:pPr>
            <a:r>
              <a:rPr lang="en-IN" sz="2800" dirty="0"/>
              <a:t>Engine lathe or centre lathe</a:t>
            </a:r>
          </a:p>
          <a:p>
            <a:pPr marL="457200" indent="-457200">
              <a:buAutoNum type="arabicParenR"/>
            </a:pPr>
            <a:r>
              <a:rPr lang="en-IN" sz="2800" dirty="0"/>
              <a:t>Bench lathe</a:t>
            </a:r>
          </a:p>
          <a:p>
            <a:pPr marL="457200" indent="-457200">
              <a:buAutoNum type="arabicParenR"/>
            </a:pPr>
            <a:r>
              <a:rPr lang="en-IN" sz="2800" dirty="0"/>
              <a:t>Tool room lathe</a:t>
            </a:r>
          </a:p>
          <a:p>
            <a:pPr marL="457200" indent="-457200">
              <a:buAutoNum type="arabicParenR"/>
            </a:pPr>
            <a:r>
              <a:rPr lang="en-IN" sz="2800" dirty="0"/>
              <a:t>Capstan and turret lathe</a:t>
            </a:r>
          </a:p>
          <a:p>
            <a:pPr marL="457200" indent="-457200">
              <a:buAutoNum type="arabicParenR"/>
            </a:pPr>
            <a:r>
              <a:rPr lang="en-IN" sz="2800" dirty="0"/>
              <a:t>Special purpose lathe</a:t>
            </a:r>
          </a:p>
          <a:p>
            <a:pPr marL="457200" indent="-457200">
              <a:buAutoNum type="arabicParenR"/>
            </a:pPr>
            <a:r>
              <a:rPr lang="en-IN" sz="2800" dirty="0"/>
              <a:t>Automatic lathe</a:t>
            </a:r>
          </a:p>
        </p:txBody>
      </p:sp>
    </p:spTree>
    <p:extLst>
      <p:ext uri="{BB962C8B-B14F-4D97-AF65-F5344CB8AC3E}">
        <p14:creationId xmlns:p14="http://schemas.microsoft.com/office/powerpoint/2010/main" xmlns="" val="31248266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174C5D-CFC3-4E52-A715-6095D426775B}"/>
              </a:ext>
            </a:extLst>
          </p:cNvPr>
          <p:cNvSpPr>
            <a:spLocks noGrp="1"/>
          </p:cNvSpPr>
          <p:nvPr>
            <p:ph type="title"/>
          </p:nvPr>
        </p:nvSpPr>
        <p:spPr/>
        <p:txBody>
          <a:bodyPr/>
          <a:lstStyle/>
          <a:p>
            <a:pPr algn="ctr"/>
            <a:r>
              <a:rPr lang="en-IN" dirty="0">
                <a:solidFill>
                  <a:srgbClr val="FF0000"/>
                </a:solidFill>
              </a:rPr>
              <a:t>Classification of various lathe</a:t>
            </a:r>
          </a:p>
        </p:txBody>
      </p:sp>
      <p:sp>
        <p:nvSpPr>
          <p:cNvPr id="3" name="Content Placeholder 2">
            <a:extLst>
              <a:ext uri="{FF2B5EF4-FFF2-40B4-BE49-F238E27FC236}">
                <a16:creationId xmlns:a16="http://schemas.microsoft.com/office/drawing/2014/main" xmlns="" id="{EBDCAE63-21BF-4FAB-A5F6-C0F70C1852C7}"/>
              </a:ext>
            </a:extLst>
          </p:cNvPr>
          <p:cNvSpPr>
            <a:spLocks noGrp="1"/>
          </p:cNvSpPr>
          <p:nvPr>
            <p:ph idx="1"/>
          </p:nvPr>
        </p:nvSpPr>
        <p:spPr/>
        <p:txBody>
          <a:bodyPr>
            <a:normAutofit/>
          </a:bodyPr>
          <a:lstStyle/>
          <a:p>
            <a:pPr marL="457200" indent="-457200">
              <a:buAutoNum type="arabicParenR"/>
            </a:pPr>
            <a:r>
              <a:rPr lang="en-IN" dirty="0"/>
              <a:t>Speed lathe : </a:t>
            </a:r>
          </a:p>
          <a:p>
            <a:pPr marL="0" indent="0">
              <a:buNone/>
            </a:pPr>
            <a:r>
              <a:rPr lang="en-IN" dirty="0"/>
              <a:t>        a) Wood working                          b) Centering</a:t>
            </a:r>
          </a:p>
          <a:p>
            <a:pPr marL="0" indent="0">
              <a:buNone/>
            </a:pPr>
            <a:r>
              <a:rPr lang="en-IN" dirty="0"/>
              <a:t>        c) Polishing                                     c) spinning</a:t>
            </a:r>
          </a:p>
          <a:p>
            <a:pPr marL="457200" indent="-457200">
              <a:buAutoNum type="arabicParenR" startAt="2"/>
            </a:pPr>
            <a:r>
              <a:rPr lang="en-IN" dirty="0"/>
              <a:t>Engine lathe :</a:t>
            </a:r>
          </a:p>
          <a:p>
            <a:pPr marL="0" indent="0">
              <a:buNone/>
            </a:pPr>
            <a:r>
              <a:rPr lang="en-IN" dirty="0"/>
              <a:t>        a) Belt drive                                    b) individual drive</a:t>
            </a:r>
          </a:p>
          <a:p>
            <a:pPr marL="0" indent="0">
              <a:buNone/>
            </a:pPr>
            <a:r>
              <a:rPr lang="en-IN" dirty="0"/>
              <a:t>        c) gear head lathe</a:t>
            </a:r>
          </a:p>
          <a:p>
            <a:pPr marL="457200" indent="-457200">
              <a:buAutoNum type="arabicParenR" startAt="3"/>
            </a:pPr>
            <a:r>
              <a:rPr lang="en-IN" dirty="0"/>
              <a:t>Special purpose lathe :</a:t>
            </a:r>
          </a:p>
          <a:p>
            <a:pPr marL="0" indent="0">
              <a:buNone/>
            </a:pPr>
            <a:r>
              <a:rPr lang="en-IN" dirty="0"/>
              <a:t>        a) wheel lathe                                b) gap bed lathe</a:t>
            </a:r>
          </a:p>
          <a:p>
            <a:pPr marL="0" indent="0">
              <a:buNone/>
            </a:pPr>
            <a:r>
              <a:rPr lang="en-IN" dirty="0"/>
              <a:t>        c) T-lathe                                         d) Missile lathe</a:t>
            </a:r>
          </a:p>
        </p:txBody>
      </p:sp>
    </p:spTree>
    <p:extLst>
      <p:ext uri="{BB962C8B-B14F-4D97-AF65-F5344CB8AC3E}">
        <p14:creationId xmlns:p14="http://schemas.microsoft.com/office/powerpoint/2010/main" xmlns="" val="8149739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6CCB38-F10F-4AE5-AC0D-25E074E7E254}"/>
              </a:ext>
            </a:extLst>
          </p:cNvPr>
          <p:cNvSpPr>
            <a:spLocks noGrp="1"/>
          </p:cNvSpPr>
          <p:nvPr>
            <p:ph type="title"/>
          </p:nvPr>
        </p:nvSpPr>
        <p:spPr/>
        <p:txBody>
          <a:bodyPr/>
          <a:lstStyle/>
          <a:p>
            <a:pPr algn="ctr"/>
            <a:r>
              <a:rPr lang="en-IN" dirty="0">
                <a:solidFill>
                  <a:srgbClr val="FF0000"/>
                </a:solidFill>
              </a:rPr>
              <a:t>LATHE SPECIFICATION</a:t>
            </a:r>
          </a:p>
        </p:txBody>
      </p:sp>
      <p:sp>
        <p:nvSpPr>
          <p:cNvPr id="3" name="Content Placeholder 2">
            <a:extLst>
              <a:ext uri="{FF2B5EF4-FFF2-40B4-BE49-F238E27FC236}">
                <a16:creationId xmlns:a16="http://schemas.microsoft.com/office/drawing/2014/main" xmlns="" id="{C40FAA52-FF5C-4A01-B65E-D0CE144F685B}"/>
              </a:ext>
            </a:extLst>
          </p:cNvPr>
          <p:cNvSpPr>
            <a:spLocks noGrp="1"/>
          </p:cNvSpPr>
          <p:nvPr>
            <p:ph idx="1"/>
          </p:nvPr>
        </p:nvSpPr>
        <p:spPr/>
        <p:txBody>
          <a:bodyPr>
            <a:normAutofit/>
          </a:bodyPr>
          <a:lstStyle/>
          <a:p>
            <a:r>
              <a:rPr lang="en-IN" sz="3600" dirty="0"/>
              <a:t>MAXIMUM LENGTH BETWEEN CENTRES</a:t>
            </a:r>
          </a:p>
          <a:p>
            <a:r>
              <a:rPr lang="en-IN" sz="3600" dirty="0"/>
              <a:t>SWING IN GAP</a:t>
            </a:r>
          </a:p>
          <a:p>
            <a:r>
              <a:rPr lang="en-IN" sz="3600" dirty="0"/>
              <a:t>HEIGHT OF CENTRE</a:t>
            </a:r>
          </a:p>
          <a:p>
            <a:r>
              <a:rPr lang="en-IN" sz="3600" dirty="0"/>
              <a:t>SWING OVER CARRIAGE</a:t>
            </a:r>
          </a:p>
          <a:p>
            <a:r>
              <a:rPr lang="en-IN" sz="3600" dirty="0"/>
              <a:t>SWING OVER BED</a:t>
            </a:r>
          </a:p>
        </p:txBody>
      </p:sp>
    </p:spTree>
    <p:extLst>
      <p:ext uri="{BB962C8B-B14F-4D97-AF65-F5344CB8AC3E}">
        <p14:creationId xmlns:p14="http://schemas.microsoft.com/office/powerpoint/2010/main" xmlns="" val="8922941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DD0617-04FE-4990-A75A-8CFCC7A9C68E}"/>
              </a:ext>
            </a:extLst>
          </p:cNvPr>
          <p:cNvSpPr>
            <a:spLocks noGrp="1"/>
          </p:cNvSpPr>
          <p:nvPr>
            <p:ph type="title"/>
          </p:nvPr>
        </p:nvSpPr>
        <p:spPr/>
        <p:txBody>
          <a:bodyPr/>
          <a:lstStyle/>
          <a:p>
            <a:pPr algn="ctr"/>
            <a:r>
              <a:rPr lang="en-IN" dirty="0">
                <a:solidFill>
                  <a:srgbClr val="FF0000"/>
                </a:solidFill>
              </a:rPr>
              <a:t>DESCRIPTION AND FUNCTION OF PARTS OF LATHE</a:t>
            </a:r>
          </a:p>
        </p:txBody>
      </p:sp>
      <p:sp>
        <p:nvSpPr>
          <p:cNvPr id="3" name="Content Placeholder 2">
            <a:extLst>
              <a:ext uri="{FF2B5EF4-FFF2-40B4-BE49-F238E27FC236}">
                <a16:creationId xmlns:a16="http://schemas.microsoft.com/office/drawing/2014/main" xmlns="" id="{6F9C84E6-56E1-493C-8CB3-4CC3009DBB6F}"/>
              </a:ext>
            </a:extLst>
          </p:cNvPr>
          <p:cNvSpPr>
            <a:spLocks noGrp="1"/>
          </p:cNvSpPr>
          <p:nvPr>
            <p:ph idx="1"/>
          </p:nvPr>
        </p:nvSpPr>
        <p:spPr/>
        <p:txBody>
          <a:bodyPr>
            <a:normAutofit/>
          </a:bodyPr>
          <a:lstStyle/>
          <a:p>
            <a:r>
              <a:rPr lang="en-IN" sz="3200" dirty="0"/>
              <a:t>BED</a:t>
            </a:r>
          </a:p>
          <a:p>
            <a:r>
              <a:rPr lang="en-IN" sz="3200" dirty="0"/>
              <a:t>HEAD STOCK</a:t>
            </a:r>
          </a:p>
          <a:p>
            <a:r>
              <a:rPr lang="en-IN" sz="3200" dirty="0"/>
              <a:t>TAIL STOCK</a:t>
            </a:r>
          </a:p>
          <a:p>
            <a:r>
              <a:rPr lang="en-IN" sz="3200" dirty="0"/>
              <a:t>CARRIAGE</a:t>
            </a:r>
          </a:p>
          <a:p>
            <a:r>
              <a:rPr lang="en-IN" sz="3200" dirty="0"/>
              <a:t>FEED MECHANISM</a:t>
            </a:r>
          </a:p>
          <a:p>
            <a:r>
              <a:rPr lang="en-IN" sz="3200" dirty="0"/>
              <a:t>SCREW OR THREAD CUTTING MECHANISM</a:t>
            </a:r>
          </a:p>
        </p:txBody>
      </p:sp>
    </p:spTree>
    <p:extLst>
      <p:ext uri="{BB962C8B-B14F-4D97-AF65-F5344CB8AC3E}">
        <p14:creationId xmlns:p14="http://schemas.microsoft.com/office/powerpoint/2010/main" xmlns="" val="16821385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09FAF5-00D1-43D4-9199-8022AC7E1B7E}"/>
              </a:ext>
            </a:extLst>
          </p:cNvPr>
          <p:cNvSpPr>
            <a:spLocks noGrp="1"/>
          </p:cNvSpPr>
          <p:nvPr>
            <p:ph type="title"/>
          </p:nvPr>
        </p:nvSpPr>
        <p:spPr/>
        <p:txBody>
          <a:bodyPr/>
          <a:lstStyle/>
          <a:p>
            <a:pPr algn="ctr"/>
            <a:r>
              <a:rPr lang="en-IN" dirty="0">
                <a:solidFill>
                  <a:srgbClr val="FF0000"/>
                </a:solidFill>
              </a:rPr>
              <a:t>BED</a:t>
            </a:r>
          </a:p>
        </p:txBody>
      </p:sp>
      <p:sp>
        <p:nvSpPr>
          <p:cNvPr id="3" name="Content Placeholder 2">
            <a:extLst>
              <a:ext uri="{FF2B5EF4-FFF2-40B4-BE49-F238E27FC236}">
                <a16:creationId xmlns:a16="http://schemas.microsoft.com/office/drawing/2014/main" xmlns="" id="{CD6F5938-82EB-413D-813D-1E1EC59227D1}"/>
              </a:ext>
            </a:extLst>
          </p:cNvPr>
          <p:cNvSpPr>
            <a:spLocks noGrp="1"/>
          </p:cNvSpPr>
          <p:nvPr>
            <p:ph idx="1"/>
          </p:nvPr>
        </p:nvSpPr>
        <p:spPr/>
        <p:txBody>
          <a:bodyPr>
            <a:normAutofit/>
          </a:bodyPr>
          <a:lstStyle/>
          <a:p>
            <a:pPr marL="0" indent="0" algn="ctr">
              <a:buNone/>
            </a:pPr>
            <a:r>
              <a:rPr lang="en-IN" sz="3200" dirty="0"/>
              <a:t>The bed of lathe acts as the base on which the different fixed and operating parts of the lathe are mounted. This facilitates the correct relative location of the fixed parts and at the same time provides ways for a well guided and controlled movement of the operating part.</a:t>
            </a:r>
          </a:p>
        </p:txBody>
      </p:sp>
    </p:spTree>
    <p:extLst>
      <p:ext uri="{BB962C8B-B14F-4D97-AF65-F5344CB8AC3E}">
        <p14:creationId xmlns:p14="http://schemas.microsoft.com/office/powerpoint/2010/main" xmlns="" val="15829086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16B2DD-2DC6-4811-92DA-429405F9BFF6}"/>
              </a:ext>
            </a:extLst>
          </p:cNvPr>
          <p:cNvSpPr>
            <a:spLocks noGrp="1"/>
          </p:cNvSpPr>
          <p:nvPr>
            <p:ph type="title"/>
          </p:nvPr>
        </p:nvSpPr>
        <p:spPr/>
        <p:txBody>
          <a:bodyPr/>
          <a:lstStyle/>
          <a:p>
            <a:pPr algn="ctr"/>
            <a:r>
              <a:rPr lang="en-IN" dirty="0">
                <a:solidFill>
                  <a:srgbClr val="FF0000"/>
                </a:solidFill>
              </a:rPr>
              <a:t>HEAD STOCK</a:t>
            </a:r>
          </a:p>
        </p:txBody>
      </p:sp>
      <p:sp>
        <p:nvSpPr>
          <p:cNvPr id="3" name="Content Placeholder 2">
            <a:extLst>
              <a:ext uri="{FF2B5EF4-FFF2-40B4-BE49-F238E27FC236}">
                <a16:creationId xmlns:a16="http://schemas.microsoft.com/office/drawing/2014/main" xmlns="" id="{0A0B08F5-7598-4D92-A6EF-14F2A7283A9A}"/>
              </a:ext>
            </a:extLst>
          </p:cNvPr>
          <p:cNvSpPr>
            <a:spLocks noGrp="1"/>
          </p:cNvSpPr>
          <p:nvPr>
            <p:ph idx="1"/>
          </p:nvPr>
        </p:nvSpPr>
        <p:spPr/>
        <p:txBody>
          <a:bodyPr>
            <a:normAutofit/>
          </a:bodyPr>
          <a:lstStyle/>
          <a:p>
            <a:pPr marL="0" indent="0" algn="ctr">
              <a:buNone/>
            </a:pPr>
            <a:endParaRPr lang="en-IN" sz="3600" dirty="0"/>
          </a:p>
          <a:p>
            <a:pPr marL="0" indent="0" algn="ctr">
              <a:buNone/>
            </a:pPr>
            <a:r>
              <a:rPr lang="en-IN" sz="3600" dirty="0"/>
              <a:t>Head stock is that part of lathe which serves as a housing for the driving arrangements. It is permanently fasted to the left hand end of the lathe.</a:t>
            </a:r>
          </a:p>
        </p:txBody>
      </p:sp>
    </p:spTree>
    <p:extLst>
      <p:ext uri="{BB962C8B-B14F-4D97-AF65-F5344CB8AC3E}">
        <p14:creationId xmlns:p14="http://schemas.microsoft.com/office/powerpoint/2010/main" xmlns="" val="3685544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862909-7E22-44D2-B2E0-70C6ABB196C2}"/>
              </a:ext>
            </a:extLst>
          </p:cNvPr>
          <p:cNvSpPr>
            <a:spLocks noGrp="1"/>
          </p:cNvSpPr>
          <p:nvPr>
            <p:ph type="title"/>
          </p:nvPr>
        </p:nvSpPr>
        <p:spPr/>
        <p:txBody>
          <a:bodyPr/>
          <a:lstStyle/>
          <a:p>
            <a:pPr algn="ctr"/>
            <a:r>
              <a:rPr lang="en-IN" dirty="0">
                <a:solidFill>
                  <a:srgbClr val="FF0000"/>
                </a:solidFill>
              </a:rPr>
              <a:t>CUTTING TOOLS</a:t>
            </a:r>
          </a:p>
        </p:txBody>
      </p:sp>
      <p:sp>
        <p:nvSpPr>
          <p:cNvPr id="3" name="Content Placeholder 2">
            <a:extLst>
              <a:ext uri="{FF2B5EF4-FFF2-40B4-BE49-F238E27FC236}">
                <a16:creationId xmlns:a16="http://schemas.microsoft.com/office/drawing/2014/main" xmlns="" id="{DF6A8DC4-45E7-483A-8D5C-BFA8F5430D24}"/>
              </a:ext>
            </a:extLst>
          </p:cNvPr>
          <p:cNvSpPr>
            <a:spLocks noGrp="1"/>
          </p:cNvSpPr>
          <p:nvPr>
            <p:ph idx="1"/>
          </p:nvPr>
        </p:nvSpPr>
        <p:spPr/>
        <p:txBody>
          <a:bodyPr>
            <a:normAutofit/>
          </a:bodyPr>
          <a:lstStyle/>
          <a:p>
            <a:pPr algn="ctr"/>
            <a:r>
              <a:rPr lang="en-IN" sz="4000" dirty="0"/>
              <a:t>The tools which are used for the purpose of cutting the metal in the desired shape and size are called cutting tools.</a:t>
            </a:r>
          </a:p>
        </p:txBody>
      </p:sp>
    </p:spTree>
    <p:extLst>
      <p:ext uri="{BB962C8B-B14F-4D97-AF65-F5344CB8AC3E}">
        <p14:creationId xmlns:p14="http://schemas.microsoft.com/office/powerpoint/2010/main" xmlns="" val="22175798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18D67A-7EA5-47F9-945E-1E32894FEB3C}"/>
              </a:ext>
            </a:extLst>
          </p:cNvPr>
          <p:cNvSpPr>
            <a:spLocks noGrp="1"/>
          </p:cNvSpPr>
          <p:nvPr>
            <p:ph type="title"/>
          </p:nvPr>
        </p:nvSpPr>
        <p:spPr/>
        <p:txBody>
          <a:bodyPr/>
          <a:lstStyle/>
          <a:p>
            <a:pPr algn="ctr"/>
            <a:r>
              <a:rPr lang="en-IN" dirty="0">
                <a:solidFill>
                  <a:srgbClr val="FF0000"/>
                </a:solidFill>
              </a:rPr>
              <a:t>TAIL STOCK</a:t>
            </a:r>
          </a:p>
        </p:txBody>
      </p:sp>
      <p:sp>
        <p:nvSpPr>
          <p:cNvPr id="3" name="Content Placeholder 2">
            <a:extLst>
              <a:ext uri="{FF2B5EF4-FFF2-40B4-BE49-F238E27FC236}">
                <a16:creationId xmlns:a16="http://schemas.microsoft.com/office/drawing/2014/main" xmlns="" id="{F392C1D3-A200-4C15-847F-22D5D86897DD}"/>
              </a:ext>
            </a:extLst>
          </p:cNvPr>
          <p:cNvSpPr>
            <a:spLocks noGrp="1"/>
          </p:cNvSpPr>
          <p:nvPr>
            <p:ph idx="1"/>
          </p:nvPr>
        </p:nvSpPr>
        <p:spPr/>
        <p:txBody>
          <a:bodyPr>
            <a:normAutofit/>
          </a:bodyPr>
          <a:lstStyle/>
          <a:p>
            <a:pPr marL="0" indent="0">
              <a:buNone/>
            </a:pPr>
            <a:r>
              <a:rPr lang="en-IN" sz="2800" dirty="0"/>
              <a:t>It is located on the inner ways at the right hand end of the bed. It serves the following two main purpose.</a:t>
            </a:r>
          </a:p>
          <a:p>
            <a:pPr marL="457200" indent="-457200">
              <a:buAutoNum type="arabicParenR"/>
            </a:pPr>
            <a:r>
              <a:rPr lang="en-IN" sz="2800" dirty="0"/>
              <a:t>It supports the other end of work during machining between centres.</a:t>
            </a:r>
          </a:p>
          <a:p>
            <a:pPr marL="457200" indent="-457200">
              <a:buAutoNum type="arabicParenR"/>
            </a:pPr>
            <a:r>
              <a:rPr lang="en-IN" sz="2800" dirty="0"/>
              <a:t>It hold a tool for performing operations such as drilling, reaming and tapping etc.</a:t>
            </a:r>
          </a:p>
        </p:txBody>
      </p:sp>
    </p:spTree>
    <p:extLst>
      <p:ext uri="{BB962C8B-B14F-4D97-AF65-F5344CB8AC3E}">
        <p14:creationId xmlns:p14="http://schemas.microsoft.com/office/powerpoint/2010/main" xmlns="" val="23621316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29C286-830F-4BF8-8F41-FD1C4A452EB7}"/>
              </a:ext>
            </a:extLst>
          </p:cNvPr>
          <p:cNvSpPr>
            <a:spLocks noGrp="1"/>
          </p:cNvSpPr>
          <p:nvPr>
            <p:ph type="title"/>
          </p:nvPr>
        </p:nvSpPr>
        <p:spPr/>
        <p:txBody>
          <a:bodyPr/>
          <a:lstStyle/>
          <a:p>
            <a:pPr algn="ctr"/>
            <a:r>
              <a:rPr lang="en-IN" dirty="0">
                <a:solidFill>
                  <a:srgbClr val="FF0000"/>
                </a:solidFill>
              </a:rPr>
              <a:t>Carriage</a:t>
            </a:r>
          </a:p>
        </p:txBody>
      </p:sp>
      <p:sp>
        <p:nvSpPr>
          <p:cNvPr id="3" name="Content Placeholder 2">
            <a:extLst>
              <a:ext uri="{FF2B5EF4-FFF2-40B4-BE49-F238E27FC236}">
                <a16:creationId xmlns:a16="http://schemas.microsoft.com/office/drawing/2014/main" xmlns="" id="{72B9BD23-5072-47DD-A6E3-7520B8CDAA18}"/>
              </a:ext>
            </a:extLst>
          </p:cNvPr>
          <p:cNvSpPr>
            <a:spLocks noGrp="1"/>
          </p:cNvSpPr>
          <p:nvPr>
            <p:ph idx="1"/>
          </p:nvPr>
        </p:nvSpPr>
        <p:spPr/>
        <p:txBody>
          <a:bodyPr>
            <a:normAutofit/>
          </a:bodyPr>
          <a:lstStyle/>
          <a:p>
            <a:pPr marL="0" indent="0">
              <a:buNone/>
            </a:pPr>
            <a:r>
              <a:rPr lang="en-IN" sz="2800" dirty="0"/>
              <a:t>The lathe carriage serves the purpose of supporting, guiding and feeding the tool against the job during the lathe operations.</a:t>
            </a:r>
          </a:p>
          <a:p>
            <a:pPr marL="457200" indent="-457200">
              <a:buAutoNum type="arabicParenR"/>
            </a:pPr>
            <a:r>
              <a:rPr lang="en-IN" sz="2800" dirty="0"/>
              <a:t>Saddle</a:t>
            </a:r>
          </a:p>
          <a:p>
            <a:pPr marL="457200" indent="-457200">
              <a:buAutoNum type="arabicParenR"/>
            </a:pPr>
            <a:r>
              <a:rPr lang="en-IN" sz="2800" dirty="0"/>
              <a:t>Cross slide</a:t>
            </a:r>
          </a:p>
          <a:p>
            <a:pPr marL="457200" indent="-457200">
              <a:buAutoNum type="arabicParenR"/>
            </a:pPr>
            <a:r>
              <a:rPr lang="en-IN" sz="2800" dirty="0"/>
              <a:t>Compound rest</a:t>
            </a:r>
          </a:p>
          <a:p>
            <a:pPr marL="457200" indent="-457200">
              <a:buAutoNum type="arabicParenR"/>
            </a:pPr>
            <a:r>
              <a:rPr lang="en-IN" sz="2800" dirty="0"/>
              <a:t>Tool post</a:t>
            </a:r>
          </a:p>
          <a:p>
            <a:pPr marL="457200" indent="-457200">
              <a:buAutoNum type="arabicParenR"/>
            </a:pPr>
            <a:r>
              <a:rPr lang="en-IN" sz="2800" dirty="0"/>
              <a:t>Apron</a:t>
            </a:r>
          </a:p>
        </p:txBody>
      </p:sp>
    </p:spTree>
    <p:extLst>
      <p:ext uri="{BB962C8B-B14F-4D97-AF65-F5344CB8AC3E}">
        <p14:creationId xmlns:p14="http://schemas.microsoft.com/office/powerpoint/2010/main" xmlns="" val="30056605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20777E-A27F-4573-9046-E83A13DFA4AB}"/>
              </a:ext>
            </a:extLst>
          </p:cNvPr>
          <p:cNvSpPr>
            <a:spLocks noGrp="1"/>
          </p:cNvSpPr>
          <p:nvPr>
            <p:ph type="title"/>
          </p:nvPr>
        </p:nvSpPr>
        <p:spPr/>
        <p:txBody>
          <a:bodyPr/>
          <a:lstStyle/>
          <a:p>
            <a:pPr algn="ctr"/>
            <a:r>
              <a:rPr lang="en-IN" dirty="0">
                <a:solidFill>
                  <a:srgbClr val="FF0000"/>
                </a:solidFill>
              </a:rPr>
              <a:t>Feed mechanism and Thread Cutting Mechanism</a:t>
            </a:r>
          </a:p>
        </p:txBody>
      </p:sp>
      <p:sp>
        <p:nvSpPr>
          <p:cNvPr id="3" name="Content Placeholder 2">
            <a:extLst>
              <a:ext uri="{FF2B5EF4-FFF2-40B4-BE49-F238E27FC236}">
                <a16:creationId xmlns:a16="http://schemas.microsoft.com/office/drawing/2014/main" xmlns="" id="{70EE1C24-FFE6-4E48-9FA6-D1F6E904EBEC}"/>
              </a:ext>
            </a:extLst>
          </p:cNvPr>
          <p:cNvSpPr>
            <a:spLocks noGrp="1"/>
          </p:cNvSpPr>
          <p:nvPr>
            <p:ph idx="1"/>
          </p:nvPr>
        </p:nvSpPr>
        <p:spPr/>
        <p:txBody>
          <a:bodyPr>
            <a:normAutofit/>
          </a:bodyPr>
          <a:lstStyle/>
          <a:p>
            <a:pPr marL="0" indent="0" algn="ctr">
              <a:buNone/>
            </a:pPr>
            <a:r>
              <a:rPr lang="en-IN" sz="3200" dirty="0">
                <a:solidFill>
                  <a:srgbClr val="FF0000"/>
                </a:solidFill>
              </a:rPr>
              <a:t>Feed Mechanism : </a:t>
            </a:r>
            <a:r>
              <a:rPr lang="en-IN" sz="3200" dirty="0"/>
              <a:t>The movement of tool relative to the work is termed as feed. A lathe tool may have three types of feed named as longitudinal, cross and angular.</a:t>
            </a:r>
          </a:p>
          <a:p>
            <a:pPr marL="0" indent="0" algn="ctr">
              <a:buNone/>
            </a:pPr>
            <a:r>
              <a:rPr lang="en-IN" sz="3200" dirty="0">
                <a:solidFill>
                  <a:srgbClr val="FF0000"/>
                </a:solidFill>
              </a:rPr>
              <a:t>Thread cutting mechanism : </a:t>
            </a:r>
            <a:r>
              <a:rPr lang="en-IN" sz="3200" dirty="0"/>
              <a:t>The rotation of lead screw is used to transverse the tool along the work to produce screw thread.</a:t>
            </a:r>
          </a:p>
        </p:txBody>
      </p:sp>
    </p:spTree>
    <p:extLst>
      <p:ext uri="{BB962C8B-B14F-4D97-AF65-F5344CB8AC3E}">
        <p14:creationId xmlns:p14="http://schemas.microsoft.com/office/powerpoint/2010/main" xmlns="" val="16605164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766424-B394-46A2-AC26-4AD0631F2721}"/>
              </a:ext>
            </a:extLst>
          </p:cNvPr>
          <p:cNvSpPr>
            <a:spLocks noGrp="1"/>
          </p:cNvSpPr>
          <p:nvPr>
            <p:ph type="title"/>
          </p:nvPr>
        </p:nvSpPr>
        <p:spPr/>
        <p:txBody>
          <a:bodyPr/>
          <a:lstStyle/>
          <a:p>
            <a:pPr algn="ctr"/>
            <a:r>
              <a:rPr lang="en-IN" dirty="0">
                <a:solidFill>
                  <a:srgbClr val="FF0000"/>
                </a:solidFill>
              </a:rPr>
              <a:t>Work holding devices</a:t>
            </a:r>
          </a:p>
        </p:txBody>
      </p:sp>
      <p:sp>
        <p:nvSpPr>
          <p:cNvPr id="3" name="Content Placeholder 2">
            <a:extLst>
              <a:ext uri="{FF2B5EF4-FFF2-40B4-BE49-F238E27FC236}">
                <a16:creationId xmlns:a16="http://schemas.microsoft.com/office/drawing/2014/main" xmlns="" id="{14219DD0-9BAA-48E5-9195-DAD898B24B94}"/>
              </a:ext>
            </a:extLst>
          </p:cNvPr>
          <p:cNvSpPr>
            <a:spLocks noGrp="1"/>
          </p:cNvSpPr>
          <p:nvPr>
            <p:ph idx="1"/>
          </p:nvPr>
        </p:nvSpPr>
        <p:spPr/>
        <p:txBody>
          <a:bodyPr>
            <a:normAutofit/>
          </a:bodyPr>
          <a:lstStyle/>
          <a:p>
            <a:r>
              <a:rPr lang="en-IN" sz="2400" dirty="0"/>
              <a:t>Holding between centres</a:t>
            </a:r>
          </a:p>
          <a:p>
            <a:r>
              <a:rPr lang="en-IN" sz="2400" dirty="0"/>
              <a:t>Chucks</a:t>
            </a:r>
          </a:p>
          <a:p>
            <a:r>
              <a:rPr lang="en-IN" sz="2400" dirty="0"/>
              <a:t>Collets</a:t>
            </a:r>
          </a:p>
          <a:p>
            <a:r>
              <a:rPr lang="en-IN" sz="2400" dirty="0"/>
              <a:t>Face plate</a:t>
            </a:r>
          </a:p>
          <a:p>
            <a:r>
              <a:rPr lang="en-IN" sz="2400" dirty="0"/>
              <a:t>Mandrels</a:t>
            </a:r>
          </a:p>
          <a:p>
            <a:r>
              <a:rPr lang="en-IN" sz="2400" dirty="0"/>
              <a:t>Rests : </a:t>
            </a:r>
          </a:p>
          <a:p>
            <a:pPr marL="0" indent="0">
              <a:buNone/>
            </a:pPr>
            <a:r>
              <a:rPr lang="en-IN" sz="2400" dirty="0"/>
              <a:t>                 a) steady Rest</a:t>
            </a:r>
          </a:p>
          <a:p>
            <a:pPr marL="0" indent="0">
              <a:buNone/>
            </a:pPr>
            <a:r>
              <a:rPr lang="en-IN" sz="2400" dirty="0"/>
              <a:t>                 b) Follower rest</a:t>
            </a:r>
          </a:p>
        </p:txBody>
      </p:sp>
    </p:spTree>
    <p:extLst>
      <p:ext uri="{BB962C8B-B14F-4D97-AF65-F5344CB8AC3E}">
        <p14:creationId xmlns:p14="http://schemas.microsoft.com/office/powerpoint/2010/main" xmlns="" val="27166480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85E43F-B8CB-48BE-BB4F-7964F4777027}"/>
              </a:ext>
            </a:extLst>
          </p:cNvPr>
          <p:cNvSpPr>
            <a:spLocks noGrp="1"/>
          </p:cNvSpPr>
          <p:nvPr>
            <p:ph type="title"/>
          </p:nvPr>
        </p:nvSpPr>
        <p:spPr/>
        <p:txBody>
          <a:bodyPr/>
          <a:lstStyle/>
          <a:p>
            <a:pPr algn="ctr"/>
            <a:r>
              <a:rPr lang="en-IN" dirty="0">
                <a:solidFill>
                  <a:srgbClr val="FF0000"/>
                </a:solidFill>
              </a:rPr>
              <a:t>Lathe Tools</a:t>
            </a:r>
          </a:p>
        </p:txBody>
      </p:sp>
      <p:sp>
        <p:nvSpPr>
          <p:cNvPr id="3" name="Content Placeholder 2">
            <a:extLst>
              <a:ext uri="{FF2B5EF4-FFF2-40B4-BE49-F238E27FC236}">
                <a16:creationId xmlns:a16="http://schemas.microsoft.com/office/drawing/2014/main" xmlns="" id="{9B39EB94-63CB-410B-9684-E68DEA09CAC8}"/>
              </a:ext>
            </a:extLst>
          </p:cNvPr>
          <p:cNvSpPr>
            <a:spLocks noGrp="1"/>
          </p:cNvSpPr>
          <p:nvPr>
            <p:ph idx="1"/>
          </p:nvPr>
        </p:nvSpPr>
        <p:spPr/>
        <p:txBody>
          <a:bodyPr>
            <a:noAutofit/>
          </a:bodyPr>
          <a:lstStyle/>
          <a:p>
            <a:pPr marL="0" indent="0">
              <a:buNone/>
            </a:pPr>
            <a:r>
              <a:rPr lang="en-IN" sz="3200" dirty="0"/>
              <a:t>a) Shank                              f) Face</a:t>
            </a:r>
          </a:p>
          <a:p>
            <a:pPr marL="0" indent="0">
              <a:buNone/>
            </a:pPr>
            <a:r>
              <a:rPr lang="en-IN" sz="3200" dirty="0"/>
              <a:t>b) Flank                                g) Heel</a:t>
            </a:r>
          </a:p>
          <a:p>
            <a:pPr marL="0" indent="0">
              <a:buNone/>
            </a:pPr>
            <a:r>
              <a:rPr lang="en-IN" sz="3200" dirty="0"/>
              <a:t>c) Nose                                 h) Rake</a:t>
            </a:r>
          </a:p>
          <a:p>
            <a:pPr marL="0" indent="0">
              <a:buNone/>
            </a:pPr>
            <a:r>
              <a:rPr lang="en-IN" sz="3200" dirty="0"/>
              <a:t>d) Back Rake                       i) Side Rake</a:t>
            </a:r>
          </a:p>
          <a:p>
            <a:pPr marL="0" indent="0">
              <a:buNone/>
            </a:pPr>
            <a:r>
              <a:rPr lang="en-IN" sz="3200" dirty="0"/>
              <a:t>e) Side relief                           j) End relief</a:t>
            </a:r>
          </a:p>
          <a:p>
            <a:pPr marL="0" indent="0">
              <a:buNone/>
            </a:pPr>
            <a:r>
              <a:rPr lang="en-IN" sz="3200" dirty="0"/>
              <a:t>k) End cutting edge angle</a:t>
            </a:r>
          </a:p>
          <a:p>
            <a:pPr marL="0" indent="0">
              <a:buNone/>
            </a:pPr>
            <a:r>
              <a:rPr lang="en-IN" sz="3200" dirty="0"/>
              <a:t>l)Side cutting edge angle</a:t>
            </a:r>
          </a:p>
          <a:p>
            <a:pPr marL="0" indent="0">
              <a:buNone/>
            </a:pPr>
            <a:endParaRPr lang="en-IN" sz="3200" dirty="0"/>
          </a:p>
        </p:txBody>
      </p:sp>
    </p:spTree>
    <p:extLst>
      <p:ext uri="{BB962C8B-B14F-4D97-AF65-F5344CB8AC3E}">
        <p14:creationId xmlns:p14="http://schemas.microsoft.com/office/powerpoint/2010/main" xmlns="" val="19673804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10AE78-33F3-4054-8747-BA89B25829BD}"/>
              </a:ext>
            </a:extLst>
          </p:cNvPr>
          <p:cNvSpPr>
            <a:spLocks noGrp="1"/>
          </p:cNvSpPr>
          <p:nvPr>
            <p:ph type="title"/>
          </p:nvPr>
        </p:nvSpPr>
        <p:spPr/>
        <p:txBody>
          <a:bodyPr/>
          <a:lstStyle/>
          <a:p>
            <a:pPr algn="ctr"/>
            <a:r>
              <a:rPr lang="en-IN" dirty="0">
                <a:solidFill>
                  <a:srgbClr val="FF0000"/>
                </a:solidFill>
              </a:rPr>
              <a:t>Lathe operation</a:t>
            </a:r>
          </a:p>
        </p:txBody>
      </p:sp>
      <p:sp>
        <p:nvSpPr>
          <p:cNvPr id="3" name="Content Placeholder 2">
            <a:extLst>
              <a:ext uri="{FF2B5EF4-FFF2-40B4-BE49-F238E27FC236}">
                <a16:creationId xmlns:a16="http://schemas.microsoft.com/office/drawing/2014/main" xmlns="" id="{874C1D2C-709C-4AA8-9D91-D77751C855FB}"/>
              </a:ext>
            </a:extLst>
          </p:cNvPr>
          <p:cNvSpPr>
            <a:spLocks noGrp="1"/>
          </p:cNvSpPr>
          <p:nvPr>
            <p:ph idx="1"/>
          </p:nvPr>
        </p:nvSpPr>
        <p:spPr/>
        <p:txBody>
          <a:bodyPr>
            <a:normAutofit/>
          </a:bodyPr>
          <a:lstStyle/>
          <a:p>
            <a:pPr marL="0" indent="0">
              <a:buNone/>
            </a:pPr>
            <a:r>
              <a:rPr lang="en-IN" sz="2400" dirty="0"/>
              <a:t>To perform different machining operations on lathe, the workpiece is supported and driven by any of the following method :</a:t>
            </a:r>
          </a:p>
          <a:p>
            <a:pPr marL="457200" indent="-457200">
              <a:buAutoNum type="arabicParenR"/>
            </a:pPr>
            <a:r>
              <a:rPr lang="en-IN" sz="2400" dirty="0"/>
              <a:t>Workpiece is held between centres and driven by carriers and Cath plates.</a:t>
            </a:r>
          </a:p>
          <a:p>
            <a:pPr marL="457200" indent="-457200">
              <a:buAutoNum type="arabicParenR"/>
            </a:pPr>
            <a:r>
              <a:rPr lang="en-IN" sz="2400" dirty="0"/>
              <a:t>Workpiece is held on a mandrel which is supported between centres and driven by carriers and catch plates.</a:t>
            </a:r>
          </a:p>
          <a:p>
            <a:pPr marL="457200" indent="-457200">
              <a:buAutoNum type="arabicParenR"/>
            </a:pPr>
            <a:r>
              <a:rPr lang="en-IN" sz="2400" dirty="0"/>
              <a:t>Workpiece is held and driven by chuck or a face plate or an angle plate.</a:t>
            </a:r>
          </a:p>
        </p:txBody>
      </p:sp>
    </p:spTree>
    <p:extLst>
      <p:ext uri="{BB962C8B-B14F-4D97-AF65-F5344CB8AC3E}">
        <p14:creationId xmlns:p14="http://schemas.microsoft.com/office/powerpoint/2010/main" xmlns="" val="23336451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9A38FC-B544-4F8F-BE54-0D09FEDBCAAE}"/>
              </a:ext>
            </a:extLst>
          </p:cNvPr>
          <p:cNvSpPr>
            <a:spLocks noGrp="1"/>
          </p:cNvSpPr>
          <p:nvPr>
            <p:ph type="title"/>
          </p:nvPr>
        </p:nvSpPr>
        <p:spPr/>
        <p:txBody>
          <a:bodyPr/>
          <a:lstStyle/>
          <a:p>
            <a:pPr algn="ctr"/>
            <a:r>
              <a:rPr lang="en-IN" dirty="0">
                <a:solidFill>
                  <a:srgbClr val="FF0000"/>
                </a:solidFill>
              </a:rPr>
              <a:t>Plain and step turning</a:t>
            </a:r>
          </a:p>
        </p:txBody>
      </p:sp>
      <p:sp>
        <p:nvSpPr>
          <p:cNvPr id="3" name="Content Placeholder 2">
            <a:extLst>
              <a:ext uri="{FF2B5EF4-FFF2-40B4-BE49-F238E27FC236}">
                <a16:creationId xmlns:a16="http://schemas.microsoft.com/office/drawing/2014/main" xmlns="" id="{C559CFBB-78E0-49A3-95F7-04282FD511E5}"/>
              </a:ext>
            </a:extLst>
          </p:cNvPr>
          <p:cNvSpPr>
            <a:spLocks noGrp="1"/>
          </p:cNvSpPr>
          <p:nvPr>
            <p:ph idx="1"/>
          </p:nvPr>
        </p:nvSpPr>
        <p:spPr/>
        <p:txBody>
          <a:bodyPr>
            <a:normAutofit/>
          </a:bodyPr>
          <a:lstStyle/>
          <a:p>
            <a:pPr marL="0" indent="0">
              <a:buNone/>
            </a:pPr>
            <a:r>
              <a:rPr lang="en-IN" sz="2800" dirty="0"/>
              <a:t>Both these operations are simple operations and can be done by holding the job in many different ways. The common methods of holding the work are:</a:t>
            </a:r>
          </a:p>
          <a:p>
            <a:pPr marL="457200" indent="-457200">
              <a:buAutoNum type="arabicParenR"/>
            </a:pPr>
            <a:r>
              <a:rPr lang="en-IN" sz="2800" dirty="0"/>
              <a:t>Between centres</a:t>
            </a:r>
          </a:p>
          <a:p>
            <a:pPr marL="457200" indent="-457200">
              <a:buAutoNum type="arabicParenR"/>
            </a:pPr>
            <a:r>
              <a:rPr lang="en-IN" sz="2800" dirty="0"/>
              <a:t>On a face plate</a:t>
            </a:r>
          </a:p>
          <a:p>
            <a:pPr marL="457200" indent="-457200">
              <a:buAutoNum type="arabicParenR"/>
            </a:pPr>
            <a:r>
              <a:rPr lang="en-IN" sz="2800" dirty="0"/>
              <a:t>In a chuck</a:t>
            </a:r>
          </a:p>
          <a:p>
            <a:pPr marL="457200" indent="-457200">
              <a:buAutoNum type="arabicParenR"/>
            </a:pPr>
            <a:r>
              <a:rPr lang="en-IN" sz="2800" dirty="0"/>
              <a:t>On a mandrel</a:t>
            </a:r>
          </a:p>
        </p:txBody>
      </p:sp>
    </p:spTree>
    <p:extLst>
      <p:ext uri="{BB962C8B-B14F-4D97-AF65-F5344CB8AC3E}">
        <p14:creationId xmlns:p14="http://schemas.microsoft.com/office/powerpoint/2010/main" xmlns="" val="20891518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A9FABC-1207-4785-A07E-A25F6BE77CD7}"/>
              </a:ext>
            </a:extLst>
          </p:cNvPr>
          <p:cNvSpPr>
            <a:spLocks noGrp="1"/>
          </p:cNvSpPr>
          <p:nvPr>
            <p:ph type="title"/>
          </p:nvPr>
        </p:nvSpPr>
        <p:spPr/>
        <p:txBody>
          <a:bodyPr/>
          <a:lstStyle/>
          <a:p>
            <a:pPr algn="ctr"/>
            <a:r>
              <a:rPr lang="en-IN" dirty="0" err="1">
                <a:solidFill>
                  <a:srgbClr val="FF0000"/>
                </a:solidFill>
              </a:rPr>
              <a:t>Faacing</a:t>
            </a:r>
            <a:endParaRPr lang="en-IN" dirty="0">
              <a:solidFill>
                <a:srgbClr val="FF0000"/>
              </a:solidFill>
            </a:endParaRPr>
          </a:p>
        </p:txBody>
      </p:sp>
      <p:sp>
        <p:nvSpPr>
          <p:cNvPr id="3" name="Content Placeholder 2">
            <a:extLst>
              <a:ext uri="{FF2B5EF4-FFF2-40B4-BE49-F238E27FC236}">
                <a16:creationId xmlns:a16="http://schemas.microsoft.com/office/drawing/2014/main" xmlns="" id="{283C98D4-2BE1-4D93-9FDD-343BDB6ADD9F}"/>
              </a:ext>
            </a:extLst>
          </p:cNvPr>
          <p:cNvSpPr>
            <a:spLocks noGrp="1"/>
          </p:cNvSpPr>
          <p:nvPr>
            <p:ph idx="1"/>
          </p:nvPr>
        </p:nvSpPr>
        <p:spPr/>
        <p:txBody>
          <a:bodyPr>
            <a:normAutofit/>
          </a:bodyPr>
          <a:lstStyle/>
          <a:p>
            <a:pPr marL="0" indent="0" algn="ctr">
              <a:buNone/>
            </a:pPr>
            <a:r>
              <a:rPr lang="en-IN" sz="3200" dirty="0"/>
              <a:t>This operation enables the production of a flat surface through machining at the end of job. In this operation the tool is fed at right angles to the axis of job. Since no longitudinal feed is needed, the carriage is clamped to the bed so that it remains stationary during the operation.</a:t>
            </a:r>
          </a:p>
        </p:txBody>
      </p:sp>
    </p:spTree>
    <p:extLst>
      <p:ext uri="{BB962C8B-B14F-4D97-AF65-F5344CB8AC3E}">
        <p14:creationId xmlns:p14="http://schemas.microsoft.com/office/powerpoint/2010/main" xmlns="" val="34471610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E2A2D3-3E36-4E64-8900-DDC0069D3FB3}"/>
              </a:ext>
            </a:extLst>
          </p:cNvPr>
          <p:cNvSpPr>
            <a:spLocks noGrp="1"/>
          </p:cNvSpPr>
          <p:nvPr>
            <p:ph type="title"/>
          </p:nvPr>
        </p:nvSpPr>
        <p:spPr/>
        <p:txBody>
          <a:bodyPr/>
          <a:lstStyle/>
          <a:p>
            <a:pPr algn="ctr"/>
            <a:r>
              <a:rPr lang="en-IN" dirty="0">
                <a:solidFill>
                  <a:srgbClr val="FF0000"/>
                </a:solidFill>
              </a:rPr>
              <a:t>Parting Off</a:t>
            </a:r>
          </a:p>
        </p:txBody>
      </p:sp>
      <p:sp>
        <p:nvSpPr>
          <p:cNvPr id="3" name="Content Placeholder 2">
            <a:extLst>
              <a:ext uri="{FF2B5EF4-FFF2-40B4-BE49-F238E27FC236}">
                <a16:creationId xmlns:a16="http://schemas.microsoft.com/office/drawing/2014/main" xmlns="" id="{32F965AD-7D1F-44E7-A8E1-7B05F3C85351}"/>
              </a:ext>
            </a:extLst>
          </p:cNvPr>
          <p:cNvSpPr>
            <a:spLocks noGrp="1"/>
          </p:cNvSpPr>
          <p:nvPr>
            <p:ph idx="1"/>
          </p:nvPr>
        </p:nvSpPr>
        <p:spPr/>
        <p:txBody>
          <a:bodyPr>
            <a:normAutofit/>
          </a:bodyPr>
          <a:lstStyle/>
          <a:p>
            <a:pPr marL="0" indent="0" algn="ctr">
              <a:buNone/>
            </a:pPr>
            <a:r>
              <a:rPr lang="en-IN" sz="3600" dirty="0"/>
              <a:t>This is also named as cutting off. This operation is employed for cutting away a desired length from the bar stock which is usually need in separating the finished article from it stock.</a:t>
            </a:r>
          </a:p>
        </p:txBody>
      </p:sp>
    </p:spTree>
    <p:extLst>
      <p:ext uri="{BB962C8B-B14F-4D97-AF65-F5344CB8AC3E}">
        <p14:creationId xmlns:p14="http://schemas.microsoft.com/office/powerpoint/2010/main" xmlns="" val="14788838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2E9B90-AE01-456A-BCCD-16AA7500BCAA}"/>
              </a:ext>
            </a:extLst>
          </p:cNvPr>
          <p:cNvSpPr>
            <a:spLocks noGrp="1"/>
          </p:cNvSpPr>
          <p:nvPr>
            <p:ph type="title"/>
          </p:nvPr>
        </p:nvSpPr>
        <p:spPr/>
        <p:txBody>
          <a:bodyPr/>
          <a:lstStyle/>
          <a:p>
            <a:pPr algn="ctr"/>
            <a:r>
              <a:rPr lang="en-IN" dirty="0">
                <a:solidFill>
                  <a:srgbClr val="FF0000"/>
                </a:solidFill>
              </a:rPr>
              <a:t>Taper Turning</a:t>
            </a:r>
          </a:p>
        </p:txBody>
      </p:sp>
      <p:sp>
        <p:nvSpPr>
          <p:cNvPr id="3" name="Content Placeholder 2">
            <a:extLst>
              <a:ext uri="{FF2B5EF4-FFF2-40B4-BE49-F238E27FC236}">
                <a16:creationId xmlns:a16="http://schemas.microsoft.com/office/drawing/2014/main" xmlns="" id="{907DF54C-5A2B-46B7-AB2B-3A154195A221}"/>
              </a:ext>
            </a:extLst>
          </p:cNvPr>
          <p:cNvSpPr>
            <a:spLocks noGrp="1"/>
          </p:cNvSpPr>
          <p:nvPr>
            <p:ph idx="1"/>
          </p:nvPr>
        </p:nvSpPr>
        <p:spPr/>
        <p:txBody>
          <a:bodyPr>
            <a:normAutofit/>
          </a:bodyPr>
          <a:lstStyle/>
          <a:p>
            <a:pPr marL="0" indent="0" algn="ctr">
              <a:buNone/>
            </a:pPr>
            <a:r>
              <a:rPr lang="en-IN" sz="3200" dirty="0"/>
              <a:t>A taper is defined as a uniform increase or decrease in diameter of a piece of work measured along its length. In a lath, taper turning means to produce a conical surface by a gradual reduction in diameter from a cylindrical workpiece.</a:t>
            </a:r>
          </a:p>
        </p:txBody>
      </p:sp>
    </p:spTree>
    <p:extLst>
      <p:ext uri="{BB962C8B-B14F-4D97-AF65-F5344CB8AC3E}">
        <p14:creationId xmlns:p14="http://schemas.microsoft.com/office/powerpoint/2010/main" xmlns="" val="593917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24679B-B7A3-45E6-AA1A-D731FB67792C}"/>
              </a:ext>
            </a:extLst>
          </p:cNvPr>
          <p:cNvSpPr>
            <a:spLocks noGrp="1"/>
          </p:cNvSpPr>
          <p:nvPr>
            <p:ph type="title"/>
          </p:nvPr>
        </p:nvSpPr>
        <p:spPr/>
        <p:txBody>
          <a:bodyPr/>
          <a:lstStyle/>
          <a:p>
            <a:pPr algn="ctr"/>
            <a:r>
              <a:rPr lang="en-IN" dirty="0">
                <a:solidFill>
                  <a:srgbClr val="FF0000"/>
                </a:solidFill>
              </a:rPr>
              <a:t>Classification of cutting tools</a:t>
            </a:r>
          </a:p>
        </p:txBody>
      </p:sp>
      <p:sp>
        <p:nvSpPr>
          <p:cNvPr id="3" name="Content Placeholder 2">
            <a:extLst>
              <a:ext uri="{FF2B5EF4-FFF2-40B4-BE49-F238E27FC236}">
                <a16:creationId xmlns:a16="http://schemas.microsoft.com/office/drawing/2014/main" xmlns="" id="{F8B80714-8119-46EF-A18C-B05B4F83A329}"/>
              </a:ext>
            </a:extLst>
          </p:cNvPr>
          <p:cNvSpPr>
            <a:spLocks noGrp="1"/>
          </p:cNvSpPr>
          <p:nvPr>
            <p:ph idx="1"/>
          </p:nvPr>
        </p:nvSpPr>
        <p:spPr/>
        <p:txBody>
          <a:bodyPr>
            <a:normAutofit/>
          </a:bodyPr>
          <a:lstStyle/>
          <a:p>
            <a:pPr algn="ctr"/>
            <a:r>
              <a:rPr lang="en-IN" sz="4000" dirty="0"/>
              <a:t>Single point cutting tools</a:t>
            </a:r>
          </a:p>
          <a:p>
            <a:pPr marL="0" indent="0" algn="ctr">
              <a:buNone/>
            </a:pPr>
            <a:endParaRPr lang="en-IN" sz="4000" dirty="0"/>
          </a:p>
          <a:p>
            <a:pPr marL="0" indent="0" algn="ctr">
              <a:buNone/>
            </a:pPr>
            <a:endParaRPr lang="en-IN" sz="4000" dirty="0"/>
          </a:p>
          <a:p>
            <a:pPr algn="ctr"/>
            <a:r>
              <a:rPr lang="en-IN" sz="4000" dirty="0"/>
              <a:t>Multi point cutting tools</a:t>
            </a:r>
          </a:p>
        </p:txBody>
      </p:sp>
    </p:spTree>
    <p:extLst>
      <p:ext uri="{BB962C8B-B14F-4D97-AF65-F5344CB8AC3E}">
        <p14:creationId xmlns:p14="http://schemas.microsoft.com/office/powerpoint/2010/main" xmlns="" val="24104008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7AFE3D-3F5F-4919-AD96-8410E9380E8A}"/>
              </a:ext>
            </a:extLst>
          </p:cNvPr>
          <p:cNvSpPr>
            <a:spLocks noGrp="1"/>
          </p:cNvSpPr>
          <p:nvPr>
            <p:ph type="title"/>
          </p:nvPr>
        </p:nvSpPr>
        <p:spPr/>
        <p:txBody>
          <a:bodyPr/>
          <a:lstStyle/>
          <a:p>
            <a:pPr algn="ctr"/>
            <a:r>
              <a:rPr lang="en-IN" dirty="0">
                <a:solidFill>
                  <a:srgbClr val="FF0000"/>
                </a:solidFill>
              </a:rPr>
              <a:t>Eccentric Turning</a:t>
            </a:r>
          </a:p>
        </p:txBody>
      </p:sp>
      <p:sp>
        <p:nvSpPr>
          <p:cNvPr id="3" name="Content Placeholder 2">
            <a:extLst>
              <a:ext uri="{FF2B5EF4-FFF2-40B4-BE49-F238E27FC236}">
                <a16:creationId xmlns:a16="http://schemas.microsoft.com/office/drawing/2014/main" xmlns="" id="{8F6FF6DD-B983-438F-9E0B-5D62A8ECEC6D}"/>
              </a:ext>
            </a:extLst>
          </p:cNvPr>
          <p:cNvSpPr>
            <a:spLocks noGrp="1"/>
          </p:cNvSpPr>
          <p:nvPr>
            <p:ph idx="1"/>
          </p:nvPr>
        </p:nvSpPr>
        <p:spPr/>
        <p:txBody>
          <a:bodyPr>
            <a:normAutofit/>
          </a:bodyPr>
          <a:lstStyle/>
          <a:p>
            <a:pPr marL="0" indent="0" algn="ctr">
              <a:buNone/>
            </a:pPr>
            <a:r>
              <a:rPr lang="en-IN" sz="3600" dirty="0"/>
              <a:t>If a cylindrical workpiece has two separate axis of rotation, one being out of centre to the other, the workpiece is termed as eccentric and turning of different surface of the workpiece is known as eccentric turning.</a:t>
            </a:r>
          </a:p>
        </p:txBody>
      </p:sp>
    </p:spTree>
    <p:extLst>
      <p:ext uri="{BB962C8B-B14F-4D97-AF65-F5344CB8AC3E}">
        <p14:creationId xmlns:p14="http://schemas.microsoft.com/office/powerpoint/2010/main" xmlns="" val="42891786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FF7008-4F0A-4CB2-B9F6-B262B0F19EE1}"/>
              </a:ext>
            </a:extLst>
          </p:cNvPr>
          <p:cNvSpPr>
            <a:spLocks noGrp="1"/>
          </p:cNvSpPr>
          <p:nvPr>
            <p:ph type="title"/>
          </p:nvPr>
        </p:nvSpPr>
        <p:spPr/>
        <p:txBody>
          <a:bodyPr/>
          <a:lstStyle/>
          <a:p>
            <a:pPr algn="ctr"/>
            <a:r>
              <a:rPr lang="en-IN" dirty="0">
                <a:solidFill>
                  <a:srgbClr val="FF0000"/>
                </a:solidFill>
              </a:rPr>
              <a:t>DRILLING</a:t>
            </a:r>
          </a:p>
        </p:txBody>
      </p:sp>
      <p:sp>
        <p:nvSpPr>
          <p:cNvPr id="3" name="Content Placeholder 2">
            <a:extLst>
              <a:ext uri="{FF2B5EF4-FFF2-40B4-BE49-F238E27FC236}">
                <a16:creationId xmlns:a16="http://schemas.microsoft.com/office/drawing/2014/main" xmlns="" id="{92CB964B-585D-45B1-9EB7-DB73457F33B8}"/>
              </a:ext>
            </a:extLst>
          </p:cNvPr>
          <p:cNvSpPr>
            <a:spLocks noGrp="1"/>
          </p:cNvSpPr>
          <p:nvPr>
            <p:ph idx="1"/>
          </p:nvPr>
        </p:nvSpPr>
        <p:spPr/>
        <p:txBody>
          <a:bodyPr>
            <a:normAutofit/>
          </a:bodyPr>
          <a:lstStyle/>
          <a:p>
            <a:pPr marL="0" indent="0">
              <a:buNone/>
            </a:pPr>
            <a:r>
              <a:rPr lang="en-IN" sz="2400" dirty="0"/>
              <a:t>It is an operation of producing a cylindrical hole in a workpiece by the rotating cutting edge of a cutter known as the drill. Drilling on a lathe is performed by any one of the following methods.</a:t>
            </a:r>
          </a:p>
          <a:p>
            <a:pPr marL="457200" indent="-457200">
              <a:buAutoNum type="arabicParenR"/>
            </a:pPr>
            <a:r>
              <a:rPr lang="en-IN" sz="2400" dirty="0"/>
              <a:t>The workpiece is held and revolved in a chuck or face plate and the drill is held in tail stock drill holder.</a:t>
            </a:r>
          </a:p>
          <a:p>
            <a:pPr marL="457200" indent="-457200">
              <a:buAutoNum type="arabicParenR"/>
            </a:pPr>
            <a:r>
              <a:rPr lang="en-IN" sz="2400" dirty="0"/>
              <a:t>The drill is held and driven by a drill chuck attached to the head stock spindle and the work is held against a pad supported by the tail stock spindle.</a:t>
            </a:r>
          </a:p>
        </p:txBody>
      </p:sp>
    </p:spTree>
    <p:extLst>
      <p:ext uri="{BB962C8B-B14F-4D97-AF65-F5344CB8AC3E}">
        <p14:creationId xmlns:p14="http://schemas.microsoft.com/office/powerpoint/2010/main" xmlns="" val="875385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F3982A-6003-4ECA-A2C1-53D6AC158FAE}"/>
              </a:ext>
            </a:extLst>
          </p:cNvPr>
          <p:cNvSpPr>
            <a:spLocks noGrp="1"/>
          </p:cNvSpPr>
          <p:nvPr>
            <p:ph type="title"/>
          </p:nvPr>
        </p:nvSpPr>
        <p:spPr/>
        <p:txBody>
          <a:bodyPr/>
          <a:lstStyle/>
          <a:p>
            <a:pPr algn="ctr"/>
            <a:r>
              <a:rPr lang="en-IN" dirty="0">
                <a:solidFill>
                  <a:srgbClr val="FF0000"/>
                </a:solidFill>
              </a:rPr>
              <a:t>Reaming</a:t>
            </a:r>
          </a:p>
        </p:txBody>
      </p:sp>
      <p:sp>
        <p:nvSpPr>
          <p:cNvPr id="3" name="Content Placeholder 2">
            <a:extLst>
              <a:ext uri="{FF2B5EF4-FFF2-40B4-BE49-F238E27FC236}">
                <a16:creationId xmlns:a16="http://schemas.microsoft.com/office/drawing/2014/main" xmlns="" id="{8D9B6751-0A94-49C2-B451-7C33CFEE19F5}"/>
              </a:ext>
            </a:extLst>
          </p:cNvPr>
          <p:cNvSpPr>
            <a:spLocks noGrp="1"/>
          </p:cNvSpPr>
          <p:nvPr>
            <p:ph idx="1"/>
          </p:nvPr>
        </p:nvSpPr>
        <p:spPr/>
        <p:txBody>
          <a:bodyPr>
            <a:normAutofit/>
          </a:bodyPr>
          <a:lstStyle/>
          <a:p>
            <a:pPr marL="0" indent="0" algn="ctr">
              <a:buNone/>
            </a:pPr>
            <a:r>
              <a:rPr lang="en-IN" sz="3200" dirty="0"/>
              <a:t>It is the operation which follow the operation of drilling and boring for the holes in which very high grade of surface finish and dimensional accuracy is needed. The tool used is called the reamer which has multiple cutting edges.</a:t>
            </a:r>
          </a:p>
        </p:txBody>
      </p:sp>
    </p:spTree>
    <p:extLst>
      <p:ext uri="{BB962C8B-B14F-4D97-AF65-F5344CB8AC3E}">
        <p14:creationId xmlns:p14="http://schemas.microsoft.com/office/powerpoint/2010/main" xmlns="" val="24945332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042A36-B8B2-46F6-B45A-29F35E8EC510}"/>
              </a:ext>
            </a:extLst>
          </p:cNvPr>
          <p:cNvSpPr>
            <a:spLocks noGrp="1"/>
          </p:cNvSpPr>
          <p:nvPr>
            <p:ph type="title"/>
          </p:nvPr>
        </p:nvSpPr>
        <p:spPr/>
        <p:txBody>
          <a:bodyPr/>
          <a:lstStyle/>
          <a:p>
            <a:pPr algn="ctr"/>
            <a:r>
              <a:rPr lang="en-IN" dirty="0">
                <a:solidFill>
                  <a:srgbClr val="FF0000"/>
                </a:solidFill>
              </a:rPr>
              <a:t>BORING</a:t>
            </a:r>
          </a:p>
        </p:txBody>
      </p:sp>
      <p:sp>
        <p:nvSpPr>
          <p:cNvPr id="3" name="Content Placeholder 2">
            <a:extLst>
              <a:ext uri="{FF2B5EF4-FFF2-40B4-BE49-F238E27FC236}">
                <a16:creationId xmlns:a16="http://schemas.microsoft.com/office/drawing/2014/main" xmlns="" id="{1D494C95-4DF4-4AAB-819D-EBAEC79691C3}"/>
              </a:ext>
            </a:extLst>
          </p:cNvPr>
          <p:cNvSpPr>
            <a:spLocks noGrp="1"/>
          </p:cNvSpPr>
          <p:nvPr>
            <p:ph idx="1"/>
          </p:nvPr>
        </p:nvSpPr>
        <p:spPr/>
        <p:txBody>
          <a:bodyPr>
            <a:normAutofit/>
          </a:bodyPr>
          <a:lstStyle/>
          <a:p>
            <a:pPr marL="0" indent="0" algn="ctr">
              <a:buNone/>
            </a:pPr>
            <a:r>
              <a:rPr lang="en-IN" sz="3600" dirty="0"/>
              <a:t>It is the operation of enlarging and truing a hole produced by drilling, punching, casting or forging. Boring is termed as internal turning. The operation of boring involve enlarging of holes through machining.</a:t>
            </a:r>
          </a:p>
        </p:txBody>
      </p:sp>
    </p:spTree>
    <p:extLst>
      <p:ext uri="{BB962C8B-B14F-4D97-AF65-F5344CB8AC3E}">
        <p14:creationId xmlns:p14="http://schemas.microsoft.com/office/powerpoint/2010/main" xmlns="" val="23432898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07246C-9B5A-4D86-8F08-D567FC86C2DA}"/>
              </a:ext>
            </a:extLst>
          </p:cNvPr>
          <p:cNvSpPr>
            <a:spLocks noGrp="1"/>
          </p:cNvSpPr>
          <p:nvPr>
            <p:ph type="title"/>
          </p:nvPr>
        </p:nvSpPr>
        <p:spPr/>
        <p:txBody>
          <a:bodyPr/>
          <a:lstStyle/>
          <a:p>
            <a:pPr algn="ctr"/>
            <a:r>
              <a:rPr lang="en-IN" dirty="0">
                <a:solidFill>
                  <a:srgbClr val="FF0000"/>
                </a:solidFill>
              </a:rPr>
              <a:t>THREADING</a:t>
            </a:r>
          </a:p>
        </p:txBody>
      </p:sp>
      <p:sp>
        <p:nvSpPr>
          <p:cNvPr id="3" name="Content Placeholder 2">
            <a:extLst>
              <a:ext uri="{FF2B5EF4-FFF2-40B4-BE49-F238E27FC236}">
                <a16:creationId xmlns:a16="http://schemas.microsoft.com/office/drawing/2014/main" xmlns="" id="{BA447F41-C77B-4F5A-9ABE-3646DC4C61A1}"/>
              </a:ext>
            </a:extLst>
          </p:cNvPr>
          <p:cNvSpPr>
            <a:spLocks noGrp="1"/>
          </p:cNvSpPr>
          <p:nvPr>
            <p:ph idx="1"/>
          </p:nvPr>
        </p:nvSpPr>
        <p:spPr/>
        <p:txBody>
          <a:bodyPr>
            <a:normAutofit/>
          </a:bodyPr>
          <a:lstStyle/>
          <a:p>
            <a:pPr marL="0" indent="0" algn="ctr">
              <a:buNone/>
            </a:pPr>
            <a:r>
              <a:rPr lang="en-IN" sz="3200" dirty="0"/>
              <a:t>In threading the thread cutting tools should be very carefully set exactly at the height of centres and normal to the axis of the work. If incorrectly set, the thread angle will not be correct and the flanks formed will not be proper.</a:t>
            </a:r>
          </a:p>
        </p:txBody>
      </p:sp>
    </p:spTree>
    <p:extLst>
      <p:ext uri="{BB962C8B-B14F-4D97-AF65-F5344CB8AC3E}">
        <p14:creationId xmlns:p14="http://schemas.microsoft.com/office/powerpoint/2010/main" xmlns="" val="6249511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7E466B-1B04-405D-B236-3251284618A9}"/>
              </a:ext>
            </a:extLst>
          </p:cNvPr>
          <p:cNvSpPr>
            <a:spLocks noGrp="1"/>
          </p:cNvSpPr>
          <p:nvPr>
            <p:ph type="title"/>
          </p:nvPr>
        </p:nvSpPr>
        <p:spPr/>
        <p:txBody>
          <a:bodyPr/>
          <a:lstStyle/>
          <a:p>
            <a:pPr algn="ctr"/>
            <a:r>
              <a:rPr lang="en-IN" dirty="0">
                <a:solidFill>
                  <a:srgbClr val="FF0000"/>
                </a:solidFill>
              </a:rPr>
              <a:t>KNURLING</a:t>
            </a:r>
          </a:p>
        </p:txBody>
      </p:sp>
      <p:sp>
        <p:nvSpPr>
          <p:cNvPr id="3" name="Content Placeholder 2">
            <a:extLst>
              <a:ext uri="{FF2B5EF4-FFF2-40B4-BE49-F238E27FC236}">
                <a16:creationId xmlns:a16="http://schemas.microsoft.com/office/drawing/2014/main" xmlns="" id="{757A9086-CECD-4255-AB23-ED6CB8333830}"/>
              </a:ext>
            </a:extLst>
          </p:cNvPr>
          <p:cNvSpPr>
            <a:spLocks noGrp="1"/>
          </p:cNvSpPr>
          <p:nvPr>
            <p:ph idx="1"/>
          </p:nvPr>
        </p:nvSpPr>
        <p:spPr/>
        <p:txBody>
          <a:bodyPr>
            <a:normAutofit/>
          </a:bodyPr>
          <a:lstStyle/>
          <a:p>
            <a:pPr marL="0" indent="0" algn="ctr">
              <a:buNone/>
            </a:pPr>
            <a:r>
              <a:rPr lang="en-IN" sz="2800" dirty="0"/>
              <a:t>The purpose of knurling is to provide an effective gripping surface on a workpiece to prevent it from slipping when operated by hand. Outside surface of measuring instrument, tools and gauges are usually provided with rolled depression on them in order to provide a better  grip in a comparison to a smooth surface.</a:t>
            </a:r>
          </a:p>
        </p:txBody>
      </p:sp>
    </p:spTree>
    <p:extLst>
      <p:ext uri="{BB962C8B-B14F-4D97-AF65-F5344CB8AC3E}">
        <p14:creationId xmlns:p14="http://schemas.microsoft.com/office/powerpoint/2010/main" xmlns="" val="35051860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FC2DD7-4D47-41D6-9E07-7F42A3BA91C1}"/>
              </a:ext>
            </a:extLst>
          </p:cNvPr>
          <p:cNvSpPr>
            <a:spLocks noGrp="1"/>
          </p:cNvSpPr>
          <p:nvPr>
            <p:ph type="title"/>
          </p:nvPr>
        </p:nvSpPr>
        <p:spPr/>
        <p:txBody>
          <a:bodyPr/>
          <a:lstStyle/>
          <a:p>
            <a:pPr algn="ctr"/>
            <a:r>
              <a:rPr lang="en-IN" dirty="0">
                <a:solidFill>
                  <a:srgbClr val="FF0000"/>
                </a:solidFill>
              </a:rPr>
              <a:t>FORM TURNING</a:t>
            </a:r>
          </a:p>
        </p:txBody>
      </p:sp>
      <p:sp>
        <p:nvSpPr>
          <p:cNvPr id="3" name="Content Placeholder 2">
            <a:extLst>
              <a:ext uri="{FF2B5EF4-FFF2-40B4-BE49-F238E27FC236}">
                <a16:creationId xmlns:a16="http://schemas.microsoft.com/office/drawing/2014/main" xmlns="" id="{FCAA7D7F-285C-443E-AF74-D9D21DD72538}"/>
              </a:ext>
            </a:extLst>
          </p:cNvPr>
          <p:cNvSpPr>
            <a:spLocks noGrp="1"/>
          </p:cNvSpPr>
          <p:nvPr>
            <p:ph idx="1"/>
          </p:nvPr>
        </p:nvSpPr>
        <p:spPr/>
        <p:txBody>
          <a:bodyPr>
            <a:normAutofit/>
          </a:bodyPr>
          <a:lstStyle/>
          <a:p>
            <a:pPr marL="0" indent="0" algn="ctr">
              <a:buNone/>
            </a:pPr>
            <a:r>
              <a:rPr lang="en-IN" sz="3200" dirty="0"/>
              <a:t>Many times it is required to produce parts on a lathe which have neither cylindrical nor tapered surface. Such parts are said to have formed surfaces. For formed surfaces special tools are used which are known as form tool.</a:t>
            </a:r>
          </a:p>
        </p:txBody>
      </p:sp>
    </p:spTree>
    <p:extLst>
      <p:ext uri="{BB962C8B-B14F-4D97-AF65-F5344CB8AC3E}">
        <p14:creationId xmlns:p14="http://schemas.microsoft.com/office/powerpoint/2010/main" xmlns="" val="41133883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79EC58-F4C8-44B2-90CF-C3F55AC89256}"/>
              </a:ext>
            </a:extLst>
          </p:cNvPr>
          <p:cNvSpPr>
            <a:spLocks noGrp="1"/>
          </p:cNvSpPr>
          <p:nvPr>
            <p:ph type="title"/>
          </p:nvPr>
        </p:nvSpPr>
        <p:spPr/>
        <p:txBody>
          <a:bodyPr/>
          <a:lstStyle/>
          <a:p>
            <a:pPr algn="ctr"/>
            <a:r>
              <a:rPr lang="en-IN" dirty="0">
                <a:solidFill>
                  <a:srgbClr val="FF0000"/>
                </a:solidFill>
              </a:rPr>
              <a:t>SPINNING</a:t>
            </a:r>
          </a:p>
        </p:txBody>
      </p:sp>
      <p:sp>
        <p:nvSpPr>
          <p:cNvPr id="3" name="Content Placeholder 2">
            <a:extLst>
              <a:ext uri="{FF2B5EF4-FFF2-40B4-BE49-F238E27FC236}">
                <a16:creationId xmlns:a16="http://schemas.microsoft.com/office/drawing/2014/main" xmlns="" id="{155ED8E0-4BF4-4499-B462-0DB5238640EB}"/>
              </a:ext>
            </a:extLst>
          </p:cNvPr>
          <p:cNvSpPr>
            <a:spLocks noGrp="1"/>
          </p:cNvSpPr>
          <p:nvPr>
            <p:ph idx="1"/>
          </p:nvPr>
        </p:nvSpPr>
        <p:spPr/>
        <p:txBody>
          <a:bodyPr>
            <a:normAutofit/>
          </a:bodyPr>
          <a:lstStyle/>
          <a:p>
            <a:pPr marL="0" indent="0" algn="ctr">
              <a:buNone/>
            </a:pPr>
            <a:r>
              <a:rPr lang="en-IN" sz="3600" dirty="0"/>
              <a:t>Spinning which is the process of forming a thin sheet of metal by revolving the workpiece at high speed and pressing it against a former attached to the head stock spindle.</a:t>
            </a:r>
          </a:p>
        </p:txBody>
      </p:sp>
    </p:spTree>
    <p:extLst>
      <p:ext uri="{BB962C8B-B14F-4D97-AF65-F5344CB8AC3E}">
        <p14:creationId xmlns:p14="http://schemas.microsoft.com/office/powerpoint/2010/main" xmlns="" val="16941312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5AB4B2-063E-491D-9FC4-5653CFCB6BE9}"/>
              </a:ext>
            </a:extLst>
          </p:cNvPr>
          <p:cNvSpPr>
            <a:spLocks noGrp="1"/>
          </p:cNvSpPr>
          <p:nvPr>
            <p:ph type="title"/>
          </p:nvPr>
        </p:nvSpPr>
        <p:spPr/>
        <p:txBody>
          <a:bodyPr/>
          <a:lstStyle/>
          <a:p>
            <a:pPr algn="ctr"/>
            <a:r>
              <a:rPr lang="en-IN" dirty="0">
                <a:solidFill>
                  <a:srgbClr val="FF0000"/>
                </a:solidFill>
              </a:rPr>
              <a:t>CUTTING PARAMETERS</a:t>
            </a:r>
          </a:p>
        </p:txBody>
      </p:sp>
      <p:sp>
        <p:nvSpPr>
          <p:cNvPr id="3" name="Content Placeholder 2">
            <a:extLst>
              <a:ext uri="{FF2B5EF4-FFF2-40B4-BE49-F238E27FC236}">
                <a16:creationId xmlns:a16="http://schemas.microsoft.com/office/drawing/2014/main" xmlns="" id="{5FBF6D03-EE8D-4568-BB20-6BB2A6BEF8A4}"/>
              </a:ext>
            </a:extLst>
          </p:cNvPr>
          <p:cNvSpPr>
            <a:spLocks noGrp="1"/>
          </p:cNvSpPr>
          <p:nvPr>
            <p:ph idx="1"/>
          </p:nvPr>
        </p:nvSpPr>
        <p:spPr/>
        <p:txBody>
          <a:bodyPr>
            <a:normAutofit/>
          </a:bodyPr>
          <a:lstStyle/>
          <a:p>
            <a:pPr marL="0" indent="0">
              <a:buNone/>
            </a:pPr>
            <a:r>
              <a:rPr lang="en-IN" sz="2800" dirty="0"/>
              <a:t>In metal working workpiece of different shapes and dimensions and different materials are worked. The different working process are grouped into cutting and non-cutting.</a:t>
            </a:r>
          </a:p>
          <a:p>
            <a:pPr marL="457200" indent="-457200">
              <a:buAutoNum type="arabicPeriod"/>
            </a:pPr>
            <a:r>
              <a:rPr lang="en-IN" sz="2800" dirty="0"/>
              <a:t>Speed</a:t>
            </a:r>
          </a:p>
          <a:p>
            <a:pPr marL="457200" indent="-457200">
              <a:buAutoNum type="arabicPeriod"/>
            </a:pPr>
            <a:r>
              <a:rPr lang="en-IN" sz="2800" dirty="0"/>
              <a:t>Feed</a:t>
            </a:r>
          </a:p>
          <a:p>
            <a:pPr marL="457200" indent="-457200">
              <a:buAutoNum type="arabicPeriod"/>
            </a:pPr>
            <a:r>
              <a:rPr lang="en-IN" sz="2800" dirty="0"/>
              <a:t>Depth of cut</a:t>
            </a:r>
          </a:p>
          <a:p>
            <a:pPr marL="457200" indent="-457200">
              <a:buAutoNum type="arabicPeriod"/>
            </a:pPr>
            <a:r>
              <a:rPr lang="en-IN" sz="2800" dirty="0"/>
              <a:t>Machining time</a:t>
            </a:r>
          </a:p>
        </p:txBody>
      </p:sp>
    </p:spTree>
    <p:extLst>
      <p:ext uri="{BB962C8B-B14F-4D97-AF65-F5344CB8AC3E}">
        <p14:creationId xmlns:p14="http://schemas.microsoft.com/office/powerpoint/2010/main" xmlns="" val="27024100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205F57-A940-42FB-A399-6C55F92136EC}"/>
              </a:ext>
            </a:extLst>
          </p:cNvPr>
          <p:cNvSpPr>
            <a:spLocks noGrp="1"/>
          </p:cNvSpPr>
          <p:nvPr>
            <p:ph type="title"/>
          </p:nvPr>
        </p:nvSpPr>
        <p:spPr/>
        <p:txBody>
          <a:bodyPr/>
          <a:lstStyle/>
          <a:p>
            <a:pPr algn="ctr"/>
            <a:r>
              <a:rPr lang="en-IN" dirty="0">
                <a:solidFill>
                  <a:srgbClr val="FF0000"/>
                </a:solidFill>
              </a:rPr>
              <a:t>LATHE ACCESSORIES</a:t>
            </a:r>
          </a:p>
        </p:txBody>
      </p:sp>
      <p:sp>
        <p:nvSpPr>
          <p:cNvPr id="3" name="Content Placeholder 2">
            <a:extLst>
              <a:ext uri="{FF2B5EF4-FFF2-40B4-BE49-F238E27FC236}">
                <a16:creationId xmlns:a16="http://schemas.microsoft.com/office/drawing/2014/main" xmlns="" id="{0382BFE2-E0BF-4343-823C-2BA64E98E35A}"/>
              </a:ext>
            </a:extLst>
          </p:cNvPr>
          <p:cNvSpPr>
            <a:spLocks noGrp="1"/>
          </p:cNvSpPr>
          <p:nvPr>
            <p:ph idx="1"/>
          </p:nvPr>
        </p:nvSpPr>
        <p:spPr/>
        <p:txBody>
          <a:bodyPr>
            <a:normAutofit/>
          </a:bodyPr>
          <a:lstStyle/>
          <a:p>
            <a:pPr marL="0" indent="0">
              <a:buNone/>
            </a:pPr>
            <a:r>
              <a:rPr lang="en-IN" sz="2800" dirty="0"/>
              <a:t>The device which help to improve the efficiency of performing a usual lathe operation is called a lathe accessories. Their selection is governed by the type of job to be made.</a:t>
            </a:r>
          </a:p>
          <a:p>
            <a:pPr marL="457200" indent="-457200">
              <a:buAutoNum type="arabicPeriod"/>
            </a:pPr>
            <a:r>
              <a:rPr lang="en-IN" sz="2800" dirty="0"/>
              <a:t>Lathe centres</a:t>
            </a:r>
          </a:p>
          <a:p>
            <a:pPr marL="457200" indent="-457200">
              <a:buAutoNum type="arabicPeriod"/>
            </a:pPr>
            <a:r>
              <a:rPr lang="en-IN" sz="2800" dirty="0"/>
              <a:t>Lathe carriers</a:t>
            </a:r>
          </a:p>
          <a:p>
            <a:pPr marL="457200" indent="-457200">
              <a:buAutoNum type="arabicPeriod"/>
            </a:pPr>
            <a:r>
              <a:rPr lang="en-IN" sz="2800" dirty="0"/>
              <a:t>Chucks</a:t>
            </a:r>
          </a:p>
          <a:p>
            <a:pPr marL="457200" indent="-457200">
              <a:buAutoNum type="arabicPeriod"/>
            </a:pPr>
            <a:r>
              <a:rPr lang="en-IN" sz="2800" dirty="0"/>
              <a:t>Face plate</a:t>
            </a:r>
          </a:p>
        </p:txBody>
      </p:sp>
    </p:spTree>
    <p:extLst>
      <p:ext uri="{BB962C8B-B14F-4D97-AF65-F5344CB8AC3E}">
        <p14:creationId xmlns:p14="http://schemas.microsoft.com/office/powerpoint/2010/main" xmlns="" val="2493147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38DBE4-6FB7-4CE9-9E6B-EE275D023D06}"/>
              </a:ext>
            </a:extLst>
          </p:cNvPr>
          <p:cNvSpPr>
            <a:spLocks noGrp="1"/>
          </p:cNvSpPr>
          <p:nvPr>
            <p:ph type="title"/>
          </p:nvPr>
        </p:nvSpPr>
        <p:spPr/>
        <p:txBody>
          <a:bodyPr/>
          <a:lstStyle/>
          <a:p>
            <a:pPr algn="ctr"/>
            <a:r>
              <a:rPr lang="en-IN" dirty="0">
                <a:solidFill>
                  <a:srgbClr val="FF0000"/>
                </a:solidFill>
              </a:rPr>
              <a:t>Single point cutting tools</a:t>
            </a:r>
          </a:p>
        </p:txBody>
      </p:sp>
      <p:sp>
        <p:nvSpPr>
          <p:cNvPr id="3" name="Content Placeholder 2">
            <a:extLst>
              <a:ext uri="{FF2B5EF4-FFF2-40B4-BE49-F238E27FC236}">
                <a16:creationId xmlns:a16="http://schemas.microsoft.com/office/drawing/2014/main" xmlns="" id="{C16D7B72-E616-436B-B5A2-5FE090C6C3D5}"/>
              </a:ext>
            </a:extLst>
          </p:cNvPr>
          <p:cNvSpPr>
            <a:spLocks noGrp="1"/>
          </p:cNvSpPr>
          <p:nvPr>
            <p:ph idx="1"/>
          </p:nvPr>
        </p:nvSpPr>
        <p:spPr/>
        <p:txBody>
          <a:bodyPr>
            <a:normAutofit/>
          </a:bodyPr>
          <a:lstStyle/>
          <a:p>
            <a:pPr algn="ctr"/>
            <a:r>
              <a:rPr lang="en-IN" sz="4000" dirty="0"/>
              <a:t>When the cutting tool terminates into single point it is termed as a single point tool. These tools are used on lathes, Shapers, Planers and for boring works.</a:t>
            </a:r>
          </a:p>
        </p:txBody>
      </p:sp>
    </p:spTree>
    <p:extLst>
      <p:ext uri="{BB962C8B-B14F-4D97-AF65-F5344CB8AC3E}">
        <p14:creationId xmlns:p14="http://schemas.microsoft.com/office/powerpoint/2010/main" xmlns="" val="237938178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99A8EB-A5C3-434E-994D-72CE5A746D19}"/>
              </a:ext>
            </a:extLst>
          </p:cNvPr>
          <p:cNvSpPr>
            <a:spLocks noGrp="1"/>
          </p:cNvSpPr>
          <p:nvPr>
            <p:ph type="title"/>
          </p:nvPr>
        </p:nvSpPr>
        <p:spPr/>
        <p:txBody>
          <a:bodyPr/>
          <a:lstStyle/>
          <a:p>
            <a:pPr algn="ctr"/>
            <a:r>
              <a:rPr lang="en-IN" dirty="0">
                <a:solidFill>
                  <a:srgbClr val="FF0000"/>
                </a:solidFill>
              </a:rPr>
              <a:t>LATHE ACCESSORIES</a:t>
            </a:r>
            <a:endParaRPr lang="en-IN" dirty="0"/>
          </a:p>
        </p:txBody>
      </p:sp>
      <p:sp>
        <p:nvSpPr>
          <p:cNvPr id="3" name="Content Placeholder 2">
            <a:extLst>
              <a:ext uri="{FF2B5EF4-FFF2-40B4-BE49-F238E27FC236}">
                <a16:creationId xmlns:a16="http://schemas.microsoft.com/office/drawing/2014/main" xmlns="" id="{3D14A589-BD63-449B-A8A3-7178A02AE903}"/>
              </a:ext>
            </a:extLst>
          </p:cNvPr>
          <p:cNvSpPr>
            <a:spLocks noGrp="1"/>
          </p:cNvSpPr>
          <p:nvPr>
            <p:ph idx="1"/>
          </p:nvPr>
        </p:nvSpPr>
        <p:spPr/>
        <p:txBody>
          <a:bodyPr>
            <a:normAutofit/>
          </a:bodyPr>
          <a:lstStyle/>
          <a:p>
            <a:pPr marL="0" indent="0">
              <a:buNone/>
            </a:pPr>
            <a:r>
              <a:rPr lang="en-IN" sz="2400" dirty="0"/>
              <a:t>5. Angle plate</a:t>
            </a:r>
          </a:p>
          <a:p>
            <a:pPr marL="0" indent="0">
              <a:buNone/>
            </a:pPr>
            <a:r>
              <a:rPr lang="en-IN" sz="2400" dirty="0"/>
              <a:t>6. Mandrel</a:t>
            </a:r>
          </a:p>
          <a:p>
            <a:pPr marL="0" indent="0">
              <a:buNone/>
            </a:pPr>
            <a:r>
              <a:rPr lang="en-IN" sz="2400" dirty="0"/>
              <a:t>7. Steady rate</a:t>
            </a:r>
          </a:p>
          <a:p>
            <a:pPr marL="0" indent="0">
              <a:buNone/>
            </a:pPr>
            <a:r>
              <a:rPr lang="en-IN" sz="2400" dirty="0"/>
              <a:t>8. Follow rest</a:t>
            </a:r>
          </a:p>
          <a:p>
            <a:pPr marL="0" indent="0">
              <a:buNone/>
            </a:pPr>
            <a:r>
              <a:rPr lang="en-IN" sz="2400" dirty="0"/>
              <a:t>9. Taper turning attachment</a:t>
            </a:r>
          </a:p>
          <a:p>
            <a:pPr marL="0" indent="0">
              <a:buNone/>
            </a:pPr>
            <a:r>
              <a:rPr lang="en-IN" sz="2400" dirty="0"/>
              <a:t>10. Tool post grinder</a:t>
            </a:r>
          </a:p>
          <a:p>
            <a:pPr marL="0" indent="0">
              <a:buNone/>
            </a:pPr>
            <a:r>
              <a:rPr lang="en-IN" sz="2400" dirty="0"/>
              <a:t>11. Milling attachment</a:t>
            </a:r>
          </a:p>
          <a:p>
            <a:pPr marL="0" indent="0">
              <a:buNone/>
            </a:pPr>
            <a:r>
              <a:rPr lang="en-IN" sz="2400" dirty="0"/>
              <a:t>12. Quick change device for tools</a:t>
            </a:r>
          </a:p>
          <a:p>
            <a:endParaRPr lang="en-IN" sz="2400" dirty="0"/>
          </a:p>
        </p:txBody>
      </p:sp>
    </p:spTree>
    <p:extLst>
      <p:ext uri="{BB962C8B-B14F-4D97-AF65-F5344CB8AC3E}">
        <p14:creationId xmlns:p14="http://schemas.microsoft.com/office/powerpoint/2010/main" xmlns="" val="23541251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8DECEB-0085-4E1C-BC84-0371B09DC49B}"/>
              </a:ext>
            </a:extLst>
          </p:cNvPr>
          <p:cNvSpPr>
            <a:spLocks noGrp="1"/>
          </p:cNvSpPr>
          <p:nvPr>
            <p:ph type="title"/>
          </p:nvPr>
        </p:nvSpPr>
        <p:spPr/>
        <p:txBody>
          <a:bodyPr/>
          <a:lstStyle/>
          <a:p>
            <a:pPr algn="ctr"/>
            <a:r>
              <a:rPr lang="en-IN" dirty="0">
                <a:solidFill>
                  <a:srgbClr val="FF0000"/>
                </a:solidFill>
              </a:rPr>
              <a:t>CENTRE OR LATHE ACCESORIES</a:t>
            </a:r>
          </a:p>
        </p:txBody>
      </p:sp>
      <p:sp>
        <p:nvSpPr>
          <p:cNvPr id="3" name="Content Placeholder 2">
            <a:extLst>
              <a:ext uri="{FF2B5EF4-FFF2-40B4-BE49-F238E27FC236}">
                <a16:creationId xmlns:a16="http://schemas.microsoft.com/office/drawing/2014/main" xmlns="" id="{10413D2D-F62F-4442-B961-9A52028A6262}"/>
              </a:ext>
            </a:extLst>
          </p:cNvPr>
          <p:cNvSpPr>
            <a:spLocks noGrp="1"/>
          </p:cNvSpPr>
          <p:nvPr>
            <p:ph idx="1"/>
          </p:nvPr>
        </p:nvSpPr>
        <p:spPr/>
        <p:txBody>
          <a:bodyPr>
            <a:normAutofit/>
          </a:bodyPr>
          <a:lstStyle/>
          <a:p>
            <a:pPr marL="457200" indent="-457200">
              <a:buAutoNum type="arabicPeriod"/>
            </a:pPr>
            <a:r>
              <a:rPr lang="en-IN" sz="2800" dirty="0"/>
              <a:t>Ordinary centre</a:t>
            </a:r>
          </a:p>
          <a:p>
            <a:pPr marL="457200" indent="-457200">
              <a:buAutoNum type="arabicPeriod"/>
            </a:pPr>
            <a:r>
              <a:rPr lang="en-IN" sz="2800" dirty="0"/>
              <a:t>Half centre</a:t>
            </a:r>
          </a:p>
          <a:p>
            <a:pPr marL="457200" indent="-457200">
              <a:buAutoNum type="arabicPeriod"/>
            </a:pPr>
            <a:r>
              <a:rPr lang="en-IN" sz="2800" dirty="0"/>
              <a:t>Ball centre</a:t>
            </a:r>
          </a:p>
          <a:p>
            <a:pPr marL="457200" indent="-457200">
              <a:buAutoNum type="arabicPeriod"/>
            </a:pPr>
            <a:r>
              <a:rPr lang="en-IN" sz="2800" dirty="0"/>
              <a:t>Pipe centre</a:t>
            </a:r>
          </a:p>
          <a:p>
            <a:pPr marL="457200" indent="-457200">
              <a:buAutoNum type="arabicPeriod"/>
            </a:pPr>
            <a:r>
              <a:rPr lang="en-IN" sz="2800" dirty="0"/>
              <a:t>Frictionless centre</a:t>
            </a:r>
          </a:p>
          <a:p>
            <a:pPr marL="457200" indent="-457200">
              <a:buAutoNum type="arabicPeriod"/>
            </a:pPr>
            <a:r>
              <a:rPr lang="en-IN" sz="2800" dirty="0"/>
              <a:t>Inserted bit type centre</a:t>
            </a:r>
          </a:p>
          <a:p>
            <a:pPr marL="457200" indent="-457200">
              <a:buAutoNum type="arabicPeriod"/>
            </a:pPr>
            <a:r>
              <a:rPr lang="en-IN" sz="2800" dirty="0"/>
              <a:t>Tipped centre</a:t>
            </a:r>
          </a:p>
        </p:txBody>
      </p:sp>
    </p:spTree>
    <p:extLst>
      <p:ext uri="{BB962C8B-B14F-4D97-AF65-F5344CB8AC3E}">
        <p14:creationId xmlns:p14="http://schemas.microsoft.com/office/powerpoint/2010/main" xmlns="" val="453874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2EED89-DF82-4354-A6C3-A3B4DC4478AE}"/>
              </a:ext>
            </a:extLst>
          </p:cNvPr>
          <p:cNvSpPr>
            <a:spLocks noGrp="1"/>
          </p:cNvSpPr>
          <p:nvPr>
            <p:ph type="title"/>
          </p:nvPr>
        </p:nvSpPr>
        <p:spPr/>
        <p:txBody>
          <a:bodyPr/>
          <a:lstStyle/>
          <a:p>
            <a:pPr algn="ctr"/>
            <a:r>
              <a:rPr lang="en-IN" dirty="0">
                <a:solidFill>
                  <a:srgbClr val="FF0000"/>
                </a:solidFill>
              </a:rPr>
              <a:t>LATHE CARRIERS</a:t>
            </a:r>
          </a:p>
        </p:txBody>
      </p:sp>
      <p:sp>
        <p:nvSpPr>
          <p:cNvPr id="3" name="Content Placeholder 2">
            <a:extLst>
              <a:ext uri="{FF2B5EF4-FFF2-40B4-BE49-F238E27FC236}">
                <a16:creationId xmlns:a16="http://schemas.microsoft.com/office/drawing/2014/main" xmlns="" id="{6301B36F-B710-4CB4-87D3-7AD8E58EB42D}"/>
              </a:ext>
            </a:extLst>
          </p:cNvPr>
          <p:cNvSpPr>
            <a:spLocks noGrp="1"/>
          </p:cNvSpPr>
          <p:nvPr>
            <p:ph idx="1"/>
          </p:nvPr>
        </p:nvSpPr>
        <p:spPr/>
        <p:txBody>
          <a:bodyPr>
            <a:normAutofit/>
          </a:bodyPr>
          <a:lstStyle/>
          <a:p>
            <a:pPr marL="0" indent="0">
              <a:buNone/>
            </a:pPr>
            <a:r>
              <a:rPr lang="en-IN" sz="3200" dirty="0"/>
              <a:t>These are used in conjunction with the driving plate. There are two type of DOG commonly used and named as straight tail and bent tail. The work to be held is inserted in the ‘V’ shaped hole of the DOG and then firmly secured in position by means of set screw.</a:t>
            </a:r>
          </a:p>
        </p:txBody>
      </p:sp>
    </p:spTree>
    <p:extLst>
      <p:ext uri="{BB962C8B-B14F-4D97-AF65-F5344CB8AC3E}">
        <p14:creationId xmlns:p14="http://schemas.microsoft.com/office/powerpoint/2010/main" xmlns="" val="4823927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3A3246-1C58-4299-AE0F-C498479CECD8}"/>
              </a:ext>
            </a:extLst>
          </p:cNvPr>
          <p:cNvSpPr>
            <a:spLocks noGrp="1"/>
          </p:cNvSpPr>
          <p:nvPr>
            <p:ph type="title"/>
          </p:nvPr>
        </p:nvSpPr>
        <p:spPr/>
        <p:txBody>
          <a:bodyPr/>
          <a:lstStyle/>
          <a:p>
            <a:pPr algn="ctr"/>
            <a:r>
              <a:rPr lang="en-IN" dirty="0">
                <a:solidFill>
                  <a:srgbClr val="FF0000"/>
                </a:solidFill>
              </a:rPr>
              <a:t>CHUCKS</a:t>
            </a:r>
          </a:p>
        </p:txBody>
      </p:sp>
      <p:sp>
        <p:nvSpPr>
          <p:cNvPr id="3" name="Content Placeholder 2">
            <a:extLst>
              <a:ext uri="{FF2B5EF4-FFF2-40B4-BE49-F238E27FC236}">
                <a16:creationId xmlns:a16="http://schemas.microsoft.com/office/drawing/2014/main" xmlns="" id="{4FD17EB4-17AE-4F97-A87E-B019BD3DDA92}"/>
              </a:ext>
            </a:extLst>
          </p:cNvPr>
          <p:cNvSpPr>
            <a:spLocks noGrp="1"/>
          </p:cNvSpPr>
          <p:nvPr>
            <p:ph idx="1"/>
          </p:nvPr>
        </p:nvSpPr>
        <p:spPr/>
        <p:txBody>
          <a:bodyPr>
            <a:normAutofit/>
          </a:bodyPr>
          <a:lstStyle/>
          <a:p>
            <a:pPr marL="457200" indent="-457200">
              <a:buAutoNum type="arabicPeriod"/>
            </a:pPr>
            <a:r>
              <a:rPr lang="en-IN" sz="2800" dirty="0"/>
              <a:t>Four jaw independent chucks</a:t>
            </a:r>
          </a:p>
          <a:p>
            <a:pPr marL="457200" indent="-457200">
              <a:buAutoNum type="arabicPeriod"/>
            </a:pPr>
            <a:r>
              <a:rPr lang="en-IN" sz="2800" dirty="0"/>
              <a:t>Three jaw universal chucks</a:t>
            </a:r>
          </a:p>
          <a:p>
            <a:pPr marL="457200" indent="-457200">
              <a:buAutoNum type="arabicPeriod"/>
            </a:pPr>
            <a:r>
              <a:rPr lang="en-IN" sz="2800" dirty="0"/>
              <a:t>Air or hydraulic operated chucks</a:t>
            </a:r>
          </a:p>
          <a:p>
            <a:pPr marL="457200" indent="-457200">
              <a:buAutoNum type="arabicPeriod"/>
            </a:pPr>
            <a:r>
              <a:rPr lang="en-IN" sz="2800" dirty="0"/>
              <a:t>Magnetic chuck</a:t>
            </a:r>
          </a:p>
          <a:p>
            <a:pPr marL="457200" indent="-457200">
              <a:buAutoNum type="arabicPeriod"/>
            </a:pPr>
            <a:r>
              <a:rPr lang="en-IN" sz="2800" dirty="0"/>
              <a:t>Collect chuck</a:t>
            </a:r>
          </a:p>
          <a:p>
            <a:pPr marL="457200" indent="-457200">
              <a:buAutoNum type="arabicPeriod"/>
            </a:pPr>
            <a:r>
              <a:rPr lang="en-IN" sz="2800" dirty="0"/>
              <a:t>Combination chuck</a:t>
            </a:r>
          </a:p>
          <a:p>
            <a:pPr marL="457200" indent="-457200">
              <a:buAutoNum type="arabicPeriod"/>
            </a:pPr>
            <a:r>
              <a:rPr lang="en-IN" sz="2800" dirty="0"/>
              <a:t>Drill chuck</a:t>
            </a:r>
          </a:p>
        </p:txBody>
      </p:sp>
    </p:spTree>
    <p:extLst>
      <p:ext uri="{BB962C8B-B14F-4D97-AF65-F5344CB8AC3E}">
        <p14:creationId xmlns:p14="http://schemas.microsoft.com/office/powerpoint/2010/main" xmlns="" val="203189253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CEA087-D067-4383-A1CD-1F5A2FCCAE32}"/>
              </a:ext>
            </a:extLst>
          </p:cNvPr>
          <p:cNvSpPr>
            <a:spLocks noGrp="1"/>
          </p:cNvSpPr>
          <p:nvPr>
            <p:ph type="title"/>
          </p:nvPr>
        </p:nvSpPr>
        <p:spPr/>
        <p:txBody>
          <a:bodyPr/>
          <a:lstStyle/>
          <a:p>
            <a:pPr algn="ctr"/>
            <a:r>
              <a:rPr lang="en-IN" dirty="0">
                <a:solidFill>
                  <a:srgbClr val="FF0000"/>
                </a:solidFill>
              </a:rPr>
              <a:t>FACE PLATE</a:t>
            </a:r>
          </a:p>
        </p:txBody>
      </p:sp>
      <p:sp>
        <p:nvSpPr>
          <p:cNvPr id="9" name="Content Placeholder 8">
            <a:extLst>
              <a:ext uri="{FF2B5EF4-FFF2-40B4-BE49-F238E27FC236}">
                <a16:creationId xmlns:a16="http://schemas.microsoft.com/office/drawing/2014/main" xmlns="" id="{9A6C07E1-AF34-4E9E-A0FA-FAA89B5D57B6}"/>
              </a:ext>
            </a:extLst>
          </p:cNvPr>
          <p:cNvSpPr>
            <a:spLocks noGrp="1"/>
          </p:cNvSpPr>
          <p:nvPr>
            <p:ph idx="1"/>
          </p:nvPr>
        </p:nvSpPr>
        <p:spPr/>
        <p:txBody>
          <a:bodyPr>
            <a:normAutofit/>
          </a:bodyPr>
          <a:lstStyle/>
          <a:p>
            <a:pPr marL="0" indent="0">
              <a:buNone/>
            </a:pPr>
            <a:r>
              <a:rPr lang="en-IN" sz="3600" dirty="0"/>
              <a:t>It is a circular cast iron disc having a threaded hole at its centre so that it can be screwed to the thread nose of the spindle. It consists of a number of holes and slots by means of which the work can be secured to it.</a:t>
            </a:r>
          </a:p>
        </p:txBody>
      </p:sp>
    </p:spTree>
    <p:extLst>
      <p:ext uri="{BB962C8B-B14F-4D97-AF65-F5344CB8AC3E}">
        <p14:creationId xmlns:p14="http://schemas.microsoft.com/office/powerpoint/2010/main" xmlns="" val="403540047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562BE2-A902-4ABF-A3B7-099964BA2CC0}"/>
              </a:ext>
            </a:extLst>
          </p:cNvPr>
          <p:cNvSpPr>
            <a:spLocks noGrp="1"/>
          </p:cNvSpPr>
          <p:nvPr>
            <p:ph type="title"/>
          </p:nvPr>
        </p:nvSpPr>
        <p:spPr/>
        <p:txBody>
          <a:bodyPr/>
          <a:lstStyle/>
          <a:p>
            <a:pPr algn="ctr"/>
            <a:r>
              <a:rPr lang="en-IN" dirty="0">
                <a:solidFill>
                  <a:srgbClr val="FF0000"/>
                </a:solidFill>
              </a:rPr>
              <a:t>ANGLE PLATE</a:t>
            </a:r>
          </a:p>
        </p:txBody>
      </p:sp>
      <p:sp>
        <p:nvSpPr>
          <p:cNvPr id="3" name="Content Placeholder 2">
            <a:extLst>
              <a:ext uri="{FF2B5EF4-FFF2-40B4-BE49-F238E27FC236}">
                <a16:creationId xmlns:a16="http://schemas.microsoft.com/office/drawing/2014/main" xmlns="" id="{E4D710E3-9B2D-4D05-983C-3C1EC4652ACA}"/>
              </a:ext>
            </a:extLst>
          </p:cNvPr>
          <p:cNvSpPr>
            <a:spLocks noGrp="1"/>
          </p:cNvSpPr>
          <p:nvPr>
            <p:ph idx="1"/>
          </p:nvPr>
        </p:nvSpPr>
        <p:spPr/>
        <p:txBody>
          <a:bodyPr>
            <a:normAutofit/>
          </a:bodyPr>
          <a:lstStyle/>
          <a:p>
            <a:r>
              <a:rPr lang="en-IN" sz="4400" dirty="0"/>
              <a:t>It is a cast iron disc having a threaded hole at its centre so that it can be screwed to the thread nose of the spindle.</a:t>
            </a:r>
          </a:p>
        </p:txBody>
      </p:sp>
    </p:spTree>
    <p:extLst>
      <p:ext uri="{BB962C8B-B14F-4D97-AF65-F5344CB8AC3E}">
        <p14:creationId xmlns:p14="http://schemas.microsoft.com/office/powerpoint/2010/main" xmlns="" val="2457681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1CC404-0473-41A7-9536-5F9D5A831151}"/>
              </a:ext>
            </a:extLst>
          </p:cNvPr>
          <p:cNvSpPr>
            <a:spLocks noGrp="1"/>
          </p:cNvSpPr>
          <p:nvPr>
            <p:ph type="title"/>
          </p:nvPr>
        </p:nvSpPr>
        <p:spPr/>
        <p:txBody>
          <a:bodyPr/>
          <a:lstStyle/>
          <a:p>
            <a:pPr algn="ctr"/>
            <a:r>
              <a:rPr lang="en-IN" sz="4000" dirty="0">
                <a:solidFill>
                  <a:srgbClr val="FF0000"/>
                </a:solidFill>
              </a:rPr>
              <a:t>Multi point cutting tools</a:t>
            </a:r>
          </a:p>
        </p:txBody>
      </p:sp>
      <p:sp>
        <p:nvSpPr>
          <p:cNvPr id="3" name="Content Placeholder 2">
            <a:extLst>
              <a:ext uri="{FF2B5EF4-FFF2-40B4-BE49-F238E27FC236}">
                <a16:creationId xmlns:a16="http://schemas.microsoft.com/office/drawing/2014/main" xmlns="" id="{02DEDEC3-594D-43A4-9285-6E67D7B7C7EE}"/>
              </a:ext>
            </a:extLst>
          </p:cNvPr>
          <p:cNvSpPr>
            <a:spLocks noGrp="1"/>
          </p:cNvSpPr>
          <p:nvPr>
            <p:ph idx="1"/>
          </p:nvPr>
        </p:nvSpPr>
        <p:spPr/>
        <p:txBody>
          <a:bodyPr>
            <a:normAutofit/>
          </a:bodyPr>
          <a:lstStyle/>
          <a:p>
            <a:r>
              <a:rPr lang="en-IN" sz="4000" dirty="0"/>
              <a:t>These tools are used as milling cutter, Drills, Broaches and for grinding works.</a:t>
            </a:r>
          </a:p>
          <a:p>
            <a:r>
              <a:rPr lang="en-IN" sz="4000" dirty="0"/>
              <a:t>Types : 1) Linear motion tools </a:t>
            </a:r>
          </a:p>
          <a:p>
            <a:pPr marL="0" indent="0">
              <a:buNone/>
            </a:pPr>
            <a:r>
              <a:rPr lang="en-IN" sz="4000" dirty="0"/>
              <a:t>  2)Rotary motion tools</a:t>
            </a:r>
          </a:p>
          <a:p>
            <a:pPr marL="0" indent="0">
              <a:buNone/>
            </a:pPr>
            <a:r>
              <a:rPr lang="en-IN" sz="4000" dirty="0"/>
              <a:t>  3) linear and rotary tools</a:t>
            </a:r>
          </a:p>
        </p:txBody>
      </p:sp>
    </p:spTree>
    <p:extLst>
      <p:ext uri="{BB962C8B-B14F-4D97-AF65-F5344CB8AC3E}">
        <p14:creationId xmlns:p14="http://schemas.microsoft.com/office/powerpoint/2010/main" xmlns="" val="1680090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2899E2-8F47-48A0-841E-AD3349669D89}"/>
              </a:ext>
            </a:extLst>
          </p:cNvPr>
          <p:cNvSpPr>
            <a:spLocks noGrp="1"/>
          </p:cNvSpPr>
          <p:nvPr>
            <p:ph type="title"/>
          </p:nvPr>
        </p:nvSpPr>
        <p:spPr/>
        <p:txBody>
          <a:bodyPr/>
          <a:lstStyle/>
          <a:p>
            <a:pPr algn="ctr"/>
            <a:r>
              <a:rPr lang="en-IN" dirty="0">
                <a:solidFill>
                  <a:srgbClr val="FF0000"/>
                </a:solidFill>
              </a:rPr>
              <a:t>Types of single point cutting tools</a:t>
            </a:r>
          </a:p>
        </p:txBody>
      </p:sp>
      <p:sp>
        <p:nvSpPr>
          <p:cNvPr id="3" name="Content Placeholder 2">
            <a:extLst>
              <a:ext uri="{FF2B5EF4-FFF2-40B4-BE49-F238E27FC236}">
                <a16:creationId xmlns:a16="http://schemas.microsoft.com/office/drawing/2014/main" xmlns="" id="{AD7C05BD-81E5-4474-B677-4F4F3EE9C4F7}"/>
              </a:ext>
            </a:extLst>
          </p:cNvPr>
          <p:cNvSpPr>
            <a:spLocks noGrp="1"/>
          </p:cNvSpPr>
          <p:nvPr>
            <p:ph idx="1"/>
          </p:nvPr>
        </p:nvSpPr>
        <p:spPr/>
        <p:txBody>
          <a:bodyPr>
            <a:noAutofit/>
          </a:bodyPr>
          <a:lstStyle/>
          <a:p>
            <a:pPr marL="0" indent="0" algn="ctr">
              <a:buNone/>
            </a:pPr>
            <a:r>
              <a:rPr lang="en-IN" sz="4000" dirty="0"/>
              <a:t>A cutting tool is used either for cutting apart or for removing chips. Various types of single point cutting tools having a wedge like action find a wide application on lathe machine, shaper, planner and slotter etc.</a:t>
            </a:r>
          </a:p>
        </p:txBody>
      </p:sp>
    </p:spTree>
    <p:extLst>
      <p:ext uri="{BB962C8B-B14F-4D97-AF65-F5344CB8AC3E}">
        <p14:creationId xmlns:p14="http://schemas.microsoft.com/office/powerpoint/2010/main" xmlns="" val="3791661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9C4A3C-F6E0-4F15-90FC-02E09EF58262}"/>
              </a:ext>
            </a:extLst>
          </p:cNvPr>
          <p:cNvSpPr>
            <a:spLocks noGrp="1"/>
          </p:cNvSpPr>
          <p:nvPr>
            <p:ph type="title"/>
          </p:nvPr>
        </p:nvSpPr>
        <p:spPr/>
        <p:txBody>
          <a:bodyPr/>
          <a:lstStyle/>
          <a:p>
            <a:pPr algn="ctr"/>
            <a:r>
              <a:rPr lang="en-IN" dirty="0">
                <a:solidFill>
                  <a:srgbClr val="FF0000"/>
                </a:solidFill>
              </a:rPr>
              <a:t>Tools for Lathe Machine</a:t>
            </a:r>
          </a:p>
        </p:txBody>
      </p:sp>
      <p:sp>
        <p:nvSpPr>
          <p:cNvPr id="3" name="Content Placeholder 2">
            <a:extLst>
              <a:ext uri="{FF2B5EF4-FFF2-40B4-BE49-F238E27FC236}">
                <a16:creationId xmlns:a16="http://schemas.microsoft.com/office/drawing/2014/main" xmlns="" id="{BEA7BFFA-52CE-4232-877C-375F0788E373}"/>
              </a:ext>
            </a:extLst>
          </p:cNvPr>
          <p:cNvSpPr>
            <a:spLocks noGrp="1"/>
          </p:cNvSpPr>
          <p:nvPr>
            <p:ph idx="1"/>
          </p:nvPr>
        </p:nvSpPr>
        <p:spPr>
          <a:xfrm>
            <a:off x="1103312" y="2052918"/>
            <a:ext cx="8946541" cy="4352364"/>
          </a:xfrm>
        </p:spPr>
        <p:txBody>
          <a:bodyPr>
            <a:noAutofit/>
          </a:bodyPr>
          <a:lstStyle/>
          <a:p>
            <a:pPr marL="457200" indent="-457200">
              <a:buAutoNum type="arabicParenR"/>
            </a:pPr>
            <a:r>
              <a:rPr lang="en-IN" sz="4000" dirty="0"/>
              <a:t>Turning tool</a:t>
            </a:r>
          </a:p>
          <a:p>
            <a:pPr marL="457200" indent="-457200">
              <a:buAutoNum type="arabicParenR"/>
            </a:pPr>
            <a:r>
              <a:rPr lang="en-IN" sz="4000" dirty="0"/>
              <a:t>Facing tool</a:t>
            </a:r>
          </a:p>
          <a:p>
            <a:pPr marL="457200" indent="-457200">
              <a:buAutoNum type="arabicParenR"/>
            </a:pPr>
            <a:r>
              <a:rPr lang="en-IN" sz="4000" dirty="0"/>
              <a:t>Chamfering tool</a:t>
            </a:r>
          </a:p>
          <a:p>
            <a:pPr marL="457200" indent="-457200">
              <a:buAutoNum type="arabicParenR"/>
            </a:pPr>
            <a:r>
              <a:rPr lang="en-IN" sz="4000" dirty="0"/>
              <a:t>External Threading tool</a:t>
            </a:r>
          </a:p>
          <a:p>
            <a:pPr marL="457200" indent="-457200">
              <a:buAutoNum type="arabicParenR"/>
            </a:pPr>
            <a:r>
              <a:rPr lang="en-IN" sz="4000" dirty="0"/>
              <a:t>Internal threading tool</a:t>
            </a:r>
          </a:p>
          <a:p>
            <a:pPr marL="457200" indent="-457200">
              <a:buAutoNum type="arabicParenR"/>
            </a:pPr>
            <a:r>
              <a:rPr lang="en-IN" sz="4000" dirty="0"/>
              <a:t>Boring tool</a:t>
            </a:r>
          </a:p>
        </p:txBody>
      </p:sp>
    </p:spTree>
    <p:extLst>
      <p:ext uri="{BB962C8B-B14F-4D97-AF65-F5344CB8AC3E}">
        <p14:creationId xmlns:p14="http://schemas.microsoft.com/office/powerpoint/2010/main" xmlns="" val="35088158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381</TotalTime>
  <Words>2455</Words>
  <Application>Microsoft Office PowerPoint</Application>
  <PresentationFormat>Custom</PresentationFormat>
  <Paragraphs>279</Paragraphs>
  <Slides>65</Slides>
  <Notes>0</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Ion</vt:lpstr>
      <vt:lpstr>Workshop Technology -11</vt:lpstr>
      <vt:lpstr>                   Chapter-1   </vt:lpstr>
      <vt:lpstr>               INTRODUCTION</vt:lpstr>
      <vt:lpstr>CUTTING TOOLS</vt:lpstr>
      <vt:lpstr>Classification of cutting tools</vt:lpstr>
      <vt:lpstr>Single point cutting tools</vt:lpstr>
      <vt:lpstr>Multi point cutting tools</vt:lpstr>
      <vt:lpstr>Types of single point cutting tools</vt:lpstr>
      <vt:lpstr>Tools for Lathe Machine</vt:lpstr>
      <vt:lpstr>Tools for Planer</vt:lpstr>
      <vt:lpstr>Tools for shaper and slotter</vt:lpstr>
      <vt:lpstr>Single point cutting tool geometry</vt:lpstr>
      <vt:lpstr>Parts of single point cutting tools</vt:lpstr>
      <vt:lpstr>Principal angles of a single point cutting tool</vt:lpstr>
      <vt:lpstr>Parts of principal angle</vt:lpstr>
      <vt:lpstr>Parts of principal angle</vt:lpstr>
      <vt:lpstr>TOOL SIGNATURE</vt:lpstr>
      <vt:lpstr>Slide 18</vt:lpstr>
      <vt:lpstr>EFFECT OF TOOL SIGNATURE</vt:lpstr>
      <vt:lpstr>Heat produced during cutting</vt:lpstr>
      <vt:lpstr>Evolution of heat at three zones</vt:lpstr>
      <vt:lpstr>Effect of heat produced during cutting</vt:lpstr>
      <vt:lpstr>Prevention of heat produced during cutting</vt:lpstr>
      <vt:lpstr>Cutting Speed</vt:lpstr>
      <vt:lpstr>Effect of cutting speed and FEED</vt:lpstr>
      <vt:lpstr>Depth of Cut</vt:lpstr>
      <vt:lpstr>Effects</vt:lpstr>
      <vt:lpstr>CUTTING TOOL MATERIALSA</vt:lpstr>
      <vt:lpstr>PROPERTIES</vt:lpstr>
      <vt:lpstr>Various cutting tool Material</vt:lpstr>
      <vt:lpstr>CHAPTER - 2</vt:lpstr>
      <vt:lpstr>INTRODUCTION</vt:lpstr>
      <vt:lpstr>PRICIPAL OF TURNING</vt:lpstr>
      <vt:lpstr>VARIOUS TYPES OF LATHE</vt:lpstr>
      <vt:lpstr>Classification of various lathe</vt:lpstr>
      <vt:lpstr>LATHE SPECIFICATION</vt:lpstr>
      <vt:lpstr>DESCRIPTION AND FUNCTION OF PARTS OF LATHE</vt:lpstr>
      <vt:lpstr>BED</vt:lpstr>
      <vt:lpstr>HEAD STOCK</vt:lpstr>
      <vt:lpstr>TAIL STOCK</vt:lpstr>
      <vt:lpstr>Carriage</vt:lpstr>
      <vt:lpstr>Feed mechanism and Thread Cutting Mechanism</vt:lpstr>
      <vt:lpstr>Work holding devices</vt:lpstr>
      <vt:lpstr>Lathe Tools</vt:lpstr>
      <vt:lpstr>Lathe operation</vt:lpstr>
      <vt:lpstr>Plain and step turning</vt:lpstr>
      <vt:lpstr>Faacing</vt:lpstr>
      <vt:lpstr>Parting Off</vt:lpstr>
      <vt:lpstr>Taper Turning</vt:lpstr>
      <vt:lpstr>Eccentric Turning</vt:lpstr>
      <vt:lpstr>DRILLING</vt:lpstr>
      <vt:lpstr>Reaming</vt:lpstr>
      <vt:lpstr>BORING</vt:lpstr>
      <vt:lpstr>THREADING</vt:lpstr>
      <vt:lpstr>KNURLING</vt:lpstr>
      <vt:lpstr>FORM TURNING</vt:lpstr>
      <vt:lpstr>SPINNING</vt:lpstr>
      <vt:lpstr>CUTTING PARAMETERS</vt:lpstr>
      <vt:lpstr>LATHE ACCESSORIES</vt:lpstr>
      <vt:lpstr>LATHE ACCESSORIES</vt:lpstr>
      <vt:lpstr>CENTRE OR LATHE ACCESORIES</vt:lpstr>
      <vt:lpstr>LATHE CARRIERS</vt:lpstr>
      <vt:lpstr>CHUCKS</vt:lpstr>
      <vt:lpstr>FACE PLATE</vt:lpstr>
      <vt:lpstr>ANGLE PLATE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 Technology -11</dc:title>
  <dc:creator>sona meena</dc:creator>
  <cp:lastModifiedBy>acer</cp:lastModifiedBy>
  <cp:revision>40</cp:revision>
  <dcterms:created xsi:type="dcterms:W3CDTF">2018-04-09T07:04:00Z</dcterms:created>
  <dcterms:modified xsi:type="dcterms:W3CDTF">2018-04-19T10:04:15Z</dcterms:modified>
</cp:coreProperties>
</file>