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74" r:id="rId11"/>
    <p:sldId id="266" r:id="rId12"/>
    <p:sldId id="267" r:id="rId13"/>
    <p:sldId id="268" r:id="rId14"/>
    <p:sldId id="270" r:id="rId15"/>
    <p:sldId id="271" r:id="rId16"/>
    <p:sldId id="273" r:id="rId17"/>
    <p:sldId id="269" r:id="rId18"/>
    <p:sldId id="272" r:id="rId19"/>
    <p:sldId id="275" r:id="rId20"/>
    <p:sldId id="276" r:id="rId21"/>
    <p:sldId id="279" r:id="rId22"/>
    <p:sldId id="280" r:id="rId23"/>
    <p:sldId id="277" r:id="rId24"/>
    <p:sldId id="278" r:id="rId25"/>
    <p:sldId id="281" r:id="rId26"/>
    <p:sldId id="282" r:id="rId27"/>
    <p:sldId id="284" r:id="rId28"/>
    <p:sldId id="283" r:id="rId29"/>
    <p:sldId id="285" r:id="rId30"/>
    <p:sldId id="286" r:id="rId31"/>
    <p:sldId id="287" r:id="rId32"/>
    <p:sldId id="289" r:id="rId33"/>
    <p:sldId id="288" r:id="rId34"/>
    <p:sldId id="290" r:id="rId35"/>
    <p:sldId id="291" r:id="rId36"/>
    <p:sldId id="292"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Sentiment Analysis </a:t>
            </a:r>
            <a:br>
              <a:rPr lang="en-US" dirty="0" smtClean="0"/>
            </a:br>
            <a:r>
              <a:rPr lang="en-US" dirty="0" smtClean="0"/>
              <a:t>of</a:t>
            </a:r>
            <a:br>
              <a:rPr lang="en-US" dirty="0" smtClean="0"/>
            </a:br>
            <a:r>
              <a:rPr lang="en-US" dirty="0" smtClean="0"/>
              <a:t>Tweets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Reason For Low Accuracy For naïve </a:t>
            </a:r>
            <a:r>
              <a:rPr lang="en-US" dirty="0" err="1" smtClean="0"/>
              <a:t>Bayes</a:t>
            </a:r>
            <a:endParaRPr lang="en-US" dirty="0"/>
          </a:p>
        </p:txBody>
      </p:sp>
      <p:sp>
        <p:nvSpPr>
          <p:cNvPr id="3" name="Content Placeholder 2"/>
          <p:cNvSpPr>
            <a:spLocks noGrp="1"/>
          </p:cNvSpPr>
          <p:nvPr>
            <p:ph idx="1"/>
          </p:nvPr>
        </p:nvSpPr>
        <p:spPr/>
        <p:txBody>
          <a:bodyPr/>
          <a:lstStyle/>
          <a:p>
            <a:r>
              <a:rPr lang="en-US" dirty="0" smtClean="0"/>
              <a:t>Over –Fitting of data-set.</a:t>
            </a:r>
          </a:p>
          <a:p>
            <a:r>
              <a:rPr lang="en-US" dirty="0" smtClean="0"/>
              <a:t>Emoticons not taken into consideration for Analysis.</a:t>
            </a:r>
          </a:p>
          <a:p>
            <a:r>
              <a:rPr lang="en-US" dirty="0" smtClean="0"/>
              <a:t>Future-Aspect : </a:t>
            </a:r>
          </a:p>
          <a:p>
            <a:r>
              <a:rPr lang="en-US" dirty="0" smtClean="0"/>
              <a:t>(Training </a:t>
            </a:r>
            <a:r>
              <a:rPr lang="en-US" dirty="0" err="1" smtClean="0"/>
              <a:t>DataSet</a:t>
            </a:r>
            <a:r>
              <a:rPr lang="en-US" dirty="0" smtClean="0"/>
              <a:t> Can be increased )</a:t>
            </a:r>
          </a:p>
          <a:p>
            <a:r>
              <a:rPr lang="en-US" dirty="0" smtClean="0"/>
              <a:t>(Emoticons should not be removed and thus taken into consideration)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Support Vector machines - SVM</a:t>
            </a:r>
            <a:endParaRPr lang="en-US" dirty="0"/>
          </a:p>
        </p:txBody>
      </p:sp>
      <p:pic>
        <p:nvPicPr>
          <p:cNvPr id="4" name="Content Placeholder 6"/>
          <p:cNvPicPr>
            <a:picLocks noGrp="1" noChangeAspect="1"/>
          </p:cNvPicPr>
          <p:nvPr>
            <p:ph idx="1"/>
          </p:nvPr>
        </p:nvPicPr>
        <p:blipFill>
          <a:blip r:embed="rId2"/>
          <a:stretch>
            <a:fillRect/>
          </a:stretch>
        </p:blipFill>
        <p:spPr>
          <a:xfrm>
            <a:off x="533400" y="1143001"/>
            <a:ext cx="7924800" cy="5715000"/>
          </a:xfrm>
          <a:prstGeom prst="rect">
            <a:avLst/>
          </a:prstGeom>
          <a:scene3d>
            <a:camera prst="orthographicFront"/>
            <a:lightRig rig="threePt" dir="t"/>
          </a:scene3d>
          <a:sp3d>
            <a:bevelT/>
            <a:bevelB w="101600" prst="riblet"/>
          </a:sp3d>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5334000"/>
          </a:xfrm>
        </p:spPr>
        <p:txBody>
          <a:bodyPr>
            <a:noAutofit/>
          </a:bodyPr>
          <a:lstStyle/>
          <a:p>
            <a:r>
              <a:rPr lang="en-IN" sz="3000" dirty="0" smtClean="0"/>
              <a:t>Support Vector Machines (SVMs) are another technique which can be used to classify the tweets.</a:t>
            </a:r>
            <a:r>
              <a:rPr lang="en-US" sz="3000" dirty="0" smtClean="0"/>
              <a:t/>
            </a:r>
            <a:br>
              <a:rPr lang="en-US" sz="3000" dirty="0" smtClean="0"/>
            </a:br>
            <a:r>
              <a:rPr lang="en-IN" sz="3000" dirty="0" smtClean="0"/>
              <a:t>Support vector machines are supervised learning models with associated learning algorithms that analyse data used for classification and regression analysis. Given a set of training examples, each marked as belonging to one or the other of two categories, an SVM training algorithm builds a model that assigns new examples to one category or the other, making it a non-probabilistic binary linear classifier. </a:t>
            </a:r>
            <a:endParaRPr lang="en-US" sz="3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0"/>
            <a:ext cx="8229600" cy="1143000"/>
          </a:xfrm>
        </p:spPr>
        <p:txBody>
          <a:bodyPr>
            <a:noAutofit/>
          </a:bodyPr>
          <a:lstStyle/>
          <a:p>
            <a:r>
              <a:rPr lang="en-IN" sz="3200" dirty="0" smtClean="0"/>
              <a:t>More formally, a support vector machine constructs a </a:t>
            </a:r>
            <a:r>
              <a:rPr lang="en-IN" sz="3200" dirty="0" smtClean="0"/>
              <a:t>hyper plane </a:t>
            </a:r>
            <a:r>
              <a:rPr lang="en-IN" sz="3200" dirty="0" smtClean="0"/>
              <a:t>or set of </a:t>
            </a:r>
            <a:r>
              <a:rPr lang="en-IN" sz="3200" dirty="0" smtClean="0"/>
              <a:t>hyper planes </a:t>
            </a:r>
            <a:r>
              <a:rPr lang="en-IN" sz="3200" dirty="0" smtClean="0"/>
              <a:t>in a high- or infinite-dimensional space, which can be used for classification, regression, or other tasks. Intuitively, a good separation is achieved by the </a:t>
            </a:r>
            <a:r>
              <a:rPr lang="en-IN" sz="3200" dirty="0" err="1" smtClean="0"/>
              <a:t>hyperplane</a:t>
            </a:r>
            <a:r>
              <a:rPr lang="en-IN" sz="3200" dirty="0" smtClean="0"/>
              <a:t> that has the largest distance to the nearest training-data point of any class (so-called functional margin), since in general the larger the margin the lower the generalization error of the classifier.</a:t>
            </a:r>
            <a:r>
              <a:rPr lang="en-US" sz="3200" dirty="0" smtClean="0"/>
              <a:t/>
            </a:r>
            <a:br>
              <a:rPr lang="en-US" sz="3200" dirty="0" smtClean="0"/>
            </a:br>
            <a:endParaRPr lang="en-US" sz="3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95600"/>
            <a:ext cx="8229600" cy="1143000"/>
          </a:xfrm>
        </p:spPr>
        <p:txBody>
          <a:bodyPr>
            <a:noAutofit/>
          </a:bodyPr>
          <a:lstStyle/>
          <a:p>
            <a:r>
              <a:rPr lang="en-IN" sz="3000" b="1" u="sng" dirty="0" smtClean="0"/>
              <a:t>Advantages:</a:t>
            </a:r>
            <a:r>
              <a:rPr lang="en-US" sz="3000" b="1" u="sng" dirty="0" smtClean="0"/>
              <a:t/>
            </a:r>
            <a:br>
              <a:rPr lang="en-US" sz="3000" b="1" u="sng" dirty="0" smtClean="0"/>
            </a:br>
            <a:r>
              <a:rPr lang="en-IN" sz="3000" dirty="0" smtClean="0"/>
              <a:t> </a:t>
            </a:r>
            <a:r>
              <a:rPr lang="en-US" sz="3000" dirty="0" smtClean="0"/>
              <a:t/>
            </a:r>
            <a:br>
              <a:rPr lang="en-US" sz="3000" dirty="0" smtClean="0"/>
            </a:br>
            <a:r>
              <a:rPr lang="en-IN" sz="3000" dirty="0" smtClean="0"/>
              <a:t>Effective in high dimensional spaces.</a:t>
            </a:r>
            <a:r>
              <a:rPr lang="en-US" sz="3000" dirty="0" smtClean="0"/>
              <a:t/>
            </a:r>
            <a:br>
              <a:rPr lang="en-US" sz="3000" dirty="0" smtClean="0"/>
            </a:br>
            <a:r>
              <a:rPr lang="en-IN" sz="3000" dirty="0" smtClean="0"/>
              <a:t>Effective in cases where number of dimensions is greater than the number of samples.</a:t>
            </a:r>
            <a:r>
              <a:rPr lang="en-US" sz="3000" dirty="0" smtClean="0"/>
              <a:t/>
            </a:r>
            <a:br>
              <a:rPr lang="en-US" sz="3000" dirty="0" smtClean="0"/>
            </a:br>
            <a:r>
              <a:rPr lang="en-IN" sz="3000" dirty="0" smtClean="0"/>
              <a:t>Uses a subset of training points in the </a:t>
            </a:r>
            <a:r>
              <a:rPr lang="en-IN" sz="3000" dirty="0" err="1" smtClean="0"/>
              <a:t>desision</a:t>
            </a:r>
            <a:r>
              <a:rPr lang="en-IN" sz="3000" dirty="0" smtClean="0"/>
              <a:t> function (support vectors), therefore more memory efficient.</a:t>
            </a:r>
            <a:r>
              <a:rPr lang="en-US" sz="3000" dirty="0" smtClean="0"/>
              <a:t/>
            </a:r>
            <a:br>
              <a:rPr lang="en-US" sz="3000" dirty="0" smtClean="0"/>
            </a:br>
            <a:r>
              <a:rPr lang="en-IN" sz="3000" dirty="0" smtClean="0"/>
              <a:t>They are versatile.</a:t>
            </a:r>
            <a:r>
              <a:rPr lang="en-US" sz="3000" dirty="0" smtClean="0"/>
              <a:t/>
            </a:r>
            <a:br>
              <a:rPr lang="en-US" sz="3000" dirty="0" smtClean="0"/>
            </a:br>
            <a:r>
              <a:rPr lang="en-IN" sz="3000" dirty="0" smtClean="0"/>
              <a:t>SVMs can work effectively on smaller training datasets as they don't rely on the entire data.</a:t>
            </a:r>
            <a:r>
              <a:rPr lang="en-US" sz="3000" dirty="0" smtClean="0"/>
              <a:t/>
            </a:r>
            <a:br>
              <a:rPr lang="en-US" sz="3000" dirty="0" smtClean="0"/>
            </a:br>
            <a:endParaRPr lang="en-US" sz="3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0"/>
            <a:ext cx="8229600" cy="1143000"/>
          </a:xfrm>
        </p:spPr>
        <p:txBody>
          <a:bodyPr>
            <a:noAutofit/>
          </a:bodyPr>
          <a:lstStyle/>
          <a:p>
            <a:r>
              <a:rPr lang="en-IN" sz="3000" b="1" u="sng" dirty="0" smtClean="0"/>
              <a:t>Disadvantages:</a:t>
            </a:r>
            <a:r>
              <a:rPr lang="en-US" sz="3000" b="1" u="sng" dirty="0" smtClean="0"/>
              <a:t/>
            </a:r>
            <a:br>
              <a:rPr lang="en-US" sz="3000" b="1" u="sng" dirty="0" smtClean="0"/>
            </a:br>
            <a:r>
              <a:rPr lang="en-IN" sz="3000" dirty="0" smtClean="0"/>
              <a:t> </a:t>
            </a:r>
            <a:r>
              <a:rPr lang="en-US" sz="3000" dirty="0" smtClean="0"/>
              <a:t/>
            </a:r>
            <a:br>
              <a:rPr lang="en-US" sz="3000" dirty="0" smtClean="0"/>
            </a:br>
            <a:r>
              <a:rPr lang="en-IN" sz="3000" dirty="0" smtClean="0"/>
              <a:t>They are not suitable for larger datasets because the training time with SVMs can be high and much more computationally intensive.</a:t>
            </a:r>
            <a:r>
              <a:rPr lang="en-US" sz="3000" dirty="0" smtClean="0"/>
              <a:t/>
            </a:r>
            <a:br>
              <a:rPr lang="en-US" sz="3000" dirty="0" smtClean="0"/>
            </a:br>
            <a:r>
              <a:rPr lang="en-IN" sz="3000" dirty="0" smtClean="0"/>
              <a:t>They are less effective on noisier datasets that have overlapping classes.</a:t>
            </a:r>
            <a:r>
              <a:rPr lang="en-US" sz="3000" dirty="0" smtClean="0"/>
              <a:t/>
            </a:r>
            <a:br>
              <a:rPr lang="en-US" sz="3000" dirty="0" smtClean="0"/>
            </a:br>
            <a:endParaRPr lang="en-US" sz="3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For Low Accuracy in SVM</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The matrix created was highly sparse.</a:t>
            </a:r>
          </a:p>
          <a:p>
            <a:pPr>
              <a:buFont typeface="Wingdings" panose="05000000000000000000" pitchFamily="2" charset="2"/>
              <a:buChar char="v"/>
            </a:pPr>
            <a:r>
              <a:rPr lang="en-US" dirty="0" smtClean="0"/>
              <a:t>This led to a low prediction result of </a:t>
            </a:r>
            <a:r>
              <a:rPr lang="en-US" dirty="0" smtClean="0"/>
              <a:t>35-40%</a:t>
            </a:r>
            <a:endParaRPr lang="en-US" dirty="0" smtClean="0"/>
          </a:p>
          <a:p>
            <a:r>
              <a:rPr lang="en-US" dirty="0" smtClean="0"/>
              <a:t>Future aspect </a:t>
            </a:r>
            <a:r>
              <a:rPr lang="en-US" dirty="0" smtClean="0">
                <a:sym typeface="Wingdings" pitchFamily="2" charset="2"/>
              </a:rPr>
              <a:t>: (Use Dimension Reduction Technique like PCA for Increasing the accuracy.)</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b="1" u="sng" dirty="0" smtClean="0"/>
              <a:t>Maximum </a:t>
            </a:r>
            <a:r>
              <a:rPr lang="en-IN" b="1" u="sng" dirty="0" smtClean="0"/>
              <a:t>entropy</a:t>
            </a:r>
            <a:endParaRPr lang="en-US" b="1" u="sng" dirty="0"/>
          </a:p>
        </p:txBody>
      </p:sp>
      <p:sp>
        <p:nvSpPr>
          <p:cNvPr id="3" name="Content Placeholder 2"/>
          <p:cNvSpPr>
            <a:spLocks noGrp="1"/>
          </p:cNvSpPr>
          <p:nvPr>
            <p:ph idx="1"/>
          </p:nvPr>
        </p:nvSpPr>
        <p:spPr>
          <a:xfrm>
            <a:off x="457200" y="990600"/>
            <a:ext cx="8229600" cy="4525963"/>
          </a:xfrm>
        </p:spPr>
        <p:txBody>
          <a:bodyPr/>
          <a:lstStyle/>
          <a:p>
            <a:r>
              <a:rPr lang="en-IN" dirty="0" smtClean="0"/>
              <a:t>The </a:t>
            </a:r>
            <a:r>
              <a:rPr lang="en-IN" b="1" dirty="0" smtClean="0"/>
              <a:t>principle of maximum entropy</a:t>
            </a:r>
            <a:r>
              <a:rPr lang="en-IN" dirty="0" smtClean="0"/>
              <a:t> states that the probability distribution which best represents the current state of knowledge is the one with largest entropy, in the context of precisely stated prior data (such as a proposition that expresses testable information</a:t>
            </a:r>
            <a:r>
              <a:rPr lang="en-IN" dirty="0" smtClean="0"/>
              <a:t>).</a:t>
            </a:r>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38400"/>
            <a:ext cx="8229600" cy="1143000"/>
          </a:xfrm>
        </p:spPr>
        <p:txBody>
          <a:bodyPr/>
          <a:lstStyle/>
          <a:p>
            <a:endParaRPr lang="en-US" dirty="0"/>
          </a:p>
        </p:txBody>
      </p:sp>
      <p:pic>
        <p:nvPicPr>
          <p:cNvPr id="4" name="Picture 3" descr="Capture.PNG"/>
          <p:cNvPicPr/>
          <p:nvPr/>
        </p:nvPicPr>
        <p:blipFill>
          <a:blip r:embed="rId2"/>
          <a:stretch>
            <a:fillRect/>
          </a:stretch>
        </p:blipFill>
        <p:spPr>
          <a:xfrm>
            <a:off x="304800" y="1066800"/>
            <a:ext cx="8458200" cy="4191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pPr algn="l"/>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Problem Statement: Given a set of Tweets, classify whether the tweet is of positive ,negative or neutral sentiment.</a:t>
            </a:r>
            <a:br>
              <a:rPr lang="en-US" dirty="0" smtClean="0"/>
            </a:br>
            <a:r>
              <a:rPr lang="en-US" dirty="0" smtClean="0"/>
              <a:t/>
            </a:r>
            <a:br>
              <a:rPr lang="en-US" dirty="0" smtClean="0"/>
            </a:br>
            <a:r>
              <a:rPr lang="en-IN" dirty="0" smtClean="0"/>
              <a:t>For </a:t>
            </a:r>
            <a:r>
              <a:rPr lang="en-IN" dirty="0" smtClean="0"/>
              <a:t>tweet conveying both a positive and negative sentiment, whichever is the stronger sentiment should be </a:t>
            </a:r>
            <a:r>
              <a:rPr lang="en-IN" dirty="0" smtClean="0"/>
              <a:t>chosen.</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Crawling</a:t>
            </a:r>
            <a:endParaRPr lang="en-US" dirty="0"/>
          </a:p>
        </p:txBody>
      </p:sp>
      <p:pic>
        <p:nvPicPr>
          <p:cNvPr id="4" name="Content Placeholder 3" descr="WhatsApp Image 2018-03-29 at 22.37.29.jpeg"/>
          <p:cNvPicPr>
            <a:picLocks noGrp="1" noChangeAspect="1"/>
          </p:cNvPicPr>
          <p:nvPr>
            <p:ph idx="1"/>
          </p:nvPr>
        </p:nvPicPr>
        <p:blipFill>
          <a:blip r:embed="rId2"/>
          <a:stretch>
            <a:fillRect/>
          </a:stretch>
        </p:blipFill>
        <p:spPr>
          <a:xfrm>
            <a:off x="0" y="1524000"/>
            <a:ext cx="9144000" cy="533400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API Interaction</a:t>
            </a:r>
            <a:endParaRPr lang="en-US" dirty="0"/>
          </a:p>
        </p:txBody>
      </p:sp>
      <p:pic>
        <p:nvPicPr>
          <p:cNvPr id="4" name="Picture 2" descr="image0"/>
          <p:cNvPicPr>
            <a:picLocks noGrp="1" noChangeAspect="1" noChangeArrowheads="1"/>
          </p:cNvPicPr>
          <p:nvPr>
            <p:ph idx="4294967295"/>
          </p:nvPr>
        </p:nvPicPr>
        <p:blipFill>
          <a:blip r:embed="rId2">
            <a:extLst>
              <a:ext uri="{28A0092B-C50C-407E-A947-70E740481C1C}">
                <a14:useLocalDpi xmlns:a14="http://schemas.microsoft.com/office/drawing/2010/main" xmlns="" val="0"/>
              </a:ext>
            </a:extLst>
          </a:blip>
          <a:srcRect/>
          <a:stretch>
            <a:fillRect/>
          </a:stretch>
        </p:blipFill>
        <p:spPr bwMode="auto">
          <a:xfrm>
            <a:off x="457200" y="1295400"/>
            <a:ext cx="7872413" cy="38100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Tweepy</a:t>
            </a:r>
            <a:endParaRPr lang="en-US" dirty="0"/>
          </a:p>
        </p:txBody>
      </p:sp>
      <p:pic>
        <p:nvPicPr>
          <p:cNvPr id="4" name="Content Placeholder 3" descr="Screenshot from 2018-04-18 22-51-04.png"/>
          <p:cNvPicPr>
            <a:picLocks noGrp="1" noChangeAspect="1"/>
          </p:cNvPicPr>
          <p:nvPr>
            <p:ph idx="1"/>
          </p:nvPr>
        </p:nvPicPr>
        <p:blipFill>
          <a:blip r:embed="rId2"/>
          <a:stretch>
            <a:fillRect/>
          </a:stretch>
        </p:blipFill>
        <p:spPr>
          <a:xfrm>
            <a:off x="0" y="1292687"/>
            <a:ext cx="9221057" cy="5565313"/>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t>crawling</a:t>
            </a:r>
            <a:endParaRPr lang="en-US" sz="2000" dirty="0"/>
          </a:p>
        </p:txBody>
      </p:sp>
      <p:pic>
        <p:nvPicPr>
          <p:cNvPr id="8" name="Content Placeholder 7" descr="4(1).png"/>
          <p:cNvPicPr>
            <a:picLocks noGrp="1" noChangeAspect="1"/>
          </p:cNvPicPr>
          <p:nvPr>
            <p:ph idx="1"/>
          </p:nvPr>
        </p:nvPicPr>
        <p:blipFill>
          <a:blip r:embed="rId2"/>
          <a:stretch>
            <a:fillRect/>
          </a:stretch>
        </p:blipFill>
        <p:spPr>
          <a:xfrm>
            <a:off x="0" y="1143000"/>
            <a:ext cx="9627653" cy="5562600"/>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Filtering</a:t>
            </a:r>
            <a:endParaRPr lang="en-US" dirty="0"/>
          </a:p>
        </p:txBody>
      </p:sp>
      <p:pic>
        <p:nvPicPr>
          <p:cNvPr id="4" name="Content Placeholder 3" descr="4(1).png"/>
          <p:cNvPicPr>
            <a:picLocks noGrp="1" noChangeAspect="1"/>
          </p:cNvPicPr>
          <p:nvPr>
            <p:ph idx="4294967295"/>
          </p:nvPr>
        </p:nvPicPr>
        <p:blipFill>
          <a:blip r:embed="rId2"/>
          <a:stretch>
            <a:fillRect/>
          </a:stretch>
        </p:blipFill>
        <p:spPr>
          <a:xfrm>
            <a:off x="0" y="1265237"/>
            <a:ext cx="9144000" cy="5592763"/>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Extraction:	</a:t>
            </a:r>
            <a:endParaRPr lang="en-US" dirty="0"/>
          </a:p>
        </p:txBody>
      </p:sp>
      <p:sp>
        <p:nvSpPr>
          <p:cNvPr id="3" name="Content Placeholder 2"/>
          <p:cNvSpPr>
            <a:spLocks noGrp="1"/>
          </p:cNvSpPr>
          <p:nvPr>
            <p:ph idx="1"/>
          </p:nvPr>
        </p:nvSpPr>
        <p:spPr/>
        <p:txBody>
          <a:bodyPr/>
          <a:lstStyle/>
          <a:p>
            <a:r>
              <a:rPr lang="en-US" dirty="0" smtClean="0"/>
              <a:t>After the removal of the following –</a:t>
            </a:r>
          </a:p>
          <a:p>
            <a:pPr lvl="1">
              <a:buFont typeface="Wingdings" panose="05000000000000000000" pitchFamily="2" charset="2"/>
              <a:buChar char="v"/>
            </a:pPr>
            <a:r>
              <a:rPr lang="en-US" dirty="0" smtClean="0"/>
              <a:t>HTML tags</a:t>
            </a:r>
          </a:p>
          <a:p>
            <a:pPr lvl="1">
              <a:buFont typeface="Wingdings" panose="05000000000000000000" pitchFamily="2" charset="2"/>
              <a:buChar char="v"/>
            </a:pPr>
            <a:r>
              <a:rPr lang="en-US" dirty="0" smtClean="0"/>
              <a:t>URL links</a:t>
            </a:r>
          </a:p>
          <a:p>
            <a:pPr lvl="1">
              <a:buFont typeface="Wingdings" panose="05000000000000000000" pitchFamily="2" charset="2"/>
              <a:buChar char="v"/>
            </a:pPr>
            <a:r>
              <a:rPr lang="en-US" dirty="0" smtClean="0"/>
              <a:t>Username</a:t>
            </a:r>
          </a:p>
          <a:p>
            <a:pPr lvl="1">
              <a:buFont typeface="Wingdings" panose="05000000000000000000" pitchFamily="2" charset="2"/>
              <a:buChar char="v"/>
            </a:pPr>
            <a:r>
              <a:rPr lang="en-US" dirty="0" smtClean="0"/>
              <a:t>Stop words</a:t>
            </a:r>
          </a:p>
          <a:p>
            <a:pPr lvl="1">
              <a:buFont typeface="Wingdings" panose="05000000000000000000" pitchFamily="2" charset="2"/>
              <a:buChar char="v"/>
            </a:pPr>
            <a:r>
              <a:rPr lang="en-US" dirty="0" smtClean="0"/>
              <a:t>Emoticons</a:t>
            </a:r>
          </a:p>
          <a:p>
            <a:pPr lvl="1">
              <a:buNone/>
            </a:pPr>
            <a:r>
              <a:rPr lang="en-US" dirty="0" smtClean="0"/>
              <a:t>We got the feature Vector—</a:t>
            </a:r>
          </a:p>
          <a:p>
            <a:pPr lvl="1">
              <a:buNone/>
            </a:pP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362200"/>
            <a:ext cx="9144001" cy="1250156"/>
          </a:xfrm>
          <a:prstGeom prst="rect">
            <a:avLst/>
          </a:prstGeom>
        </p:spPr>
      </p:pic>
      <p:pic>
        <p:nvPicPr>
          <p:cNvPr id="5" name="Picture 4"/>
          <p:cNvPicPr>
            <a:picLocks noChangeAspect="1"/>
          </p:cNvPicPr>
          <p:nvPr/>
        </p:nvPicPr>
        <p:blipFill>
          <a:blip r:embed="rId3"/>
          <a:stretch>
            <a:fillRect/>
          </a:stretch>
        </p:blipFill>
        <p:spPr>
          <a:xfrm>
            <a:off x="0" y="533400"/>
            <a:ext cx="9144000" cy="1026652"/>
          </a:xfrm>
          <a:prstGeom prst="rect">
            <a:avLst/>
          </a:prstGeom>
        </p:spPr>
      </p:pic>
      <p:pic>
        <p:nvPicPr>
          <p:cNvPr id="6" name="Picture 5"/>
          <p:cNvPicPr>
            <a:picLocks noChangeAspect="1"/>
          </p:cNvPicPr>
          <p:nvPr/>
        </p:nvPicPr>
        <p:blipFill>
          <a:blip r:embed="rId4"/>
          <a:stretch>
            <a:fillRect/>
          </a:stretch>
        </p:blipFill>
        <p:spPr>
          <a:xfrm>
            <a:off x="0" y="4572000"/>
            <a:ext cx="9144000" cy="1398387"/>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Genarating</a:t>
            </a:r>
            <a:r>
              <a:rPr lang="en-US" dirty="0" smtClean="0"/>
              <a:t> </a:t>
            </a:r>
            <a:r>
              <a:rPr lang="en-US" dirty="0" err="1" smtClean="0"/>
              <a:t>DataSets</a:t>
            </a:r>
            <a:endParaRPr lang="en-US" dirty="0"/>
          </a:p>
        </p:txBody>
      </p:sp>
      <p:sp>
        <p:nvSpPr>
          <p:cNvPr id="3" name="Content Placeholder 2"/>
          <p:cNvSpPr>
            <a:spLocks noGrp="1"/>
          </p:cNvSpPr>
          <p:nvPr>
            <p:ph idx="1"/>
          </p:nvPr>
        </p:nvSpPr>
        <p:spPr/>
        <p:txBody>
          <a:bodyPr>
            <a:normAutofit fontScale="92500" lnSpcReduction="10000"/>
          </a:bodyPr>
          <a:lstStyle/>
          <a:p>
            <a:r>
              <a:rPr lang="en-US" sz="3000" dirty="0" smtClean="0"/>
              <a:t>We used </a:t>
            </a:r>
            <a:r>
              <a:rPr lang="en-US" sz="3000" dirty="0" err="1" smtClean="0"/>
              <a:t>TextBlob</a:t>
            </a:r>
            <a:r>
              <a:rPr lang="en-US" sz="3000" dirty="0" smtClean="0"/>
              <a:t> and manual verification for </a:t>
            </a:r>
            <a:r>
              <a:rPr lang="en-US" sz="3000" dirty="0" err="1" smtClean="0"/>
              <a:t>genarating</a:t>
            </a:r>
            <a:r>
              <a:rPr lang="en-US" sz="3000" dirty="0" smtClean="0"/>
              <a:t> real time dataset .</a:t>
            </a:r>
          </a:p>
          <a:p>
            <a:r>
              <a:rPr lang="en-IN" sz="3000" i="1" dirty="0" err="1" smtClean="0"/>
              <a:t>TextBlob</a:t>
            </a:r>
            <a:r>
              <a:rPr lang="en-IN" sz="3000" dirty="0" smtClean="0"/>
              <a:t> is a Python (2 and 3) library for processing textual data. It provides a simple API for diving into common natural language processing (NLP) tasks such as part-of-speech tagging, noun phrase extraction, sentiment analysis, classification, translation, and more.</a:t>
            </a:r>
            <a:endParaRPr lang="en-US" sz="3000" dirty="0" smtClean="0"/>
          </a:p>
          <a:p>
            <a:r>
              <a:rPr lang="en-IN" sz="3000" dirty="0" smtClean="0"/>
              <a:t>We have used </a:t>
            </a:r>
            <a:r>
              <a:rPr lang="en-IN" sz="3000" dirty="0" err="1" smtClean="0"/>
              <a:t>TextBlob</a:t>
            </a:r>
            <a:r>
              <a:rPr lang="en-IN" sz="3000" dirty="0" smtClean="0"/>
              <a:t> to classify the training dataset for Naive-</a:t>
            </a:r>
            <a:r>
              <a:rPr lang="en-IN" sz="3000" dirty="0" err="1" smtClean="0"/>
              <a:t>Bayes</a:t>
            </a:r>
            <a:r>
              <a:rPr lang="en-IN" sz="3000" dirty="0" smtClean="0"/>
              <a:t> Classification.</a:t>
            </a:r>
            <a:endParaRPr lang="en-US" sz="3000"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TextBlob</a:t>
            </a:r>
            <a:endParaRPr lang="en-US" dirty="0"/>
          </a:p>
        </p:txBody>
      </p:sp>
      <p:pic>
        <p:nvPicPr>
          <p:cNvPr id="4" name="Content Placeholder 3" descr="snip3TB.JPG"/>
          <p:cNvPicPr>
            <a:picLocks noGrp="1" noChangeAspect="1"/>
          </p:cNvPicPr>
          <p:nvPr>
            <p:ph idx="1"/>
          </p:nvPr>
        </p:nvPicPr>
        <p:blipFill>
          <a:blip r:embed="rId2"/>
          <a:stretch>
            <a:fillRect/>
          </a:stretch>
        </p:blipFill>
        <p:spPr>
          <a:xfrm>
            <a:off x="685800" y="1752600"/>
            <a:ext cx="8019143" cy="25908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t>
            </a:r>
            <a:r>
              <a:rPr lang="en-US" dirty="0" err="1" smtClean="0"/>
              <a:t>DataSet</a:t>
            </a:r>
            <a:endParaRPr lang="en-US" dirty="0"/>
          </a:p>
        </p:txBody>
      </p:sp>
      <p:pic>
        <p:nvPicPr>
          <p:cNvPr id="4" name="Content Placeholder 3" descr="3(1).png"/>
          <p:cNvPicPr>
            <a:picLocks noGrp="1" noChangeAspect="1"/>
          </p:cNvPicPr>
          <p:nvPr>
            <p:ph idx="1"/>
          </p:nvPr>
        </p:nvPicPr>
        <p:blipFill>
          <a:blip r:embed="rId2"/>
          <a:stretch>
            <a:fillRect/>
          </a:stretch>
        </p:blipFill>
        <p:spPr>
          <a:xfrm>
            <a:off x="0" y="1295400"/>
            <a:ext cx="9144000" cy="55626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Saket\Pictures\WhatsApp Image 2018-03-22 at 19.42.05.jpeg"/>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Datasets</a:t>
            </a:r>
            <a:endParaRPr lang="en-US" dirty="0"/>
          </a:p>
        </p:txBody>
      </p:sp>
      <p:sp>
        <p:nvSpPr>
          <p:cNvPr id="5" name="Content Placeholder 4"/>
          <p:cNvSpPr>
            <a:spLocks noGrp="1"/>
          </p:cNvSpPr>
          <p:nvPr>
            <p:ph idx="1"/>
          </p:nvPr>
        </p:nvSpPr>
        <p:spPr/>
        <p:txBody>
          <a:bodyPr/>
          <a:lstStyle/>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7772400" cy="1470025"/>
          </a:xfrm>
        </p:spPr>
        <p:txBody>
          <a:bodyPr/>
          <a:lstStyle/>
          <a:p>
            <a:r>
              <a:rPr lang="en-US" dirty="0" smtClean="0"/>
              <a:t>Training and Testing</a:t>
            </a:r>
            <a:endParaRPr lang="en-US" dirty="0"/>
          </a:p>
        </p:txBody>
      </p:sp>
      <p:sp>
        <p:nvSpPr>
          <p:cNvPr id="10" name="Subtitle 9"/>
          <p:cNvSpPr>
            <a:spLocks noGrp="1"/>
          </p:cNvSpPr>
          <p:nvPr>
            <p:ph type="subTitle" idx="1"/>
          </p:nvPr>
        </p:nvSpPr>
        <p:spPr>
          <a:xfrm>
            <a:off x="228600" y="1600200"/>
            <a:ext cx="6400800" cy="1752600"/>
          </a:xfrm>
        </p:spPr>
        <p:txBody>
          <a:bodyPr/>
          <a:lstStyle/>
          <a:p>
            <a:pPr algn="l"/>
            <a:r>
              <a:rPr lang="en-US" dirty="0" smtClean="0">
                <a:solidFill>
                  <a:schemeClr val="tx1"/>
                </a:solidFill>
              </a:rPr>
              <a:t>Naïve -</a:t>
            </a:r>
            <a:r>
              <a:rPr lang="en-US" dirty="0" err="1" smtClean="0">
                <a:solidFill>
                  <a:schemeClr val="tx1"/>
                </a:solidFill>
              </a:rPr>
              <a:t>bayes</a:t>
            </a:r>
            <a:endParaRPr lang="en-US" dirty="0">
              <a:solidFill>
                <a:schemeClr val="tx1"/>
              </a:solidFill>
            </a:endParaRPr>
          </a:p>
        </p:txBody>
      </p:sp>
      <p:pic>
        <p:nvPicPr>
          <p:cNvPr id="8" name="Content Placeholder 7" descr="nb.JPG"/>
          <p:cNvPicPr>
            <a:picLocks noGrp="1" noChangeAspect="1"/>
          </p:cNvPicPr>
          <p:nvPr>
            <p:ph idx="4294967295"/>
          </p:nvPr>
        </p:nvPicPr>
        <p:blipFill>
          <a:blip r:embed="rId2"/>
          <a:stretch>
            <a:fillRect/>
          </a:stretch>
        </p:blipFill>
        <p:spPr>
          <a:xfrm>
            <a:off x="381000" y="2743200"/>
            <a:ext cx="8458200" cy="609600"/>
          </a:xfrm>
        </p:spPr>
      </p:pic>
      <p:pic>
        <p:nvPicPr>
          <p:cNvPr id="9" name="Picture 8" descr="nbtest.JPG"/>
          <p:cNvPicPr>
            <a:picLocks noChangeAspect="1"/>
          </p:cNvPicPr>
          <p:nvPr/>
        </p:nvPicPr>
        <p:blipFill>
          <a:blip r:embed="rId3"/>
          <a:stretch>
            <a:fillRect/>
          </a:stretch>
        </p:blipFill>
        <p:spPr>
          <a:xfrm>
            <a:off x="447510" y="4191000"/>
            <a:ext cx="8391690" cy="14808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Sentiment pie-chart of naïve </a:t>
            </a:r>
            <a:r>
              <a:rPr lang="en-US" dirty="0" err="1" smtClean="0"/>
              <a:t>bayes</a:t>
            </a:r>
            <a:r>
              <a:rPr lang="en-US" dirty="0" smtClean="0"/>
              <a:t>.</a:t>
            </a:r>
            <a:endParaRPr lang="en-US" dirty="0"/>
          </a:p>
        </p:txBody>
      </p:sp>
      <p:pic>
        <p:nvPicPr>
          <p:cNvPr id="4" name="Content Placeholder 3" descr="2.png"/>
          <p:cNvPicPr>
            <a:picLocks noGrp="1" noChangeAspect="1"/>
          </p:cNvPicPr>
          <p:nvPr>
            <p:ph idx="1"/>
          </p:nvPr>
        </p:nvPicPr>
        <p:blipFill>
          <a:blip r:embed="rId2"/>
          <a:stretch>
            <a:fillRect/>
          </a:stretch>
        </p:blipFill>
        <p:spPr>
          <a:xfrm>
            <a:off x="457200" y="1295400"/>
            <a:ext cx="8403034" cy="4724400"/>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229600" cy="4525963"/>
          </a:xfrm>
        </p:spPr>
        <p:txBody>
          <a:bodyPr/>
          <a:lstStyle/>
          <a:p>
            <a:r>
              <a:rPr lang="en-US" dirty="0" err="1" smtClean="0"/>
              <a:t>Svm</a:t>
            </a:r>
            <a:endParaRPr lang="en-US" dirty="0" smtClean="0"/>
          </a:p>
          <a:p>
            <a:pPr>
              <a:buNone/>
            </a:pPr>
            <a:r>
              <a:rPr lang="en-US" dirty="0" smtClean="0"/>
              <a:t> </a:t>
            </a:r>
            <a:endParaRPr lang="en-US" dirty="0"/>
          </a:p>
        </p:txBody>
      </p:sp>
      <p:pic>
        <p:nvPicPr>
          <p:cNvPr id="4" name="Picture 3" descr="svmtest.JPG"/>
          <p:cNvPicPr>
            <a:picLocks noChangeAspect="1"/>
          </p:cNvPicPr>
          <p:nvPr/>
        </p:nvPicPr>
        <p:blipFill>
          <a:blip r:embed="rId2"/>
          <a:stretch>
            <a:fillRect/>
          </a:stretch>
        </p:blipFill>
        <p:spPr>
          <a:xfrm>
            <a:off x="0" y="5334000"/>
            <a:ext cx="9144000" cy="635775"/>
          </a:xfrm>
          <a:prstGeom prst="rect">
            <a:avLst/>
          </a:prstGeom>
        </p:spPr>
      </p:pic>
      <p:pic>
        <p:nvPicPr>
          <p:cNvPr id="5" name="Picture 4" descr="svmtrain.JPG"/>
          <p:cNvPicPr>
            <a:picLocks noChangeAspect="1"/>
          </p:cNvPicPr>
          <p:nvPr/>
        </p:nvPicPr>
        <p:blipFill>
          <a:blip r:embed="rId3"/>
          <a:stretch>
            <a:fillRect/>
          </a:stretch>
        </p:blipFill>
        <p:spPr>
          <a:xfrm>
            <a:off x="0" y="1905000"/>
            <a:ext cx="9144000" cy="241395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Accuracy Comparison </a:t>
            </a:r>
            <a:endParaRPr lang="en-US" dirty="0"/>
          </a:p>
        </p:txBody>
      </p:sp>
      <p:pic>
        <p:nvPicPr>
          <p:cNvPr id="4" name="Content Placeholder 3" descr="Screenshot from 2018-04-16 15-23-48.png"/>
          <p:cNvPicPr>
            <a:picLocks noGrp="1" noChangeAspect="1"/>
          </p:cNvPicPr>
          <p:nvPr>
            <p:ph idx="4294967295"/>
          </p:nvPr>
        </p:nvPicPr>
        <p:blipFill>
          <a:blip r:embed="rId2"/>
          <a:stretch>
            <a:fillRect/>
          </a:stretch>
        </p:blipFill>
        <p:spPr>
          <a:xfrm>
            <a:off x="76200" y="1219200"/>
            <a:ext cx="8945308" cy="5638800"/>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
            <a:ext cx="7772400" cy="1470025"/>
          </a:xfrm>
        </p:spPr>
        <p:txBody>
          <a:bodyPr/>
          <a:lstStyle/>
          <a:p>
            <a:r>
              <a:rPr lang="en-US" dirty="0" smtClean="0"/>
              <a:t>Future scope/work:</a:t>
            </a:r>
            <a:endParaRPr lang="en-US" dirty="0"/>
          </a:p>
        </p:txBody>
      </p:sp>
      <p:sp>
        <p:nvSpPr>
          <p:cNvPr id="3" name="Subtitle 2"/>
          <p:cNvSpPr>
            <a:spLocks noGrp="1"/>
          </p:cNvSpPr>
          <p:nvPr>
            <p:ph type="subTitle" idx="1"/>
          </p:nvPr>
        </p:nvSpPr>
        <p:spPr>
          <a:xfrm>
            <a:off x="1143000" y="1981200"/>
            <a:ext cx="6400800" cy="1752600"/>
          </a:xfrm>
        </p:spPr>
        <p:txBody>
          <a:bodyPr>
            <a:normAutofit fontScale="25000" lnSpcReduction="20000"/>
          </a:bodyPr>
          <a:lstStyle/>
          <a:p>
            <a:pPr algn="l"/>
            <a:endParaRPr lang="en-US" sz="11200" dirty="0" smtClean="0"/>
          </a:p>
          <a:p>
            <a:pPr marL="285750" indent="-285750" algn="l">
              <a:buFont typeface="Wingdings" panose="05000000000000000000" pitchFamily="2" charset="2"/>
              <a:buChar char="v"/>
            </a:pPr>
            <a:r>
              <a:rPr lang="en-US" sz="11200" dirty="0" smtClean="0">
                <a:solidFill>
                  <a:schemeClr val="tx1"/>
                </a:solidFill>
              </a:rPr>
              <a:t>Improvements in SVM classifier:</a:t>
            </a:r>
          </a:p>
          <a:p>
            <a:pPr marL="742950" lvl="1" indent="-285750" algn="l">
              <a:buFont typeface="Wingdings" panose="05000000000000000000" pitchFamily="2" charset="2"/>
              <a:buChar char="v"/>
            </a:pPr>
            <a:r>
              <a:rPr lang="en-US" sz="11200" dirty="0" smtClean="0">
                <a:solidFill>
                  <a:schemeClr val="tx1"/>
                </a:solidFill>
              </a:rPr>
              <a:t>Increasing the data set.</a:t>
            </a:r>
          </a:p>
          <a:p>
            <a:pPr marL="742950" lvl="1" indent="-285750" algn="l">
              <a:buFont typeface="Wingdings" panose="05000000000000000000" pitchFamily="2" charset="2"/>
              <a:buChar char="v"/>
            </a:pPr>
            <a:r>
              <a:rPr lang="en-US" sz="11200" dirty="0" smtClean="0">
                <a:solidFill>
                  <a:schemeClr val="tx1"/>
                </a:solidFill>
              </a:rPr>
              <a:t>Improved feature extraction.</a:t>
            </a:r>
          </a:p>
          <a:p>
            <a:pPr marL="1657350" lvl="3" indent="-285750" algn="l">
              <a:buFont typeface="Wingdings" panose="05000000000000000000" pitchFamily="2" charset="2"/>
              <a:buChar char="v"/>
            </a:pPr>
            <a:r>
              <a:rPr lang="en-US" sz="11200" dirty="0" smtClean="0">
                <a:solidFill>
                  <a:schemeClr val="tx1"/>
                </a:solidFill>
              </a:rPr>
              <a:t>E.g. Clustering</a:t>
            </a:r>
          </a:p>
          <a:p>
            <a:pPr marL="742950" lvl="1" indent="-285750" algn="l">
              <a:buFont typeface="Wingdings" panose="05000000000000000000" pitchFamily="2" charset="2"/>
              <a:buChar char="v"/>
            </a:pPr>
            <a:r>
              <a:rPr lang="en-US" sz="11200" dirty="0" smtClean="0">
                <a:solidFill>
                  <a:schemeClr val="tx1"/>
                </a:solidFill>
              </a:rPr>
              <a:t>Using multiple kernels</a:t>
            </a:r>
            <a:r>
              <a:rPr lang="en-US" sz="11200" dirty="0" smtClean="0">
                <a:solidFill>
                  <a:schemeClr val="tx1"/>
                </a:solidFill>
              </a:rPr>
              <a:t>.(</a:t>
            </a:r>
            <a:r>
              <a:rPr lang="en-US" sz="11200" dirty="0" smtClean="0">
                <a:solidFill>
                  <a:schemeClr val="tx1"/>
                </a:solidFill>
              </a:rPr>
              <a:t>E.g.  RBG and polynomial instead of linear</a:t>
            </a:r>
            <a:r>
              <a:rPr lang="en-US" sz="11200" dirty="0" smtClean="0">
                <a:solidFill>
                  <a:schemeClr val="tx1"/>
                </a:solidFill>
              </a:rPr>
              <a:t>.)</a:t>
            </a:r>
          </a:p>
          <a:p>
            <a:pPr marL="742950" lvl="1" indent="-285750" algn="l">
              <a:buFont typeface="Wingdings" panose="05000000000000000000" pitchFamily="2" charset="2"/>
              <a:buChar char="v"/>
            </a:pPr>
            <a:r>
              <a:rPr lang="en-US" sz="11200" dirty="0" smtClean="0">
                <a:solidFill>
                  <a:schemeClr val="tx1"/>
                </a:solidFill>
              </a:rPr>
              <a:t>Using Emoticons for more precise analysis.</a:t>
            </a:r>
            <a:endParaRPr lang="en-US" sz="11200" dirty="0" smtClean="0">
              <a:solidFill>
                <a:schemeClr val="tx1"/>
              </a:solidFill>
            </a:endParaRPr>
          </a:p>
          <a:p>
            <a:pPr marL="1657350" lvl="3" indent="-285750" algn="l">
              <a:buFont typeface="Wingdings" panose="05000000000000000000" pitchFamily="2" charset="2"/>
              <a:buChar char="v"/>
            </a:pPr>
            <a:endParaRPr lang="en-US" sz="5100" dirty="0" smtClean="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err="1" smtClean="0"/>
              <a:t>Ravikiranj</a:t>
            </a:r>
            <a:r>
              <a:rPr lang="en-US" dirty="0" smtClean="0"/>
              <a:t>:</a:t>
            </a:r>
          </a:p>
          <a:p>
            <a:r>
              <a:rPr lang="en-US" dirty="0" err="1" smtClean="0"/>
              <a:t>GitHub</a:t>
            </a:r>
            <a:r>
              <a:rPr lang="en-US" dirty="0" smtClean="0"/>
              <a:t>:</a:t>
            </a:r>
          </a:p>
          <a:p>
            <a:r>
              <a:rPr lang="en-US" dirty="0" err="1" smtClean="0"/>
              <a:t>GeeksforGeeks</a:t>
            </a:r>
            <a:r>
              <a:rPr lang="en-US" dirty="0" smtClean="0"/>
              <a:t>:</a:t>
            </a:r>
          </a:p>
          <a:p>
            <a:r>
              <a:rPr lang="en-US" dirty="0" err="1" smtClean="0"/>
              <a:t>Ipullrank</a:t>
            </a:r>
            <a:r>
              <a:rPr lang="en-US" dirty="0" smtClean="0"/>
              <a:t>:</a:t>
            </a:r>
          </a:p>
          <a:p>
            <a:r>
              <a:rPr lang="en-US" dirty="0" err="1" smtClean="0"/>
              <a:t>Marcobonzani</a:t>
            </a:r>
            <a:r>
              <a:rPr lang="en-US" dirty="0" smtClean="0"/>
              <a:t>:</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Thank you</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4617B"/>
                </a:solidFill>
                <a:latin typeface="Calibri" pitchFamily="18"/>
              </a:rPr>
              <a:t>Categories</a:t>
            </a:r>
            <a:endParaRPr lang="en-US" dirty="0"/>
          </a:p>
        </p:txBody>
      </p:sp>
      <p:sp>
        <p:nvSpPr>
          <p:cNvPr id="3" name="Content Placeholder 2"/>
          <p:cNvSpPr>
            <a:spLocks noGrp="1"/>
          </p:cNvSpPr>
          <p:nvPr>
            <p:ph idx="1"/>
          </p:nvPr>
        </p:nvSpPr>
        <p:spPr/>
        <p:txBody>
          <a:bodyPr/>
          <a:lstStyle/>
          <a:p>
            <a:pPr>
              <a:spcBef>
                <a:spcPts val="471"/>
              </a:spcBef>
              <a:buFont typeface="Wingdings" panose="05000000000000000000" pitchFamily="2" charset="2"/>
              <a:buChar char="v"/>
              <a:tabLst>
                <a:tab pos="0" algn="l"/>
              </a:tabLst>
            </a:pPr>
            <a:r>
              <a:rPr lang="en-US" dirty="0" smtClean="0">
                <a:solidFill>
                  <a:srgbClr val="000000"/>
                </a:solidFill>
                <a:latin typeface="Constantia" pitchFamily="18"/>
              </a:rPr>
              <a:t>We took following </a:t>
            </a:r>
            <a:r>
              <a:rPr lang="en-US" dirty="0" smtClean="0">
                <a:solidFill>
                  <a:srgbClr val="000000"/>
                </a:solidFill>
                <a:latin typeface="Constantia" pitchFamily="18"/>
              </a:rPr>
              <a:t>Sentiment </a:t>
            </a:r>
            <a:r>
              <a:rPr lang="en-US" dirty="0" smtClean="0">
                <a:solidFill>
                  <a:srgbClr val="000000"/>
                </a:solidFill>
                <a:latin typeface="Constantia" pitchFamily="18"/>
              </a:rPr>
              <a:t>into consideration for classifying twitter data.</a:t>
            </a:r>
          </a:p>
          <a:p>
            <a:pPr>
              <a:spcBef>
                <a:spcPts val="471"/>
              </a:spcBef>
              <a:buFont typeface="Wingdings" panose="05000000000000000000" pitchFamily="2" charset="2"/>
              <a:buChar char="v"/>
              <a:tabLst>
                <a:tab pos="0" algn="l"/>
              </a:tabLst>
            </a:pPr>
            <a:endParaRPr lang="en-US" dirty="0" smtClean="0">
              <a:solidFill>
                <a:srgbClr val="000000"/>
              </a:solidFill>
              <a:latin typeface="Constantia" pitchFamily="18"/>
            </a:endParaRPr>
          </a:p>
          <a:p>
            <a:pPr>
              <a:spcBef>
                <a:spcPts val="435"/>
              </a:spcBef>
              <a:buFont typeface="Wingdings" panose="05000000000000000000" pitchFamily="2" charset="2"/>
              <a:buChar char="v"/>
              <a:tabLst>
                <a:tab pos="0" algn="l"/>
              </a:tabLst>
            </a:pPr>
            <a:r>
              <a:rPr lang="en-US" dirty="0" smtClean="0">
                <a:solidFill>
                  <a:srgbClr val="000000"/>
                </a:solidFill>
                <a:latin typeface="Constantia" pitchFamily="18"/>
              </a:rPr>
              <a:t>1)Positive</a:t>
            </a:r>
            <a:endParaRPr lang="en-US" dirty="0" smtClean="0">
              <a:solidFill>
                <a:srgbClr val="000000"/>
              </a:solidFill>
              <a:latin typeface="Constantia" pitchFamily="18"/>
            </a:endParaRPr>
          </a:p>
          <a:p>
            <a:pPr>
              <a:spcBef>
                <a:spcPts val="435"/>
              </a:spcBef>
              <a:buFont typeface="Wingdings" panose="05000000000000000000" pitchFamily="2" charset="2"/>
              <a:buChar char="v"/>
              <a:tabLst>
                <a:tab pos="0" algn="l"/>
              </a:tabLst>
            </a:pPr>
            <a:r>
              <a:rPr lang="en-US" dirty="0" smtClean="0">
                <a:solidFill>
                  <a:srgbClr val="000000"/>
                </a:solidFill>
                <a:latin typeface="Constantia" pitchFamily="18"/>
              </a:rPr>
              <a:t>2)Negative </a:t>
            </a:r>
            <a:endParaRPr lang="en-US" dirty="0" smtClean="0">
              <a:solidFill>
                <a:srgbClr val="000000"/>
              </a:solidFill>
              <a:latin typeface="Constantia" pitchFamily="18"/>
            </a:endParaRPr>
          </a:p>
          <a:p>
            <a:pPr>
              <a:spcBef>
                <a:spcPts val="435"/>
              </a:spcBef>
              <a:buFont typeface="Wingdings" panose="05000000000000000000" pitchFamily="2" charset="2"/>
              <a:buChar char="v"/>
              <a:tabLst>
                <a:tab pos="0" algn="l"/>
              </a:tabLst>
            </a:pPr>
            <a:r>
              <a:rPr lang="en-US" dirty="0" smtClean="0">
                <a:solidFill>
                  <a:srgbClr val="000000"/>
                </a:solidFill>
                <a:latin typeface="Constantia" pitchFamily="18"/>
              </a:rPr>
              <a:t>3)Neutral</a:t>
            </a:r>
            <a:endParaRPr lang="en-US" dirty="0" smtClean="0">
              <a:solidFill>
                <a:srgbClr val="000000"/>
              </a:solidFill>
              <a:latin typeface="Constantia" pitchFamily="18"/>
            </a:endParaRPr>
          </a:p>
          <a:p>
            <a:pPr>
              <a:spcBef>
                <a:spcPts val="435"/>
              </a:spcBef>
              <a:tabLst>
                <a:tab pos="0" algn="l"/>
              </a:tabLst>
            </a:pPr>
            <a:endParaRPr lang="en-US" dirty="0" smtClean="0">
              <a:solidFill>
                <a:srgbClr val="000000"/>
              </a:solidFill>
              <a:latin typeface="Constantia" pitchFamily="18"/>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approaches: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Naïve </a:t>
            </a:r>
            <a:r>
              <a:rPr lang="en-US" dirty="0" err="1" smtClean="0"/>
              <a:t>Bayes</a:t>
            </a:r>
            <a:endParaRPr lang="en-US" dirty="0" smtClean="0"/>
          </a:p>
          <a:p>
            <a:pPr>
              <a:buFont typeface="Wingdings" panose="05000000000000000000" pitchFamily="2" charset="2"/>
              <a:buChar char="v"/>
            </a:pPr>
            <a:r>
              <a:rPr lang="en-US" dirty="0" smtClean="0"/>
              <a:t>Support Vector </a:t>
            </a:r>
            <a:r>
              <a:rPr lang="en-US" dirty="0" smtClean="0"/>
              <a:t>Machines</a:t>
            </a:r>
          </a:p>
          <a:p>
            <a:pPr>
              <a:buFont typeface="Wingdings" panose="05000000000000000000" pitchFamily="2" charset="2"/>
              <a:buChar char="v"/>
            </a:pPr>
            <a:r>
              <a:rPr lang="en-US" dirty="0" smtClean="0"/>
              <a:t>Maximum Entropy</a:t>
            </a: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a:t>
            </a:r>
            <a:r>
              <a:rPr lang="en-US" dirty="0" err="1" smtClean="0"/>
              <a:t>Bayes</a:t>
            </a:r>
            <a:r>
              <a:rPr lang="en-US" dirty="0" smtClean="0"/>
              <a:t>’ algorithm</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Conditional Probability:</a:t>
            </a:r>
          </a:p>
          <a:p>
            <a:pPr lvl="1">
              <a:buFont typeface="Wingdings" panose="05000000000000000000" pitchFamily="2" charset="2"/>
              <a:buChar char="v"/>
            </a:pPr>
            <a:r>
              <a:rPr lang="en-IN" dirty="0" smtClean="0"/>
              <a:t>The conditional probability of </a:t>
            </a:r>
            <a:r>
              <a:rPr lang="en-IN" i="1" dirty="0" smtClean="0"/>
              <a:t>A</a:t>
            </a:r>
            <a:r>
              <a:rPr lang="en-IN" dirty="0" smtClean="0"/>
              <a:t> given </a:t>
            </a:r>
            <a:r>
              <a:rPr lang="en-IN" i="1" dirty="0" smtClean="0"/>
              <a:t>B</a:t>
            </a:r>
            <a:r>
              <a:rPr lang="en-IN" dirty="0" smtClean="0"/>
              <a:t> is defined as the quotient of the probability of the joint of events </a:t>
            </a:r>
            <a:r>
              <a:rPr lang="en-IN" i="1" dirty="0" smtClean="0"/>
              <a:t>A</a:t>
            </a:r>
            <a:r>
              <a:rPr lang="en-IN" dirty="0" smtClean="0"/>
              <a:t> and </a:t>
            </a:r>
            <a:r>
              <a:rPr lang="en-IN" i="1" dirty="0" smtClean="0"/>
              <a:t>B</a:t>
            </a:r>
            <a:r>
              <a:rPr lang="en-IN" dirty="0" smtClean="0"/>
              <a:t>, and the probability of </a:t>
            </a:r>
            <a:r>
              <a:rPr lang="en-IN" i="1" dirty="0" smtClean="0"/>
              <a:t>B</a:t>
            </a:r>
            <a:r>
              <a:rPr lang="en-IN" dirty="0" smtClean="0"/>
              <a:t>:</a:t>
            </a:r>
          </a:p>
          <a:p>
            <a:pPr lvl="2"/>
            <a:endParaRPr lang="en-US" dirty="0" smtClean="0"/>
          </a:p>
          <a:p>
            <a:endParaRPr lang="en-US" dirty="0"/>
          </a:p>
        </p:txBody>
      </p:sp>
      <p:pic>
        <p:nvPicPr>
          <p:cNvPr id="4" name="Picture 3"/>
          <p:cNvPicPr>
            <a:picLocks noChangeAspect="1"/>
          </p:cNvPicPr>
          <p:nvPr/>
        </p:nvPicPr>
        <p:blipFill>
          <a:blip r:embed="rId2"/>
          <a:stretch>
            <a:fillRect/>
          </a:stretch>
        </p:blipFill>
        <p:spPr>
          <a:xfrm>
            <a:off x="2285999" y="4267200"/>
            <a:ext cx="5167179" cy="17526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514600"/>
            <a:ext cx="8229600" cy="1676400"/>
          </a:xfrm>
        </p:spPr>
        <p:txBody>
          <a:bodyPr>
            <a:noAutofit/>
          </a:bodyPr>
          <a:lstStyle/>
          <a:p>
            <a:r>
              <a:rPr lang="en-IN" sz="3200" b="1" dirty="0" err="1" smtClean="0"/>
              <a:t>Bayes</a:t>
            </a:r>
            <a:r>
              <a:rPr lang="en-IN" sz="3200" b="1" dirty="0" smtClean="0"/>
              <a:t>' theorem</a:t>
            </a:r>
            <a:r>
              <a:rPr lang="en-IN" sz="3200" dirty="0" smtClean="0"/>
              <a:t> is a formula that describes how to update the probabilities of </a:t>
            </a:r>
            <a:r>
              <a:rPr lang="en-IN" sz="3200" dirty="0" smtClean="0"/>
              <a:t>hypothesis </a:t>
            </a:r>
            <a:r>
              <a:rPr lang="en-IN" sz="3200" dirty="0" smtClean="0"/>
              <a:t>when given evidence. It follows simply from the axioms of conditional probability, but can be used to powerfully reason about a wide range of problems involving belief updates.</a:t>
            </a:r>
            <a:br>
              <a:rPr lang="en-IN" sz="3200" dirty="0" smtClean="0"/>
            </a:br>
            <a:r>
              <a:rPr lang="en-IN" sz="3200" dirty="0" smtClean="0"/>
              <a:t>Given a hypothesis H and evidence E, </a:t>
            </a:r>
            <a:r>
              <a:rPr lang="en-IN" sz="3200" dirty="0" err="1" smtClean="0"/>
              <a:t>Bayes</a:t>
            </a:r>
            <a:r>
              <a:rPr lang="en-IN" sz="3200" dirty="0" smtClean="0"/>
              <a:t>' theorem states that the relationship between the probability of the hypothesis P(H) before getting the evidence and the probability P(H | E) of the hypothesis after getting the evidence is</a:t>
            </a:r>
            <a:br>
              <a:rPr lang="en-IN" sz="3200" dirty="0" smtClean="0"/>
            </a:br>
            <a:r>
              <a:rPr lang="en-US" sz="3200" dirty="0" smtClean="0"/>
              <a:t/>
            </a:r>
            <a:br>
              <a:rPr lang="en-US" sz="3200" dirty="0" smtClean="0"/>
            </a:br>
            <a:endParaRPr lang="en-U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124200"/>
            <a:ext cx="8229600" cy="1143000"/>
          </a:xfrm>
        </p:spPr>
        <p:txBody>
          <a:bodyPr>
            <a:noAutofit/>
          </a:bodyPr>
          <a:lstStyle/>
          <a:p>
            <a:r>
              <a:rPr lang="en-US" sz="3000" dirty="0" smtClean="0"/>
              <a:t>Pros:</a:t>
            </a:r>
            <a:br>
              <a:rPr lang="en-US" sz="3000" dirty="0" smtClean="0"/>
            </a:br>
            <a:r>
              <a:rPr lang="en-US" sz="3000" dirty="0" smtClean="0"/>
              <a:t> It is easy and faster to implement the naïve </a:t>
            </a:r>
            <a:r>
              <a:rPr lang="en-US" sz="3000" dirty="0" err="1" smtClean="0"/>
              <a:t>Bayes</a:t>
            </a:r>
            <a:r>
              <a:rPr lang="en-US" sz="3000" dirty="0" smtClean="0"/>
              <a:t>' algorithm.</a:t>
            </a:r>
            <a:br>
              <a:rPr lang="en-US" sz="3000" dirty="0" smtClean="0"/>
            </a:br>
            <a:r>
              <a:rPr lang="en-US" sz="3000" dirty="0" smtClean="0"/>
              <a:t> Categorical input variables are only use.</a:t>
            </a:r>
            <a:br>
              <a:rPr lang="en-US" sz="3000" dirty="0" smtClean="0"/>
            </a:br>
            <a:r>
              <a:rPr lang="en-US" sz="3000" dirty="0" smtClean="0"/>
              <a:t>Cons:</a:t>
            </a:r>
            <a:br>
              <a:rPr lang="en-US" sz="3000" dirty="0" smtClean="0"/>
            </a:br>
            <a:r>
              <a:rPr lang="en-US" sz="3000" dirty="0" smtClean="0"/>
              <a:t> If the categorical input variable was a categories which was not found in training dataset then model will assign a zero probability &amp; will be unable to make a prediction. This is called “zero frequency”.</a:t>
            </a:r>
            <a:br>
              <a:rPr lang="en-US" sz="3000" dirty="0" smtClean="0"/>
            </a:br>
            <a:r>
              <a:rPr lang="en-US" sz="3000" dirty="0" smtClean="0"/>
              <a:t> Avoid the zero frequency use the “Smoothing </a:t>
            </a:r>
            <a:r>
              <a:rPr lang="en-US" sz="3000" dirty="0" err="1" smtClean="0"/>
              <a:t>technique”</a:t>
            </a:r>
            <a:r>
              <a:rPr lang="en-US" sz="3000" u="sng" dirty="0" err="1" smtClean="0"/>
              <a:t>.</a:t>
            </a:r>
            <a:r>
              <a:rPr lang="en-US" sz="3000" dirty="0" err="1" smtClean="0"/>
              <a:t>it</a:t>
            </a:r>
            <a:r>
              <a:rPr lang="en-US" sz="3000" dirty="0" smtClean="0"/>
              <a:t> is also known as "Laplace</a:t>
            </a:r>
            <a:r>
              <a:rPr lang="en-US" sz="3000" u="sng" dirty="0" smtClean="0"/>
              <a:t> </a:t>
            </a:r>
            <a:r>
              <a:rPr lang="en-US" sz="3000" dirty="0" smtClean="0"/>
              <a:t>Estimation “.</a:t>
            </a:r>
            <a:br>
              <a:rPr lang="en-US" sz="3000" dirty="0" smtClean="0"/>
            </a:br>
            <a:r>
              <a:rPr lang="en-US" sz="3000" dirty="0" smtClean="0"/>
              <a:t>Naive </a:t>
            </a:r>
            <a:r>
              <a:rPr lang="en-US" sz="3000" dirty="0" err="1" smtClean="0"/>
              <a:t>bayes</a:t>
            </a:r>
            <a:r>
              <a:rPr lang="en-US" sz="3000" dirty="0" smtClean="0"/>
              <a:t> is a bad estimator.</a:t>
            </a:r>
            <a:r>
              <a:rPr lang="en-IN" sz="3000" dirty="0" smtClean="0"/>
              <a:t/>
            </a:r>
            <a:br>
              <a:rPr lang="en-IN" sz="3000" dirty="0" smtClean="0"/>
            </a:br>
            <a:r>
              <a:rPr lang="en-US" sz="3000" dirty="0" smtClean="0"/>
              <a:t/>
            </a:r>
            <a:br>
              <a:rPr lang="en-US" sz="3000" dirty="0" smtClean="0"/>
            </a:br>
            <a:endParaRPr lang="en-US" sz="3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Applications of Naïve </a:t>
            </a:r>
            <a:r>
              <a:rPr lang="en-US" dirty="0" err="1" smtClean="0"/>
              <a:t>Bayes</a:t>
            </a:r>
            <a:r>
              <a:rPr lang="en-US" dirty="0" smtClean="0"/>
              <a:t>’: </a:t>
            </a:r>
          </a:p>
          <a:p>
            <a:pPr lvl="1">
              <a:buFont typeface="Wingdings" panose="05000000000000000000" pitchFamily="2" charset="2"/>
              <a:buChar char="v"/>
            </a:pPr>
            <a:r>
              <a:rPr lang="en-US" dirty="0" smtClean="0"/>
              <a:t>Real time prediction </a:t>
            </a:r>
          </a:p>
          <a:p>
            <a:pPr lvl="1">
              <a:buFont typeface="Wingdings" panose="05000000000000000000" pitchFamily="2" charset="2"/>
              <a:buChar char="v"/>
            </a:pPr>
            <a:r>
              <a:rPr lang="en-US" dirty="0" smtClean="0"/>
              <a:t>Multi class prediction</a:t>
            </a:r>
          </a:p>
          <a:p>
            <a:pPr lvl="1">
              <a:buFont typeface="Wingdings" panose="05000000000000000000" pitchFamily="2" charset="2"/>
              <a:buChar char="v"/>
            </a:pPr>
            <a:r>
              <a:rPr lang="en-US" dirty="0" smtClean="0"/>
              <a:t>Text classification/spam filtering/sentiment analysis</a:t>
            </a:r>
          </a:p>
          <a:p>
            <a:pPr lvl="1">
              <a:buFont typeface="Wingdings" panose="05000000000000000000" pitchFamily="2" charset="2"/>
              <a:buChar char="v"/>
            </a:pPr>
            <a:r>
              <a:rPr lang="en-US" dirty="0" smtClean="0"/>
              <a:t>Recommendation system</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371</Words>
  <Application>Microsoft Office PowerPoint</Application>
  <PresentationFormat>On-screen Show (4:3)</PresentationFormat>
  <Paragraphs>83</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Sentiment Analysis  of Tweets</vt:lpstr>
      <vt:lpstr>        Problem Statement: Given a set of Tweets, classify whether the tweet is of positive ,negative or neutral sentiment.  For tweet conveying both a positive and negative sentiment, whichever is the stronger sentiment should be chosen. </vt:lpstr>
      <vt:lpstr>Slide 3</vt:lpstr>
      <vt:lpstr>Categories</vt:lpstr>
      <vt:lpstr>Various approaches:</vt:lpstr>
      <vt:lpstr>Naïve Bayes’ algorithm</vt:lpstr>
      <vt:lpstr>Bayes' theorem is a formula that describes how to update the probabilities of hypothesis when given evidence. It follows simply from the axioms of conditional probability, but can be used to powerfully reason about a wide range of problems involving belief updates. Given a hypothesis H and evidence E, Bayes' theorem states that the relationship between the probability of the hypothesis P(H) before getting the evidence and the probability P(H | E) of the hypothesis after getting the evidence is  </vt:lpstr>
      <vt:lpstr>Pros:  It is easy and faster to implement the naïve Bayes' algorithm.  Categorical input variables are only use. Cons:  If the categorical input variable was a categories which was not found in training dataset then model will assign a zero probability &amp; will be unable to make a prediction. This is called “zero frequency”.  Avoid the zero frequency use the “Smoothing technique”.it is also known as "Laplace Estimation “. Naive bayes is a bad estimator.  </vt:lpstr>
      <vt:lpstr>Slide 9</vt:lpstr>
      <vt:lpstr>Reason For Low Accuracy For naïve Bayes</vt:lpstr>
      <vt:lpstr>Support Vector machines - SVM</vt:lpstr>
      <vt:lpstr>Support Vector Machines (SVMs) are another technique which can be used to classify the tweets. Support vector machines are supervised learning models with associated learning algorithms that analyse data used for classification and regression analysis. Given a set of training examples, each marked as belonging to one or the other of two categories, an SVM training algorithm builds a model that assigns new examples to one category or the other, making it a non-probabilistic binary linear classifier. </vt:lpstr>
      <vt:lpstr>More formally, a support vector machine constructs a hyper plane or set of hyper planes in a high- or infinite-dimensional space, which can be used for classification, regression, or other tasks. Intuitively, a good separation is achieved by the hyperplane that has the largest distance to the nearest training-data point of any class (so-called functional margin), since in general the larger the margin the lower the generalization error of the classifier. </vt:lpstr>
      <vt:lpstr>Advantages:   Effective in high dimensional spaces. Effective in cases where number of dimensions is greater than the number of samples. Uses a subset of training points in the desision function (support vectors), therefore more memory efficient. They are versatile. SVMs can work effectively on smaller training datasets as they don't rely on the entire data. </vt:lpstr>
      <vt:lpstr>Disadvantages:   They are not suitable for larger datasets because the training time with SVMs can be high and much more computationally intensive. They are less effective on noisier datasets that have overlapping classes. </vt:lpstr>
      <vt:lpstr>Reason For Low Accuracy in SVM</vt:lpstr>
      <vt:lpstr>Maximum entropy</vt:lpstr>
      <vt:lpstr>Slide 18</vt:lpstr>
      <vt:lpstr>flowchart</vt:lpstr>
      <vt:lpstr>Crawling</vt:lpstr>
      <vt:lpstr>API Interaction</vt:lpstr>
      <vt:lpstr>Tweepy</vt:lpstr>
      <vt:lpstr>crawling</vt:lpstr>
      <vt:lpstr>Filtering</vt:lpstr>
      <vt:lpstr>Feature Extraction: </vt:lpstr>
      <vt:lpstr>Slide 26</vt:lpstr>
      <vt:lpstr>Genarating DataSets</vt:lpstr>
      <vt:lpstr>TextBlob</vt:lpstr>
      <vt:lpstr>Training DataSet</vt:lpstr>
      <vt:lpstr>Testing Datasets</vt:lpstr>
      <vt:lpstr>Training and Testing</vt:lpstr>
      <vt:lpstr> Sentiment pie-chart of naïve bayes.</vt:lpstr>
      <vt:lpstr>Slide 33</vt:lpstr>
      <vt:lpstr>Accuracy Comparison </vt:lpstr>
      <vt:lpstr>Future scope/work:</vt:lpstr>
      <vt:lpstr>References</vt:lpstr>
      <vt:lpstr>Slide 37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Tweets</dc:title>
  <dc:creator>Saket</dc:creator>
  <cp:lastModifiedBy>Saket</cp:lastModifiedBy>
  <cp:revision>16</cp:revision>
  <dcterms:created xsi:type="dcterms:W3CDTF">2006-08-16T00:00:00Z</dcterms:created>
  <dcterms:modified xsi:type="dcterms:W3CDTF">2018-04-18T08:21:01Z</dcterms:modified>
</cp:coreProperties>
</file>