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8" r:id="rId15"/>
    <p:sldId id="26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5/31/2019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5/31/2019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5/31/2019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malto.com/mobile/inspired/5G" TargetMode="External"/><Relationship Id="rId7" Type="http://schemas.openxmlformats.org/officeDocument/2006/relationships/hyperlink" Target="https://www.zdnet.com/article/what-is-5g-everything-you-need-to-know/" TargetMode="External"/><Relationship Id="rId2" Type="http://schemas.openxmlformats.org/officeDocument/2006/relationships/hyperlink" Target="https://www.tutorialspoint.com/5g/index.htm" TargetMode="External"/><Relationship Id="rId1" Type="http://schemas.openxmlformats.org/officeDocument/2006/relationships/slideLayout" Target="../slideLayouts/slideLayout2.xml"/><Relationship Id="rId6" Type="http://schemas.openxmlformats.org/officeDocument/2006/relationships/hyperlink" Target="https://www.huawei.com/minisite/hwmbbf16/insights/5G-Nework-Architecture-Whitepaper-en.pdf" TargetMode="External"/><Relationship Id="rId5" Type="http://schemas.openxmlformats.org/officeDocument/2006/relationships/hyperlink" Target="https://5g-ppp.eu/wp-content/uploads/2018/01/5G-PPP-5G-Architecture-White-Paper-Jan-2018-v2.0.pdf" TargetMode="External"/><Relationship Id="rId4" Type="http://schemas.openxmlformats.org/officeDocument/2006/relationships/hyperlink" Target="http://bu.edu.eg/projects/Evolution/index.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797565"/>
            <a:ext cx="9448800" cy="1825096"/>
          </a:xfrm>
        </p:spPr>
        <p:txBody>
          <a:bodyPr>
            <a:normAutofit/>
          </a:bodyPr>
          <a:lstStyle/>
          <a:p>
            <a:r>
              <a:rPr lang="en-US" sz="4000" dirty="0" smtClean="0"/>
              <a:t>                      </a:t>
            </a:r>
            <a:br>
              <a:rPr lang="en-US" sz="4000" dirty="0" smtClean="0"/>
            </a:br>
            <a:r>
              <a:rPr lang="en-US" sz="4000" dirty="0"/>
              <a:t> </a:t>
            </a:r>
            <a:r>
              <a:rPr lang="en-US" sz="4000" dirty="0" smtClean="0"/>
              <a:t>           </a:t>
            </a:r>
            <a:r>
              <a:rPr lang="en-US" dirty="0" smtClean="0"/>
              <a:t>A Look into the</a:t>
            </a:r>
            <a:endParaRPr lang="en-US" sz="4000" dirty="0"/>
          </a:p>
        </p:txBody>
      </p:sp>
      <p:sp>
        <p:nvSpPr>
          <p:cNvPr id="3" name="Subtitle 2"/>
          <p:cNvSpPr>
            <a:spLocks noGrp="1"/>
          </p:cNvSpPr>
          <p:nvPr>
            <p:ph type="subTitle" idx="1"/>
          </p:nvPr>
        </p:nvSpPr>
        <p:spPr>
          <a:xfrm>
            <a:off x="1371600" y="2900681"/>
            <a:ext cx="9448800" cy="685800"/>
          </a:xfrm>
        </p:spPr>
        <p:txBody>
          <a:bodyPr/>
          <a:lstStyle/>
          <a:p>
            <a:r>
              <a:rPr lang="en-US" dirty="0" smtClean="0"/>
              <a:t>                               </a:t>
            </a:r>
            <a:r>
              <a:rPr lang="en-US" sz="2500" dirty="0" smtClean="0"/>
              <a:t>FUTURE 5G WIRELESS TECHNOLOGY</a:t>
            </a:r>
            <a:endParaRPr lang="en-US" sz="2500" dirty="0"/>
          </a:p>
        </p:txBody>
      </p:sp>
      <p:sp>
        <p:nvSpPr>
          <p:cNvPr id="4" name="TextBox 3"/>
          <p:cNvSpPr txBox="1"/>
          <p:nvPr/>
        </p:nvSpPr>
        <p:spPr>
          <a:xfrm>
            <a:off x="6910251" y="4297681"/>
            <a:ext cx="3004457" cy="369332"/>
          </a:xfrm>
          <a:prstGeom prst="rect">
            <a:avLst/>
          </a:prstGeom>
          <a:noFill/>
        </p:spPr>
        <p:txBody>
          <a:bodyPr wrap="square" rtlCol="0">
            <a:spAutoFit/>
          </a:bodyPr>
          <a:lstStyle/>
          <a:p>
            <a:r>
              <a:rPr lang="en-US" dirty="0"/>
              <a:t>By:- Himanshu Lawaniya</a:t>
            </a:r>
          </a:p>
        </p:txBody>
      </p:sp>
    </p:spTree>
    <p:extLst>
      <p:ext uri="{BB962C8B-B14F-4D97-AF65-F5344CB8AC3E}">
        <p14:creationId xmlns:p14="http://schemas.microsoft.com/office/powerpoint/2010/main" val="327957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26" y="1574271"/>
            <a:ext cx="8610600" cy="1293028"/>
          </a:xfrm>
        </p:spPr>
        <p:txBody>
          <a:bodyPr/>
          <a:lstStyle/>
          <a:p>
            <a:pPr algn="l"/>
            <a:r>
              <a:rPr lang="en-US" dirty="0" smtClean="0"/>
              <a:t>ADVANTAGES</a:t>
            </a:r>
            <a:endParaRPr lang="en-US" dirty="0"/>
          </a:p>
        </p:txBody>
      </p:sp>
      <p:sp>
        <p:nvSpPr>
          <p:cNvPr id="4" name="TextBox 3"/>
          <p:cNvSpPr txBox="1"/>
          <p:nvPr/>
        </p:nvSpPr>
        <p:spPr>
          <a:xfrm>
            <a:off x="178526" y="3437830"/>
            <a:ext cx="11878491" cy="3139321"/>
          </a:xfrm>
          <a:prstGeom prst="rect">
            <a:avLst/>
          </a:prstGeom>
          <a:noFill/>
        </p:spPr>
        <p:txBody>
          <a:bodyPr wrap="square" rtlCol="0">
            <a:spAutoFit/>
          </a:bodyPr>
          <a:lstStyle/>
          <a:p>
            <a:r>
              <a:rPr lang="en-US" dirty="0"/>
              <a:t>1.) High resolution and bi-directional large bandwidth </a:t>
            </a:r>
            <a:r>
              <a:rPr lang="en-US" dirty="0" smtClean="0"/>
              <a:t>shaping.</a:t>
            </a:r>
          </a:p>
          <a:p>
            <a:endParaRPr lang="en-US" dirty="0"/>
          </a:p>
          <a:p>
            <a:r>
              <a:rPr lang="en-US" dirty="0" smtClean="0"/>
              <a:t>2</a:t>
            </a:r>
            <a:r>
              <a:rPr lang="en-US" dirty="0"/>
              <a:t>.) Technology to gather </a:t>
            </a:r>
            <a:r>
              <a:rPr lang="en-US" dirty="0" smtClean="0"/>
              <a:t>all networks on </a:t>
            </a:r>
            <a:r>
              <a:rPr lang="en-US" dirty="0"/>
              <a:t>one </a:t>
            </a:r>
            <a:r>
              <a:rPr lang="en-US" dirty="0" smtClean="0"/>
              <a:t>platform.</a:t>
            </a:r>
          </a:p>
          <a:p>
            <a:endParaRPr lang="en-US" dirty="0"/>
          </a:p>
          <a:p>
            <a:r>
              <a:rPr lang="en-US" dirty="0" smtClean="0"/>
              <a:t>3.) </a:t>
            </a:r>
            <a:r>
              <a:rPr lang="en-US" dirty="0"/>
              <a:t>More effective </a:t>
            </a:r>
            <a:r>
              <a:rPr lang="en-US" dirty="0" smtClean="0"/>
              <a:t>and efficient.</a:t>
            </a:r>
          </a:p>
          <a:p>
            <a:endParaRPr lang="en-US" dirty="0"/>
          </a:p>
          <a:p>
            <a:r>
              <a:rPr lang="en-US" dirty="0"/>
              <a:t>4.) Easily </a:t>
            </a:r>
            <a:r>
              <a:rPr lang="en-US" dirty="0" smtClean="0"/>
              <a:t>manageable with the </a:t>
            </a:r>
            <a:r>
              <a:rPr lang="en-US" dirty="0"/>
              <a:t>previous </a:t>
            </a:r>
            <a:r>
              <a:rPr lang="en-US" dirty="0" smtClean="0"/>
              <a:t>generation.</a:t>
            </a:r>
          </a:p>
          <a:p>
            <a:endParaRPr lang="en-US" dirty="0"/>
          </a:p>
          <a:p>
            <a:r>
              <a:rPr lang="en-US" dirty="0" smtClean="0"/>
              <a:t>5.) Possible to provide uniform</a:t>
            </a:r>
            <a:r>
              <a:rPr lang="en-US" dirty="0"/>
              <a:t>, uninterrupted, </a:t>
            </a:r>
            <a:r>
              <a:rPr lang="en-US" dirty="0" smtClean="0"/>
              <a:t>and </a:t>
            </a:r>
            <a:r>
              <a:rPr lang="en-US" dirty="0"/>
              <a:t>consistent connectivity </a:t>
            </a:r>
            <a:r>
              <a:rPr lang="en-US" dirty="0" smtClean="0"/>
              <a:t>across the world.</a:t>
            </a:r>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264" y="973214"/>
            <a:ext cx="4563424" cy="4500123"/>
          </a:xfrm>
          <a:prstGeom prst="rect">
            <a:avLst/>
          </a:prstGeom>
        </p:spPr>
      </p:pic>
    </p:spTree>
    <p:extLst>
      <p:ext uri="{BB962C8B-B14F-4D97-AF65-F5344CB8AC3E}">
        <p14:creationId xmlns:p14="http://schemas.microsoft.com/office/powerpoint/2010/main" val="2970611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66" y="1482830"/>
            <a:ext cx="8610600" cy="1293028"/>
          </a:xfrm>
        </p:spPr>
        <p:txBody>
          <a:bodyPr/>
          <a:lstStyle/>
          <a:p>
            <a:pPr algn="l"/>
            <a:r>
              <a:rPr lang="en-US" dirty="0" smtClean="0"/>
              <a:t>ApplicAtion	</a:t>
            </a:r>
            <a:endParaRPr lang="en-US" dirty="0"/>
          </a:p>
        </p:txBody>
      </p:sp>
      <p:sp>
        <p:nvSpPr>
          <p:cNvPr id="4" name="TextBox 3"/>
          <p:cNvSpPr txBox="1"/>
          <p:nvPr/>
        </p:nvSpPr>
        <p:spPr>
          <a:xfrm>
            <a:off x="130629" y="3043644"/>
            <a:ext cx="11848011" cy="3139321"/>
          </a:xfrm>
          <a:prstGeom prst="rect">
            <a:avLst/>
          </a:prstGeom>
          <a:noFill/>
        </p:spPr>
        <p:txBody>
          <a:bodyPr wrap="square" rtlCol="0">
            <a:spAutoFit/>
          </a:bodyPr>
          <a:lstStyle/>
          <a:p>
            <a:r>
              <a:rPr lang="en-US" dirty="0" smtClean="0"/>
              <a:t>1.) </a:t>
            </a:r>
            <a:r>
              <a:rPr lang="en-US" dirty="0"/>
              <a:t>It will </a:t>
            </a:r>
            <a:r>
              <a:rPr lang="en-US" dirty="0" smtClean="0"/>
              <a:t>make unified glo</a:t>
            </a:r>
            <a:r>
              <a:rPr lang="en-US" dirty="0"/>
              <a:t>bal standard for </a:t>
            </a:r>
            <a:r>
              <a:rPr lang="en-US" dirty="0" smtClean="0"/>
              <a:t>all.</a:t>
            </a:r>
          </a:p>
          <a:p>
            <a:endParaRPr lang="en-US" b="1" dirty="0"/>
          </a:p>
          <a:p>
            <a:r>
              <a:rPr lang="en-US" dirty="0" smtClean="0"/>
              <a:t>2</a:t>
            </a:r>
            <a:r>
              <a:rPr lang="en-US" dirty="0"/>
              <a:t>.) Network </a:t>
            </a:r>
            <a:r>
              <a:rPr lang="en-US" dirty="0" smtClean="0"/>
              <a:t>availability will </a:t>
            </a:r>
            <a:r>
              <a:rPr lang="en-US" dirty="0"/>
              <a:t>be everywhere and will </a:t>
            </a:r>
            <a:r>
              <a:rPr lang="en-US" dirty="0" smtClean="0"/>
              <a:t>facilitate people to use </a:t>
            </a:r>
            <a:r>
              <a:rPr lang="en-US" dirty="0"/>
              <a:t>their computer </a:t>
            </a:r>
            <a:r>
              <a:rPr lang="en-US" dirty="0" smtClean="0"/>
              <a:t>and such kind of </a:t>
            </a:r>
            <a:r>
              <a:rPr lang="en-US" dirty="0"/>
              <a:t>mobile devices anywhere </a:t>
            </a:r>
            <a:r>
              <a:rPr lang="en-US" dirty="0" smtClean="0"/>
              <a:t>anytime.</a:t>
            </a:r>
          </a:p>
          <a:p>
            <a:endParaRPr lang="en-US" dirty="0"/>
          </a:p>
          <a:p>
            <a:r>
              <a:rPr lang="en-US" dirty="0" smtClean="0"/>
              <a:t>3</a:t>
            </a:r>
            <a:r>
              <a:rPr lang="en-US" dirty="0"/>
              <a:t>.) </a:t>
            </a:r>
            <a:r>
              <a:rPr lang="en-US" dirty="0" smtClean="0"/>
              <a:t>Because of the IPv6 technology, visiting care </a:t>
            </a:r>
            <a:r>
              <a:rPr lang="en-US" dirty="0"/>
              <a:t>of mobile IP address will be assigned </a:t>
            </a:r>
            <a:r>
              <a:rPr lang="en-US" dirty="0" smtClean="0"/>
              <a:t>as per the </a:t>
            </a:r>
            <a:r>
              <a:rPr lang="en-US" dirty="0"/>
              <a:t>connected network and </a:t>
            </a:r>
            <a:r>
              <a:rPr lang="en-US" dirty="0" smtClean="0"/>
              <a:t>geographical position.</a:t>
            </a:r>
          </a:p>
          <a:p>
            <a:endParaRPr lang="en-US" dirty="0"/>
          </a:p>
          <a:p>
            <a:r>
              <a:rPr lang="en-US" dirty="0"/>
              <a:t>4.) Its application will make world </a:t>
            </a:r>
            <a:r>
              <a:rPr lang="en-US" dirty="0" smtClean="0"/>
              <a:t>real Wi Fi zone.</a:t>
            </a:r>
          </a:p>
          <a:p>
            <a:endParaRPr lang="en-US" dirty="0"/>
          </a:p>
          <a:p>
            <a:r>
              <a:rPr lang="en-US" dirty="0"/>
              <a:t>5.) It’s application will facilitate people to avail radio signal at higher altitude </a:t>
            </a:r>
            <a:r>
              <a:rPr lang="en-US" dirty="0" smtClean="0"/>
              <a:t>as well</a:t>
            </a:r>
            <a:r>
              <a:rPr lang="en-US" b="1"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336" y="500132"/>
            <a:ext cx="4563112" cy="2905530"/>
          </a:xfrm>
          <a:prstGeom prst="rect">
            <a:avLst/>
          </a:prstGeom>
        </p:spPr>
      </p:pic>
    </p:spTree>
    <p:extLst>
      <p:ext uri="{BB962C8B-B14F-4D97-AF65-F5344CB8AC3E}">
        <p14:creationId xmlns:p14="http://schemas.microsoft.com/office/powerpoint/2010/main" val="1099868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56705"/>
            <a:ext cx="8610600" cy="1293028"/>
          </a:xfrm>
        </p:spPr>
        <p:txBody>
          <a:bodyPr/>
          <a:lstStyle/>
          <a:p>
            <a:pPr algn="l"/>
            <a:r>
              <a:rPr lang="en-US" dirty="0" smtClean="0"/>
              <a:t> CHALLENGES</a:t>
            </a:r>
            <a:endParaRPr lang="en-US" dirty="0"/>
          </a:p>
        </p:txBody>
      </p:sp>
      <p:sp>
        <p:nvSpPr>
          <p:cNvPr id="4" name="TextBox 3"/>
          <p:cNvSpPr txBox="1"/>
          <p:nvPr/>
        </p:nvSpPr>
        <p:spPr>
          <a:xfrm>
            <a:off x="156754" y="3072990"/>
            <a:ext cx="11743510" cy="1477328"/>
          </a:xfrm>
          <a:prstGeom prst="rect">
            <a:avLst/>
          </a:prstGeom>
          <a:noFill/>
        </p:spPr>
        <p:txBody>
          <a:bodyPr wrap="square" rtlCol="0">
            <a:spAutoFit/>
          </a:bodyPr>
          <a:lstStyle/>
          <a:p>
            <a:r>
              <a:rPr lang="en-US" dirty="0" smtClean="0"/>
              <a:t>1.) </a:t>
            </a:r>
            <a:r>
              <a:rPr lang="en-US" dirty="0"/>
              <a:t>Challenges are the inherent part of the new development; so, like all technologies, 5G has also big challenges to deal with. As we see past i.e. development of radio technology, we find very fast growth. Starting from 1G to 5G, the journey is merely of about 40 years old (Considering 1G in 1980s and 5G in 2020s). However, in this journey, the common challenges that we observed are lack of infrastructure, research methodology, and cost.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760" y="535578"/>
            <a:ext cx="2717073" cy="2375784"/>
          </a:xfrm>
          <a:prstGeom prst="rect">
            <a:avLst/>
          </a:prstGeom>
        </p:spPr>
      </p:pic>
      <p:sp>
        <p:nvSpPr>
          <p:cNvPr id="6" name="TextBox 5"/>
          <p:cNvSpPr txBox="1"/>
          <p:nvPr/>
        </p:nvSpPr>
        <p:spPr>
          <a:xfrm>
            <a:off x="156754" y="4873575"/>
            <a:ext cx="11560630" cy="1477328"/>
          </a:xfrm>
          <a:prstGeom prst="rect">
            <a:avLst/>
          </a:prstGeom>
          <a:noFill/>
        </p:spPr>
        <p:txBody>
          <a:bodyPr wrap="square" rtlCol="0">
            <a:spAutoFit/>
          </a:bodyPr>
          <a:lstStyle/>
          <a:p>
            <a:r>
              <a:rPr lang="en-US" dirty="0" smtClean="0"/>
              <a:t>2.) </a:t>
            </a:r>
            <a:r>
              <a:rPr lang="en-US" dirty="0"/>
              <a:t>To understand </a:t>
            </a:r>
            <a:r>
              <a:rPr lang="en-US" dirty="0" smtClean="0"/>
              <a:t>the </a:t>
            </a:r>
            <a:r>
              <a:rPr lang="en-US" dirty="0"/>
              <a:t>challenges of 5G are categorized into the following two headings −</a:t>
            </a:r>
          </a:p>
          <a:p>
            <a:endParaRPr lang="en-US" dirty="0" smtClean="0"/>
          </a:p>
          <a:p>
            <a:r>
              <a:rPr lang="en-US" dirty="0" smtClean="0"/>
              <a:t>Technological </a:t>
            </a:r>
            <a:r>
              <a:rPr lang="en-US" dirty="0"/>
              <a:t>Challenges</a:t>
            </a:r>
          </a:p>
          <a:p>
            <a:r>
              <a:rPr lang="en-US" dirty="0"/>
              <a:t>Common Challenges</a:t>
            </a:r>
          </a:p>
          <a:p>
            <a:endParaRPr lang="en-US" dirty="0"/>
          </a:p>
        </p:txBody>
      </p:sp>
    </p:spTree>
    <p:extLst>
      <p:ext uri="{BB962C8B-B14F-4D97-AF65-F5344CB8AC3E}">
        <p14:creationId xmlns:p14="http://schemas.microsoft.com/office/powerpoint/2010/main" val="3316456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 y="1632857"/>
            <a:ext cx="11913326" cy="369332"/>
          </a:xfrm>
          <a:prstGeom prst="rect">
            <a:avLst/>
          </a:prstGeom>
          <a:noFill/>
        </p:spPr>
        <p:txBody>
          <a:bodyPr wrap="square" rtlCol="0">
            <a:spAutoFit/>
          </a:bodyPr>
          <a:lstStyle/>
          <a:p>
            <a:r>
              <a:rPr lang="en-US" dirty="0" smtClean="0"/>
              <a:t>3.)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746" y="1632857"/>
            <a:ext cx="3324689" cy="3286584"/>
          </a:xfrm>
          <a:prstGeom prst="rect">
            <a:avLst/>
          </a:prstGeom>
        </p:spPr>
      </p:pic>
      <p:sp>
        <p:nvSpPr>
          <p:cNvPr id="6" name="TextBox 5"/>
          <p:cNvSpPr txBox="1"/>
          <p:nvPr/>
        </p:nvSpPr>
        <p:spPr>
          <a:xfrm>
            <a:off x="6244046" y="1632857"/>
            <a:ext cx="6178731" cy="369332"/>
          </a:xfrm>
          <a:prstGeom prst="rect">
            <a:avLst/>
          </a:prstGeom>
          <a:noFill/>
        </p:spPr>
        <p:txBody>
          <a:bodyPr wrap="square" rtlCol="0">
            <a:spAutoFit/>
          </a:bodyPr>
          <a:lstStyle/>
          <a:p>
            <a:r>
              <a:rPr lang="en-US" dirty="0" smtClean="0"/>
              <a:t>4.)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933" y="1632857"/>
            <a:ext cx="3581900" cy="3286584"/>
          </a:xfrm>
          <a:prstGeom prst="rect">
            <a:avLst/>
          </a:prstGeom>
        </p:spPr>
      </p:pic>
      <p:sp>
        <p:nvSpPr>
          <p:cNvPr id="8" name="TextBox 7"/>
          <p:cNvSpPr txBox="1"/>
          <p:nvPr/>
        </p:nvSpPr>
        <p:spPr>
          <a:xfrm>
            <a:off x="919745" y="5525589"/>
            <a:ext cx="3324689" cy="369332"/>
          </a:xfrm>
          <a:prstGeom prst="rect">
            <a:avLst/>
          </a:prstGeom>
          <a:noFill/>
        </p:spPr>
        <p:txBody>
          <a:bodyPr wrap="square" rtlCol="0">
            <a:spAutoFit/>
          </a:bodyPr>
          <a:lstStyle/>
          <a:p>
            <a:r>
              <a:rPr lang="en-US" dirty="0"/>
              <a:t>Technological </a:t>
            </a:r>
            <a:r>
              <a:rPr lang="en-US" dirty="0" smtClean="0"/>
              <a:t>challenges</a:t>
            </a:r>
            <a:endParaRPr lang="en-US" dirty="0"/>
          </a:p>
        </p:txBody>
      </p:sp>
      <p:sp>
        <p:nvSpPr>
          <p:cNvPr id="9" name="TextBox 8"/>
          <p:cNvSpPr txBox="1"/>
          <p:nvPr/>
        </p:nvSpPr>
        <p:spPr>
          <a:xfrm>
            <a:off x="7354389" y="5525589"/>
            <a:ext cx="3486444" cy="369332"/>
          </a:xfrm>
          <a:prstGeom prst="rect">
            <a:avLst/>
          </a:prstGeom>
          <a:noFill/>
        </p:spPr>
        <p:txBody>
          <a:bodyPr wrap="square" rtlCol="0">
            <a:spAutoFit/>
          </a:bodyPr>
          <a:lstStyle/>
          <a:p>
            <a:r>
              <a:rPr lang="en-US" dirty="0"/>
              <a:t>Common </a:t>
            </a:r>
            <a:r>
              <a:rPr lang="en-US" dirty="0" smtClean="0"/>
              <a:t>challenges</a:t>
            </a:r>
            <a:endParaRPr lang="en-US" dirty="0"/>
          </a:p>
        </p:txBody>
      </p:sp>
    </p:spTree>
    <p:extLst>
      <p:ext uri="{BB962C8B-B14F-4D97-AF65-F5344CB8AC3E}">
        <p14:creationId xmlns:p14="http://schemas.microsoft.com/office/powerpoint/2010/main" val="4223348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88" y="1508956"/>
            <a:ext cx="8610600" cy="1293028"/>
          </a:xfrm>
        </p:spPr>
        <p:txBody>
          <a:bodyPr/>
          <a:lstStyle/>
          <a:p>
            <a:pPr algn="l"/>
            <a:r>
              <a:rPr lang="en-US" dirty="0" smtClean="0"/>
              <a:t>FUTURE SCOPE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347" y="478836"/>
            <a:ext cx="3477110" cy="3353268"/>
          </a:xfrm>
          <a:prstGeom prst="rect">
            <a:avLst/>
          </a:prstGeom>
        </p:spPr>
      </p:pic>
      <p:sp>
        <p:nvSpPr>
          <p:cNvPr id="6" name="TextBox 5"/>
          <p:cNvSpPr txBox="1"/>
          <p:nvPr/>
        </p:nvSpPr>
        <p:spPr>
          <a:xfrm>
            <a:off x="191588" y="2801984"/>
            <a:ext cx="7228115" cy="1477328"/>
          </a:xfrm>
          <a:prstGeom prst="rect">
            <a:avLst/>
          </a:prstGeom>
          <a:noFill/>
        </p:spPr>
        <p:txBody>
          <a:bodyPr wrap="square" rtlCol="0">
            <a:spAutoFit/>
          </a:bodyPr>
          <a:lstStyle/>
          <a:p>
            <a:r>
              <a:rPr lang="en-US" dirty="0" smtClean="0"/>
              <a:t>1.) </a:t>
            </a:r>
            <a:r>
              <a:rPr lang="en-US" dirty="0"/>
              <a:t>5</a:t>
            </a:r>
            <a:r>
              <a:rPr lang="en-US" baseline="30000" dirty="0"/>
              <a:t>th</a:t>
            </a:r>
            <a:r>
              <a:rPr lang="en-US" dirty="0"/>
              <a:t> generation technology is designed to provide incredible and remarkable data capabilities, unhindered call volumes, and immeasurable data broadcast within the latest mobile operating </a:t>
            </a:r>
            <a:r>
              <a:rPr lang="en-US" dirty="0" smtClean="0"/>
              <a:t>system.</a:t>
            </a:r>
          </a:p>
          <a:p>
            <a:endParaRPr lang="en-US" dirty="0"/>
          </a:p>
        </p:txBody>
      </p:sp>
      <p:sp>
        <p:nvSpPr>
          <p:cNvPr id="7" name="TextBox 6"/>
          <p:cNvSpPr txBox="1"/>
          <p:nvPr/>
        </p:nvSpPr>
        <p:spPr>
          <a:xfrm>
            <a:off x="326571" y="4279311"/>
            <a:ext cx="11521440" cy="2031325"/>
          </a:xfrm>
          <a:prstGeom prst="rect">
            <a:avLst/>
          </a:prstGeom>
          <a:noFill/>
        </p:spPr>
        <p:txBody>
          <a:bodyPr wrap="square" rtlCol="0">
            <a:spAutoFit/>
          </a:bodyPr>
          <a:lstStyle/>
          <a:p>
            <a:r>
              <a:rPr lang="en-US" dirty="0" smtClean="0"/>
              <a:t>2.) </a:t>
            </a:r>
            <a:r>
              <a:rPr lang="en-US" dirty="0"/>
              <a:t>I</a:t>
            </a:r>
            <a:r>
              <a:rPr lang="en-US" dirty="0" smtClean="0"/>
              <a:t>t </a:t>
            </a:r>
            <a:r>
              <a:rPr lang="en-US" dirty="0"/>
              <a:t>is more intelligent technology, which will interconnect the entire world without limits. Likewise, our world would have universal and uninterrupted access to information, communication, and entertainment that will open a new dimension to our lives and will change our life style meaningfully</a:t>
            </a:r>
            <a:r>
              <a:rPr lang="en-US" dirty="0" smtClean="0"/>
              <a:t>.</a:t>
            </a:r>
          </a:p>
          <a:p>
            <a:endParaRPr lang="en-US" dirty="0"/>
          </a:p>
          <a:p>
            <a:r>
              <a:rPr lang="en-US" dirty="0" smtClean="0"/>
              <a:t>3.) </a:t>
            </a:r>
            <a:r>
              <a:rPr lang="en-US" dirty="0"/>
              <a:t>G</a:t>
            </a:r>
            <a:r>
              <a:rPr lang="en-US" dirty="0" smtClean="0"/>
              <a:t>overnments </a:t>
            </a:r>
            <a:r>
              <a:rPr lang="en-US" dirty="0"/>
              <a:t>and regulators can use this technology as an opportunity for the good governance and can create healthier environments, which will definitely encourage continuing investment in 5G, the next generation technology.</a:t>
            </a:r>
            <a:endParaRPr lang="en-US" dirty="0"/>
          </a:p>
        </p:txBody>
      </p:sp>
    </p:spTree>
    <p:extLst>
      <p:ext uri="{BB962C8B-B14F-4D97-AF65-F5344CB8AC3E}">
        <p14:creationId xmlns:p14="http://schemas.microsoft.com/office/powerpoint/2010/main" val="1735326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 y="1783275"/>
            <a:ext cx="8610600" cy="1293028"/>
          </a:xfrm>
        </p:spPr>
        <p:txBody>
          <a:bodyPr/>
          <a:lstStyle/>
          <a:p>
            <a:pPr algn="l"/>
            <a:r>
              <a:rPr lang="en-US" dirty="0" smtClean="0"/>
              <a:t>CONCLUSION</a:t>
            </a:r>
            <a:endParaRPr lang="en-US" dirty="0"/>
          </a:p>
        </p:txBody>
      </p:sp>
      <p:sp>
        <p:nvSpPr>
          <p:cNvPr id="4" name="TextBox 3"/>
          <p:cNvSpPr txBox="1"/>
          <p:nvPr/>
        </p:nvSpPr>
        <p:spPr>
          <a:xfrm>
            <a:off x="78377" y="3801290"/>
            <a:ext cx="11834949" cy="923330"/>
          </a:xfrm>
          <a:prstGeom prst="rect">
            <a:avLst/>
          </a:prstGeom>
          <a:noFill/>
        </p:spPr>
        <p:txBody>
          <a:bodyPr wrap="square" rtlCol="0">
            <a:spAutoFit/>
          </a:bodyPr>
          <a:lstStyle/>
          <a:p>
            <a:r>
              <a:rPr lang="en-US" dirty="0" smtClean="0"/>
              <a:t>1.) The development of wireless network is </a:t>
            </a:r>
            <a:r>
              <a:rPr lang="en-US" dirty="0"/>
              <a:t>going towards higher data rates and </a:t>
            </a:r>
            <a:r>
              <a:rPr lang="en-US" dirty="0" smtClean="0"/>
              <a:t>all </a:t>
            </a:r>
            <a:r>
              <a:rPr lang="en-US" dirty="0"/>
              <a:t>IP </a:t>
            </a:r>
            <a:r>
              <a:rPr lang="en-US" dirty="0" smtClean="0"/>
              <a:t>principal.</a:t>
            </a:r>
          </a:p>
          <a:p>
            <a:endParaRPr lang="en-US" dirty="0"/>
          </a:p>
          <a:p>
            <a:r>
              <a:rPr lang="en-US" dirty="0" smtClean="0"/>
              <a:t>2.) </a:t>
            </a:r>
            <a:r>
              <a:rPr lang="en-US" dirty="0"/>
              <a:t>5G include </a:t>
            </a:r>
            <a:r>
              <a:rPr lang="en-US" dirty="0" smtClean="0"/>
              <a:t>latest </a:t>
            </a:r>
            <a:r>
              <a:rPr lang="en-US" dirty="0"/>
              <a:t>technologies such as cognitive radio, SDR, </a:t>
            </a:r>
            <a:r>
              <a:rPr lang="en-US" dirty="0" smtClean="0"/>
              <a:t>Nano-technology, </a:t>
            </a:r>
            <a:r>
              <a:rPr lang="en-US" dirty="0"/>
              <a:t>C</a:t>
            </a:r>
            <a:r>
              <a:rPr lang="en-US" dirty="0" smtClean="0"/>
              <a:t>loud computing.</a:t>
            </a:r>
            <a:endParaRPr lang="en-US" dirty="0"/>
          </a:p>
        </p:txBody>
      </p:sp>
    </p:spTree>
    <p:extLst>
      <p:ext uri="{BB962C8B-B14F-4D97-AF65-F5344CB8AC3E}">
        <p14:creationId xmlns:p14="http://schemas.microsoft.com/office/powerpoint/2010/main" val="1882483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26" y="1554674"/>
            <a:ext cx="8610600" cy="1293028"/>
          </a:xfrm>
        </p:spPr>
        <p:txBody>
          <a:bodyPr/>
          <a:lstStyle/>
          <a:p>
            <a:pPr algn="l"/>
            <a:r>
              <a:rPr lang="en-US" dirty="0" smtClean="0"/>
              <a:t>REFERENCES</a:t>
            </a:r>
            <a:endParaRPr lang="en-US" dirty="0"/>
          </a:p>
        </p:txBody>
      </p:sp>
      <p:sp>
        <p:nvSpPr>
          <p:cNvPr id="4" name="TextBox 3"/>
          <p:cNvSpPr txBox="1"/>
          <p:nvPr/>
        </p:nvSpPr>
        <p:spPr>
          <a:xfrm>
            <a:off x="178526" y="2847702"/>
            <a:ext cx="11734800" cy="3416320"/>
          </a:xfrm>
          <a:prstGeom prst="rect">
            <a:avLst/>
          </a:prstGeom>
          <a:noFill/>
        </p:spPr>
        <p:txBody>
          <a:bodyPr wrap="square" rtlCol="0">
            <a:spAutoFit/>
          </a:bodyPr>
          <a:lstStyle/>
          <a:p>
            <a:r>
              <a:rPr lang="en-US" dirty="0" smtClean="0"/>
              <a:t>1.) </a:t>
            </a:r>
            <a:r>
              <a:rPr lang="en-US" dirty="0">
                <a:hlinkClick r:id="rId2"/>
              </a:rPr>
              <a:t>https://</a:t>
            </a:r>
            <a:r>
              <a:rPr lang="en-US" dirty="0" smtClean="0">
                <a:hlinkClick r:id="rId2"/>
              </a:rPr>
              <a:t>www.tutorialspoint.com/5g/index.htm</a:t>
            </a:r>
            <a:endParaRPr lang="en-US" dirty="0" smtClean="0"/>
          </a:p>
          <a:p>
            <a:endParaRPr lang="en-US" dirty="0"/>
          </a:p>
          <a:p>
            <a:r>
              <a:rPr lang="en-US" dirty="0" smtClean="0"/>
              <a:t>2.) </a:t>
            </a:r>
            <a:r>
              <a:rPr lang="en-US" dirty="0">
                <a:hlinkClick r:id="rId3"/>
              </a:rPr>
              <a:t>https://</a:t>
            </a:r>
            <a:r>
              <a:rPr lang="en-US" dirty="0" smtClean="0">
                <a:hlinkClick r:id="rId3"/>
              </a:rPr>
              <a:t>www.gemalto.com/mobile/inspired/5G</a:t>
            </a:r>
            <a:endParaRPr lang="en-US" dirty="0" smtClean="0"/>
          </a:p>
          <a:p>
            <a:endParaRPr lang="en-US" dirty="0"/>
          </a:p>
          <a:p>
            <a:r>
              <a:rPr lang="en-US" dirty="0" smtClean="0"/>
              <a:t>3.) </a:t>
            </a:r>
            <a:r>
              <a:rPr lang="en-US" dirty="0">
                <a:hlinkClick r:id="rId4"/>
              </a:rPr>
              <a:t>http://</a:t>
            </a:r>
            <a:r>
              <a:rPr lang="en-US" dirty="0" smtClean="0">
                <a:hlinkClick r:id="rId4"/>
              </a:rPr>
              <a:t>bu.edu.eg/projects/Evolution/index.php</a:t>
            </a:r>
            <a:endParaRPr lang="en-US" dirty="0" smtClean="0"/>
          </a:p>
          <a:p>
            <a:endParaRPr lang="en-US" dirty="0"/>
          </a:p>
          <a:p>
            <a:r>
              <a:rPr lang="en-US" dirty="0" smtClean="0"/>
              <a:t>4.) </a:t>
            </a:r>
            <a:r>
              <a:rPr lang="en-US" dirty="0">
                <a:hlinkClick r:id="rId5"/>
              </a:rPr>
              <a:t>https://</a:t>
            </a:r>
            <a:r>
              <a:rPr lang="en-US" dirty="0" smtClean="0">
                <a:hlinkClick r:id="rId5"/>
              </a:rPr>
              <a:t>5g-ppp.eu/wp-content/uploads/2018/01/5G-PPP-5G-Architecture-White-Paper-Jan-2018-v2.0.pdf</a:t>
            </a:r>
            <a:endParaRPr lang="en-US" dirty="0" smtClean="0"/>
          </a:p>
          <a:p>
            <a:endParaRPr lang="en-US" dirty="0"/>
          </a:p>
          <a:p>
            <a:r>
              <a:rPr lang="en-US" dirty="0" smtClean="0"/>
              <a:t>5.) </a:t>
            </a:r>
            <a:r>
              <a:rPr lang="en-US" dirty="0">
                <a:hlinkClick r:id="rId6"/>
              </a:rPr>
              <a:t>https://</a:t>
            </a:r>
            <a:r>
              <a:rPr lang="en-US" dirty="0" smtClean="0">
                <a:hlinkClick r:id="rId6"/>
              </a:rPr>
              <a:t>www.huawei.com/minisite/hwmbbf16/insights/5G-Nework-Architecture-Whitepaper-en.pdf</a:t>
            </a:r>
            <a:endParaRPr lang="en-US" dirty="0" smtClean="0"/>
          </a:p>
          <a:p>
            <a:endParaRPr lang="en-US" dirty="0"/>
          </a:p>
          <a:p>
            <a:r>
              <a:rPr lang="en-US" dirty="0" smtClean="0"/>
              <a:t>6.) </a:t>
            </a:r>
            <a:r>
              <a:rPr lang="en-US" dirty="0">
                <a:hlinkClick r:id="rId7"/>
              </a:rPr>
              <a:t>https://www.zdnet.com/article/what-is-5g-everything-you-need-to-know/</a:t>
            </a:r>
            <a:endParaRPr lang="en-US" dirty="0"/>
          </a:p>
        </p:txBody>
      </p:sp>
    </p:spTree>
    <p:extLst>
      <p:ext uri="{BB962C8B-B14F-4D97-AF65-F5344CB8AC3E}">
        <p14:creationId xmlns:p14="http://schemas.microsoft.com/office/powerpoint/2010/main" val="3223122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52" y="1228104"/>
            <a:ext cx="8610600" cy="1293028"/>
          </a:xfrm>
        </p:spPr>
        <p:txBody>
          <a:bodyPr/>
          <a:lstStyle/>
          <a:p>
            <a:pPr algn="l"/>
            <a:r>
              <a:rPr lang="en-US" dirty="0" smtClean="0"/>
              <a:t>Contents</a:t>
            </a:r>
            <a:endParaRPr lang="en-US" dirty="0"/>
          </a:p>
        </p:txBody>
      </p:sp>
      <p:sp>
        <p:nvSpPr>
          <p:cNvPr id="3" name="Content Placeholder 2"/>
          <p:cNvSpPr>
            <a:spLocks noGrp="1"/>
          </p:cNvSpPr>
          <p:nvPr>
            <p:ph idx="1"/>
          </p:nvPr>
        </p:nvSpPr>
        <p:spPr>
          <a:xfrm>
            <a:off x="280852" y="2521132"/>
            <a:ext cx="10820400" cy="4024125"/>
          </a:xfrm>
        </p:spPr>
        <p:txBody>
          <a:bodyPr>
            <a:normAutofit fontScale="85000" lnSpcReduction="20000"/>
          </a:bodyPr>
          <a:lstStyle/>
          <a:p>
            <a:r>
              <a:rPr lang="en-US" dirty="0" smtClean="0"/>
              <a:t>Objective</a:t>
            </a:r>
          </a:p>
          <a:p>
            <a:r>
              <a:rPr lang="en-US" dirty="0" smtClean="0"/>
              <a:t>Introduction</a:t>
            </a:r>
          </a:p>
          <a:p>
            <a:r>
              <a:rPr lang="en-US" dirty="0" smtClean="0"/>
              <a:t>5G Hardware</a:t>
            </a:r>
          </a:p>
          <a:p>
            <a:r>
              <a:rPr lang="en-US" dirty="0" smtClean="0"/>
              <a:t>5G Software</a:t>
            </a:r>
          </a:p>
          <a:p>
            <a:r>
              <a:rPr lang="en-US" dirty="0" smtClean="0"/>
              <a:t>Architecture</a:t>
            </a:r>
          </a:p>
          <a:p>
            <a:r>
              <a:rPr lang="en-US" dirty="0" smtClean="0"/>
              <a:t>Features</a:t>
            </a:r>
          </a:p>
          <a:p>
            <a:r>
              <a:rPr lang="en-US" dirty="0" smtClean="0"/>
              <a:t>Advantages</a:t>
            </a:r>
          </a:p>
          <a:p>
            <a:r>
              <a:rPr lang="en-US" dirty="0" smtClean="0"/>
              <a:t>Applications</a:t>
            </a:r>
          </a:p>
          <a:p>
            <a:r>
              <a:rPr lang="en-US" dirty="0" smtClean="0"/>
              <a:t>Challenges</a:t>
            </a:r>
          </a:p>
          <a:p>
            <a:r>
              <a:rPr lang="en-US" dirty="0" smtClean="0"/>
              <a:t>Future Scope</a:t>
            </a:r>
          </a:p>
          <a:p>
            <a:r>
              <a:rPr lang="en-US" dirty="0" smtClean="0"/>
              <a:t>Conclusion</a:t>
            </a:r>
          </a:p>
          <a:p>
            <a:r>
              <a:rPr lang="en-US" dirty="0" smtClean="0"/>
              <a:t>Reference</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98847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7" y="1757150"/>
            <a:ext cx="8610600" cy="1293028"/>
          </a:xfrm>
        </p:spPr>
        <p:txBody>
          <a:bodyPr/>
          <a:lstStyle/>
          <a:p>
            <a:pPr algn="l"/>
            <a:r>
              <a:rPr lang="en-US" dirty="0" smtClean="0"/>
              <a:t>Objective</a:t>
            </a:r>
            <a:endParaRPr lang="en-US" dirty="0"/>
          </a:p>
        </p:txBody>
      </p:sp>
      <p:sp>
        <p:nvSpPr>
          <p:cNvPr id="4" name="TextBox 3"/>
          <p:cNvSpPr txBox="1"/>
          <p:nvPr/>
        </p:nvSpPr>
        <p:spPr>
          <a:xfrm>
            <a:off x="267785" y="3284110"/>
            <a:ext cx="8242663" cy="923330"/>
          </a:xfrm>
          <a:prstGeom prst="rect">
            <a:avLst/>
          </a:prstGeom>
          <a:noFill/>
        </p:spPr>
        <p:txBody>
          <a:bodyPr wrap="square" rtlCol="0">
            <a:spAutoFit/>
          </a:bodyPr>
          <a:lstStyle/>
          <a:p>
            <a:r>
              <a:rPr lang="en-US" dirty="0" smtClean="0"/>
              <a:t>Big Data analysis has proven that it can add value to existing business and provide innovative solutions. This lead to revolutionize the business ideas over the globe</a:t>
            </a:r>
            <a:endParaRPr lang="en-US" dirty="0"/>
          </a:p>
        </p:txBody>
      </p:sp>
      <p:sp>
        <p:nvSpPr>
          <p:cNvPr id="5" name="TextBox 4"/>
          <p:cNvSpPr txBox="1"/>
          <p:nvPr/>
        </p:nvSpPr>
        <p:spPr>
          <a:xfrm>
            <a:off x="209001" y="4441372"/>
            <a:ext cx="8360233" cy="2031325"/>
          </a:xfrm>
          <a:prstGeom prst="rect">
            <a:avLst/>
          </a:prstGeom>
          <a:noFill/>
        </p:spPr>
        <p:txBody>
          <a:bodyPr wrap="square" rtlCol="0">
            <a:spAutoFit/>
          </a:bodyPr>
          <a:lstStyle/>
          <a:p>
            <a:r>
              <a:rPr lang="en-US" dirty="0" smtClean="0"/>
              <a:t>The required objectives for 5G wireless technologies as stated below: -</a:t>
            </a:r>
          </a:p>
          <a:p>
            <a:r>
              <a:rPr lang="en-US" dirty="0" smtClean="0"/>
              <a:t>1.) 5G networks will able to serve 100 billion connections.</a:t>
            </a:r>
          </a:p>
          <a:p>
            <a:r>
              <a:rPr lang="en-US" dirty="0" smtClean="0"/>
              <a:t>2.) 10 Gb/s will be the data rate per user.</a:t>
            </a:r>
          </a:p>
          <a:p>
            <a:r>
              <a:rPr lang="en-US" dirty="0" smtClean="0"/>
              <a:t>3.) 5G networks will have new RAT+LTE+LTE-A+WiFi+GSM+HSPA.</a:t>
            </a:r>
          </a:p>
          <a:p>
            <a:r>
              <a:rPr lang="en-US" dirty="0" smtClean="0"/>
              <a:t>4</a:t>
            </a:r>
            <a:r>
              <a:rPr lang="en-US" dirty="0"/>
              <a:t>.) Several </a:t>
            </a:r>
            <a:r>
              <a:rPr lang="en-US" dirty="0" smtClean="0"/>
              <a:t>thousands </a:t>
            </a:r>
            <a:r>
              <a:rPr lang="en-US" dirty="0"/>
              <a:t>of </a:t>
            </a:r>
            <a:r>
              <a:rPr lang="en-US" dirty="0" smtClean="0"/>
              <a:t>simultaneous connection.</a:t>
            </a:r>
          </a:p>
          <a:p>
            <a:r>
              <a:rPr lang="en-US" dirty="0" smtClean="0"/>
              <a:t>5.) </a:t>
            </a:r>
            <a:r>
              <a:rPr lang="en-US" dirty="0"/>
              <a:t>5G network </a:t>
            </a:r>
            <a:r>
              <a:rPr lang="en-US" dirty="0" smtClean="0"/>
              <a:t>may serve 3 folds of </a:t>
            </a:r>
            <a:r>
              <a:rPr lang="en-US" dirty="0"/>
              <a:t>world </a:t>
            </a:r>
            <a:r>
              <a:rPr lang="en-US" dirty="0" smtClean="0"/>
              <a:t>population in M2M connections</a:t>
            </a:r>
          </a:p>
          <a:p>
            <a:r>
              <a:rPr lang="en-US" dirty="0" smtClean="0"/>
              <a:t>6</a:t>
            </a:r>
            <a:r>
              <a:rPr lang="en-US" dirty="0"/>
              <a:t>.) Multi-hop communication, </a:t>
            </a:r>
            <a:r>
              <a:rPr lang="en-US" dirty="0" smtClean="0"/>
              <a:t>Massive MIMO.</a:t>
            </a:r>
            <a:endParaRPr lang="en-US" dirty="0"/>
          </a:p>
        </p:txBody>
      </p:sp>
    </p:spTree>
    <p:extLst>
      <p:ext uri="{BB962C8B-B14F-4D97-AF65-F5344CB8AC3E}">
        <p14:creationId xmlns:p14="http://schemas.microsoft.com/office/powerpoint/2010/main" val="2101057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9" y="1731025"/>
            <a:ext cx="8610600" cy="1293028"/>
          </a:xfrm>
        </p:spPr>
        <p:txBody>
          <a:bodyPr/>
          <a:lstStyle/>
          <a:p>
            <a:pPr algn="l"/>
            <a:r>
              <a:rPr lang="en-US" dirty="0" smtClean="0"/>
              <a:t>INTRODUCTION</a:t>
            </a:r>
            <a:endParaRPr lang="en-US" dirty="0"/>
          </a:p>
        </p:txBody>
      </p:sp>
      <p:sp>
        <p:nvSpPr>
          <p:cNvPr id="4" name="TextBox 3"/>
          <p:cNvSpPr txBox="1"/>
          <p:nvPr/>
        </p:nvSpPr>
        <p:spPr>
          <a:xfrm>
            <a:off x="222069" y="3363686"/>
            <a:ext cx="11691257" cy="3139321"/>
          </a:xfrm>
          <a:prstGeom prst="rect">
            <a:avLst/>
          </a:prstGeom>
          <a:noFill/>
        </p:spPr>
        <p:txBody>
          <a:bodyPr wrap="square" rtlCol="0">
            <a:spAutoFit/>
          </a:bodyPr>
          <a:lstStyle/>
          <a:p>
            <a:r>
              <a:rPr lang="en-US" dirty="0" smtClean="0"/>
              <a:t>1.) Fifth generation networks (5G) is currently under development and hit the market at the horizon 2020.</a:t>
            </a:r>
          </a:p>
          <a:p>
            <a:endParaRPr lang="en-US" dirty="0" smtClean="0"/>
          </a:p>
          <a:p>
            <a:r>
              <a:rPr lang="en-US" dirty="0" smtClean="0"/>
              <a:t>2.) Compared with current 4G LTE technology, 5G is targeting to reach both high speed (1Gbps), low power and low latency (1ms or less), for massive IoT, tactile internet and robotics.</a:t>
            </a:r>
          </a:p>
          <a:p>
            <a:endParaRPr lang="en-US" dirty="0"/>
          </a:p>
          <a:p>
            <a:r>
              <a:rPr lang="en-US" dirty="0" smtClean="0"/>
              <a:t>3.) Huawei and DOCOMO teamed up in December 2016 to conducted the world’s first 5G large scale field trail. Using 4.5 GHz frequency band, both companies recorded data transfer speeds of 11.29 Gbps, which is about 40 times faster than the current 4G standard.</a:t>
            </a:r>
          </a:p>
          <a:p>
            <a:endParaRPr lang="en-US" dirty="0"/>
          </a:p>
          <a:p>
            <a:endParaRPr lang="en-US" dirty="0"/>
          </a:p>
        </p:txBody>
      </p:sp>
    </p:spTree>
    <p:extLst>
      <p:ext uri="{BB962C8B-B14F-4D97-AF65-F5344CB8AC3E}">
        <p14:creationId xmlns:p14="http://schemas.microsoft.com/office/powerpoint/2010/main" val="3582924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7" y="1626521"/>
            <a:ext cx="8610600" cy="1293028"/>
          </a:xfrm>
        </p:spPr>
        <p:txBody>
          <a:bodyPr/>
          <a:lstStyle/>
          <a:p>
            <a:pPr algn="l"/>
            <a:r>
              <a:rPr lang="en-US" dirty="0" smtClean="0"/>
              <a:t>5G HaRDWaRE</a:t>
            </a:r>
            <a:endParaRPr lang="en-US" dirty="0"/>
          </a:p>
        </p:txBody>
      </p:sp>
      <p:sp>
        <p:nvSpPr>
          <p:cNvPr id="6" name="TextBox 5"/>
          <p:cNvSpPr txBox="1"/>
          <p:nvPr/>
        </p:nvSpPr>
        <p:spPr>
          <a:xfrm>
            <a:off x="169817" y="2919549"/>
            <a:ext cx="11874137" cy="2031325"/>
          </a:xfrm>
          <a:prstGeom prst="rect">
            <a:avLst/>
          </a:prstGeom>
          <a:noFill/>
        </p:spPr>
        <p:txBody>
          <a:bodyPr wrap="square" rtlCol="0">
            <a:spAutoFit/>
          </a:bodyPr>
          <a:lstStyle/>
          <a:p>
            <a:r>
              <a:rPr lang="en-US" dirty="0" smtClean="0"/>
              <a:t>1.) 5G hardware uses UWB (Ultra Wideband Networks) with higher bandwidth at low energy levels.</a:t>
            </a:r>
          </a:p>
          <a:p>
            <a:endParaRPr lang="en-US" dirty="0"/>
          </a:p>
          <a:p>
            <a:r>
              <a:rPr lang="en-US" dirty="0" smtClean="0"/>
              <a:t>2.) Bandwidth is of 400 times faster than today’s wireless network.</a:t>
            </a:r>
          </a:p>
          <a:p>
            <a:endParaRPr lang="en-US" dirty="0"/>
          </a:p>
          <a:p>
            <a:r>
              <a:rPr lang="en-US" dirty="0" smtClean="0"/>
              <a:t>3.) It uses CDMA (Code Division Multiple Access) </a:t>
            </a:r>
            <a:r>
              <a:rPr lang="en-US" dirty="0"/>
              <a:t>with smart </a:t>
            </a:r>
            <a:r>
              <a:rPr lang="en-US" dirty="0" smtClean="0"/>
              <a:t>antennas</a:t>
            </a:r>
          </a:p>
          <a:p>
            <a:endParaRPr lang="en-US" dirty="0"/>
          </a:p>
          <a:p>
            <a:r>
              <a:rPr lang="en-US" dirty="0" smtClean="0"/>
              <a:t>4.) Smart antennas include  Switched beam antennae, Adaptive array antennae.</a:t>
            </a:r>
            <a:endParaRPr lang="en-US" dirty="0"/>
          </a:p>
        </p:txBody>
      </p:sp>
    </p:spTree>
    <p:extLst>
      <p:ext uri="{BB962C8B-B14F-4D97-AF65-F5344CB8AC3E}">
        <p14:creationId xmlns:p14="http://schemas.microsoft.com/office/powerpoint/2010/main" val="2291620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 y="1757150"/>
            <a:ext cx="8610600" cy="1293028"/>
          </a:xfrm>
        </p:spPr>
        <p:txBody>
          <a:bodyPr/>
          <a:lstStyle/>
          <a:p>
            <a:pPr algn="l"/>
            <a:r>
              <a:rPr lang="en-US" dirty="0" smtClean="0"/>
              <a:t>5G SOFTWaRE</a:t>
            </a:r>
            <a:endParaRPr lang="en-US" dirty="0"/>
          </a:p>
        </p:txBody>
      </p:sp>
      <p:sp>
        <p:nvSpPr>
          <p:cNvPr id="4" name="TextBox 3"/>
          <p:cNvSpPr txBox="1"/>
          <p:nvPr/>
        </p:nvSpPr>
        <p:spPr>
          <a:xfrm>
            <a:off x="139337" y="3429001"/>
            <a:ext cx="11878492" cy="1477328"/>
          </a:xfrm>
          <a:prstGeom prst="rect">
            <a:avLst/>
          </a:prstGeom>
          <a:noFill/>
        </p:spPr>
        <p:txBody>
          <a:bodyPr wrap="square" rtlCol="0">
            <a:spAutoFit/>
          </a:bodyPr>
          <a:lstStyle/>
          <a:p>
            <a:r>
              <a:rPr lang="en-US" dirty="0" smtClean="0"/>
              <a:t>1.) 5G will be a single unified IP standard of different wireless networks and a seamless combination of broadband, including wireless technologies, such as IEEE802.11, Lan, Wan, Pan and WWWW.</a:t>
            </a:r>
          </a:p>
          <a:p>
            <a:endParaRPr lang="en-US" dirty="0"/>
          </a:p>
          <a:p>
            <a:r>
              <a:rPr lang="en-US" dirty="0" smtClean="0"/>
              <a:t>2.) 5G will enable software-defined radio, packet layers, implementation of packets, encryption flexibility, etc.</a:t>
            </a:r>
            <a:endParaRPr lang="en-US" dirty="0"/>
          </a:p>
        </p:txBody>
      </p:sp>
    </p:spTree>
    <p:extLst>
      <p:ext uri="{BB962C8B-B14F-4D97-AF65-F5344CB8AC3E}">
        <p14:creationId xmlns:p14="http://schemas.microsoft.com/office/powerpoint/2010/main" val="65234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5" y="1717961"/>
            <a:ext cx="8610600" cy="1293028"/>
          </a:xfrm>
        </p:spPr>
        <p:txBody>
          <a:bodyPr/>
          <a:lstStyle/>
          <a:p>
            <a:pPr algn="l"/>
            <a:r>
              <a:rPr lang="en-US" dirty="0" smtClean="0"/>
              <a:t>ARCHITECTURE</a:t>
            </a:r>
            <a:endParaRPr lang="en-US" dirty="0"/>
          </a:p>
        </p:txBody>
      </p:sp>
      <p:sp>
        <p:nvSpPr>
          <p:cNvPr id="4" name="TextBox 3"/>
          <p:cNvSpPr txBox="1"/>
          <p:nvPr/>
        </p:nvSpPr>
        <p:spPr>
          <a:xfrm>
            <a:off x="126274" y="3311435"/>
            <a:ext cx="11721737" cy="2585323"/>
          </a:xfrm>
          <a:prstGeom prst="rect">
            <a:avLst/>
          </a:prstGeom>
          <a:noFill/>
        </p:spPr>
        <p:txBody>
          <a:bodyPr wrap="square" rtlCol="0">
            <a:spAutoFit/>
          </a:bodyPr>
          <a:lstStyle/>
          <a:p>
            <a:r>
              <a:rPr lang="en-US" dirty="0" smtClean="0"/>
              <a:t>1.) 5G wireless </a:t>
            </a:r>
            <a:r>
              <a:rPr lang="en-US" dirty="0"/>
              <a:t>technology defines by OSI layer1 and </a:t>
            </a:r>
            <a:r>
              <a:rPr lang="en-US" dirty="0" smtClean="0"/>
              <a:t>layer2, </a:t>
            </a:r>
            <a:r>
              <a:rPr lang="en-US" dirty="0"/>
              <a:t>for these two </a:t>
            </a:r>
            <a:r>
              <a:rPr lang="en-US" dirty="0" smtClean="0"/>
              <a:t>layers 5G network </a:t>
            </a:r>
            <a:r>
              <a:rPr lang="en-US" dirty="0"/>
              <a:t> is likely to </a:t>
            </a:r>
            <a:r>
              <a:rPr lang="en-US" dirty="0" smtClean="0"/>
              <a:t>    be based on </a:t>
            </a:r>
            <a:r>
              <a:rPr lang="en-US" dirty="0"/>
              <a:t>Open Wireless </a:t>
            </a:r>
            <a:r>
              <a:rPr lang="en-US" dirty="0" smtClean="0"/>
              <a:t>Architecture(OWA).</a:t>
            </a:r>
          </a:p>
          <a:p>
            <a:endParaRPr lang="en-US" dirty="0"/>
          </a:p>
          <a:p>
            <a:r>
              <a:rPr lang="en-US" dirty="0" smtClean="0"/>
              <a:t>2.) OWA is combination of Physical layer and Data Link layer.</a:t>
            </a:r>
          </a:p>
          <a:p>
            <a:endParaRPr lang="en-US" dirty="0"/>
          </a:p>
          <a:p>
            <a:r>
              <a:rPr lang="en-US" dirty="0" smtClean="0"/>
              <a:t>3.) 5G network terminals have transport layer that is possible to be downloaded and installed is an OTP(Open Transport Protocol).</a:t>
            </a:r>
          </a:p>
          <a:p>
            <a:endParaRPr lang="en-US" dirty="0"/>
          </a:p>
          <a:p>
            <a:r>
              <a:rPr lang="en-US" dirty="0" smtClean="0"/>
              <a:t>4.) The OTP is combination of Transport Layer and Session Layer.</a:t>
            </a:r>
            <a:endParaRPr lang="en-US" dirty="0"/>
          </a:p>
        </p:txBody>
      </p:sp>
    </p:spTree>
    <p:extLst>
      <p:ext uri="{BB962C8B-B14F-4D97-AF65-F5344CB8AC3E}">
        <p14:creationId xmlns:p14="http://schemas.microsoft.com/office/powerpoint/2010/main" val="858925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069" y="1436914"/>
            <a:ext cx="6923314" cy="4859383"/>
          </a:xfrm>
          <a:prstGeom prst="rect">
            <a:avLst/>
          </a:prstGeom>
        </p:spPr>
      </p:pic>
    </p:spTree>
    <p:extLst>
      <p:ext uri="{BB962C8B-B14F-4D97-AF65-F5344CB8AC3E}">
        <p14:creationId xmlns:p14="http://schemas.microsoft.com/office/powerpoint/2010/main" val="2066150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62" y="1600396"/>
            <a:ext cx="8610600" cy="1293028"/>
          </a:xfrm>
        </p:spPr>
        <p:txBody>
          <a:bodyPr/>
          <a:lstStyle/>
          <a:p>
            <a:pPr algn="l"/>
            <a:r>
              <a:rPr lang="en-US" dirty="0" smtClean="0"/>
              <a:t>FeATURES</a:t>
            </a:r>
            <a:endParaRPr lang="en-US" dirty="0"/>
          </a:p>
        </p:txBody>
      </p:sp>
      <p:sp>
        <p:nvSpPr>
          <p:cNvPr id="4" name="TextBox 3"/>
          <p:cNvSpPr txBox="1"/>
          <p:nvPr/>
        </p:nvSpPr>
        <p:spPr>
          <a:xfrm>
            <a:off x="165462" y="3187337"/>
            <a:ext cx="11852367" cy="3139321"/>
          </a:xfrm>
          <a:prstGeom prst="rect">
            <a:avLst/>
          </a:prstGeom>
          <a:noFill/>
        </p:spPr>
        <p:txBody>
          <a:bodyPr wrap="square" rtlCol="0">
            <a:spAutoFit/>
          </a:bodyPr>
          <a:lstStyle/>
          <a:p>
            <a:r>
              <a:rPr lang="en-US" dirty="0"/>
              <a:t>1.) Very high speed, high capacity, </a:t>
            </a:r>
            <a:r>
              <a:rPr lang="en-US" dirty="0" smtClean="0"/>
              <a:t>and low cost per bit.</a:t>
            </a:r>
          </a:p>
          <a:p>
            <a:endParaRPr lang="en-US" dirty="0"/>
          </a:p>
          <a:p>
            <a:r>
              <a:rPr lang="en-US" dirty="0" smtClean="0"/>
              <a:t>2.) It offers </a:t>
            </a:r>
            <a:r>
              <a:rPr lang="en-US" dirty="0"/>
              <a:t>high </a:t>
            </a:r>
            <a:r>
              <a:rPr lang="en-US" dirty="0" smtClean="0"/>
              <a:t>quality services due to high </a:t>
            </a:r>
            <a:r>
              <a:rPr lang="en-US" dirty="0"/>
              <a:t>error </a:t>
            </a:r>
            <a:r>
              <a:rPr lang="en-US" dirty="0" smtClean="0"/>
              <a:t>tolerance.</a:t>
            </a:r>
          </a:p>
          <a:p>
            <a:endParaRPr lang="en-US" dirty="0"/>
          </a:p>
          <a:p>
            <a:r>
              <a:rPr lang="en-US" dirty="0" smtClean="0"/>
              <a:t>3.) 5G technology </a:t>
            </a:r>
            <a:r>
              <a:rPr lang="en-US" dirty="0"/>
              <a:t>offers Global access </a:t>
            </a:r>
            <a:r>
              <a:rPr lang="en-US" dirty="0" smtClean="0"/>
              <a:t>and </a:t>
            </a:r>
            <a:r>
              <a:rPr lang="en-US" dirty="0"/>
              <a:t>service </a:t>
            </a:r>
            <a:r>
              <a:rPr lang="en-US" dirty="0" smtClean="0"/>
              <a:t>portability.</a:t>
            </a:r>
          </a:p>
          <a:p>
            <a:endParaRPr lang="en-US" dirty="0"/>
          </a:p>
          <a:p>
            <a:r>
              <a:rPr lang="en-US" dirty="0" smtClean="0"/>
              <a:t>4.) </a:t>
            </a:r>
            <a:r>
              <a:rPr lang="en-US" dirty="0"/>
              <a:t>The uploading and </a:t>
            </a:r>
            <a:r>
              <a:rPr lang="en-US" dirty="0" smtClean="0"/>
              <a:t>downloading speed of 5G technology is very high.</a:t>
            </a:r>
          </a:p>
          <a:p>
            <a:endParaRPr lang="en-US" dirty="0" smtClean="0"/>
          </a:p>
          <a:p>
            <a:r>
              <a:rPr lang="en-US" dirty="0" smtClean="0"/>
              <a:t>5.) Provides 100</a:t>
            </a:r>
            <a:r>
              <a:rPr lang="en-US" dirty="0"/>
              <a:t>% </a:t>
            </a:r>
            <a:r>
              <a:rPr lang="en-US" dirty="0" smtClean="0"/>
              <a:t>coverage.</a:t>
            </a:r>
          </a:p>
          <a:p>
            <a:endParaRPr lang="en-US" dirty="0"/>
          </a:p>
          <a:p>
            <a:r>
              <a:rPr lang="en-US" dirty="0" smtClean="0"/>
              <a:t>6.) 90% reduction in network </a:t>
            </a:r>
            <a:r>
              <a:rPr lang="en-US" dirty="0"/>
              <a:t>energy </a:t>
            </a:r>
            <a:r>
              <a:rPr lang="en-US" dirty="0" err="1" smtClean="0"/>
              <a:t>usuage</a:t>
            </a:r>
            <a:r>
              <a:rPr lang="en-US" dirty="0" smtClean="0"/>
              <a:t> </a:t>
            </a:r>
            <a:endParaRPr lang="en-US" dirty="0"/>
          </a:p>
        </p:txBody>
      </p:sp>
    </p:spTree>
    <p:extLst>
      <p:ext uri="{BB962C8B-B14F-4D97-AF65-F5344CB8AC3E}">
        <p14:creationId xmlns:p14="http://schemas.microsoft.com/office/powerpoint/2010/main" val="3255701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177</TotalTime>
  <Words>935</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Vapor Trail</vt:lpstr>
      <vt:lpstr>                                   A Look into the</vt:lpstr>
      <vt:lpstr>Contents</vt:lpstr>
      <vt:lpstr>Objective</vt:lpstr>
      <vt:lpstr>INTRODUCTION</vt:lpstr>
      <vt:lpstr>5G HaRDWaRE</vt:lpstr>
      <vt:lpstr>5G SOFTWaRE</vt:lpstr>
      <vt:lpstr>ARCHITECTURE</vt:lpstr>
      <vt:lpstr>PowerPoint Presentation</vt:lpstr>
      <vt:lpstr>FeATURES</vt:lpstr>
      <vt:lpstr>ADVANTAGES</vt:lpstr>
      <vt:lpstr>ApplicAtion </vt:lpstr>
      <vt:lpstr> CHALLENGES</vt:lpstr>
      <vt:lpstr>PowerPoint Presentation</vt:lpstr>
      <vt:lpstr>FUTURE SCOPE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Look into the</dc:title>
  <dc:creator>Himanshu Lawaniya</dc:creator>
  <cp:lastModifiedBy>Himanshu Lawaniya</cp:lastModifiedBy>
  <cp:revision>15</cp:revision>
  <dcterms:created xsi:type="dcterms:W3CDTF">2019-05-31T09:01:18Z</dcterms:created>
  <dcterms:modified xsi:type="dcterms:W3CDTF">2019-05-31T11:59:16Z</dcterms:modified>
</cp:coreProperties>
</file>