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8.jpeg" ContentType="image/jpeg"/>
  <Override PartName="/ppt/media/image11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4080" y="69840"/>
            <a:ext cx="9013320" cy="669312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3320" cy="6691680"/>
          </a:xfrm>
          <a:prstGeom prst="roundRect">
            <a:avLst>
              <a:gd name="adj" fmla="val 4929"/>
            </a:avLst>
          </a:prstGeom>
          <a:blipFill>
            <a:blip r:embed="rId3"/>
            <a:tile/>
          </a:blip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tIns="91440" bIns="91440" anchor="ctr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tIns="91440" bIns="91440" anchor="ctr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fld id="{1AFD3001-A16A-4F42-85A1-6B1BF582DD9B}" type="slidenum">
              <a:rPr b="0" lang="en-CA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63000" y="1449360"/>
            <a:ext cx="9021240" cy="1526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63000" y="1396800"/>
            <a:ext cx="9021240" cy="12024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63000" y="2976480"/>
            <a:ext cx="9021240" cy="1101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tIns="91440" bIns="9144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64080" y="69840"/>
            <a:ext cx="9013320" cy="669312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tIns="91440" bIns="91440" anchor="b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tIns="91440" bIns="91440" anchor="ctr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tIns="91440" bIns="91440" anchor="ctr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fld id="{21A8B54B-313A-4800-ACF6-E8014462D3EF}" type="slidenum">
              <a:rPr b="0" lang="en-CA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hgarg.com/ensc427/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tutorialspoint.com/lte/lte_network_architecture.htm" TargetMode="External"/><Relationship Id="rId2" Type="http://schemas.openxmlformats.org/officeDocument/2006/relationships/hyperlink" Target="https://www.tutorialspoint.com/lte/lte_network_architecture.htm" TargetMode="External"/><Relationship Id="rId3" Type="http://schemas.openxmlformats.org/officeDocument/2006/relationships/hyperlink" Target="https://www.nsnam.org/docs/models/html/lte.html." TargetMode="External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www2.ensc.sfu.ca/~ljilja/ENSC427/Projects/ENSC427_Spring2017_projects.html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371600" y="5022000"/>
            <a:ext cx="6400440" cy="1599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8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Baskerville"/>
                <a:ea typeface="Libre Baskerville"/>
              </a:rPr>
              <a:t>TEAM # 9, Continues Bitstream 0xFF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Baskerville"/>
                <a:ea typeface="Libre Baskerville"/>
              </a:rPr>
              <a:t>Kuznetsov Evgeny – 301215280 – ekuznets@sfu.ca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Baskerville"/>
                <a:ea typeface="Libre Baskerville"/>
              </a:rPr>
              <a:t>Himanshu Garg – 301215259 – hgarg@sfu.ca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Baskerville"/>
                <a:ea typeface="Libre Baskerville"/>
              </a:rPr>
              <a:t>Bob Jiu – 301215502 – cjiu@sfu.ca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62120" y="15238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bIns="91440" anchor="ctr"/>
          <a:p>
            <a:pPr algn="ctr">
              <a:lnSpc>
                <a:spcPct val="100000"/>
              </a:lnSpc>
            </a:pPr>
            <a:r>
              <a:rPr b="0" lang="en-CA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Simulation of VoLTE </a:t>
            </a:r>
            <a:r>
              <a:rPr b="0" lang="en-CA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
</a:t>
            </a:r>
            <a:r>
              <a:rPr b="0" lang="en-CA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using NS-3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562040" y="4191120"/>
            <a:ext cx="617184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Baskerville"/>
                <a:ea typeface="Libre Baskerville"/>
              </a:rPr>
              <a:t>ENSC 427: COMMUNICATION NETWORKS SPRING 2017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2144880" y="3471480"/>
            <a:ext cx="541836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Baskerville"/>
                <a:ea typeface="Libre Baskerville"/>
              </a:rPr>
              <a:t>Project website: </a:t>
            </a:r>
            <a:r>
              <a:rPr b="0" lang="en-CA" sz="1800" spc="-1" strike="noStrike" u="sng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Libre Baskerville"/>
                <a:ea typeface="Libre Baskerville"/>
                <a:hlinkClick r:id="rId1"/>
              </a:rPr>
              <a:t>http://hgarg.com/ensc427/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61" descr=""/>
          <p:cNvPicPr/>
          <p:nvPr/>
        </p:nvPicPr>
        <p:blipFill>
          <a:blip r:embed="rId1"/>
          <a:stretch/>
        </p:blipFill>
        <p:spPr>
          <a:xfrm>
            <a:off x="341640" y="1720080"/>
            <a:ext cx="8579880" cy="431568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758880" y="445680"/>
            <a:ext cx="8163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 Level overview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2391480" y="6036480"/>
            <a:ext cx="448020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Figure 3.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 of the LTE-EPC simulation model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Simulations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15000"/>
              </a:lnSpc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1) 1 eNodeB and various stationary users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10116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Description and Nam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10116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Throughput graph vs number of users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2) 2 eNodeB - Handover vs No Handover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10116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Description and Nam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10116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Handover graphical example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10116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Delay comparison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Scenario 1: one eNB with varying Number of Users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914400" y="1589760"/>
            <a:ext cx="3188160" cy="436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scenario analyze the effect of No. of UE’s on throughput.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simulation connects 2,6,10,20,40,80,160 users to a single eNodeB and  studies the effect on throughput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Shape 176" descr=""/>
          <p:cNvPicPr/>
          <p:nvPr/>
        </p:nvPicPr>
        <p:blipFill>
          <a:blip r:embed="rId1"/>
          <a:srcRect l="16411" t="4405" r="22355" b="0"/>
          <a:stretch/>
        </p:blipFill>
        <p:spPr>
          <a:xfrm>
            <a:off x="4102920" y="1589760"/>
            <a:ext cx="4583520" cy="402480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4973760" y="5615280"/>
            <a:ext cx="351216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Figure 4.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one eNB Scenario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Throughput vs. No of UE’s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Shape 183" descr=""/>
          <p:cNvPicPr/>
          <p:nvPr/>
        </p:nvPicPr>
        <p:blipFill>
          <a:blip r:embed="rId1"/>
          <a:stretch/>
        </p:blipFill>
        <p:spPr>
          <a:xfrm>
            <a:off x="1442520" y="1530720"/>
            <a:ext cx="6776640" cy="390960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1577160" y="5866200"/>
            <a:ext cx="9720" cy="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1236600" y="5553360"/>
            <a:ext cx="75862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 seen from the graph above, the throughput increases first with 80 UE’s and then starts to decrease as more UE’s are added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2205000" y="5440320"/>
            <a:ext cx="353916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Figure 5.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 of Scenario 1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Scenario 2: Two eNBs and 1 User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914400" y="1600200"/>
            <a:ext cx="2639160" cy="5001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this scenario, we simulate a scenario where we have 2 EnodeB’s and 1 user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look at 2 cases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Handover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Handover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Shape 193" descr=""/>
          <p:cNvPicPr/>
          <p:nvPr/>
        </p:nvPicPr>
        <p:blipFill>
          <a:blip r:embed="rId1"/>
          <a:srcRect l="27333" t="11868" r="22132" b="8432"/>
          <a:stretch/>
        </p:blipFill>
        <p:spPr>
          <a:xfrm>
            <a:off x="3436200" y="1353960"/>
            <a:ext cx="5528880" cy="524808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4625280" y="6325920"/>
            <a:ext cx="3819960" cy="5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Figure 6.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Two eNBs Scenario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01360" y="274680"/>
            <a:ext cx="788472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X2 Handover procedure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976320" y="5937480"/>
            <a:ext cx="753516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2602440" y="6324480"/>
            <a:ext cx="403056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Figure 7. X2 Handover Step by Step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>
            <a:off x="609480" y="1771920"/>
            <a:ext cx="3725640" cy="205704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3" name="Picture 4" descr=""/>
          <p:cNvPicPr/>
          <p:nvPr/>
        </p:nvPicPr>
        <p:blipFill>
          <a:blip r:embed="rId2"/>
          <a:stretch/>
        </p:blipFill>
        <p:spPr>
          <a:xfrm>
            <a:off x="2602440" y="4029840"/>
            <a:ext cx="4089600" cy="222372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4" name="Picture 5" descr=""/>
          <p:cNvPicPr/>
          <p:nvPr/>
        </p:nvPicPr>
        <p:blipFill>
          <a:blip r:embed="rId3"/>
          <a:stretch/>
        </p:blipFill>
        <p:spPr>
          <a:xfrm>
            <a:off x="4833360" y="1771920"/>
            <a:ext cx="3657240" cy="205704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5" name="CustomShape 4"/>
          <p:cNvSpPr/>
          <p:nvPr/>
        </p:nvSpPr>
        <p:spPr>
          <a:xfrm>
            <a:off x="687600" y="3429000"/>
            <a:ext cx="379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#1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4954680" y="3427560"/>
            <a:ext cx="379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#2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2745000" y="5867280"/>
            <a:ext cx="379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#3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Delay Handover vs No Handover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914400" y="4724280"/>
            <a:ext cx="7772040" cy="1294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74320" indent="-133560">
              <a:lnSpc>
                <a:spcPct val="100000"/>
              </a:lnSpc>
              <a:buClr>
                <a:srgbClr val="d34817"/>
              </a:buClr>
              <a:buSzPct val="85000"/>
              <a:buFont typeface="Noto Sans Symbols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Baskerville"/>
                <a:ea typeface="Libre Baskerville"/>
              </a:rPr>
              <a:t> 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Baskerville"/>
                <a:ea typeface="Libre Baskerville"/>
              </a:rPr>
              <a:t>In case of handover connection is stable.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133560">
              <a:lnSpc>
                <a:spcPct val="100000"/>
              </a:lnSpc>
              <a:buClr>
                <a:srgbClr val="d34817"/>
              </a:buClr>
              <a:buSzPct val="85000"/>
              <a:buFont typeface="Noto Sans Symbols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Baskerville"/>
                <a:ea typeface="Libre Baskerville"/>
              </a:rPr>
              <a:t> 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Baskerville"/>
                <a:ea typeface="Libre Baskerville"/>
              </a:rPr>
              <a:t>In case with no handover connection worsens due to UE moving away from EnodeB.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228600" y="1600200"/>
            <a:ext cx="4495320" cy="2971440"/>
          </a:xfrm>
          <a:prstGeom prst="rect">
            <a:avLst/>
          </a:prstGeom>
          <a:ln>
            <a:noFill/>
          </a:ln>
        </p:spPr>
      </p:pic>
      <p:pic>
        <p:nvPicPr>
          <p:cNvPr id="141" name="Picture 3" descr=""/>
          <p:cNvPicPr/>
          <p:nvPr/>
        </p:nvPicPr>
        <p:blipFill>
          <a:blip r:embed="rId2"/>
          <a:stretch/>
        </p:blipFill>
        <p:spPr>
          <a:xfrm>
            <a:off x="4800600" y="1600200"/>
            <a:ext cx="4114440" cy="297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Conclusion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914400" y="141768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960">
              <a:lnSpc>
                <a:spcPct val="115000"/>
              </a:lnSpc>
              <a:buClr>
                <a:srgbClr val="d34817"/>
              </a:buClr>
              <a:buSzPct val="85000"/>
              <a:buFont typeface="Arial"/>
              <a:buChar char="●"/>
            </a:pP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Throughput increases with proportionally to number of users to a certain limit after which there is a negative impact on throughput due to link is being conjectured with a lot of data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15000"/>
              </a:lnSpc>
              <a:buClr>
                <a:srgbClr val="d34817"/>
              </a:buClr>
              <a:buSzPct val="85000"/>
              <a:buFont typeface="Arial"/>
              <a:buChar char="●"/>
            </a:pP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Handover is necessary to maintain stable connection when object is moving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15000"/>
              </a:lnSpc>
              <a:buClr>
                <a:srgbClr val="d34817"/>
              </a:buClr>
              <a:buSzPct val="85000"/>
              <a:buFont typeface="Arial"/>
              <a:buChar char="●"/>
            </a:pP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VoLTE can meet the high level of QoS standards that traditional methods cannot reach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Challenges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15000"/>
              </a:lnSpc>
              <a:buClr>
                <a:srgbClr val="d34817"/>
              </a:buClr>
              <a:buSzPct val="85000"/>
              <a:buFont typeface="Arial"/>
              <a:buChar char="●"/>
            </a:pP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biggest challenge we faced was understanding NS-3 as a tool for simulation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15000"/>
              </a:lnSpc>
              <a:buClr>
                <a:srgbClr val="d34817"/>
              </a:buClr>
              <a:buSzPct val="85000"/>
              <a:buFont typeface="Arial"/>
              <a:buChar char="●"/>
            </a:pP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Loads of unanswered discussions on Google groups regarding NS-3 LTE simulation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15000"/>
              </a:lnSpc>
              <a:buClr>
                <a:srgbClr val="d34817"/>
              </a:buClr>
              <a:buSzPct val="85000"/>
              <a:buFont typeface="Arial"/>
              <a:buChar char="●"/>
            </a:pP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Analysis from the different output files that NS-3 generates  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0" dur="indefinite" restart="never" nodeType="tmRoot">
          <p:childTnLst>
            <p:seq>
              <p:cTn id="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Future Work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15000"/>
              </a:lnSpc>
              <a:buClr>
                <a:srgbClr val="d34817"/>
              </a:buClr>
              <a:buSzPct val="85000"/>
              <a:buFont typeface="Arial"/>
              <a:buChar char="●"/>
            </a:pP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Study the effect of different scheduling algorithms on throughput, delay and jitter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15000"/>
              </a:lnSpc>
              <a:buClr>
                <a:srgbClr val="d34817"/>
              </a:buClr>
              <a:buSzPct val="85000"/>
              <a:buFont typeface="Arial"/>
              <a:buChar char="●"/>
            </a:pP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Develop realistic simulation that is including obstacles that prevent signal to pass trough (ex. Walls of a house)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15000"/>
              </a:lnSpc>
              <a:buClr>
                <a:srgbClr val="d34817"/>
              </a:buClr>
              <a:buSzPct val="85000"/>
              <a:buFont typeface="Arial"/>
              <a:buChar char="●"/>
            </a:pP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Compare VoLTE with traditional GSM circuit switch technology and run simulations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2" dur="indefinite" restart="never" nodeType="tmRoot">
          <p:childTnLst>
            <p:seq>
              <p:cTn id="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Outline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1868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Introduction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 of LTE network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About NS-3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Simulation scenarios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Results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Conclusion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Challenges and future work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Question?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/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Shape 237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4" dur="indefinite" restart="never" nodeType="tmRoot">
          <p:childTnLst>
            <p:seq>
              <p:cTn id="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References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3808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[1]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V. Paisal, "Seamless voice over LTE", </a:t>
            </a:r>
            <a:r>
              <a:rPr b="0" i="1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2010 IEEE 4th International Conference on Internet Multimedia Services Architecture and Application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2010.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[2]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A. El Arby and O. Thiare, "Handling voice in LTE", 2015 International Conference on Computer, Communications, and Control Technology (I4CT), 2015.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[3]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M. R. Tabany, "An End-to-End QoS Performance Evaluation of VoLTE in 4G E-UTRAN-based Wireless Networks", Wireless Communications Research Lab School of Systems Engineering, pp. 92-94, 2014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[4]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"LTE Network Architecture", www.tutorialspoint.com, 2017.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[Online]. Available: </a:t>
            </a:r>
            <a:r>
              <a:rPr b="0" lang="en-CA" sz="1200" spc="-1" strike="noStrike" u="sng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https://www.tutorialspoint.com/lte/lte_network_architecture.htm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[5]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"LTE Network Architecture", www.tutorialspoint.com, 2017.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[Online]. Available: </a:t>
            </a:r>
            <a:r>
              <a:rPr b="0" lang="en-CA" sz="1200" spc="-1" strike="noStrike" u="sng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https://www.tutorialspoint.com/lte/lte_network_architecture.htm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[6]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"NS3: A discrete-event Simulator," [Online]. Available: </a:t>
            </a:r>
            <a:r>
              <a:rPr b="0" lang="en-CA" sz="1200" spc="-1" strike="noStrike" u="sng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https://www.nsnam.org/docs/models/html/lte.html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[7]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Alexandris, Konstantinos et al. "Analyzing X2 Handover In LTE/LTE-A". </a:t>
            </a:r>
            <a:r>
              <a:rPr b="0" i="1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2016 14th International Symposium on Modeling and Optimization in Mobile, Ad Hoc, and Wireless Networks (WiOpt)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(2016): n. pag.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6" dur="indefinite" restart="never" nodeType="tmRoot">
          <p:childTnLst>
            <p:seq>
              <p:cTn id="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0" lang="en-CA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Baskerville"/>
                <a:ea typeface="Libre Baskerville"/>
              </a:rPr>
              <a:t>Thank you for listening!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you are interested in the research of our topic, you can visit </a:t>
            </a:r>
            <a:r>
              <a:rPr b="0" lang="en-CA" sz="1800" spc="-1" strike="noStrike" u="sng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http://www2.ensc.sfu.ca/http://www2.ensc.sfu.ca/~ljilja/ENSC427/Projects/ENSC427_Spring2017_projects.html~ljilja/ENSC427/Projects/ENSC427_Spring2017_projects.html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for more details.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8" dur="indefinite" restart="never" nodeType="tmRoot">
          <p:childTnLst>
            <p:seq>
              <p:cTn id="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Introduction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4272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the past, native voice call service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by wired network through only Circuit Switched (CS) domain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good network in terms of Quality of Service (QoS) but it wastes lots of resources for the during of a call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second (2G) and third (3G) generation mobile networks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voice communication service through Circuit Switched (CS) domain and data service through Packet Switched (PS) domain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Long Term Evolution (LTE) technology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evolution of fourth generation network through PS domain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powerful capabilities to deal with growing data services over mobile application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peak data rate up to 100 Mbps (downlink) and 50 Mbps (uplink)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Introduction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8052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Issue: 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nature of LTE, or the lack of CS domain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to provide quality voice call and promise its continuity with 2G/3G legacy networks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Possible Solution: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Voice over LTE (VoLTE)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Architecture of the Network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133560">
              <a:lnSpc>
                <a:spcPct val="115000"/>
              </a:lnSpc>
              <a:buClr>
                <a:srgbClr val="d34817"/>
              </a:buClr>
              <a:buFont typeface="Noto Sans Symbols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Three main components: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10116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Equipment (UE)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10116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Evolved UMTS Terrestrial Radio Access Network (E-UTRAN)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1564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Evolved Packet Core (EPC)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133560">
              <a:lnSpc>
                <a:spcPct val="115000"/>
              </a:lnSpc>
              <a:buClr>
                <a:srgbClr val="d34817"/>
              </a:buClr>
              <a:buFont typeface="Noto Sans Symbols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endpoint can be connected to any IP based network in the diagram below represented as cloud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13356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Packet Data Network (PDN) acts as gateway connector, makes it possible for two EU to communicate with each other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Figure 1.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of the Network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Shape 129" descr=""/>
          <p:cNvPicPr/>
          <p:nvPr/>
        </p:nvPicPr>
        <p:blipFill>
          <a:blip r:embed="rId1"/>
          <a:stretch/>
        </p:blipFill>
        <p:spPr>
          <a:xfrm>
            <a:off x="1653480" y="4053600"/>
            <a:ext cx="6049800" cy="196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Architecture of the Network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4272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Equipment (UE)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mobile terminal such a</a:t>
            </a:r>
            <a:r>
              <a:rPr b="0" lang="en-CA" sz="18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 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smartphone, tablet, a laptop equipped with a mobile broadband adaptor, or other devices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UICC, known as SIM card,  stores user-specific information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Evolved UMTS Terrestrial Radio Access Network (E-UTRAN)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consists of multiple of ENodeB or eNB stations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covers particular area on which LTE signaling and communication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Evolved Packet Core (EPC)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responsible for communication and management of user traffic with external world networks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Quality of Service (QoS)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17160">
              <a:lnSpc>
                <a:spcPct val="150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Two standardized LTE characteristics as defined in the 3GPP TS 23.203 standard "Policy and Charging Control Architecture"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IMS signaling is responsible for providing an interface connection for the UE by controlling LTE radio access medium of the signal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9b2d1f"/>
              </a:buClr>
              <a:buFont typeface="Arial"/>
              <a:buChar char="●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Conversational Voice is an actual application that is running on user phone and provide service of Voice over IP (VoIP) communication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4" name="Table 3"/>
          <p:cNvGraphicFramePr/>
          <p:nvPr/>
        </p:nvGraphicFramePr>
        <p:xfrm>
          <a:off x="1032480" y="3549960"/>
          <a:ext cx="7238520" cy="1877760"/>
        </p:xfrm>
        <a:graphic>
          <a:graphicData uri="http://schemas.openxmlformats.org/drawingml/2006/table">
            <a:tbl>
              <a:tblPr/>
              <a:tblGrid>
                <a:gridCol w="1672560"/>
                <a:gridCol w="900000"/>
                <a:gridCol w="1113120"/>
                <a:gridCol w="1019880"/>
                <a:gridCol w="1326240"/>
                <a:gridCol w="1206720"/>
              </a:tblGrid>
              <a:tr h="941760"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Name of service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fc5e8"/>
                      </a:solidFill>
                    </a:lnL>
                    <a:lnR w="18720">
                      <a:solidFill>
                        <a:srgbClr val="9fc5e8"/>
                      </a:solidFill>
                    </a:lnR>
                    <a:lnT w="18720">
                      <a:solidFill>
                        <a:srgbClr val="9fc5e8"/>
                      </a:solidFill>
                    </a:lnT>
                    <a:lnB w="18720">
                      <a:solidFill>
                        <a:srgbClr val="9fc5e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QCI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fc5e8"/>
                      </a:solidFill>
                    </a:lnL>
                    <a:lnR w="18720">
                      <a:solidFill>
                        <a:srgbClr val="9fc5e8"/>
                      </a:solidFill>
                    </a:lnR>
                    <a:lnT w="18720">
                      <a:solidFill>
                        <a:srgbClr val="9fc5e8"/>
                      </a:solidFill>
                    </a:lnT>
                    <a:lnB w="18720">
                      <a:solidFill>
                        <a:srgbClr val="9fc5e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Resource Type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fc5e8"/>
                      </a:solidFill>
                    </a:lnL>
                    <a:lnR w="18720">
                      <a:solidFill>
                        <a:srgbClr val="9fc5e8"/>
                      </a:solidFill>
                    </a:lnR>
                    <a:lnT w="18720">
                      <a:solidFill>
                        <a:srgbClr val="9fc5e8"/>
                      </a:solidFill>
                    </a:lnT>
                    <a:lnB w="18720">
                      <a:solidFill>
                        <a:srgbClr val="9fc5e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Priority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fc5e8"/>
                      </a:solidFill>
                    </a:lnL>
                    <a:lnR w="18720">
                      <a:solidFill>
                        <a:srgbClr val="9fc5e8"/>
                      </a:solidFill>
                    </a:lnR>
                    <a:lnT w="18720">
                      <a:solidFill>
                        <a:srgbClr val="9fc5e8"/>
                      </a:solidFill>
                    </a:lnT>
                    <a:lnB w="18720">
                      <a:solidFill>
                        <a:srgbClr val="9fc5e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Packet Delay Budget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fc5e8"/>
                      </a:solidFill>
                    </a:lnL>
                    <a:lnR w="18720">
                      <a:solidFill>
                        <a:srgbClr val="9fc5e8"/>
                      </a:solidFill>
                    </a:lnR>
                    <a:lnT w="18720">
                      <a:solidFill>
                        <a:srgbClr val="9fc5e8"/>
                      </a:solidFill>
                    </a:lnT>
                    <a:lnB w="18720">
                      <a:solidFill>
                        <a:srgbClr val="9fc5e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Packet Error Loss Rate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fc5e8"/>
                      </a:solidFill>
                    </a:lnL>
                    <a:lnR w="18720">
                      <a:solidFill>
                        <a:srgbClr val="9fc5e8"/>
                      </a:solidFill>
                    </a:lnR>
                    <a:lnT w="18720">
                      <a:solidFill>
                        <a:srgbClr val="9fc5e8"/>
                      </a:solidFill>
                    </a:lnT>
                    <a:lnB w="18720">
                      <a:solidFill>
                        <a:srgbClr val="9fc5e8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35600"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IMS Signalling 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fc5e8"/>
                      </a:solidFill>
                    </a:lnL>
                    <a:lnR w="18720">
                      <a:solidFill>
                        <a:srgbClr val="9fc5e8"/>
                      </a:solidFill>
                    </a:lnR>
                    <a:lnT w="18720">
                      <a:solidFill>
                        <a:srgbClr val="9fc5e8"/>
                      </a:solidFill>
                    </a:lnT>
                    <a:lnB w="18720">
                      <a:solidFill>
                        <a:srgbClr val="9fc5e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5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fc5e8"/>
                      </a:solidFill>
                    </a:lnL>
                    <a:lnR w="18720">
                      <a:solidFill>
                        <a:srgbClr val="9fc5e8"/>
                      </a:solidFill>
                    </a:lnR>
                    <a:lnT w="18720">
                      <a:solidFill>
                        <a:srgbClr val="9fc5e8"/>
                      </a:solidFill>
                    </a:lnT>
                    <a:lnB w="18720">
                      <a:solidFill>
                        <a:srgbClr val="9fc5e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non-GBR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fc5e8"/>
                      </a:solidFill>
                    </a:lnL>
                    <a:lnR w="18720">
                      <a:solidFill>
                        <a:srgbClr val="9fc5e8"/>
                      </a:solidFill>
                    </a:lnR>
                    <a:lnT w="18720">
                      <a:solidFill>
                        <a:srgbClr val="9fc5e8"/>
                      </a:solidFill>
                    </a:lnT>
                    <a:lnB w="18720">
                      <a:solidFill>
                        <a:srgbClr val="9fc5e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fc5e8"/>
                      </a:solidFill>
                    </a:lnL>
                    <a:lnR w="18720">
                      <a:solidFill>
                        <a:srgbClr val="9fc5e8"/>
                      </a:solidFill>
                    </a:lnR>
                    <a:lnT w="18720">
                      <a:solidFill>
                        <a:srgbClr val="9fc5e8"/>
                      </a:solidFill>
                    </a:lnT>
                    <a:lnB w="18720">
                      <a:solidFill>
                        <a:srgbClr val="9fc5e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100ms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fc5e8"/>
                      </a:solidFill>
                    </a:lnL>
                    <a:lnR w="18720">
                      <a:solidFill>
                        <a:srgbClr val="9fc5e8"/>
                      </a:solidFill>
                    </a:lnR>
                    <a:lnT w="18720">
                      <a:solidFill>
                        <a:srgbClr val="9fc5e8"/>
                      </a:solidFill>
                    </a:lnT>
                    <a:lnB w="18720">
                      <a:solidFill>
                        <a:srgbClr val="9fc5e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10</a:t>
                      </a:r>
                      <a:r>
                        <a:rPr b="0" lang="en-CA" sz="18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−6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fc5e8"/>
                      </a:solidFill>
                    </a:lnL>
                    <a:lnR w="18720">
                      <a:solidFill>
                        <a:srgbClr val="9fc5e8"/>
                      </a:solidFill>
                    </a:lnR>
                    <a:lnT w="18720">
                      <a:solidFill>
                        <a:srgbClr val="9fc5e8"/>
                      </a:solidFill>
                    </a:lnT>
                    <a:lnB w="18720">
                      <a:solidFill>
                        <a:srgbClr val="9fc5e8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688680"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Conversational Voice 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fc5e8"/>
                      </a:solidFill>
                    </a:lnL>
                    <a:lnR w="18720">
                      <a:solidFill>
                        <a:srgbClr val="9fc5e8"/>
                      </a:solidFill>
                    </a:lnR>
                    <a:lnT w="18720">
                      <a:solidFill>
                        <a:srgbClr val="9fc5e8"/>
                      </a:solidFill>
                    </a:lnT>
                    <a:lnB w="18720">
                      <a:solidFill>
                        <a:srgbClr val="9fc5e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fc5e8"/>
                      </a:solidFill>
                    </a:lnL>
                    <a:lnR w="18720">
                      <a:solidFill>
                        <a:srgbClr val="9fc5e8"/>
                      </a:solidFill>
                    </a:lnR>
                    <a:lnT w="18720">
                      <a:solidFill>
                        <a:srgbClr val="9fc5e8"/>
                      </a:solidFill>
                    </a:lnT>
                    <a:lnB w="18720">
                      <a:solidFill>
                        <a:srgbClr val="9fc5e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GBR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fc5e8"/>
                      </a:solidFill>
                    </a:lnL>
                    <a:lnR w="18720">
                      <a:solidFill>
                        <a:srgbClr val="9fc5e8"/>
                      </a:solidFill>
                    </a:lnR>
                    <a:lnT w="18720">
                      <a:solidFill>
                        <a:srgbClr val="9fc5e8"/>
                      </a:solidFill>
                    </a:lnT>
                    <a:lnB w="18720">
                      <a:solidFill>
                        <a:srgbClr val="9fc5e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fc5e8"/>
                      </a:solidFill>
                    </a:lnL>
                    <a:lnR w="18720">
                      <a:solidFill>
                        <a:srgbClr val="9fc5e8"/>
                      </a:solidFill>
                    </a:lnR>
                    <a:lnT w="18720">
                      <a:solidFill>
                        <a:srgbClr val="9fc5e8"/>
                      </a:solidFill>
                    </a:lnT>
                    <a:lnB w="18720">
                      <a:solidFill>
                        <a:srgbClr val="9fc5e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100ms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fc5e8"/>
                      </a:solidFill>
                    </a:lnL>
                    <a:lnR w="18720">
                      <a:solidFill>
                        <a:srgbClr val="9fc5e8"/>
                      </a:solidFill>
                    </a:lnR>
                    <a:lnT w="18720">
                      <a:solidFill>
                        <a:srgbClr val="9fc5e8"/>
                      </a:solidFill>
                    </a:lnT>
                    <a:lnB w="18720">
                      <a:solidFill>
                        <a:srgbClr val="9fc5e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10</a:t>
                      </a:r>
                      <a:r>
                        <a:rPr b="0" lang="en-CA" sz="18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−2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fc5e8"/>
                      </a:solidFill>
                    </a:lnL>
                    <a:lnR w="18720">
                      <a:solidFill>
                        <a:srgbClr val="9fc5e8"/>
                      </a:solidFill>
                    </a:lnR>
                    <a:lnT w="18720">
                      <a:solidFill>
                        <a:srgbClr val="9fc5e8"/>
                      </a:solidFill>
                    </a:lnT>
                    <a:lnB w="18720">
                      <a:solidFill>
                        <a:srgbClr val="9fc5e8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X2 Handover Strategy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914400" y="147780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42720">
              <a:lnSpc>
                <a:spcPct val="100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X2 interface is a point-to-point interface between the two eNBs.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Shape 149" descr=""/>
          <p:cNvPicPr/>
          <p:nvPr/>
        </p:nvPicPr>
        <p:blipFill>
          <a:blip r:embed="rId1"/>
          <a:stretch/>
        </p:blipFill>
        <p:spPr>
          <a:xfrm>
            <a:off x="1782720" y="1899000"/>
            <a:ext cx="5578200" cy="4037040"/>
          </a:xfrm>
          <a:prstGeom prst="rect">
            <a:avLst/>
          </a:prstGeom>
          <a:ln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3334320" y="6109920"/>
            <a:ext cx="2745000" cy="38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Figure 2.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X2 based Handover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Simulation using NS-3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8052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NS-3 is a discrete-event network simulator for Internet systems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LENA project is NS-3 module that provides tools to simulate LTE networks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Flowmon and RLC traces libraries used to collect simulation data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d34817"/>
              </a:buClr>
              <a:buFont typeface="Arial"/>
              <a:buChar char="●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 - tool for scenario visualisation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Application>LibreOffice/5.1.6.2$Linux_X86_64 LibreOffice_project/10m0$Build-2</Application>
  <Words>901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en-CA</dc:language>
  <cp:lastModifiedBy/>
  <dcterms:modified xsi:type="dcterms:W3CDTF">2017-04-15T22:25:22Z</dcterms:modified>
  <cp:revision>10</cp:revision>
  <dc:subject/>
  <dc:title>Simulation of VoLTE  using NS-3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