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47E4-9EB4-4F77-A42F-EDC2E8FE9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ABC68-6D58-4B24-87A5-3D64C041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65C4-0DB4-4EEC-B794-DC2F6BA4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C119-60F2-40C3-BC15-1FBAEABB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7761-D268-472C-902E-74D98500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4678-B678-4CE5-8788-520F5960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B1E05-CB07-423A-9532-60BF756A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A722-A488-4F38-BDD6-76116B9D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D1F-3A0E-4D4D-B2BA-6E14F38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14A56-19BE-4BF9-BE78-A30727FA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78DE8-0D35-4F96-9EA9-855FE9CBA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2F0E4-0A5C-4A08-A700-B1A6A3D7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C6D4-A07F-4D08-A8F0-F449B5D5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62AC-39E9-443D-9993-A839736B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4919-C1F3-4D49-9D01-C95C713C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9946-9354-4158-AB25-D974DFBE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B583-7281-413E-AC39-3737C049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2627-1A5D-46B4-95EA-980F4AA6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B48D-A757-44AC-912B-6836A762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27AB-85AC-40B3-8BD8-62DF4465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1035-CAEF-4995-942B-D857F565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4BB2B-4991-4DE9-9D6C-6FB065EA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D917-6C95-4366-B38D-FB939996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8E9B-B949-4ED1-93D2-494E33D6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1CAB-E419-40EE-A603-435B3F84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1DDF-2AB6-43A9-803D-09F7B006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E5A9-65D6-46E2-81F3-DE043E3C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ADEF-E398-494E-8221-29FA3E86C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ED68-F2A9-4BFD-8A4E-04228AB8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DD596-F6F0-4542-A8F0-FA942F3D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663A4-145A-47C7-BAEE-C162D1B5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06C1-B71E-43A0-9CC5-988CB7A1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99A9-8082-40D5-BFD8-BE1DAEB8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5701E-14F2-40FD-AFC4-890588F7B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1D981-96CC-4FE5-AF90-48B1BAECB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8ED9E-4F52-49EA-AD35-764F7AE5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91ED0-784C-4A40-A46C-0ED4EBFC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B41D4-1936-43BE-A549-59198CA1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B7A65-69B2-4851-9338-370D6ADF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F5EC-2C96-43C4-9FD6-BD5C7379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B7FE-935B-47E0-9A6D-4B14F871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1E005-5610-4A9A-A58E-DA691C45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39970-49CF-4D3E-A540-DC16C78E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E845A-27BF-4429-9A73-4C2C0304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188E4-7AE4-49D5-B437-10BAE0F7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9AB14-B0DB-4074-A09A-54EAAEDB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37EA-0F7F-47AE-84C1-2DAC5FFE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F292-CFB1-4B65-B073-7FEADBE7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644E-AD51-4B96-B8EC-BE9C34F36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2D2A-5546-4E49-83E0-405BB929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4AE7-F8BA-4F16-A0C6-726F8DC1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30AED-D179-4DE5-AC84-94699FA1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A877-B75B-451A-AA07-3BF9A9DA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72853-23AC-414D-8F20-DB53A7080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50548-D1D5-4711-971F-EFFD00C1D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4AE7B-6704-4C5D-A945-7ADAEF78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2A4C-AD19-4939-B14C-9148CF23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AACE-FC8E-42B6-B761-A53748B6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95DD7-C1F7-48AB-8CA2-6C880FD7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0690E-EE93-4C62-BD9E-1D2753DE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91E55-1F46-4062-9E8B-AB4AA01FA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3FE4-2CBE-49DA-AB2B-49064687C88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A8A0-69C9-42AF-B351-35BBE63F6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BE78-4FF3-486F-9286-DC3D0038F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2BE8-09D2-4F89-941C-6FA938A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tensorflow/examples/blob/master/courses/udacity_intro_to_tensorflow_for_deep_learning/l06c01_tensorflow_hub_and_transfer_learning.ipynb#scrollTo=76as-K8-vFQJ" TargetMode="External"/><Relationship Id="rId2" Type="http://schemas.openxmlformats.org/officeDocument/2006/relationships/hyperlink" Target="https://classroom.udacity.com/courses/ud1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tensorflow/examples/blob/master/courses/udacity_intro_to_tensorflow_for_deep_learning/l05c04_exercise_flowers_with_data_augmentation_solution.ipynb#scrollTo=8CfngybnFHQR" TargetMode="External"/><Relationship Id="rId5" Type="http://schemas.openxmlformats.org/officeDocument/2006/relationships/hyperlink" Target="https://colab.research.google.com/github/tensorflow/examples/blob/master/courses/udacity_intro_to_tensorflow_for_deep_learning/l05c02_dogs_vs_cats_with_augmentation.ipynb#scrollTo=8CfngybnFHQR" TargetMode="External"/><Relationship Id="rId4" Type="http://schemas.openxmlformats.org/officeDocument/2006/relationships/hyperlink" Target="https://colab.research.google.com/github/tensorflow/examples/blob/master/courses/udacity_intro_to_tensorflow_for_deep_learning/l06c03_exercise_flowers_with_transfer_learning_solution.ipynb#scrollTo=d28dhbFpr98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187/lessons/a915f824-ce4a-4f5e-9897-a78ccbff313d/concepts/90e2bd1f-37e2-44fb-92c8-ebffa0816dc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1AB3-F93B-4152-AE28-B278243F8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784"/>
            <a:ext cx="9144000" cy="174827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With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9E7A0-7247-4482-A5AF-3C41BF9B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8489"/>
            <a:ext cx="9144000" cy="285823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: CSEN 5303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Himanshu Anil Joshi (K00431136).</a:t>
            </a:r>
          </a:p>
        </p:txBody>
      </p:sp>
    </p:spTree>
    <p:extLst>
      <p:ext uri="{BB962C8B-B14F-4D97-AF65-F5344CB8AC3E}">
        <p14:creationId xmlns:p14="http://schemas.microsoft.com/office/powerpoint/2010/main" val="237192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BFDC-0E90-4F4B-BF47-2C511669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Using MobileNet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BE20-2572-44DC-A364-B762AC58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2065789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 = "https://tfhub.dev/google/tf2-preview/mobilenet_v2/feature_vector/2"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feature_extractor = hub.KerasLayer(URL, input_shape=(IMAGE_RES, IMAGE_RES,3))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 =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tf.keras.Sequential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feature_extractor,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layers.Dense(2, activation='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])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model.compile( optimizer='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loss='sparse_categorical_crossentropy’, metrics=['accuracy'])</a:t>
            </a:r>
          </a:p>
          <a:p>
            <a:pPr marL="0" indent="0">
              <a:buNone/>
            </a:pP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 = 40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 =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train_batches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epochs=EPOCHS,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=validation_batches)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9664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D0D0-8665-4277-83FC-004FF2A5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Cats VS Dogs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85B-9C8F-4815-805C-1280EEE5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693" y="1166580"/>
            <a:ext cx="5181600" cy="4351338"/>
          </a:xfrm>
        </p:spPr>
        <p:txBody>
          <a:bodyPr/>
          <a:lstStyle/>
          <a:p>
            <a:r>
              <a:rPr lang="en-US" dirty="0"/>
              <a:t>CNN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5129-38C2-4007-8430-FA138BDC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9707" y="1166580"/>
            <a:ext cx="5181600" cy="4351338"/>
          </a:xfrm>
        </p:spPr>
        <p:txBody>
          <a:bodyPr/>
          <a:lstStyle/>
          <a:p>
            <a:r>
              <a:rPr lang="en-US" dirty="0"/>
              <a:t>CNN Using Transfer Learning</a:t>
            </a: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BA1ED17-CF33-4C77-AAB0-F9A68D42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1597063"/>
            <a:ext cx="5037719" cy="4895811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C6E408F-77A1-498C-B5EE-D88BC4B8D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00" y="1597064"/>
            <a:ext cx="5349569" cy="48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0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939D-6EBB-4F4D-8459-689557A9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14" y="529627"/>
            <a:ext cx="10050710" cy="720333"/>
          </a:xfrm>
        </p:spPr>
        <p:txBody>
          <a:bodyPr/>
          <a:lstStyle/>
          <a:p>
            <a:r>
              <a:rPr lang="en-US" dirty="0"/>
              <a:t>Flowers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6D1E-B555-4194-BAD3-7AD3F5C31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990" y="1255174"/>
            <a:ext cx="5181600" cy="4351338"/>
          </a:xfrm>
        </p:spPr>
        <p:txBody>
          <a:bodyPr/>
          <a:lstStyle/>
          <a:p>
            <a:r>
              <a:rPr lang="en-US" dirty="0"/>
              <a:t>CNN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B9A8-B92E-4202-9DAA-78CE79D4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7914" y="1249960"/>
            <a:ext cx="5181600" cy="4351338"/>
          </a:xfrm>
        </p:spPr>
        <p:txBody>
          <a:bodyPr/>
          <a:lstStyle/>
          <a:p>
            <a:r>
              <a:rPr lang="en-US" dirty="0"/>
              <a:t>CNN Using Transfer Learning</a:t>
            </a: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8CA466F-316D-4EC7-897B-F42071A0D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1881337"/>
            <a:ext cx="4809408" cy="475630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6C37638-F44E-40CD-A4D4-AA4DE22CD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14" y="1881338"/>
            <a:ext cx="4814101" cy="47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46745-31FF-4F66-98B9-0DE1112B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C77887-27B4-439A-884E-6BB0E508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Learned and implemented application of transfer learning using MobileNet</a:t>
            </a:r>
          </a:p>
          <a:p>
            <a:r>
              <a:rPr lang="en-US" sz="2400" dirty="0"/>
              <a:t>Achieved more than 90 % accuracy in just 6-8 epochs</a:t>
            </a:r>
          </a:p>
          <a:p>
            <a:r>
              <a:rPr lang="en-US" sz="2400" dirty="0"/>
              <a:t>Significant reduce in computational time</a:t>
            </a:r>
          </a:p>
          <a:p>
            <a:r>
              <a:rPr lang="en-US" sz="2400" dirty="0"/>
              <a:t>~97% validation accuracy, which is absolutely awesome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95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1754A-F005-4A7F-AFA3-711D2542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1A2C-31AF-44F0-952B-4D893848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Any Questions..?</a:t>
            </a:r>
          </a:p>
        </p:txBody>
      </p:sp>
    </p:spTree>
    <p:extLst>
      <p:ext uri="{BB962C8B-B14F-4D97-AF65-F5344CB8AC3E}">
        <p14:creationId xmlns:p14="http://schemas.microsoft.com/office/powerpoint/2010/main" val="123564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8548-4E40-46FE-92BF-1470DFA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8A07-B7FB-471C-8DA3-FF328F74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https://classroom.udacity.com/courses/ud187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https://colab.research.google.com/github/tensorflow/examples/blob/master/courses/udacity_intro_to_tensorflow_for_deep_learning/l06c01_tensorflow_hub_and_transfer_learning.ipynb#scrollTo=76as-K8-vFQJ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https://colab.research.google.com/github/tensorflow/examples/blob/master/courses/udacity_intro_to_tensorflow_for_deep_learning/l06c03_exercise_flowers_with_transfer_learning_solution.ipynb#scrollTo=d28dhbFpr98b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https://colab.research.google.com/github/tensorflow/examples/blob/master/courses/udacity_intro_to_tensorflow_for_deep_learning/l05c02_dogs_vs_cats_with_augmentation.ipynb#scrollTo=8CfngybnFHQR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https://colab.research.google.com/github/tensorflow/examples/blob/master/courses/udacity_intro_to_tensorflow_for_deep_learning/l05c04_exercise_flowers_with_data_augmentation_solution.ipynb#scrollTo=8CfngybnFHQR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AF0E6-CD9C-4002-B7B2-4927590F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B91E-E8B2-4073-950B-E143AC88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Tool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Task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397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443FD-052C-48E7-B631-BF4C249E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2BFB-75BC-4681-A166-CC142775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CNN-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(CNN) is a type of artificial 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used in image recognition and processing that is specifically designed to process pixel data.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TensorFlow –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open source library for a number of various tasks in machine learning and it was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and researched by google.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Keras -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Keras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neural network library used in TensorFlow.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Google Collab - It is a free cloud service integrated with GPU can be used as IDE.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B981BC-AE95-4004-BEA2-9BE1F9EF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2EB05-19A0-470B-A1ED-399CEE148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487" y="485776"/>
            <a:ext cx="6483833" cy="2705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Name- </a:t>
            </a:r>
            <a:r>
              <a:rPr lang="en-US" sz="1800" b="1" dirty="0"/>
              <a:t>Cats and dog dataset</a:t>
            </a:r>
          </a:p>
          <a:p>
            <a:r>
              <a:rPr lang="en-US" sz="1800" dirty="0"/>
              <a:t>Source – </a:t>
            </a:r>
            <a:r>
              <a:rPr lang="en-US" sz="1800" b="1" dirty="0"/>
              <a:t>Microsoft Azure</a:t>
            </a:r>
          </a:p>
          <a:p>
            <a:r>
              <a:rPr lang="en-US" sz="1800" dirty="0"/>
              <a:t>Each image labeled with 1 or 0 Where, 1 = Dog; 0 = Cat;</a:t>
            </a:r>
          </a:p>
          <a:p>
            <a:r>
              <a:rPr lang="en-US" sz="1800" dirty="0"/>
              <a:t>More than 3 million images in dataset but only 25000 are publicly available.</a:t>
            </a:r>
          </a:p>
          <a:p>
            <a:r>
              <a:rPr lang="en-US" sz="1800" dirty="0"/>
              <a:t>Only used 3000 images due to resources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bird&#10;&#10;Description automatically generated">
            <a:extLst>
              <a:ext uri="{FF2B5EF4-FFF2-40B4-BE49-F238E27FC236}">
                <a16:creationId xmlns:a16="http://schemas.microsoft.com/office/drawing/2014/main" id="{BE3C6329-BB5E-4E3B-86D7-C18E56868A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57" y="3188689"/>
            <a:ext cx="6319838" cy="318353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0534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28B07C-B961-4377-92E8-78E2894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23E5-503C-4777-A1C8-D04DB01E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797594"/>
            <a:ext cx="6281873" cy="23933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Name- </a:t>
            </a:r>
            <a:r>
              <a:rPr lang="en-US" sz="1800" b="1"/>
              <a:t>Flower dataset</a:t>
            </a:r>
          </a:p>
          <a:p>
            <a:r>
              <a:rPr lang="en-US" sz="1800"/>
              <a:t>Source – </a:t>
            </a:r>
            <a:r>
              <a:rPr lang="en-US" sz="1800" b="1"/>
              <a:t>TensorFlow datasets</a:t>
            </a:r>
          </a:p>
          <a:p>
            <a:r>
              <a:rPr lang="en-US" sz="1800"/>
              <a:t>Five different classes indicates 5 different types of flowers;</a:t>
            </a:r>
          </a:p>
          <a:p>
            <a:r>
              <a:rPr lang="en-US" sz="1800"/>
              <a:t>Size: 3670 images.</a:t>
            </a:r>
          </a:p>
          <a:p>
            <a:endParaRPr lang="en-US" sz="1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F8A70850-6D9F-48B9-99FA-210D4727B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83" y="2734811"/>
            <a:ext cx="6433655" cy="343200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0972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CB308A-9EA1-4953-8B7F-601F06A0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</a:t>
            </a:r>
            <a:r>
              <a:rPr lang="en-US" sz="4000" dirty="0">
                <a:solidFill>
                  <a:schemeClr val="bg1"/>
                </a:solidFill>
              </a:rPr>
              <a:t>ools and Techniques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2C0E7-685E-49E6-9E2B-1FA24A722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3348" y="266700"/>
            <a:ext cx="6826973" cy="29242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/>
              <a:t>Convolutional neural network using TensorFlow and Keras</a:t>
            </a:r>
          </a:p>
          <a:p>
            <a:r>
              <a:rPr lang="en-US" sz="1800" dirty="0"/>
              <a:t>The images from the training dataset will be provided to the input layer. </a:t>
            </a:r>
          </a:p>
          <a:p>
            <a:r>
              <a:rPr lang="en-US" sz="1800" dirty="0"/>
              <a:t>All layers in the neural network are fully connected. </a:t>
            </a:r>
          </a:p>
          <a:p>
            <a:r>
              <a:rPr lang="en-US" sz="1800" dirty="0"/>
              <a:t>Convolution and pooling techniques will be applied in the hidden layer.</a:t>
            </a:r>
          </a:p>
          <a:p>
            <a:r>
              <a:rPr lang="en-US" sz="1800" dirty="0"/>
              <a:t>The final output will be based on the different output classes </a:t>
            </a:r>
          </a:p>
          <a:p>
            <a:endParaRPr lang="en-US" sz="1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comb&#10;&#10;Description automatically generated">
            <a:extLst>
              <a:ext uri="{FF2B5EF4-FFF2-40B4-BE49-F238E27FC236}">
                <a16:creationId xmlns:a16="http://schemas.microsoft.com/office/drawing/2014/main" id="{6B4D7D1A-D393-48C5-8F64-0146C007F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46" y="3586251"/>
            <a:ext cx="6819654" cy="247799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1592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940B-E5C0-433D-9896-EE20A53F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Mining Tool and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D9F57-6872-47FD-ABC5-634E757D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with Transfer learning Using TensorFlow and Keras</a:t>
            </a:r>
            <a:endParaRPr lang="en-US" sz="2400" dirty="0"/>
          </a:p>
          <a:p>
            <a:r>
              <a:rPr lang="en-US" sz="2400" dirty="0"/>
              <a:t>It is technique that reuses the model that was created by machine learning expert and that has already been trained on large dataset.</a:t>
            </a:r>
          </a:p>
          <a:p>
            <a:r>
              <a:rPr lang="en-US" sz="2400" dirty="0"/>
              <a:t>A neural network that has been trained on large dataset can applied its knowledge to a dataset it has never seen before.</a:t>
            </a:r>
          </a:p>
        </p:txBody>
      </p:sp>
    </p:spTree>
    <p:extLst>
      <p:ext uri="{BB962C8B-B14F-4D97-AF65-F5344CB8AC3E}">
        <p14:creationId xmlns:p14="http://schemas.microsoft.com/office/powerpoint/2010/main" val="305130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C9249BCC-20AF-4A75-A5B3-549D3E57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8925" y="1276853"/>
            <a:ext cx="5482142" cy="3849633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B4AF2C-E35B-4C13-AC93-319B2F1BD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21359"/>
              </p:ext>
            </p:extLst>
          </p:nvPr>
        </p:nvGraphicFramePr>
        <p:xfrm>
          <a:off x="6425966" y="1233182"/>
          <a:ext cx="3917660" cy="3640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830">
                  <a:extLst>
                    <a:ext uri="{9D8B030D-6E8A-4147-A177-3AD203B41FA5}">
                      <a16:colId xmlns:a16="http://schemas.microsoft.com/office/drawing/2014/main" val="2423430776"/>
                    </a:ext>
                  </a:extLst>
                </a:gridCol>
                <a:gridCol w="1958830">
                  <a:extLst>
                    <a:ext uri="{9D8B030D-6E8A-4147-A177-3AD203B41FA5}">
                      <a16:colId xmlns:a16="http://schemas.microsoft.com/office/drawing/2014/main" val="4117074976"/>
                    </a:ext>
                  </a:extLst>
                </a:gridCol>
              </a:tblGrid>
              <a:tr h="780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93713"/>
                  </a:ext>
                </a:extLst>
              </a:tr>
              <a:tr h="693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6912"/>
                  </a:ext>
                </a:extLst>
              </a:tr>
              <a:tr h="780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Fashion 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25875"/>
                  </a:ext>
                </a:extLst>
              </a:tr>
              <a:tr h="693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Cats and 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84473"/>
                  </a:ext>
                </a:extLst>
              </a:tr>
              <a:tr h="693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22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204490-8C1D-4E3E-AA3E-124F169E70CC}"/>
              </a:ext>
            </a:extLst>
          </p:cNvPr>
          <p:cNvSpPr txBox="1"/>
          <p:nvPr/>
        </p:nvSpPr>
        <p:spPr>
          <a:xfrm>
            <a:off x="697330" y="5665742"/>
            <a:ext cx="2977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https://classroom.udacity.com/courses/ud187/lessons/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838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E0C9A0-AA36-4AC6-B3A5-5F3A9987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47" y="1174373"/>
            <a:ext cx="7695523" cy="49953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8BAFDC-9936-4E80-928F-7D46214B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3209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26165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802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Convolutional Neural Network With Transfer Learning</vt:lpstr>
      <vt:lpstr>Objectives</vt:lpstr>
      <vt:lpstr>Introduction</vt:lpstr>
      <vt:lpstr>Dataset</vt:lpstr>
      <vt:lpstr>Dataset</vt:lpstr>
      <vt:lpstr>Data Mining Tools and Techniques</vt:lpstr>
      <vt:lpstr>Data Mining Tool and Techniques</vt:lpstr>
      <vt:lpstr>PowerPoint Presentation</vt:lpstr>
      <vt:lpstr>Transfer Learning</vt:lpstr>
      <vt:lpstr>Transfer Learning Using MobileNet</vt:lpstr>
      <vt:lpstr>Cats VS Dogs Dataset</vt:lpstr>
      <vt:lpstr>Flowers Dataset</vt:lpstr>
      <vt:lpstr>Results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Using Transfer Learning</dc:title>
  <dc:creator>Himanshu joshi</dc:creator>
  <cp:lastModifiedBy>Himanshu</cp:lastModifiedBy>
  <cp:revision>11</cp:revision>
  <dcterms:created xsi:type="dcterms:W3CDTF">2019-11-26T21:41:06Z</dcterms:created>
  <dcterms:modified xsi:type="dcterms:W3CDTF">2020-07-20T17:24:04Z</dcterms:modified>
</cp:coreProperties>
</file>