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05BDB73-2545-4725-B5A2-AF42C32CDF2C}">
  <a:tblStyle styleId="{C05BDB73-2545-4725-B5A2-AF42C32CDF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c2497d9dc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c2497d9dc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c2497d9dc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c2497d9dc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c50dcf8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c50dcf8f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c2497d9dc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2497d9dc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c50dcf8f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c50dcf8f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c2497d9dc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c2497d9dc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top 10 common frequent languages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c50dcf8f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c50dcf8f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5e96c623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5e96c623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these common technologies look like they make up a fairly similar fraction of NY and SF traffic, but we’re interested in stark differences. What tags (among the 200 most high-traffic tags) showed the largest difference between San Francisco and New York?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clear difference: New York has a larger share of Microsoft developers. Many tags important in the Microsoft technology stack, such as C#, .NET, SQL Server, and VB.NET, had about twice as much traffic in New York as in San Francisco.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also patterns in the technologies that are more common in the San Francisco area, especially languages developed by Apple (Cocoa, Objective-C, OSX) and Google (Go, Android). We can also see several influential open source projects, especially ones associated with Apache (Hive, Hadoop, Spark).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Rather than looking only at the most dramatic changes, we could visualize the SF/NY ratio compared to the total visits:</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c50dcf8f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c50dcf8f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5e96c623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5e96c623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c3849935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c3849935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c3849935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c3849935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5e96c623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5e96c623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5ec3a69b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5ec3a69b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c3849935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c3849935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c2497d9dc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6c2497d9dc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c3849935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c3849935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Parallel pocessing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c3849935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c3849935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more points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c50dcf8f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50dcf8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c3849935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c3849935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query details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c3849935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c3849935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c50dcf8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c50dcf8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meta.stackexchange.com/questions/2677/database-schema-documentation-for-the-public-data-dump-and-sed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en.wikipedia.org/wiki/Stroustru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464100" y="3155150"/>
            <a:ext cx="2774400" cy="18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Dhwanil Desai</a:t>
            </a:r>
            <a:endParaRPr sz="2400">
              <a:latin typeface="Lato"/>
              <a:ea typeface="Lato"/>
              <a:cs typeface="Lato"/>
              <a:sym typeface="Lato"/>
            </a:endParaRPr>
          </a:p>
          <a:p>
            <a:pPr indent="0" lvl="0" marL="0" rtl="0" algn="l">
              <a:spcBef>
                <a:spcPts val="0"/>
              </a:spcBef>
              <a:spcAft>
                <a:spcPts val="0"/>
              </a:spcAft>
              <a:buNone/>
            </a:pPr>
            <a:r>
              <a:rPr lang="en" sz="2400">
                <a:latin typeface="Lato"/>
                <a:ea typeface="Lato"/>
                <a:cs typeface="Lato"/>
                <a:sym typeface="Lato"/>
              </a:rPr>
              <a:t>Himanshu Patel</a:t>
            </a:r>
            <a:endParaRPr sz="2400">
              <a:latin typeface="Lato"/>
              <a:ea typeface="Lato"/>
              <a:cs typeface="Lato"/>
              <a:sym typeface="Lato"/>
            </a:endParaRPr>
          </a:p>
          <a:p>
            <a:pPr indent="0" lvl="0" marL="0" rtl="0" algn="l">
              <a:spcBef>
                <a:spcPts val="0"/>
              </a:spcBef>
              <a:spcAft>
                <a:spcPts val="0"/>
              </a:spcAft>
              <a:buNone/>
            </a:pPr>
            <a:r>
              <a:rPr lang="en" sz="2400">
                <a:latin typeface="Lato"/>
                <a:ea typeface="Lato"/>
                <a:cs typeface="Lato"/>
                <a:sym typeface="Lato"/>
              </a:rPr>
              <a:t>Samarth Desai</a:t>
            </a:r>
            <a:endParaRPr sz="2400">
              <a:latin typeface="Lato"/>
              <a:ea typeface="Lato"/>
              <a:cs typeface="Lato"/>
              <a:sym typeface="Lato"/>
            </a:endParaRPr>
          </a:p>
          <a:p>
            <a:pPr indent="0" lvl="0" marL="0" rtl="0" algn="l">
              <a:spcBef>
                <a:spcPts val="0"/>
              </a:spcBef>
              <a:spcAft>
                <a:spcPts val="0"/>
              </a:spcAft>
              <a:buNone/>
            </a:pPr>
            <a:r>
              <a:rPr lang="en" sz="2400">
                <a:latin typeface="Lato"/>
                <a:ea typeface="Lato"/>
                <a:cs typeface="Lato"/>
                <a:sym typeface="Lato"/>
              </a:rPr>
              <a:t>Valmik Kalathia</a:t>
            </a:r>
            <a:endParaRPr sz="2400">
              <a:latin typeface="Lato"/>
              <a:ea typeface="Lato"/>
              <a:cs typeface="Lato"/>
              <a:sym typeface="Lato"/>
            </a:endParaRPr>
          </a:p>
        </p:txBody>
      </p:sp>
      <p:sp>
        <p:nvSpPr>
          <p:cNvPr id="55" name="Google Shape;55;p13"/>
          <p:cNvSpPr txBox="1"/>
          <p:nvPr>
            <p:ph idx="1" type="subTitle"/>
          </p:nvPr>
        </p:nvSpPr>
        <p:spPr>
          <a:xfrm>
            <a:off x="4034450" y="4682100"/>
            <a:ext cx="1275300" cy="3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12/11/2019</a:t>
            </a:r>
            <a:endParaRPr sz="1400"/>
          </a:p>
        </p:txBody>
      </p:sp>
      <p:sp>
        <p:nvSpPr>
          <p:cNvPr id="56" name="Google Shape;56;p13"/>
          <p:cNvSpPr txBox="1"/>
          <p:nvPr>
            <p:ph type="ctrTitle"/>
          </p:nvPr>
        </p:nvSpPr>
        <p:spPr>
          <a:xfrm>
            <a:off x="387908" y="5159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latin typeface="Lato"/>
                <a:ea typeface="Lato"/>
                <a:cs typeface="Lato"/>
                <a:sym typeface="Lato"/>
              </a:rPr>
              <a:t>CS 643 Project Presentation </a:t>
            </a:r>
            <a:endParaRPr sz="4400">
              <a:latin typeface="Lato"/>
              <a:ea typeface="Lato"/>
              <a:cs typeface="Lato"/>
              <a:sym typeface="Lato"/>
            </a:endParaRPr>
          </a:p>
          <a:p>
            <a:pPr indent="0" lvl="0" marL="0" rtl="0" algn="ctr">
              <a:spcBef>
                <a:spcPts val="0"/>
              </a:spcBef>
              <a:spcAft>
                <a:spcPts val="0"/>
              </a:spcAft>
              <a:buNone/>
            </a:pPr>
            <a:r>
              <a:rPr lang="en" sz="4400">
                <a:latin typeface="Lato"/>
                <a:ea typeface="Lato"/>
                <a:cs typeface="Lato"/>
                <a:sym typeface="Lato"/>
              </a:rPr>
              <a:t>Stack Overflow Data Insights </a:t>
            </a:r>
            <a:endParaRPr sz="4400">
              <a:latin typeface="Lato"/>
              <a:ea typeface="Lato"/>
              <a:cs typeface="Lato"/>
              <a:sym typeface="Lato"/>
            </a:endParaRPr>
          </a:p>
          <a:p>
            <a:pPr indent="0" lvl="0" marL="0" rtl="0" algn="ctr">
              <a:spcBef>
                <a:spcPts val="0"/>
              </a:spcBef>
              <a:spcAft>
                <a:spcPts val="0"/>
              </a:spcAft>
              <a:buNone/>
            </a:pPr>
            <a:r>
              <a:rPr lang="en" sz="3000">
                <a:latin typeface="Lato"/>
                <a:ea typeface="Lato"/>
                <a:cs typeface="Lato"/>
                <a:sym typeface="Lato"/>
              </a:rPr>
              <a:t>Team 1</a:t>
            </a:r>
            <a:r>
              <a:rPr lang="en" sz="4400">
                <a:latin typeface="Lato"/>
                <a:ea typeface="Lato"/>
                <a:cs typeface="Lato"/>
                <a:sym typeface="Lato"/>
              </a:rPr>
              <a:t> </a:t>
            </a:r>
            <a:endParaRPr sz="4400">
              <a:latin typeface="Lato"/>
              <a:ea typeface="Lato"/>
              <a:cs typeface="Lato"/>
              <a:sym typeface="Lato"/>
            </a:endParaRPr>
          </a:p>
        </p:txBody>
      </p:sp>
      <p:pic>
        <p:nvPicPr>
          <p:cNvPr id="57" name="Google Shape;57;p13"/>
          <p:cNvPicPr preferRelativeResize="0"/>
          <p:nvPr/>
        </p:nvPicPr>
        <p:blipFill>
          <a:blip r:embed="rId3">
            <a:alphaModFix/>
          </a:blip>
          <a:stretch>
            <a:fillRect/>
          </a:stretch>
        </p:blipFill>
        <p:spPr>
          <a:xfrm>
            <a:off x="6879475" y="3002750"/>
            <a:ext cx="1827600" cy="1827600"/>
          </a:xfrm>
          <a:prstGeom prst="rect">
            <a:avLst/>
          </a:prstGeom>
          <a:noFill/>
          <a:ln>
            <a:noFill/>
          </a:ln>
        </p:spPr>
      </p:pic>
      <p:cxnSp>
        <p:nvCxnSpPr>
          <p:cNvPr id="58" name="Google Shape;58;p13"/>
          <p:cNvCxnSpPr/>
          <p:nvPr/>
        </p:nvCxnSpPr>
        <p:spPr>
          <a:xfrm>
            <a:off x="471500" y="2805125"/>
            <a:ext cx="8401200" cy="0"/>
          </a:xfrm>
          <a:prstGeom prst="straightConnector1">
            <a:avLst/>
          </a:prstGeom>
          <a:noFill/>
          <a:ln cap="flat" cmpd="sng" w="19050">
            <a:solidFill>
              <a:srgbClr val="999999"/>
            </a:solidFill>
            <a:prstDash val="solid"/>
            <a:round/>
            <a:headEnd len="med" w="med" type="none"/>
            <a:tailEnd len="med" w="med" type="none"/>
          </a:ln>
        </p:spPr>
      </p:cxn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Avg number of Badges based on Tenure</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22" name="Google Shape;12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2"/>
          <p:cNvPicPr preferRelativeResize="0"/>
          <p:nvPr/>
        </p:nvPicPr>
        <p:blipFill>
          <a:blip r:embed="rId3">
            <a:alphaModFix/>
          </a:blip>
          <a:stretch>
            <a:fillRect/>
          </a:stretch>
        </p:blipFill>
        <p:spPr>
          <a:xfrm>
            <a:off x="378475" y="1152475"/>
            <a:ext cx="8487385"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2399400" cy="416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rPr>
              <a:t>Tenure-wise average </a:t>
            </a:r>
            <a:endParaRPr sz="2400">
              <a:solidFill>
                <a:srgbClr val="FFFFFF"/>
              </a:solidFill>
            </a:endParaRPr>
          </a:p>
          <a:p>
            <a:pPr indent="0" lvl="0" marL="0" rtl="0" algn="l">
              <a:spcBef>
                <a:spcPts val="1600"/>
              </a:spcBef>
              <a:spcAft>
                <a:spcPts val="1600"/>
              </a:spcAft>
              <a:buNone/>
            </a:pPr>
            <a:r>
              <a:rPr lang="en" sz="2400">
                <a:solidFill>
                  <a:srgbClr val="FFFFFF"/>
                </a:solidFill>
              </a:rPr>
              <a:t>Reputation count</a:t>
            </a:r>
            <a:endParaRPr sz="2400">
              <a:solidFill>
                <a:srgbClr val="FFFFFF"/>
              </a:solidFill>
            </a:endParaRPr>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23"/>
          <p:cNvPicPr preferRelativeResize="0"/>
          <p:nvPr/>
        </p:nvPicPr>
        <p:blipFill>
          <a:blip r:embed="rId3">
            <a:alphaModFix/>
          </a:blip>
          <a:stretch>
            <a:fillRect/>
          </a:stretch>
        </p:blipFill>
        <p:spPr>
          <a:xfrm>
            <a:off x="2837250" y="418875"/>
            <a:ext cx="5949574" cy="4485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294750" y="1857300"/>
            <a:ext cx="8554500" cy="142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INSIGHT - 3 </a:t>
            </a:r>
            <a:endParaRPr/>
          </a:p>
        </p:txBody>
      </p:sp>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Growth of Cloud </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43" name="Google Shape;14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25"/>
          <p:cNvPicPr preferRelativeResize="0"/>
          <p:nvPr/>
        </p:nvPicPr>
        <p:blipFill>
          <a:blip r:embed="rId3">
            <a:alphaModFix/>
          </a:blip>
          <a:stretch>
            <a:fillRect/>
          </a:stretch>
        </p:blipFill>
        <p:spPr>
          <a:xfrm>
            <a:off x="159300" y="1102050"/>
            <a:ext cx="8854640" cy="3561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294750" y="1857300"/>
            <a:ext cx="8554500" cy="142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INSIGHT - 4 </a:t>
            </a:r>
            <a:endParaRPr/>
          </a:p>
        </p:txBody>
      </p:sp>
      <p:sp>
        <p:nvSpPr>
          <p:cNvPr id="150" name="Google Shape;15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 Question Frequency in Different Cities</a:t>
            </a:r>
            <a:endParaRPr/>
          </a:p>
        </p:txBody>
      </p:sp>
      <p:sp>
        <p:nvSpPr>
          <p:cNvPr id="156" name="Google Shape;156;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57" name="Google Shape;15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8" name="Google Shape;158;p27"/>
          <p:cNvPicPr preferRelativeResize="0"/>
          <p:nvPr/>
        </p:nvPicPr>
        <p:blipFill>
          <a:blip r:embed="rId3">
            <a:alphaModFix/>
          </a:blip>
          <a:stretch>
            <a:fillRect/>
          </a:stretch>
        </p:blipFill>
        <p:spPr>
          <a:xfrm>
            <a:off x="0" y="1249963"/>
            <a:ext cx="9143998" cy="31810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294750" y="1857300"/>
            <a:ext cx="8554500" cy="142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INSIGHT - 5 </a:t>
            </a:r>
            <a:endParaRPr/>
          </a:p>
        </p:txBody>
      </p:sp>
      <p:sp>
        <p:nvSpPr>
          <p:cNvPr id="164" name="Google Shape;16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431050" y="1307300"/>
            <a:ext cx="2158500" cy="26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Topics popularity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NY vs SFO comparison</a:t>
            </a:r>
            <a:endParaRPr/>
          </a:p>
        </p:txBody>
      </p:sp>
      <p:sp>
        <p:nvSpPr>
          <p:cNvPr id="170" name="Google Shape;17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9"/>
          <p:cNvPicPr preferRelativeResize="0"/>
          <p:nvPr/>
        </p:nvPicPr>
        <p:blipFill>
          <a:blip r:embed="rId3">
            <a:alphaModFix/>
          </a:blip>
          <a:stretch>
            <a:fillRect/>
          </a:stretch>
        </p:blipFill>
        <p:spPr>
          <a:xfrm>
            <a:off x="2788367" y="0"/>
            <a:ext cx="3567265"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294750" y="1857300"/>
            <a:ext cx="8554500" cy="142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PERFORMANCE</a:t>
            </a:r>
            <a:r>
              <a:rPr lang="en"/>
              <a:t> ANALYSIS</a:t>
            </a:r>
            <a:endParaRPr/>
          </a:p>
        </p:txBody>
      </p:sp>
      <p:sp>
        <p:nvSpPr>
          <p:cNvPr id="177" name="Google Shape;17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216425"/>
            <a:ext cx="8520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Scalability</a:t>
            </a:r>
            <a:endParaRPr/>
          </a:p>
        </p:txBody>
      </p:sp>
      <p:sp>
        <p:nvSpPr>
          <p:cNvPr id="183" name="Google Shape;18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4" name="Google Shape;184;p31" title="Chart"/>
          <p:cNvPicPr preferRelativeResize="0"/>
          <p:nvPr/>
        </p:nvPicPr>
        <p:blipFill>
          <a:blip r:embed="rId3">
            <a:alphaModFix/>
          </a:blip>
          <a:stretch>
            <a:fillRect/>
          </a:stretch>
        </p:blipFill>
        <p:spPr>
          <a:xfrm>
            <a:off x="1522475" y="789125"/>
            <a:ext cx="5980851" cy="41604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Motivation</a:t>
            </a:r>
            <a:endParaRPr>
              <a:latin typeface="Lato"/>
              <a:ea typeface="Lato"/>
              <a:cs typeface="Lato"/>
              <a:sym typeface="Lato"/>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a:latin typeface="Lato"/>
                <a:ea typeface="Lato"/>
                <a:cs typeface="Lato"/>
                <a:sym typeface="Lato"/>
              </a:rPr>
              <a:t>Stack Overflow is the largest online community for programmers to learn, share their knowledge, and advance their careers.</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XML compressed dataset (~42 GB) includes an archive of Stack Overflow content, including posts, votes, tags, and badges.(</a:t>
            </a:r>
            <a:r>
              <a:rPr lang="en" u="sng">
                <a:latin typeface="Lato"/>
                <a:ea typeface="Lato"/>
                <a:cs typeface="Lato"/>
                <a:sym typeface="Lato"/>
                <a:hlinkClick r:id="rId3"/>
              </a:rPr>
              <a:t>link</a:t>
            </a:r>
            <a:r>
              <a:rPr lang="en">
                <a:latin typeface="Lato"/>
                <a:ea typeface="Lato"/>
                <a:cs typeface="Lato"/>
                <a:sym typeface="Lato"/>
              </a:rPr>
              <a:t>)</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Community is growing strong over the last decade</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More and more people are engaging on the platform and sharing solutions to various problems posted by users (students/developers) around the globe.</a:t>
            </a:r>
            <a:endParaRPr>
              <a:latin typeface="Lato"/>
              <a:ea typeface="Lato"/>
              <a:cs typeface="Lato"/>
              <a:sym typeface="Lato"/>
            </a:endParaRPr>
          </a:p>
          <a:p>
            <a:pPr indent="-342900" lvl="0" marL="457200" rtl="0" algn="l">
              <a:spcBef>
                <a:spcPts val="0"/>
              </a:spcBef>
              <a:spcAft>
                <a:spcPts val="0"/>
              </a:spcAft>
              <a:buSzPts val="1800"/>
              <a:buFont typeface="Lato"/>
              <a:buChar char="●"/>
            </a:pPr>
            <a:r>
              <a:rPr lang="en">
                <a:latin typeface="Lato"/>
                <a:ea typeface="Lato"/>
                <a:cs typeface="Lato"/>
                <a:sym typeface="Lato"/>
              </a:rPr>
              <a:t>We are curious to see how users are engaging on the platform and want to find those statistics to see how stack overflow has changed over the year for users from 2008 to 2019</a:t>
            </a:r>
            <a:endParaRPr>
              <a:latin typeface="Lato"/>
              <a:ea typeface="Lato"/>
              <a:cs typeface="Lato"/>
              <a:sym typeface="Lato"/>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197475"/>
            <a:ext cx="8520600" cy="68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Fault Tolerance</a:t>
            </a:r>
            <a:endParaRPr/>
          </a:p>
        </p:txBody>
      </p:sp>
      <p:sp>
        <p:nvSpPr>
          <p:cNvPr id="190" name="Google Shape;190;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32" title="Chart"/>
          <p:cNvPicPr preferRelativeResize="0"/>
          <p:nvPr/>
        </p:nvPicPr>
        <p:blipFill>
          <a:blip r:embed="rId3">
            <a:alphaModFix/>
          </a:blip>
          <a:stretch>
            <a:fillRect/>
          </a:stretch>
        </p:blipFill>
        <p:spPr>
          <a:xfrm>
            <a:off x="1288225" y="961850"/>
            <a:ext cx="6450525" cy="3988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Hive Vs. Spark </a:t>
            </a:r>
            <a:endParaRPr/>
          </a:p>
        </p:txBody>
      </p:sp>
      <p:sp>
        <p:nvSpPr>
          <p:cNvPr id="197" name="Google Shape;197;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33" title="Chart"/>
          <p:cNvPicPr preferRelativeResize="0"/>
          <p:nvPr/>
        </p:nvPicPr>
        <p:blipFill>
          <a:blip r:embed="rId3">
            <a:alphaModFix/>
          </a:blip>
          <a:stretch>
            <a:fillRect/>
          </a:stretch>
        </p:blipFill>
        <p:spPr>
          <a:xfrm>
            <a:off x="1119150" y="1152475"/>
            <a:ext cx="6454500" cy="36632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Individual Contribution</a:t>
            </a:r>
            <a:r>
              <a:rPr lang="en"/>
              <a:t> </a:t>
            </a:r>
            <a:endParaRPr/>
          </a:p>
        </p:txBody>
      </p:sp>
      <p:sp>
        <p:nvSpPr>
          <p:cNvPr id="204" name="Google Shape;204;p34"/>
          <p:cNvSpPr txBox="1"/>
          <p:nvPr>
            <p:ph idx="1" type="body"/>
          </p:nvPr>
        </p:nvSpPr>
        <p:spPr>
          <a:xfrm>
            <a:off x="311700" y="1152475"/>
            <a:ext cx="406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00"/>
                </a:solidFill>
              </a:rPr>
              <a:t>Dhwanil Desai</a:t>
            </a:r>
            <a:endParaRPr>
              <a:solidFill>
                <a:srgbClr val="FFFF00"/>
              </a:solidFill>
            </a:endParaRPr>
          </a:p>
          <a:p>
            <a:pPr indent="-342900" lvl="0" marL="457200" rtl="0" algn="l">
              <a:spcBef>
                <a:spcPts val="0"/>
              </a:spcBef>
              <a:spcAft>
                <a:spcPts val="0"/>
              </a:spcAft>
              <a:buClr>
                <a:srgbClr val="FFFFFF"/>
              </a:buClr>
              <a:buSzPts val="1800"/>
              <a:buChar char="-"/>
            </a:pPr>
            <a:r>
              <a:rPr lang="en">
                <a:solidFill>
                  <a:srgbClr val="FFFFFF"/>
                </a:solidFill>
              </a:rPr>
              <a:t>Worked on Insight 2 and 3</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Did performance Analysis on Fault Tolerance</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Cluster Configuration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Data Processing and Cleaning</a:t>
            </a:r>
            <a:endParaRPr>
              <a:solidFill>
                <a:srgbClr val="FFFFFF"/>
              </a:solidFill>
            </a:endParaRPr>
          </a:p>
          <a:p>
            <a:pPr indent="0" lvl="0" marL="0" rtl="0" algn="l">
              <a:spcBef>
                <a:spcPts val="0"/>
              </a:spcBef>
              <a:spcAft>
                <a:spcPts val="0"/>
              </a:spcAft>
              <a:buNone/>
            </a:pPr>
            <a:r>
              <a:rPr lang="en">
                <a:solidFill>
                  <a:srgbClr val="FFFF00"/>
                </a:solidFill>
              </a:rPr>
              <a:t>Valmik Kalathia</a:t>
            </a:r>
            <a:endParaRPr>
              <a:solidFill>
                <a:srgbClr val="FFFF00"/>
              </a:solidFill>
            </a:endParaRPr>
          </a:p>
          <a:p>
            <a:pPr indent="-342900" lvl="0" marL="457200" rtl="0" algn="l">
              <a:spcBef>
                <a:spcPts val="0"/>
              </a:spcBef>
              <a:spcAft>
                <a:spcPts val="0"/>
              </a:spcAft>
              <a:buClr>
                <a:srgbClr val="FFFFFF"/>
              </a:buClr>
              <a:buSzPts val="1800"/>
              <a:buChar char="-"/>
            </a:pPr>
            <a:r>
              <a:rPr lang="en">
                <a:solidFill>
                  <a:srgbClr val="FFFFFF"/>
                </a:solidFill>
              </a:rPr>
              <a:t>Worked on Insight 4</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Helped with Visualisation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Cluster Configuration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1600"/>
              </a:spcAft>
              <a:buNone/>
            </a:pPr>
            <a:r>
              <a:t/>
            </a:r>
            <a:endParaRPr>
              <a:solidFill>
                <a:srgbClr val="FFFFFF"/>
              </a:solidFill>
            </a:endParaRPr>
          </a:p>
        </p:txBody>
      </p:sp>
      <p:sp>
        <p:nvSpPr>
          <p:cNvPr id="205" name="Google Shape;20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34"/>
          <p:cNvSpPr txBox="1"/>
          <p:nvPr/>
        </p:nvSpPr>
        <p:spPr>
          <a:xfrm>
            <a:off x="4932125" y="1152475"/>
            <a:ext cx="3764400" cy="322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00"/>
                </a:solidFill>
              </a:rPr>
              <a:t>Samarth Desai</a:t>
            </a:r>
            <a:endParaRPr sz="1800">
              <a:solidFill>
                <a:srgbClr val="FFFF00"/>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Worked on Insight 1</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Helped with Visualisation</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Cluster Configuration</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Data Processing and Cleaning</a:t>
            </a:r>
            <a:endParaRPr sz="1800">
              <a:solidFill>
                <a:srgbClr val="FFFFFF"/>
              </a:solidFill>
            </a:endParaRPr>
          </a:p>
          <a:p>
            <a:pPr indent="0" lvl="0" marL="0" rtl="0" algn="l">
              <a:lnSpc>
                <a:spcPct val="115000"/>
              </a:lnSpc>
              <a:spcBef>
                <a:spcPts val="0"/>
              </a:spcBef>
              <a:spcAft>
                <a:spcPts val="0"/>
              </a:spcAft>
              <a:buNone/>
            </a:pPr>
            <a:r>
              <a:rPr lang="en" sz="1800">
                <a:solidFill>
                  <a:srgbClr val="FFFF00"/>
                </a:solidFill>
              </a:rPr>
              <a:t>Himanshu Patel</a:t>
            </a:r>
            <a:endParaRPr sz="1800">
              <a:solidFill>
                <a:srgbClr val="FFFF00"/>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Worked on Insights  5</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Did performance Analysis on Scalability</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Cluster Configuration</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Data Processing and Cleaning</a:t>
            </a:r>
            <a:endParaRPr sz="1800">
              <a:solidFill>
                <a:srgbClr val="FFFFFF"/>
              </a:solidFill>
            </a:endParaRPr>
          </a:p>
          <a:p>
            <a:pPr indent="0" lvl="0" marL="457200" rtl="0" algn="l">
              <a:lnSpc>
                <a:spcPct val="115000"/>
              </a:lnSpc>
              <a:spcBef>
                <a:spcPts val="0"/>
              </a:spcBef>
              <a:spcAft>
                <a:spcPts val="0"/>
              </a:spcAft>
              <a:buNone/>
            </a:pPr>
            <a:r>
              <a:t/>
            </a:r>
            <a:endParaRPr sz="1800">
              <a:solidFill>
                <a:srgbClr val="FFFFFF"/>
              </a:solidFill>
            </a:endParaRPr>
          </a:p>
          <a:p>
            <a:pPr indent="0" lvl="0" marL="0" rtl="0" algn="l">
              <a:lnSpc>
                <a:spcPct val="115000"/>
              </a:lnSpc>
              <a:spcBef>
                <a:spcPts val="0"/>
              </a:spcBef>
              <a:spcAft>
                <a:spcPts val="0"/>
              </a:spcAft>
              <a:buNone/>
            </a:pPr>
            <a:r>
              <a:t/>
            </a:r>
            <a:endParaRPr sz="1800">
              <a:solidFill>
                <a:srgbClr val="FFFFFF"/>
              </a:solidFill>
            </a:endParaRPr>
          </a:p>
          <a:p>
            <a:pPr indent="0" lvl="0" marL="0" rtl="0" algn="l">
              <a:spcBef>
                <a:spcPts val="1600"/>
              </a:spcBef>
              <a:spcAft>
                <a:spcPts val="0"/>
              </a:spcAft>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212" name="Google Shape;212;p35"/>
          <p:cNvSpPr txBox="1"/>
          <p:nvPr>
            <p:ph idx="1" type="body"/>
          </p:nvPr>
        </p:nvSpPr>
        <p:spPr>
          <a:xfrm>
            <a:off x="311700" y="1152475"/>
            <a:ext cx="8421600" cy="34164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a:t>There are only two kinds of languages: the ones people complain about and the ones nobody uses. - </a:t>
            </a:r>
            <a:r>
              <a:rPr lang="en">
                <a:uFill>
                  <a:noFill/>
                </a:uFill>
                <a:hlinkClick r:id="rId3"/>
              </a:rPr>
              <a:t>Bjarne Stroustrup</a:t>
            </a:r>
            <a:endParaRPr/>
          </a:p>
        </p:txBody>
      </p:sp>
      <p:sp>
        <p:nvSpPr>
          <p:cNvPr id="213" name="Google Shape;21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219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About Dataset </a:t>
            </a:r>
            <a:r>
              <a:rPr lang="en" sz="1400">
                <a:latin typeface="Lato"/>
                <a:ea typeface="Lato"/>
                <a:cs typeface="Lato"/>
                <a:sym typeface="Lato"/>
              </a:rPr>
              <a:t>(Compressed ~42 GB, Uncompressed 200+ GB)</a:t>
            </a:r>
            <a:endParaRPr sz="1400">
              <a:latin typeface="Lato"/>
              <a:ea typeface="Lato"/>
              <a:cs typeface="Lato"/>
              <a:sym typeface="Lato"/>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73" name="Google Shape;73;p15"/>
          <p:cNvGraphicFramePr/>
          <p:nvPr/>
        </p:nvGraphicFramePr>
        <p:xfrm>
          <a:off x="861225" y="867692"/>
          <a:ext cx="3000000" cy="3000000"/>
        </p:xfrm>
        <a:graphic>
          <a:graphicData uri="http://schemas.openxmlformats.org/drawingml/2006/table">
            <a:tbl>
              <a:tblPr>
                <a:noFill/>
                <a:tableStyleId>{C05BDB73-2545-4725-B5A2-AF42C32CDF2C}</a:tableStyleId>
              </a:tblPr>
              <a:tblGrid>
                <a:gridCol w="2473850"/>
                <a:gridCol w="2473850"/>
                <a:gridCol w="2473850"/>
              </a:tblGrid>
              <a:tr h="395750">
                <a:tc>
                  <a:txBody>
                    <a:bodyPr/>
                    <a:lstStyle/>
                    <a:p>
                      <a:pPr indent="0" lvl="0" marL="0" rtl="0" algn="ctr">
                        <a:spcBef>
                          <a:spcPts val="0"/>
                        </a:spcBef>
                        <a:spcAft>
                          <a:spcPts val="0"/>
                        </a:spcAft>
                        <a:buNone/>
                      </a:pPr>
                      <a:r>
                        <a:rPr b="1" lang="en">
                          <a:solidFill>
                            <a:schemeClr val="accent2"/>
                          </a:solidFill>
                        </a:rPr>
                        <a:t>Table</a:t>
                      </a:r>
                      <a:endParaRPr b="1">
                        <a:solidFill>
                          <a:schemeClr val="accent2"/>
                        </a:solidFill>
                      </a:endParaRPr>
                    </a:p>
                  </a:txBody>
                  <a:tcPr marT="91425" marB="91425" marR="91425" marL="91425"/>
                </a:tc>
                <a:tc>
                  <a:txBody>
                    <a:bodyPr/>
                    <a:lstStyle/>
                    <a:p>
                      <a:pPr indent="0" lvl="0" marL="0" rtl="0" algn="ctr">
                        <a:spcBef>
                          <a:spcPts val="0"/>
                        </a:spcBef>
                        <a:spcAft>
                          <a:spcPts val="0"/>
                        </a:spcAft>
                        <a:buNone/>
                      </a:pPr>
                      <a:r>
                        <a:rPr b="1" lang="en">
                          <a:solidFill>
                            <a:schemeClr val="accent2"/>
                          </a:solidFill>
                        </a:rPr>
                        <a:t>Size</a:t>
                      </a:r>
                      <a:endParaRPr b="1">
                        <a:solidFill>
                          <a:schemeClr val="accent2"/>
                        </a:solidFill>
                      </a:endParaRPr>
                    </a:p>
                  </a:txBody>
                  <a:tcPr marT="91425" marB="91425" marR="91425" marL="91425"/>
                </a:tc>
                <a:tc>
                  <a:txBody>
                    <a:bodyPr/>
                    <a:lstStyle/>
                    <a:p>
                      <a:pPr indent="0" lvl="0" marL="0" rtl="0" algn="ctr">
                        <a:spcBef>
                          <a:spcPts val="0"/>
                        </a:spcBef>
                        <a:spcAft>
                          <a:spcPts val="0"/>
                        </a:spcAft>
                        <a:buNone/>
                      </a:pPr>
                      <a:r>
                        <a:rPr b="1" lang="en">
                          <a:solidFill>
                            <a:schemeClr val="accent2"/>
                          </a:solidFill>
                        </a:rPr>
                        <a:t>Number of Rows</a:t>
                      </a:r>
                      <a:endParaRPr b="1">
                        <a:solidFill>
                          <a:schemeClr val="accent2"/>
                        </a:solidFill>
                      </a:endParaRPr>
                    </a:p>
                  </a:txBody>
                  <a:tcPr marT="91425" marB="91425" marR="91425" marL="91425"/>
                </a:tc>
              </a:tr>
              <a:tr h="395750">
                <a:tc>
                  <a:txBody>
                    <a:bodyPr/>
                    <a:lstStyle/>
                    <a:p>
                      <a:pPr indent="0" lvl="0" marL="0" rtl="0" algn="l">
                        <a:spcBef>
                          <a:spcPts val="0"/>
                        </a:spcBef>
                        <a:spcAft>
                          <a:spcPts val="0"/>
                        </a:spcAft>
                        <a:buNone/>
                      </a:pPr>
                      <a:r>
                        <a:rPr lang="en">
                          <a:solidFill>
                            <a:schemeClr val="accent2"/>
                          </a:solidFill>
                        </a:rPr>
                        <a:t>Users</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1.62 GB</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10,932,295</a:t>
                      </a:r>
                      <a:endParaRPr>
                        <a:solidFill>
                          <a:schemeClr val="accent2"/>
                        </a:solidFill>
                      </a:endParaRPr>
                    </a:p>
                  </a:txBody>
                  <a:tcPr marT="91425" marB="91425" marR="91425" marL="91425"/>
                </a:tc>
              </a:tr>
              <a:tr h="395750">
                <a:tc>
                  <a:txBody>
                    <a:bodyPr/>
                    <a:lstStyle/>
                    <a:p>
                      <a:pPr indent="0" lvl="0" marL="0" rtl="0" algn="l">
                        <a:spcBef>
                          <a:spcPts val="0"/>
                        </a:spcBef>
                        <a:spcAft>
                          <a:spcPts val="0"/>
                        </a:spcAft>
                        <a:buNone/>
                      </a:pPr>
                      <a:r>
                        <a:rPr lang="en">
                          <a:solidFill>
                            <a:schemeClr val="accent2"/>
                          </a:solidFill>
                        </a:rPr>
                        <a:t>Tags</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2.18 MB</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55,665</a:t>
                      </a:r>
                      <a:endParaRPr>
                        <a:solidFill>
                          <a:schemeClr val="accent2"/>
                        </a:solidFill>
                      </a:endParaRPr>
                    </a:p>
                  </a:txBody>
                  <a:tcPr marT="91425" marB="91425" marR="91425" marL="91425"/>
                </a:tc>
              </a:tr>
              <a:tr h="399600">
                <a:tc>
                  <a:txBody>
                    <a:bodyPr/>
                    <a:lstStyle/>
                    <a:p>
                      <a:pPr indent="0" lvl="0" marL="0" rtl="0" algn="l">
                        <a:spcBef>
                          <a:spcPts val="0"/>
                        </a:spcBef>
                        <a:spcAft>
                          <a:spcPts val="0"/>
                        </a:spcAft>
                        <a:buNone/>
                      </a:pPr>
                      <a:r>
                        <a:rPr lang="en">
                          <a:solidFill>
                            <a:schemeClr val="accent2"/>
                          </a:solidFill>
                        </a:rPr>
                        <a:t>Badges</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1.37 GB</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32,450,580</a:t>
                      </a:r>
                      <a:endParaRPr>
                        <a:solidFill>
                          <a:schemeClr val="accent2"/>
                        </a:solidFill>
                      </a:endParaRPr>
                    </a:p>
                  </a:txBody>
                  <a:tcPr marT="91425" marB="91425" marR="91425" marL="91425"/>
                </a:tc>
              </a:tr>
              <a:tr h="399600">
                <a:tc>
                  <a:txBody>
                    <a:bodyPr/>
                    <a:lstStyle/>
                    <a:p>
                      <a:pPr indent="0" lvl="0" marL="0" rtl="0" algn="l">
                        <a:spcBef>
                          <a:spcPts val="0"/>
                        </a:spcBef>
                        <a:spcAft>
                          <a:spcPts val="0"/>
                        </a:spcAft>
                        <a:buNone/>
                      </a:pPr>
                      <a:r>
                        <a:rPr lang="en">
                          <a:solidFill>
                            <a:schemeClr val="accent2"/>
                          </a:solidFill>
                        </a:rPr>
                        <a:t>Comments</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13.17 GB</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75,437,848</a:t>
                      </a:r>
                      <a:endParaRPr>
                        <a:solidFill>
                          <a:schemeClr val="accent2"/>
                        </a:solidFill>
                      </a:endParaRPr>
                    </a:p>
                  </a:txBody>
                  <a:tcPr marT="91425" marB="91425" marR="91425" marL="91425"/>
                </a:tc>
              </a:tr>
              <a:tr h="399600">
                <a:tc>
                  <a:txBody>
                    <a:bodyPr/>
                    <a:lstStyle/>
                    <a:p>
                      <a:pPr indent="0" lvl="0" marL="0" rtl="0" algn="l">
                        <a:spcBef>
                          <a:spcPts val="0"/>
                        </a:spcBef>
                        <a:spcAft>
                          <a:spcPts val="0"/>
                        </a:spcAft>
                        <a:buNone/>
                      </a:pPr>
                      <a:r>
                        <a:rPr lang="en">
                          <a:solidFill>
                            <a:schemeClr val="accent2"/>
                          </a:solidFill>
                        </a:rPr>
                        <a:t>Votes</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5.29 GB</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75,437,848</a:t>
                      </a:r>
                      <a:endParaRPr>
                        <a:solidFill>
                          <a:schemeClr val="accent2"/>
                        </a:solidFill>
                      </a:endParaRPr>
                    </a:p>
                  </a:txBody>
                  <a:tcPr marT="91425" marB="91425" marR="91425" marL="91425"/>
                </a:tc>
              </a:tr>
              <a:tr h="399600">
                <a:tc>
                  <a:txBody>
                    <a:bodyPr/>
                    <a:lstStyle/>
                    <a:p>
                      <a:pPr indent="0" lvl="0" marL="0" rtl="0" algn="l">
                        <a:spcBef>
                          <a:spcPts val="0"/>
                        </a:spcBef>
                        <a:spcAft>
                          <a:spcPts val="0"/>
                        </a:spcAft>
                        <a:buNone/>
                      </a:pPr>
                      <a:r>
                        <a:rPr lang="en">
                          <a:solidFill>
                            <a:schemeClr val="accent2"/>
                          </a:solidFill>
                        </a:rPr>
                        <a:t>Posts</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29.36 GB</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31,017,889</a:t>
                      </a:r>
                      <a:endParaRPr>
                        <a:solidFill>
                          <a:schemeClr val="accent2"/>
                        </a:solidFill>
                      </a:endParaRPr>
                    </a:p>
                  </a:txBody>
                  <a:tcPr marT="91425" marB="91425" marR="91425" marL="91425"/>
                </a:tc>
              </a:tr>
              <a:tr h="399600">
                <a:tc>
                  <a:txBody>
                    <a:bodyPr/>
                    <a:lstStyle/>
                    <a:p>
                      <a:pPr indent="0" lvl="0" marL="0" rtl="0" algn="l">
                        <a:spcBef>
                          <a:spcPts val="0"/>
                        </a:spcBef>
                        <a:spcAft>
                          <a:spcPts val="0"/>
                        </a:spcAft>
                        <a:buNone/>
                      </a:pPr>
                      <a:r>
                        <a:rPr lang="en">
                          <a:solidFill>
                            <a:schemeClr val="accent2"/>
                          </a:solidFill>
                        </a:rPr>
                        <a:t>Post History</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87.11 GB</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121,191,152</a:t>
                      </a:r>
                      <a:endParaRPr>
                        <a:solidFill>
                          <a:schemeClr val="accent2"/>
                        </a:solidFill>
                      </a:endParaRPr>
                    </a:p>
                  </a:txBody>
                  <a:tcPr marT="91425" marB="91425" marR="91425" marL="91425"/>
                </a:tc>
              </a:tr>
              <a:tr h="399600">
                <a:tc>
                  <a:txBody>
                    <a:bodyPr/>
                    <a:lstStyle/>
                    <a:p>
                      <a:pPr indent="0" lvl="0" marL="0" rtl="0" algn="l">
                        <a:spcBef>
                          <a:spcPts val="0"/>
                        </a:spcBef>
                        <a:spcAft>
                          <a:spcPts val="0"/>
                        </a:spcAft>
                        <a:buNone/>
                      </a:pPr>
                      <a:r>
                        <a:rPr lang="en">
                          <a:solidFill>
                            <a:schemeClr val="accent2"/>
                          </a:solidFill>
                        </a:rPr>
                        <a:t>Post Questions</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29.13 GB</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18,154,493</a:t>
                      </a:r>
                      <a:endParaRPr>
                        <a:solidFill>
                          <a:schemeClr val="accent2"/>
                        </a:solidFill>
                      </a:endParaRPr>
                    </a:p>
                  </a:txBody>
                  <a:tcPr marT="91425" marB="91425" marR="91425" marL="91425"/>
                </a:tc>
              </a:tr>
              <a:tr h="399600">
                <a:tc>
                  <a:txBody>
                    <a:bodyPr/>
                    <a:lstStyle/>
                    <a:p>
                      <a:pPr indent="0" lvl="0" marL="0" rtl="0" algn="l">
                        <a:spcBef>
                          <a:spcPts val="0"/>
                        </a:spcBef>
                        <a:spcAft>
                          <a:spcPts val="0"/>
                        </a:spcAft>
                        <a:buNone/>
                      </a:pPr>
                      <a:r>
                        <a:rPr lang="en">
                          <a:solidFill>
                            <a:schemeClr val="accent2"/>
                          </a:solidFill>
                        </a:rPr>
                        <a:t>Post Answers</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22.27 GB</a:t>
                      </a:r>
                      <a:endParaRPr>
                        <a:solidFill>
                          <a:schemeClr val="accent2"/>
                        </a:solidFill>
                      </a:endParaRPr>
                    </a:p>
                  </a:txBody>
                  <a:tcPr marT="91425" marB="91425" marR="91425" marL="91425"/>
                </a:tc>
                <a:tc>
                  <a:txBody>
                    <a:bodyPr/>
                    <a:lstStyle/>
                    <a:p>
                      <a:pPr indent="0" lvl="0" marL="0" rtl="0" algn="l">
                        <a:spcBef>
                          <a:spcPts val="0"/>
                        </a:spcBef>
                        <a:spcAft>
                          <a:spcPts val="0"/>
                        </a:spcAft>
                        <a:buNone/>
                      </a:pPr>
                      <a:r>
                        <a:rPr lang="en">
                          <a:solidFill>
                            <a:schemeClr val="accent2"/>
                          </a:solidFill>
                        </a:rPr>
                        <a:t>27,665,009</a:t>
                      </a:r>
                      <a:endParaRPr>
                        <a:solidFill>
                          <a:schemeClr val="accent2"/>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and Implementation</a:t>
            </a:r>
            <a:endParaRPr/>
          </a:p>
        </p:txBody>
      </p:sp>
      <p:sp>
        <p:nvSpPr>
          <p:cNvPr id="79" name="Google Shape;79;p16"/>
          <p:cNvSpPr txBox="1"/>
          <p:nvPr>
            <p:ph idx="1" type="body"/>
          </p:nvPr>
        </p:nvSpPr>
        <p:spPr>
          <a:xfrm>
            <a:off x="311700" y="11417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Task 1: Dataset extraction &amp; conversion </a:t>
            </a:r>
            <a:endParaRPr/>
          </a:p>
          <a:p>
            <a:pPr indent="-317500" lvl="1" marL="914400" rtl="0" algn="l">
              <a:spcBef>
                <a:spcPts val="0"/>
              </a:spcBef>
              <a:spcAft>
                <a:spcPts val="0"/>
              </a:spcAft>
              <a:buSzPts val="1400"/>
              <a:buChar char="○"/>
            </a:pPr>
            <a:r>
              <a:rPr lang="en" sz="1800"/>
              <a:t>XML to CSV , XML to JSON </a:t>
            </a:r>
            <a:r>
              <a:rPr lang="en"/>
              <a:t> </a:t>
            </a:r>
            <a:endParaRPr/>
          </a:p>
          <a:p>
            <a:pPr indent="-342900" lvl="1" marL="914400" rtl="0" algn="l">
              <a:spcBef>
                <a:spcPts val="0"/>
              </a:spcBef>
              <a:spcAft>
                <a:spcPts val="0"/>
              </a:spcAft>
              <a:buSzPts val="1800"/>
              <a:buChar char="○"/>
            </a:pPr>
            <a:r>
              <a:rPr lang="en" sz="1800"/>
              <a:t>Picked CSV, then JSON</a:t>
            </a:r>
            <a:endParaRPr sz="1800"/>
          </a:p>
          <a:p>
            <a:pPr indent="-342900" lvl="0" marL="457200" rtl="0" algn="l">
              <a:spcBef>
                <a:spcPts val="0"/>
              </a:spcBef>
              <a:spcAft>
                <a:spcPts val="0"/>
              </a:spcAft>
              <a:buSzPts val="1800"/>
              <a:buChar char="●"/>
            </a:pPr>
            <a:r>
              <a:rPr lang="en"/>
              <a:t>Task 2: Selecting the cloud platform</a:t>
            </a:r>
            <a:endParaRPr/>
          </a:p>
          <a:p>
            <a:pPr indent="-342900" lvl="1" marL="914400" rtl="0" algn="l">
              <a:spcBef>
                <a:spcPts val="0"/>
              </a:spcBef>
              <a:spcAft>
                <a:spcPts val="0"/>
              </a:spcAft>
              <a:buSzPts val="1800"/>
              <a:buChar char="○"/>
            </a:pPr>
            <a:r>
              <a:rPr lang="en" sz="1800"/>
              <a:t>Picked GCP as it provided $300 credits </a:t>
            </a:r>
            <a:endParaRPr sz="1800"/>
          </a:p>
          <a:p>
            <a:pPr indent="-342900" lvl="1" marL="914400" rtl="0" algn="l">
              <a:spcBef>
                <a:spcPts val="0"/>
              </a:spcBef>
              <a:spcAft>
                <a:spcPts val="0"/>
              </a:spcAft>
              <a:buSzPts val="1800"/>
              <a:buChar char="○"/>
            </a:pPr>
            <a:r>
              <a:rPr lang="en" sz="1800"/>
              <a:t>Needed 10 hour runtime for converting XML data to CSV format.</a:t>
            </a:r>
            <a:endParaRPr sz="1800"/>
          </a:p>
          <a:p>
            <a:pPr indent="-342900" lvl="1" marL="914400" rtl="0" algn="l">
              <a:spcBef>
                <a:spcPts val="0"/>
              </a:spcBef>
              <a:spcAft>
                <a:spcPts val="0"/>
              </a:spcAft>
              <a:buSzPts val="1800"/>
              <a:buChar char="○"/>
            </a:pPr>
            <a:r>
              <a:rPr lang="en" sz="1800"/>
              <a:t>Dataset size after extraction and conversion ~200 GB</a:t>
            </a:r>
            <a:endParaRPr sz="1800"/>
          </a:p>
          <a:p>
            <a:pPr indent="-342900" lvl="0" marL="457200" rtl="0" algn="l">
              <a:spcBef>
                <a:spcPts val="0"/>
              </a:spcBef>
              <a:spcAft>
                <a:spcPts val="0"/>
              </a:spcAft>
              <a:buSzPts val="1800"/>
              <a:buChar char="●"/>
            </a:pPr>
            <a:r>
              <a:rPr lang="en"/>
              <a:t>Task 3: Loading the data into Google Cloud Storage Bucket</a:t>
            </a:r>
            <a:endParaRPr/>
          </a:p>
          <a:p>
            <a:pPr indent="-342900" lvl="1" marL="914400" rtl="0" algn="l">
              <a:spcBef>
                <a:spcPts val="0"/>
              </a:spcBef>
              <a:spcAft>
                <a:spcPts val="0"/>
              </a:spcAft>
              <a:buSzPts val="1800"/>
              <a:buChar char="○"/>
            </a:pPr>
            <a:r>
              <a:rPr lang="en" sz="1800"/>
              <a:t>After downloading the dataset in the storage &amp; ran couple of tests.</a:t>
            </a:r>
            <a:endParaRPr sz="1800"/>
          </a:p>
          <a:p>
            <a:pPr indent="-342900" lvl="1" marL="914400" rtl="0" algn="l">
              <a:spcBef>
                <a:spcPts val="0"/>
              </a:spcBef>
              <a:spcAft>
                <a:spcPts val="0"/>
              </a:spcAft>
              <a:buSzPts val="1800"/>
              <a:buChar char="○"/>
            </a:pPr>
            <a:r>
              <a:rPr lang="en" sz="1800"/>
              <a:t>The data seemed in usable condition to run analysis.</a:t>
            </a:r>
            <a:endParaRPr sz="1800"/>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and Implementation</a:t>
            </a:r>
            <a:endParaRPr/>
          </a:p>
          <a:p>
            <a:pPr indent="0" lvl="0" marL="0" rtl="0" algn="l">
              <a:spcBef>
                <a:spcPts val="0"/>
              </a:spcBef>
              <a:spcAft>
                <a:spcPts val="0"/>
              </a:spcAft>
              <a:buNone/>
            </a:pPr>
            <a:r>
              <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Task 4: Load data in Spark and Hive</a:t>
            </a:r>
            <a:endParaRPr/>
          </a:p>
          <a:p>
            <a:pPr indent="-342900" lvl="1" marL="914400" rtl="0" algn="l">
              <a:spcBef>
                <a:spcPts val="0"/>
              </a:spcBef>
              <a:spcAft>
                <a:spcPts val="0"/>
              </a:spcAft>
              <a:buSzPts val="1800"/>
              <a:buChar char="○"/>
            </a:pPr>
            <a:r>
              <a:rPr lang="en" sz="1800"/>
              <a:t>Setup cluster environment to run spark sql queries</a:t>
            </a:r>
            <a:endParaRPr sz="1800"/>
          </a:p>
          <a:p>
            <a:pPr indent="-342900" lvl="1" marL="914400" rtl="0" algn="l">
              <a:spcBef>
                <a:spcPts val="0"/>
              </a:spcBef>
              <a:spcAft>
                <a:spcPts val="0"/>
              </a:spcAft>
              <a:buSzPts val="1800"/>
              <a:buChar char="○"/>
            </a:pPr>
            <a:r>
              <a:rPr lang="en" sz="1800"/>
              <a:t>Load data from Bucket to Cluster</a:t>
            </a:r>
            <a:endParaRPr sz="1800"/>
          </a:p>
          <a:p>
            <a:pPr indent="-342900" lvl="0" marL="457200" rtl="0" algn="l">
              <a:spcBef>
                <a:spcPts val="0"/>
              </a:spcBef>
              <a:spcAft>
                <a:spcPts val="0"/>
              </a:spcAft>
              <a:buSzPts val="1800"/>
              <a:buChar char="●"/>
            </a:pPr>
            <a:r>
              <a:rPr lang="en"/>
              <a:t>Task 5: Running SQL Queries and Performance Analysis</a:t>
            </a:r>
            <a:endParaRPr/>
          </a:p>
          <a:p>
            <a:pPr indent="-342900" lvl="1" marL="914400" rtl="0" algn="l">
              <a:spcBef>
                <a:spcPts val="0"/>
              </a:spcBef>
              <a:spcAft>
                <a:spcPts val="0"/>
              </a:spcAft>
              <a:buSzPts val="1800"/>
              <a:buChar char="○"/>
            </a:pPr>
            <a:r>
              <a:rPr lang="en" sz="1800"/>
              <a:t>Run queries on clusters of different size</a:t>
            </a:r>
            <a:endParaRPr sz="1800"/>
          </a:p>
          <a:p>
            <a:pPr indent="-342900" lvl="1" marL="914400" rtl="0" algn="l">
              <a:spcBef>
                <a:spcPts val="0"/>
              </a:spcBef>
              <a:spcAft>
                <a:spcPts val="0"/>
              </a:spcAft>
              <a:buSzPts val="1800"/>
              <a:buChar char="○"/>
            </a:pPr>
            <a:r>
              <a:rPr lang="en" sz="1800"/>
              <a:t>Check for fault tolerance</a:t>
            </a:r>
            <a:endParaRPr sz="1800"/>
          </a:p>
          <a:p>
            <a:pPr indent="-342900" lvl="0" marL="457200" rtl="0" algn="l">
              <a:spcBef>
                <a:spcPts val="0"/>
              </a:spcBef>
              <a:spcAft>
                <a:spcPts val="0"/>
              </a:spcAft>
              <a:buSzPts val="1800"/>
              <a:buChar char="●"/>
            </a:pPr>
            <a:r>
              <a:rPr lang="en"/>
              <a:t>Task 6: Generate Graphs for conveying results</a:t>
            </a:r>
            <a:endParaRPr/>
          </a:p>
          <a:p>
            <a:pPr indent="-342900" lvl="1" marL="914400" rtl="0" algn="l">
              <a:spcBef>
                <a:spcPts val="0"/>
              </a:spcBef>
              <a:spcAft>
                <a:spcPts val="0"/>
              </a:spcAft>
              <a:buSzPts val="1800"/>
              <a:buChar char="○"/>
            </a:pPr>
            <a:r>
              <a:rPr lang="en" sz="1800"/>
              <a:t>Copy generated results from Spark SQL  </a:t>
            </a:r>
            <a:endParaRPr sz="1800"/>
          </a:p>
          <a:p>
            <a:pPr indent="-342900" lvl="1" marL="914400" rtl="0" algn="l">
              <a:spcBef>
                <a:spcPts val="0"/>
              </a:spcBef>
              <a:spcAft>
                <a:spcPts val="0"/>
              </a:spcAft>
              <a:buSzPts val="1800"/>
              <a:buChar char="○"/>
            </a:pPr>
            <a:r>
              <a:rPr lang="en" sz="1800"/>
              <a:t>Generate graphs using google sheet for better visualization purpose</a:t>
            </a:r>
            <a:endParaRPr sz="1800"/>
          </a:p>
          <a:p>
            <a:pPr indent="0" lvl="0" marL="457200" rtl="0" algn="l">
              <a:spcBef>
                <a:spcPts val="1600"/>
              </a:spcBef>
              <a:spcAft>
                <a:spcPts val="1600"/>
              </a:spcAft>
              <a:buNone/>
            </a:pPr>
            <a:r>
              <a:t/>
            </a:r>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294750" y="1857300"/>
            <a:ext cx="8554500" cy="142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INSIGHT - 1 </a:t>
            </a:r>
            <a:endParaRPr/>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the busiest month</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 name="Google Shape;100;p19"/>
          <p:cNvPicPr preferRelativeResize="0"/>
          <p:nvPr/>
        </p:nvPicPr>
        <p:blipFill>
          <a:blip r:embed="rId3">
            <a:alphaModFix/>
          </a:blip>
          <a:stretch>
            <a:fillRect/>
          </a:stretch>
        </p:blipFill>
        <p:spPr>
          <a:xfrm>
            <a:off x="2257050" y="1152675"/>
            <a:ext cx="4434275" cy="3543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the Busiest Month</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8" name="Google Shape;108;p20"/>
          <p:cNvPicPr preferRelativeResize="0"/>
          <p:nvPr/>
        </p:nvPicPr>
        <p:blipFill>
          <a:blip r:embed="rId3">
            <a:alphaModFix/>
          </a:blip>
          <a:stretch>
            <a:fillRect/>
          </a:stretch>
        </p:blipFill>
        <p:spPr>
          <a:xfrm>
            <a:off x="4810192" y="1152475"/>
            <a:ext cx="3975033" cy="3772225"/>
          </a:xfrm>
          <a:prstGeom prst="rect">
            <a:avLst/>
          </a:prstGeom>
          <a:noFill/>
          <a:ln>
            <a:noFill/>
          </a:ln>
        </p:spPr>
      </p:pic>
      <p:pic>
        <p:nvPicPr>
          <p:cNvPr id="109" name="Google Shape;109;p20" title="Highest Number of Questions asked during a certain Month "/>
          <p:cNvPicPr preferRelativeResize="0"/>
          <p:nvPr/>
        </p:nvPicPr>
        <p:blipFill>
          <a:blip r:embed="rId4">
            <a:alphaModFix/>
          </a:blip>
          <a:stretch>
            <a:fillRect/>
          </a:stretch>
        </p:blipFill>
        <p:spPr>
          <a:xfrm>
            <a:off x="311700" y="1127750"/>
            <a:ext cx="4108501" cy="37722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294750" y="1857300"/>
            <a:ext cx="8554500" cy="142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INSIGHT - 2 </a:t>
            </a:r>
            <a:endParaRPr/>
          </a:p>
        </p:txBody>
      </p:sp>
      <p:sp>
        <p:nvSpPr>
          <p:cNvPr id="115" name="Google Shape;11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