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3D6B-6EF1-46C2-53D9-4C9E5FCD6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BCEDD5-60D0-23CA-4A2E-68157469C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4483F6-5A3D-AF37-B11A-FDE819FAB2D4}"/>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5" name="Footer Placeholder 4">
            <a:extLst>
              <a:ext uri="{FF2B5EF4-FFF2-40B4-BE49-F238E27FC236}">
                <a16:creationId xmlns:a16="http://schemas.microsoft.com/office/drawing/2014/main" id="{27C6D537-57E4-BB50-C814-15CD84E71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E7490-92AB-E5F4-6C6B-CA9B534E1B6B}"/>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138832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875A-56C5-D7EA-065A-B19D42B5D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8CFBA-73F1-BDDA-0266-938EB8CBB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7176E-9EB5-098E-0FC9-8D6E47613BB4}"/>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5" name="Footer Placeholder 4">
            <a:extLst>
              <a:ext uri="{FF2B5EF4-FFF2-40B4-BE49-F238E27FC236}">
                <a16:creationId xmlns:a16="http://schemas.microsoft.com/office/drawing/2014/main" id="{0FC3562D-0698-908B-D451-6C43EC5C9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31895-E030-7FB0-FDB1-26366EF4E21C}"/>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404118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B8D76-717F-318A-5239-12EC51048F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1E80A-3DDD-416C-F9D3-C9A35B13B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833C90-9CCC-A0E7-2925-A7653DC2129E}"/>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5" name="Footer Placeholder 4">
            <a:extLst>
              <a:ext uri="{FF2B5EF4-FFF2-40B4-BE49-F238E27FC236}">
                <a16:creationId xmlns:a16="http://schemas.microsoft.com/office/drawing/2014/main" id="{FE7BFEAE-8224-54FA-E11B-07A7750B3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B7AD1-0822-11CA-44F1-8FC1D268FCBC}"/>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119588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F778-598E-B343-C77C-2429D7D586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B7C409-8B2C-E36E-3BE1-0373E1770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4A59B-C66E-3780-2CC5-3EBFB198A98C}"/>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5" name="Footer Placeholder 4">
            <a:extLst>
              <a:ext uri="{FF2B5EF4-FFF2-40B4-BE49-F238E27FC236}">
                <a16:creationId xmlns:a16="http://schemas.microsoft.com/office/drawing/2014/main" id="{C73B22FB-2FFA-ADDF-CCA3-BA204F683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DF15D-9CCF-6CD6-9515-3B9519094932}"/>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228951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B842-93F4-C0F5-807C-B763FC060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138358-B1C1-524E-D6C1-E2A4BD91C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4FDB0-365F-0273-1EF0-063E25FDBF38}"/>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5" name="Footer Placeholder 4">
            <a:extLst>
              <a:ext uri="{FF2B5EF4-FFF2-40B4-BE49-F238E27FC236}">
                <a16:creationId xmlns:a16="http://schemas.microsoft.com/office/drawing/2014/main" id="{21E78D14-0089-64EB-1609-A5180F126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BE202-9193-4FE9-8ADE-F5354CC81AAC}"/>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276255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D004-5701-1BE8-F8C9-F7F329FB8F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ED018F-DDA8-AEAA-3556-4C926760B2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CF417F-93C6-6285-F595-7659C8AC7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064335-BE7D-2451-94EC-CE6E7584F030}"/>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6" name="Footer Placeholder 5">
            <a:extLst>
              <a:ext uri="{FF2B5EF4-FFF2-40B4-BE49-F238E27FC236}">
                <a16:creationId xmlns:a16="http://schemas.microsoft.com/office/drawing/2014/main" id="{56D1E6AA-C68C-8A44-E843-1919852CD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B1B84-886C-13B3-334D-E9B76C587A72}"/>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82078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F019-C363-E1A3-4E3F-416362FDB1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46C12-F7BB-A202-3BE3-5A180C4D33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C8431-B5D9-FAA8-C706-71D9B337C3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5F0F85-9CF3-8E0E-963A-52D9B27EC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80B832-F179-DE0F-3706-4395C832E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0A822B-658A-DC23-6AB0-839A1BC93F5B}"/>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8" name="Footer Placeholder 7">
            <a:extLst>
              <a:ext uri="{FF2B5EF4-FFF2-40B4-BE49-F238E27FC236}">
                <a16:creationId xmlns:a16="http://schemas.microsoft.com/office/drawing/2014/main" id="{D38358B7-3BB8-8F02-9134-5BCBE4B0BA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CD0041-A613-494D-CAD6-F47C31F26639}"/>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214932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59C6-5ED5-1C4E-9514-556BB81C43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BB12AE-A775-65F1-ACC2-DFCECB645903}"/>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4" name="Footer Placeholder 3">
            <a:extLst>
              <a:ext uri="{FF2B5EF4-FFF2-40B4-BE49-F238E27FC236}">
                <a16:creationId xmlns:a16="http://schemas.microsoft.com/office/drawing/2014/main" id="{44F8DC9B-4E9C-68F7-68B5-772CFA78CA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B7A0C9-A00F-C275-BE25-4C3FCBB28B5E}"/>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45436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3D3C6-639B-2109-7FA4-A4773D54A880}"/>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3" name="Footer Placeholder 2">
            <a:extLst>
              <a:ext uri="{FF2B5EF4-FFF2-40B4-BE49-F238E27FC236}">
                <a16:creationId xmlns:a16="http://schemas.microsoft.com/office/drawing/2014/main" id="{5D2A4458-2E97-0EF9-B7E5-18419288D0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FD8EA2-219D-2DAF-A6C2-FFB987E8AE06}"/>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275620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B147-5CD3-978A-47DC-1CB8DD31D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8A2AA7-B4EC-D0A8-9396-E8E35388E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3BACF1-D127-579E-E14B-B5FDFD4EE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9B19A-156C-DBD0-F49C-A8A31A584955}"/>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6" name="Footer Placeholder 5">
            <a:extLst>
              <a:ext uri="{FF2B5EF4-FFF2-40B4-BE49-F238E27FC236}">
                <a16:creationId xmlns:a16="http://schemas.microsoft.com/office/drawing/2014/main" id="{D5ED2FD1-0D7A-6C18-3767-AF710A9F94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7026E-60DF-76DC-E82B-C9EB8DAD8EE3}"/>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14536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8EAF-8BE9-0497-A8B8-3077B2922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9EA882-D046-D2E8-28ED-7A07E15C5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C3D27D-5670-C713-471B-206171526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E6FC2E-E00B-152E-1DA1-60E77EF8635E}"/>
              </a:ext>
            </a:extLst>
          </p:cNvPr>
          <p:cNvSpPr>
            <a:spLocks noGrp="1"/>
          </p:cNvSpPr>
          <p:nvPr>
            <p:ph type="dt" sz="half" idx="10"/>
          </p:nvPr>
        </p:nvSpPr>
        <p:spPr/>
        <p:txBody>
          <a:bodyPr/>
          <a:lstStyle/>
          <a:p>
            <a:fld id="{447C3D20-8B23-4EB9-B409-BBBDCBDA7E14}" type="datetimeFigureOut">
              <a:rPr lang="en-IN" smtClean="0"/>
              <a:t>07-02-2023</a:t>
            </a:fld>
            <a:endParaRPr lang="en-IN"/>
          </a:p>
        </p:txBody>
      </p:sp>
      <p:sp>
        <p:nvSpPr>
          <p:cNvPr id="6" name="Footer Placeholder 5">
            <a:extLst>
              <a:ext uri="{FF2B5EF4-FFF2-40B4-BE49-F238E27FC236}">
                <a16:creationId xmlns:a16="http://schemas.microsoft.com/office/drawing/2014/main" id="{653D3CBA-82F9-2A12-55BF-4AC8506BC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993017-68CC-F2BE-D778-D294C439CC93}"/>
              </a:ext>
            </a:extLst>
          </p:cNvPr>
          <p:cNvSpPr>
            <a:spLocks noGrp="1"/>
          </p:cNvSpPr>
          <p:nvPr>
            <p:ph type="sldNum" sz="quarter" idx="12"/>
          </p:nvPr>
        </p:nvSpPr>
        <p:spPr/>
        <p:txBody>
          <a:bodyPr/>
          <a:lstStyle/>
          <a:p>
            <a:fld id="{B8E741FB-A149-43C2-9653-A8CA7E838281}" type="slidenum">
              <a:rPr lang="en-IN" smtClean="0"/>
              <a:t>‹#›</a:t>
            </a:fld>
            <a:endParaRPr lang="en-IN"/>
          </a:p>
        </p:txBody>
      </p:sp>
    </p:spTree>
    <p:extLst>
      <p:ext uri="{BB962C8B-B14F-4D97-AF65-F5344CB8AC3E}">
        <p14:creationId xmlns:p14="http://schemas.microsoft.com/office/powerpoint/2010/main" val="139576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64710-37D4-9E53-4E46-99564DEA8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CF673-169F-019C-1C9E-9A058B265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F82C9-428A-8981-A0EE-9EC93127C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3D20-8B23-4EB9-B409-BBBDCBDA7E14}" type="datetimeFigureOut">
              <a:rPr lang="en-IN" smtClean="0"/>
              <a:t>07-02-2023</a:t>
            </a:fld>
            <a:endParaRPr lang="en-IN"/>
          </a:p>
        </p:txBody>
      </p:sp>
      <p:sp>
        <p:nvSpPr>
          <p:cNvPr id="5" name="Footer Placeholder 4">
            <a:extLst>
              <a:ext uri="{FF2B5EF4-FFF2-40B4-BE49-F238E27FC236}">
                <a16:creationId xmlns:a16="http://schemas.microsoft.com/office/drawing/2014/main" id="{AC128088-6A50-14C4-0F6E-DCB26821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88171F-F2E0-5814-8877-1BA6C4D0E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741FB-A149-43C2-9653-A8CA7E838281}" type="slidenum">
              <a:rPr lang="en-IN" smtClean="0"/>
              <a:t>‹#›</a:t>
            </a:fld>
            <a:endParaRPr lang="en-IN"/>
          </a:p>
        </p:txBody>
      </p:sp>
    </p:spTree>
    <p:extLst>
      <p:ext uri="{BB962C8B-B14F-4D97-AF65-F5344CB8AC3E}">
        <p14:creationId xmlns:p14="http://schemas.microsoft.com/office/powerpoint/2010/main" val="7146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AE3D-3F37-518A-3F8B-D5FE3ECC6C10}"/>
              </a:ext>
            </a:extLst>
          </p:cNvPr>
          <p:cNvSpPr>
            <a:spLocks noGrp="1"/>
          </p:cNvSpPr>
          <p:nvPr>
            <p:ph type="ctrTitle"/>
          </p:nvPr>
        </p:nvSpPr>
        <p:spPr/>
        <p:txBody>
          <a:bodyPr/>
          <a:lstStyle/>
          <a:p>
            <a:r>
              <a:rPr lang="en-US" sz="6000" dirty="0"/>
              <a:t>AMAZON</a:t>
            </a:r>
            <a:r>
              <a:rPr lang="en-US" sz="6000" dirty="0">
                <a:solidFill>
                  <a:schemeClr val="bg1"/>
                </a:solidFill>
              </a:rPr>
              <a:t> </a:t>
            </a:r>
            <a:r>
              <a:rPr lang="en-US" sz="6000" dirty="0"/>
              <a:t>SALES ANALYSIS </a:t>
            </a:r>
            <a:endParaRPr lang="en-IN" dirty="0"/>
          </a:p>
        </p:txBody>
      </p:sp>
      <p:sp>
        <p:nvSpPr>
          <p:cNvPr id="3" name="Subtitle 2">
            <a:extLst>
              <a:ext uri="{FF2B5EF4-FFF2-40B4-BE49-F238E27FC236}">
                <a16:creationId xmlns:a16="http://schemas.microsoft.com/office/drawing/2014/main" id="{17B6195F-3100-B824-8682-EDDA2B3102BA}"/>
              </a:ext>
            </a:extLst>
          </p:cNvPr>
          <p:cNvSpPr>
            <a:spLocks noGrp="1"/>
          </p:cNvSpPr>
          <p:nvPr>
            <p:ph type="subTitle" idx="1"/>
          </p:nvPr>
        </p:nvSpPr>
        <p:spPr/>
        <p:txBody>
          <a:bodyPr/>
          <a:lstStyle/>
          <a:p>
            <a:r>
              <a:rPr lang="en-IN" sz="2400" dirty="0"/>
              <a:t>Wireframe Documentation</a:t>
            </a:r>
          </a:p>
          <a:p>
            <a:r>
              <a:rPr lang="en-IN" sz="1600" dirty="0"/>
              <a:t>Created by-Himanshu Pewal</a:t>
            </a:r>
          </a:p>
        </p:txBody>
      </p:sp>
      <p:pic>
        <p:nvPicPr>
          <p:cNvPr id="5" name="Picture 4">
            <a:extLst>
              <a:ext uri="{FF2B5EF4-FFF2-40B4-BE49-F238E27FC236}">
                <a16:creationId xmlns:a16="http://schemas.microsoft.com/office/drawing/2014/main" id="{E49E917D-7799-D7E7-76FA-3154350A25C0}"/>
              </a:ext>
            </a:extLst>
          </p:cNvPr>
          <p:cNvPicPr>
            <a:picLocks noChangeAspect="1"/>
          </p:cNvPicPr>
          <p:nvPr/>
        </p:nvPicPr>
        <p:blipFill>
          <a:blip r:embed="rId2"/>
          <a:stretch>
            <a:fillRect/>
          </a:stretch>
        </p:blipFill>
        <p:spPr>
          <a:xfrm>
            <a:off x="145323" y="1749879"/>
            <a:ext cx="1899168" cy="1852159"/>
          </a:xfrm>
          <a:prstGeom prst="rect">
            <a:avLst/>
          </a:prstGeom>
        </p:spPr>
      </p:pic>
      <p:pic>
        <p:nvPicPr>
          <p:cNvPr id="7" name="Picture 6">
            <a:extLst>
              <a:ext uri="{FF2B5EF4-FFF2-40B4-BE49-F238E27FC236}">
                <a16:creationId xmlns:a16="http://schemas.microsoft.com/office/drawing/2014/main" id="{78FFE977-337E-E86D-732F-F19671CC0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81284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C561-74AF-C8F0-4AEC-493A9BA57F5A}"/>
              </a:ext>
            </a:extLst>
          </p:cNvPr>
          <p:cNvSpPr>
            <a:spLocks noGrp="1"/>
          </p:cNvSpPr>
          <p:nvPr>
            <p:ph type="title"/>
          </p:nvPr>
        </p:nvSpPr>
        <p:spPr>
          <a:xfrm>
            <a:off x="838200" y="365125"/>
            <a:ext cx="10515600" cy="662781"/>
          </a:xfrm>
        </p:spPr>
        <p:txBody>
          <a:bodyPr>
            <a:normAutofit/>
          </a:bodyPr>
          <a:lstStyle/>
          <a:p>
            <a:r>
              <a:rPr lang="en-IN" sz="2800" b="1" dirty="0"/>
              <a:t>9. High Margin Items:</a:t>
            </a:r>
          </a:p>
        </p:txBody>
      </p:sp>
      <p:sp>
        <p:nvSpPr>
          <p:cNvPr id="3" name="Content Placeholder 2">
            <a:extLst>
              <a:ext uri="{FF2B5EF4-FFF2-40B4-BE49-F238E27FC236}">
                <a16:creationId xmlns:a16="http://schemas.microsoft.com/office/drawing/2014/main" id="{26191518-8680-6F56-FCD1-11C6A6F8871A}"/>
              </a:ext>
            </a:extLst>
          </p:cNvPr>
          <p:cNvSpPr>
            <a:spLocks noGrp="1"/>
          </p:cNvSpPr>
          <p:nvPr>
            <p:ph idx="1"/>
          </p:nvPr>
        </p:nvSpPr>
        <p:spPr>
          <a:xfrm>
            <a:off x="838200" y="5134061"/>
            <a:ext cx="10515600" cy="1042901"/>
          </a:xfrm>
        </p:spPr>
        <p:txBody>
          <a:bodyPr>
            <a:normAutofit/>
          </a:bodyPr>
          <a:lstStyle/>
          <a:p>
            <a:r>
              <a:rPr lang="en-US" sz="1800" dirty="0"/>
              <a:t>The donut chart displays 5 high margin items that helps us generate more profit for the company. ‘Better Large Canned Shrimp’ and ‘High Top Dried Mushrooms’ are two items company should look to sale more in future</a:t>
            </a:r>
            <a:endParaRPr lang="en-IN" sz="1800" dirty="0"/>
          </a:p>
        </p:txBody>
      </p:sp>
      <p:pic>
        <p:nvPicPr>
          <p:cNvPr id="5" name="Picture 4">
            <a:extLst>
              <a:ext uri="{FF2B5EF4-FFF2-40B4-BE49-F238E27FC236}">
                <a16:creationId xmlns:a16="http://schemas.microsoft.com/office/drawing/2014/main" id="{BAFCDB88-23CB-CE58-2E2D-9E49071DD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97" y="960794"/>
            <a:ext cx="5484739" cy="3900259"/>
          </a:xfrm>
          <a:prstGeom prst="rect">
            <a:avLst/>
          </a:prstGeom>
        </p:spPr>
      </p:pic>
      <p:pic>
        <p:nvPicPr>
          <p:cNvPr id="6" name="Picture 5">
            <a:extLst>
              <a:ext uri="{FF2B5EF4-FFF2-40B4-BE49-F238E27FC236}">
                <a16:creationId xmlns:a16="http://schemas.microsoft.com/office/drawing/2014/main" id="{4A56AB57-4F1C-99F6-026C-A3D13E519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354683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9F3F-F63C-53CF-CDF5-E558EACD8F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99BC07-9CF7-918E-D588-ABD626823CF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3522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41ED-EFE6-3447-5E86-89F10A1A0F95}"/>
              </a:ext>
            </a:extLst>
          </p:cNvPr>
          <p:cNvSpPr>
            <a:spLocks noGrp="1"/>
          </p:cNvSpPr>
          <p:nvPr>
            <p:ph type="title"/>
          </p:nvPr>
        </p:nvSpPr>
        <p:spPr>
          <a:xfrm>
            <a:off x="838200" y="365125"/>
            <a:ext cx="10515600" cy="700277"/>
          </a:xfrm>
        </p:spPr>
        <p:txBody>
          <a:bodyPr/>
          <a:lstStyle/>
          <a:p>
            <a:r>
              <a:rPr lang="en-IN" dirty="0"/>
              <a:t>REPORTS:</a:t>
            </a:r>
          </a:p>
        </p:txBody>
      </p:sp>
      <p:pic>
        <p:nvPicPr>
          <p:cNvPr id="4" name="Content Placeholder 3">
            <a:extLst>
              <a:ext uri="{FF2B5EF4-FFF2-40B4-BE49-F238E27FC236}">
                <a16:creationId xmlns:a16="http://schemas.microsoft.com/office/drawing/2014/main" id="{8C326272-27F3-9DA4-8366-79CF2CD50672}"/>
              </a:ext>
            </a:extLst>
          </p:cNvPr>
          <p:cNvPicPr>
            <a:picLocks noGrp="1" noChangeAspect="1"/>
          </p:cNvPicPr>
          <p:nvPr>
            <p:ph idx="1"/>
          </p:nvPr>
        </p:nvPicPr>
        <p:blipFill>
          <a:blip r:embed="rId2"/>
          <a:stretch>
            <a:fillRect/>
          </a:stretch>
        </p:blipFill>
        <p:spPr>
          <a:xfrm>
            <a:off x="6592173" y="1946570"/>
            <a:ext cx="3584501" cy="4202884"/>
          </a:xfrm>
          <a:prstGeom prst="rect">
            <a:avLst/>
          </a:prstGeom>
        </p:spPr>
      </p:pic>
      <p:sp>
        <p:nvSpPr>
          <p:cNvPr id="6" name="TextBox 5">
            <a:extLst>
              <a:ext uri="{FF2B5EF4-FFF2-40B4-BE49-F238E27FC236}">
                <a16:creationId xmlns:a16="http://schemas.microsoft.com/office/drawing/2014/main" id="{B9551588-2FA0-9250-69B7-F740C2456BCF}"/>
              </a:ext>
            </a:extLst>
          </p:cNvPr>
          <p:cNvSpPr txBox="1"/>
          <p:nvPr/>
        </p:nvSpPr>
        <p:spPr>
          <a:xfrm>
            <a:off x="572548" y="1132243"/>
            <a:ext cx="6094602" cy="1477328"/>
          </a:xfrm>
          <a:prstGeom prst="rect">
            <a:avLst/>
          </a:prstGeom>
          <a:noFill/>
        </p:spPr>
        <p:txBody>
          <a:bodyPr wrap="square">
            <a:spAutoFit/>
          </a:bodyPr>
          <a:lstStyle/>
          <a:p>
            <a:r>
              <a:rPr lang="en-IN" sz="1800" dirty="0"/>
              <a:t>As per the problem statement, we have created yearly and Monthly sales Trend:</a:t>
            </a:r>
          </a:p>
          <a:p>
            <a:endParaRPr lang="en-IN" dirty="0"/>
          </a:p>
          <a:p>
            <a:endParaRPr lang="en-IN" sz="1800" dirty="0"/>
          </a:p>
          <a:p>
            <a:r>
              <a:rPr lang="en-IN" sz="1800" b="1" dirty="0"/>
              <a:t>1. Yearly Trends for Sales Quantity.</a:t>
            </a:r>
          </a:p>
        </p:txBody>
      </p:sp>
      <p:sp>
        <p:nvSpPr>
          <p:cNvPr id="8" name="TextBox 7">
            <a:extLst>
              <a:ext uri="{FF2B5EF4-FFF2-40B4-BE49-F238E27FC236}">
                <a16:creationId xmlns:a16="http://schemas.microsoft.com/office/drawing/2014/main" id="{E8A8E902-414F-E832-56C8-FDA5FE072522}"/>
              </a:ext>
            </a:extLst>
          </p:cNvPr>
          <p:cNvSpPr txBox="1"/>
          <p:nvPr/>
        </p:nvSpPr>
        <p:spPr>
          <a:xfrm>
            <a:off x="572548" y="3124682"/>
            <a:ext cx="6094602" cy="923330"/>
          </a:xfrm>
          <a:prstGeom prst="rect">
            <a:avLst/>
          </a:prstGeom>
          <a:noFill/>
        </p:spPr>
        <p:txBody>
          <a:bodyPr wrap="square">
            <a:spAutoFit/>
          </a:bodyPr>
          <a:lstStyle/>
          <a:p>
            <a:r>
              <a:rPr lang="en-US" dirty="0"/>
              <a:t>Yearly Sales chart gives an insight into the trend of sales past three years. The visual shows drop in sales in 2018 because we have data for only first 3 months of 2018.</a:t>
            </a:r>
            <a:endParaRPr lang="en-IN" dirty="0"/>
          </a:p>
        </p:txBody>
      </p:sp>
      <p:pic>
        <p:nvPicPr>
          <p:cNvPr id="9" name="Picture 8">
            <a:extLst>
              <a:ext uri="{FF2B5EF4-FFF2-40B4-BE49-F238E27FC236}">
                <a16:creationId xmlns:a16="http://schemas.microsoft.com/office/drawing/2014/main" id="{B7432C5F-4363-BDAB-D0CB-CA521D558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26512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6B55-9B33-61A3-2A68-B5205A3EADD4}"/>
              </a:ext>
            </a:extLst>
          </p:cNvPr>
          <p:cNvSpPr>
            <a:spLocks noGrp="1"/>
          </p:cNvSpPr>
          <p:nvPr>
            <p:ph type="ctrTitle"/>
          </p:nvPr>
        </p:nvSpPr>
        <p:spPr>
          <a:xfrm>
            <a:off x="1124125" y="199574"/>
            <a:ext cx="9384484" cy="1159443"/>
          </a:xfrm>
        </p:spPr>
        <p:txBody>
          <a:bodyPr>
            <a:normAutofit/>
          </a:bodyPr>
          <a:lstStyle/>
          <a:p>
            <a:pPr algn="l"/>
            <a:r>
              <a:rPr lang="en-IN" sz="2400" b="1" dirty="0"/>
              <a:t>2.</a:t>
            </a:r>
            <a:r>
              <a:rPr lang="en-US" sz="2400" dirty="0"/>
              <a:t> </a:t>
            </a:r>
            <a:r>
              <a:rPr lang="en-US" sz="2400" b="1" dirty="0"/>
              <a:t>Monthly Trend for Sales Amount:</a:t>
            </a:r>
            <a:br>
              <a:rPr lang="en-US" sz="2400" b="1" dirty="0"/>
            </a:br>
            <a:br>
              <a:rPr lang="en-US" sz="2400" b="1" dirty="0"/>
            </a:br>
            <a:br>
              <a:rPr lang="en-IN" sz="1400" b="1" dirty="0"/>
            </a:br>
            <a:r>
              <a:rPr lang="en-IN" sz="1400" b="1" dirty="0"/>
              <a:t>.</a:t>
            </a:r>
          </a:p>
        </p:txBody>
      </p:sp>
      <p:sp>
        <p:nvSpPr>
          <p:cNvPr id="3" name="Subtitle 2">
            <a:extLst>
              <a:ext uri="{FF2B5EF4-FFF2-40B4-BE49-F238E27FC236}">
                <a16:creationId xmlns:a16="http://schemas.microsoft.com/office/drawing/2014/main" id="{F079642C-592A-FA68-107E-5C1C3CB804F8}"/>
              </a:ext>
            </a:extLst>
          </p:cNvPr>
          <p:cNvSpPr>
            <a:spLocks noGrp="1"/>
          </p:cNvSpPr>
          <p:nvPr>
            <p:ph type="subTitle" idx="1"/>
          </p:nvPr>
        </p:nvSpPr>
        <p:spPr>
          <a:xfrm>
            <a:off x="1244367" y="4404220"/>
            <a:ext cx="9144000" cy="1655762"/>
          </a:xfrm>
        </p:spPr>
        <p:txBody>
          <a:bodyPr/>
          <a:lstStyle/>
          <a:p>
            <a:pPr algn="l"/>
            <a:br>
              <a:rPr lang="en-US" sz="1100" b="1" dirty="0"/>
            </a:br>
            <a:r>
              <a:rPr lang="en-US" sz="1800" dirty="0"/>
              <a:t>In this chart, we see the split up of total sales by months. This helps us understand highly active period for sales. </a:t>
            </a:r>
            <a:endParaRPr lang="en-IN" sz="1800" dirty="0"/>
          </a:p>
        </p:txBody>
      </p:sp>
      <p:pic>
        <p:nvPicPr>
          <p:cNvPr id="4" name="Picture 3">
            <a:extLst>
              <a:ext uri="{FF2B5EF4-FFF2-40B4-BE49-F238E27FC236}">
                <a16:creationId xmlns:a16="http://schemas.microsoft.com/office/drawing/2014/main" id="{70F55F09-5BFB-72A2-EC08-FEEA50A16390}"/>
              </a:ext>
            </a:extLst>
          </p:cNvPr>
          <p:cNvPicPr>
            <a:picLocks noChangeAspect="1"/>
          </p:cNvPicPr>
          <p:nvPr/>
        </p:nvPicPr>
        <p:blipFill>
          <a:blip r:embed="rId2"/>
          <a:stretch>
            <a:fillRect/>
          </a:stretch>
        </p:blipFill>
        <p:spPr>
          <a:xfrm>
            <a:off x="1124125" y="1510019"/>
            <a:ext cx="5734050" cy="2400300"/>
          </a:xfrm>
          <a:prstGeom prst="rect">
            <a:avLst/>
          </a:prstGeom>
        </p:spPr>
      </p:pic>
      <p:pic>
        <p:nvPicPr>
          <p:cNvPr id="5" name="Picture 4">
            <a:extLst>
              <a:ext uri="{FF2B5EF4-FFF2-40B4-BE49-F238E27FC236}">
                <a16:creationId xmlns:a16="http://schemas.microsoft.com/office/drawing/2014/main" id="{3A2BBD2F-C2A1-9EAB-E52C-391216FF5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156178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2B3C-2FA2-5B5F-59CF-AC71CC7C4AAF}"/>
              </a:ext>
            </a:extLst>
          </p:cNvPr>
          <p:cNvSpPr>
            <a:spLocks noGrp="1"/>
          </p:cNvSpPr>
          <p:nvPr>
            <p:ph type="title"/>
          </p:nvPr>
        </p:nvSpPr>
        <p:spPr/>
        <p:txBody>
          <a:bodyPr>
            <a:normAutofit/>
          </a:bodyPr>
          <a:lstStyle/>
          <a:p>
            <a:r>
              <a:rPr lang="en-US" sz="2800" b="1" dirty="0"/>
              <a:t>3. Relationship between Discount amount and Sales amount:</a:t>
            </a:r>
            <a:endParaRPr lang="en-IN" sz="2800" b="1" dirty="0"/>
          </a:p>
        </p:txBody>
      </p:sp>
      <p:sp>
        <p:nvSpPr>
          <p:cNvPr id="3" name="Content Placeholder 2">
            <a:extLst>
              <a:ext uri="{FF2B5EF4-FFF2-40B4-BE49-F238E27FC236}">
                <a16:creationId xmlns:a16="http://schemas.microsoft.com/office/drawing/2014/main" id="{899C9268-DE80-C814-BFA5-7E379AF35B6A}"/>
              </a:ext>
            </a:extLst>
          </p:cNvPr>
          <p:cNvSpPr>
            <a:spLocks noGrp="1"/>
          </p:cNvSpPr>
          <p:nvPr>
            <p:ph idx="1"/>
          </p:nvPr>
        </p:nvSpPr>
        <p:spPr>
          <a:xfrm>
            <a:off x="997591" y="5214777"/>
            <a:ext cx="10515600" cy="800129"/>
          </a:xfrm>
        </p:spPr>
        <p:txBody>
          <a:bodyPr>
            <a:normAutofit/>
          </a:bodyPr>
          <a:lstStyle/>
          <a:p>
            <a:r>
              <a:rPr lang="en-US" sz="1800" dirty="0"/>
              <a:t>Increase in the discount amount has led to increase in the Sales amount as well. Typical time period of Amazon Shopping Sales is around June, August, November and June. The Shopping Sale boosts sales amount</a:t>
            </a:r>
            <a:endParaRPr lang="en-IN" sz="1800" dirty="0"/>
          </a:p>
        </p:txBody>
      </p:sp>
      <p:pic>
        <p:nvPicPr>
          <p:cNvPr id="5" name="Picture 4">
            <a:extLst>
              <a:ext uri="{FF2B5EF4-FFF2-40B4-BE49-F238E27FC236}">
                <a16:creationId xmlns:a16="http://schemas.microsoft.com/office/drawing/2014/main" id="{55C98BBE-4FBE-1242-06A1-F4EDDEA01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91" y="1241571"/>
            <a:ext cx="9289409" cy="3973206"/>
          </a:xfrm>
          <a:prstGeom prst="rect">
            <a:avLst/>
          </a:prstGeom>
        </p:spPr>
      </p:pic>
      <p:pic>
        <p:nvPicPr>
          <p:cNvPr id="6" name="Picture 5">
            <a:extLst>
              <a:ext uri="{FF2B5EF4-FFF2-40B4-BE49-F238E27FC236}">
                <a16:creationId xmlns:a16="http://schemas.microsoft.com/office/drawing/2014/main" id="{7312AD41-1408-7574-D9AF-41F058BA1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128793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202F-E7A9-951C-C1E2-7CA295EBBCDB}"/>
              </a:ext>
            </a:extLst>
          </p:cNvPr>
          <p:cNvSpPr>
            <a:spLocks noGrp="1"/>
          </p:cNvSpPr>
          <p:nvPr>
            <p:ph type="title"/>
          </p:nvPr>
        </p:nvSpPr>
        <p:spPr/>
        <p:txBody>
          <a:bodyPr/>
          <a:lstStyle/>
          <a:p>
            <a:r>
              <a:rPr lang="en-US" sz="2800" b="1" dirty="0"/>
              <a:t>4. A table for frequently ordered items</a:t>
            </a:r>
            <a:r>
              <a:rPr lang="en-US" dirty="0"/>
              <a:t>: </a:t>
            </a:r>
            <a:endParaRPr lang="en-IN" dirty="0"/>
          </a:p>
        </p:txBody>
      </p:sp>
      <p:sp>
        <p:nvSpPr>
          <p:cNvPr id="3" name="Content Placeholder 2">
            <a:extLst>
              <a:ext uri="{FF2B5EF4-FFF2-40B4-BE49-F238E27FC236}">
                <a16:creationId xmlns:a16="http://schemas.microsoft.com/office/drawing/2014/main" id="{B4FBC0C2-D728-E746-8C63-F6BD32D1EB45}"/>
              </a:ext>
            </a:extLst>
          </p:cNvPr>
          <p:cNvSpPr>
            <a:spLocks noGrp="1"/>
          </p:cNvSpPr>
          <p:nvPr>
            <p:ph idx="1"/>
          </p:nvPr>
        </p:nvSpPr>
        <p:spPr>
          <a:xfrm>
            <a:off x="896923" y="5181221"/>
            <a:ext cx="10515600" cy="632349"/>
          </a:xfrm>
        </p:spPr>
        <p:txBody>
          <a:bodyPr>
            <a:normAutofit/>
          </a:bodyPr>
          <a:lstStyle/>
          <a:p>
            <a:r>
              <a:rPr lang="en-US" sz="1800" dirty="0"/>
              <a:t>The table lists top 10 items according to orders and sales quantity. 'High Top Dried Mushrooms' has the highest number of orders because it was listed at a huge discount price.</a:t>
            </a:r>
            <a:endParaRPr lang="en-IN" sz="1800" dirty="0"/>
          </a:p>
        </p:txBody>
      </p:sp>
      <p:pic>
        <p:nvPicPr>
          <p:cNvPr id="5" name="Picture 4">
            <a:extLst>
              <a:ext uri="{FF2B5EF4-FFF2-40B4-BE49-F238E27FC236}">
                <a16:creationId xmlns:a16="http://schemas.microsoft.com/office/drawing/2014/main" id="{D6126668-8D23-F5E7-79E8-F253B1A17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923" y="1444392"/>
            <a:ext cx="6873861" cy="3667218"/>
          </a:xfrm>
          <a:prstGeom prst="rect">
            <a:avLst/>
          </a:prstGeom>
        </p:spPr>
      </p:pic>
      <p:pic>
        <p:nvPicPr>
          <p:cNvPr id="6" name="Picture 5">
            <a:extLst>
              <a:ext uri="{FF2B5EF4-FFF2-40B4-BE49-F238E27FC236}">
                <a16:creationId xmlns:a16="http://schemas.microsoft.com/office/drawing/2014/main" id="{FE94C9A8-20F4-EA9D-092C-DD5BD69A8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126311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FCA4-2E9E-9BFB-8E96-2A97A7DB62DF}"/>
              </a:ext>
            </a:extLst>
          </p:cNvPr>
          <p:cNvSpPr>
            <a:spLocks noGrp="1"/>
          </p:cNvSpPr>
          <p:nvPr>
            <p:ph type="title"/>
          </p:nvPr>
        </p:nvSpPr>
        <p:spPr/>
        <p:txBody>
          <a:bodyPr>
            <a:normAutofit/>
          </a:bodyPr>
          <a:lstStyle/>
          <a:p>
            <a:r>
              <a:rPr lang="en-US" sz="2800" b="1" dirty="0"/>
              <a:t>5. Top Performing Sales Representatives:</a:t>
            </a:r>
            <a:endParaRPr lang="en-IN" sz="2800" b="1" dirty="0"/>
          </a:p>
        </p:txBody>
      </p:sp>
      <p:sp>
        <p:nvSpPr>
          <p:cNvPr id="3" name="Content Placeholder 2">
            <a:extLst>
              <a:ext uri="{FF2B5EF4-FFF2-40B4-BE49-F238E27FC236}">
                <a16:creationId xmlns:a16="http://schemas.microsoft.com/office/drawing/2014/main" id="{86058E15-4013-7DAB-4D0E-6328A9AEA630}"/>
              </a:ext>
            </a:extLst>
          </p:cNvPr>
          <p:cNvSpPr>
            <a:spLocks noGrp="1"/>
          </p:cNvSpPr>
          <p:nvPr>
            <p:ph idx="1"/>
          </p:nvPr>
        </p:nvSpPr>
        <p:spPr>
          <a:xfrm>
            <a:off x="838200" y="5419287"/>
            <a:ext cx="10515600" cy="757675"/>
          </a:xfrm>
        </p:spPr>
        <p:txBody>
          <a:bodyPr>
            <a:normAutofit/>
          </a:bodyPr>
          <a:lstStyle/>
          <a:p>
            <a:r>
              <a:rPr lang="en-US" sz="1800" dirty="0"/>
              <a:t>The chart shows top sales representatives making highest business for the company. Sales Representative Ids ‘141’ and ‘181’ have achieved highest number of sales.</a:t>
            </a:r>
            <a:endParaRPr lang="en-IN" sz="1800" dirty="0"/>
          </a:p>
        </p:txBody>
      </p:sp>
      <p:pic>
        <p:nvPicPr>
          <p:cNvPr id="5" name="Picture 4">
            <a:extLst>
              <a:ext uri="{FF2B5EF4-FFF2-40B4-BE49-F238E27FC236}">
                <a16:creationId xmlns:a16="http://schemas.microsoft.com/office/drawing/2014/main" id="{7628BE30-7A02-1528-DA80-2BF57C477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4867"/>
            <a:ext cx="8410575" cy="3833419"/>
          </a:xfrm>
          <a:prstGeom prst="rect">
            <a:avLst/>
          </a:prstGeom>
        </p:spPr>
      </p:pic>
      <p:pic>
        <p:nvPicPr>
          <p:cNvPr id="6" name="Picture 5">
            <a:extLst>
              <a:ext uri="{FF2B5EF4-FFF2-40B4-BE49-F238E27FC236}">
                <a16:creationId xmlns:a16="http://schemas.microsoft.com/office/drawing/2014/main" id="{19145F44-F925-04B8-0150-DCE8ECDBF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65613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5075-A6B9-EF19-0FDD-99060BF9DD7E}"/>
              </a:ext>
            </a:extLst>
          </p:cNvPr>
          <p:cNvSpPr>
            <a:spLocks noGrp="1"/>
          </p:cNvSpPr>
          <p:nvPr>
            <p:ph type="title"/>
          </p:nvPr>
        </p:nvSpPr>
        <p:spPr/>
        <p:txBody>
          <a:bodyPr>
            <a:normAutofit/>
          </a:bodyPr>
          <a:lstStyle/>
          <a:p>
            <a:r>
              <a:rPr lang="en-US" sz="2800" b="1" dirty="0"/>
              <a:t>6. Relationship between Sales Cost and Total Sales:</a:t>
            </a:r>
            <a:endParaRPr lang="en-IN" sz="2800" b="1" dirty="0"/>
          </a:p>
        </p:txBody>
      </p:sp>
      <p:sp>
        <p:nvSpPr>
          <p:cNvPr id="3" name="Content Placeholder 2">
            <a:extLst>
              <a:ext uri="{FF2B5EF4-FFF2-40B4-BE49-F238E27FC236}">
                <a16:creationId xmlns:a16="http://schemas.microsoft.com/office/drawing/2014/main" id="{A0D0F425-92F0-B531-726F-B4FA7FE1455A}"/>
              </a:ext>
            </a:extLst>
          </p:cNvPr>
          <p:cNvSpPr>
            <a:spLocks noGrp="1"/>
          </p:cNvSpPr>
          <p:nvPr>
            <p:ph idx="1"/>
          </p:nvPr>
        </p:nvSpPr>
        <p:spPr>
          <a:xfrm>
            <a:off x="838200" y="5436065"/>
            <a:ext cx="10515600" cy="740897"/>
          </a:xfrm>
        </p:spPr>
        <p:txBody>
          <a:bodyPr>
            <a:normAutofit/>
          </a:bodyPr>
          <a:lstStyle/>
          <a:p>
            <a:r>
              <a:rPr lang="en-US" sz="1600" dirty="0"/>
              <a:t>The relationship chart between Sales Cost and Total Sales show a positive relationship. As the Sales Cost increases number of sales also increases.</a:t>
            </a:r>
            <a:endParaRPr lang="en-IN" sz="1600" dirty="0"/>
          </a:p>
        </p:txBody>
      </p:sp>
      <p:pic>
        <p:nvPicPr>
          <p:cNvPr id="5" name="Picture 4">
            <a:extLst>
              <a:ext uri="{FF2B5EF4-FFF2-40B4-BE49-F238E27FC236}">
                <a16:creationId xmlns:a16="http://schemas.microsoft.com/office/drawing/2014/main" id="{24A32479-204D-338A-7A0C-60B3B32C6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544" y="1275126"/>
            <a:ext cx="8032911" cy="4160939"/>
          </a:xfrm>
          <a:prstGeom prst="rect">
            <a:avLst/>
          </a:prstGeom>
        </p:spPr>
      </p:pic>
      <p:pic>
        <p:nvPicPr>
          <p:cNvPr id="6" name="Picture 5">
            <a:extLst>
              <a:ext uri="{FF2B5EF4-FFF2-40B4-BE49-F238E27FC236}">
                <a16:creationId xmlns:a16="http://schemas.microsoft.com/office/drawing/2014/main" id="{F39B9DA5-81F8-DFE0-B040-38F696C52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138782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2F9F-0470-2044-46E8-F3E0EBB76077}"/>
              </a:ext>
            </a:extLst>
          </p:cNvPr>
          <p:cNvSpPr>
            <a:spLocks noGrp="1"/>
          </p:cNvSpPr>
          <p:nvPr>
            <p:ph type="title"/>
          </p:nvPr>
        </p:nvSpPr>
        <p:spPr>
          <a:xfrm>
            <a:off x="838200" y="155401"/>
            <a:ext cx="10515600" cy="774454"/>
          </a:xfrm>
        </p:spPr>
        <p:txBody>
          <a:bodyPr>
            <a:normAutofit/>
          </a:bodyPr>
          <a:lstStyle/>
          <a:p>
            <a:r>
              <a:rPr lang="en-US" sz="2800" b="1" dirty="0"/>
              <a:t>7. Relationship between Sales Quantity and List Price</a:t>
            </a:r>
            <a:endParaRPr lang="en-IN" sz="2800" b="1" dirty="0"/>
          </a:p>
        </p:txBody>
      </p:sp>
      <p:sp>
        <p:nvSpPr>
          <p:cNvPr id="3" name="Content Placeholder 2">
            <a:extLst>
              <a:ext uri="{FF2B5EF4-FFF2-40B4-BE49-F238E27FC236}">
                <a16:creationId xmlns:a16="http://schemas.microsoft.com/office/drawing/2014/main" id="{01695477-8D39-E384-ECFC-554B1061A4FD}"/>
              </a:ext>
            </a:extLst>
          </p:cNvPr>
          <p:cNvSpPr>
            <a:spLocks noGrp="1"/>
          </p:cNvSpPr>
          <p:nvPr>
            <p:ph idx="1"/>
          </p:nvPr>
        </p:nvSpPr>
        <p:spPr>
          <a:xfrm>
            <a:off x="838200" y="5402509"/>
            <a:ext cx="10515600" cy="774453"/>
          </a:xfrm>
        </p:spPr>
        <p:txBody>
          <a:bodyPr/>
          <a:lstStyle/>
          <a:p>
            <a:r>
              <a:rPr lang="en-US" sz="1800" dirty="0"/>
              <a:t>The relationship chart confirms that there is no relationship between List Price and Sales Quantity. Fewer list prices don’t mean the sales will be higher</a:t>
            </a:r>
            <a:r>
              <a:rPr lang="en-US" dirty="0"/>
              <a:t>. </a:t>
            </a:r>
            <a:endParaRPr lang="en-IN" dirty="0"/>
          </a:p>
        </p:txBody>
      </p:sp>
      <p:pic>
        <p:nvPicPr>
          <p:cNvPr id="5" name="Picture 4">
            <a:extLst>
              <a:ext uri="{FF2B5EF4-FFF2-40B4-BE49-F238E27FC236}">
                <a16:creationId xmlns:a16="http://schemas.microsoft.com/office/drawing/2014/main" id="{77EEDBE6-E3F2-2661-0F64-61EE8C32F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115" y="771787"/>
            <a:ext cx="7043770" cy="4501793"/>
          </a:xfrm>
          <a:prstGeom prst="rect">
            <a:avLst/>
          </a:prstGeom>
        </p:spPr>
      </p:pic>
      <p:pic>
        <p:nvPicPr>
          <p:cNvPr id="6" name="Picture 5">
            <a:extLst>
              <a:ext uri="{FF2B5EF4-FFF2-40B4-BE49-F238E27FC236}">
                <a16:creationId xmlns:a16="http://schemas.microsoft.com/office/drawing/2014/main" id="{3988BDE6-756C-5A59-18F8-3FCEACAE8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379430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9D3A-35E5-BA25-EBAF-6B9273CEDADE}"/>
              </a:ext>
            </a:extLst>
          </p:cNvPr>
          <p:cNvSpPr>
            <a:spLocks noGrp="1"/>
          </p:cNvSpPr>
          <p:nvPr>
            <p:ph type="title"/>
          </p:nvPr>
        </p:nvSpPr>
        <p:spPr>
          <a:xfrm>
            <a:off x="838200" y="81427"/>
            <a:ext cx="10515600" cy="599609"/>
          </a:xfrm>
        </p:spPr>
        <p:txBody>
          <a:bodyPr>
            <a:normAutofit/>
          </a:bodyPr>
          <a:lstStyle/>
          <a:p>
            <a:r>
              <a:rPr lang="en-US" sz="2800" b="1" dirty="0"/>
              <a:t>8. Relationship between Sales Price and List Price:</a:t>
            </a:r>
            <a:endParaRPr lang="en-IN" sz="2800" b="1" dirty="0"/>
          </a:p>
        </p:txBody>
      </p:sp>
      <p:sp>
        <p:nvSpPr>
          <p:cNvPr id="3" name="Content Placeholder 2">
            <a:extLst>
              <a:ext uri="{FF2B5EF4-FFF2-40B4-BE49-F238E27FC236}">
                <a16:creationId xmlns:a16="http://schemas.microsoft.com/office/drawing/2014/main" id="{06F8B891-5CC5-0715-9A7A-56D0869DB84E}"/>
              </a:ext>
            </a:extLst>
          </p:cNvPr>
          <p:cNvSpPr>
            <a:spLocks noGrp="1"/>
          </p:cNvSpPr>
          <p:nvPr>
            <p:ph idx="1"/>
          </p:nvPr>
        </p:nvSpPr>
        <p:spPr>
          <a:xfrm>
            <a:off x="838200" y="5494789"/>
            <a:ext cx="10515600" cy="682174"/>
          </a:xfrm>
        </p:spPr>
        <p:txBody>
          <a:bodyPr>
            <a:normAutofit/>
          </a:bodyPr>
          <a:lstStyle/>
          <a:p>
            <a:r>
              <a:rPr lang="en-US" sz="1800" dirty="0"/>
              <a:t>The chart displays almost a perfect straight line for Sales Price and List Price. Barring few points, the discount amount is marginal for most of the items</a:t>
            </a:r>
            <a:endParaRPr lang="en-IN" sz="1800" dirty="0"/>
          </a:p>
        </p:txBody>
      </p:sp>
      <p:pic>
        <p:nvPicPr>
          <p:cNvPr id="5" name="Picture 4">
            <a:extLst>
              <a:ext uri="{FF2B5EF4-FFF2-40B4-BE49-F238E27FC236}">
                <a16:creationId xmlns:a16="http://schemas.microsoft.com/office/drawing/2014/main" id="{01E78911-7481-ADFB-4F84-184DA27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33" y="587230"/>
            <a:ext cx="6630412" cy="4907560"/>
          </a:xfrm>
          <a:prstGeom prst="rect">
            <a:avLst/>
          </a:prstGeom>
        </p:spPr>
      </p:pic>
      <p:pic>
        <p:nvPicPr>
          <p:cNvPr id="6" name="Picture 5">
            <a:extLst>
              <a:ext uri="{FF2B5EF4-FFF2-40B4-BE49-F238E27FC236}">
                <a16:creationId xmlns:a16="http://schemas.microsoft.com/office/drawing/2014/main" id="{A17BB851-223E-3DF4-A7CE-5421B18ED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575" y="0"/>
            <a:ext cx="1914525" cy="485775"/>
          </a:xfrm>
          <a:prstGeom prst="rect">
            <a:avLst/>
          </a:prstGeom>
        </p:spPr>
      </p:pic>
    </p:spTree>
    <p:extLst>
      <p:ext uri="{BB962C8B-B14F-4D97-AF65-F5344CB8AC3E}">
        <p14:creationId xmlns:p14="http://schemas.microsoft.com/office/powerpoint/2010/main" val="2170287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393</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AMAZON SALES ANALYSIS </vt:lpstr>
      <vt:lpstr>REPORTS:</vt:lpstr>
      <vt:lpstr>2. Monthly Trend for Sales Amount:   .</vt:lpstr>
      <vt:lpstr>3. Relationship between Discount amount and Sales amount:</vt:lpstr>
      <vt:lpstr>4. A table for frequently ordered items: </vt:lpstr>
      <vt:lpstr>5. Top Performing Sales Representatives:</vt:lpstr>
      <vt:lpstr>6. Relationship between Sales Cost and Total Sales:</vt:lpstr>
      <vt:lpstr>7. Relationship between Sales Quantity and List Price</vt:lpstr>
      <vt:lpstr>8. Relationship between Sales Price and List Price:</vt:lpstr>
      <vt:lpstr>9. High Margin Items: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himanshu pewal</dc:creator>
  <cp:lastModifiedBy>himanshu pewal</cp:lastModifiedBy>
  <cp:revision>3</cp:revision>
  <dcterms:created xsi:type="dcterms:W3CDTF">2023-02-07T00:26:30Z</dcterms:created>
  <dcterms:modified xsi:type="dcterms:W3CDTF">2023-02-07T00:38:42Z</dcterms:modified>
</cp:coreProperties>
</file>