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84" r:id="rId2"/>
    <p:sldId id="283" r:id="rId3"/>
    <p:sldId id="286" r:id="rId4"/>
    <p:sldId id="287" r:id="rId5"/>
    <p:sldId id="288" r:id="rId6"/>
    <p:sldId id="296" r:id="rId7"/>
    <p:sldId id="297" r:id="rId8"/>
    <p:sldId id="289" r:id="rId9"/>
    <p:sldId id="290" r:id="rId10"/>
    <p:sldId id="291" r:id="rId11"/>
    <p:sldId id="292" r:id="rId12"/>
    <p:sldId id="298" r:id="rId13"/>
    <p:sldId id="29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84"/>
            <p14:sldId id="283"/>
            <p14:sldId id="286"/>
            <p14:sldId id="287"/>
            <p14:sldId id="288"/>
            <p14:sldId id="296"/>
            <p14:sldId id="297"/>
            <p14:sldId id="289"/>
            <p14:sldId id="290"/>
            <p14:sldId id="291"/>
            <p14:sldId id="292"/>
            <p14:sldId id="298"/>
            <p14:sldId id="295"/>
          </p14:sldIdLst>
        </p14:section>
        <p14:section name="Design, Morph, Annotate, Work Together, Tell Me"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35" autoAdjust="0"/>
  </p:normalViewPr>
  <p:slideViewPr>
    <p:cSldViewPr snapToGrid="0">
      <p:cViewPr varScale="1">
        <p:scale>
          <a:sx n="86" d="100"/>
          <a:sy n="86" d="100"/>
        </p:scale>
        <p:origin x="514"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2/6/2023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2/6/2023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2/6/2023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web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8675-C798-3CE2-218C-F91590F21798}"/>
              </a:ext>
            </a:extLst>
          </p:cNvPr>
          <p:cNvSpPr>
            <a:spLocks noGrp="1"/>
          </p:cNvSpPr>
          <p:nvPr>
            <p:ph type="title"/>
          </p:nvPr>
        </p:nvSpPr>
        <p:spPr>
          <a:xfrm>
            <a:off x="2733356" y="2327525"/>
            <a:ext cx="6876288" cy="640080"/>
          </a:xfrm>
        </p:spPr>
        <p:txBody>
          <a:bodyPr>
            <a:normAutofit/>
          </a:bodyPr>
          <a:lstStyle/>
          <a:p>
            <a:pPr algn="ctr"/>
            <a:r>
              <a:rPr lang="en-US" sz="3200" b="1" dirty="0"/>
              <a:t>Amazon Sales Data Analysis</a:t>
            </a:r>
            <a:endParaRPr lang="en-IN" sz="3200" b="1" dirty="0"/>
          </a:p>
        </p:txBody>
      </p:sp>
      <p:sp>
        <p:nvSpPr>
          <p:cNvPr id="3" name="TextBox 2">
            <a:extLst>
              <a:ext uri="{FF2B5EF4-FFF2-40B4-BE49-F238E27FC236}">
                <a16:creationId xmlns:a16="http://schemas.microsoft.com/office/drawing/2014/main" id="{23162110-EA02-1FE7-C631-5394A93EB3DC}"/>
              </a:ext>
            </a:extLst>
          </p:cNvPr>
          <p:cNvSpPr txBox="1"/>
          <p:nvPr/>
        </p:nvSpPr>
        <p:spPr>
          <a:xfrm>
            <a:off x="3405102" y="1426128"/>
            <a:ext cx="5381793" cy="707886"/>
          </a:xfrm>
          <a:prstGeom prst="rect">
            <a:avLst/>
          </a:prstGeom>
          <a:noFill/>
        </p:spPr>
        <p:txBody>
          <a:bodyPr wrap="none" rtlCol="0">
            <a:spAutoFit/>
          </a:bodyPr>
          <a:lstStyle/>
          <a:p>
            <a:pPr algn="ctr"/>
            <a:r>
              <a:rPr lang="en-US" sz="4000" u="sng" dirty="0"/>
              <a:t>Low Level Design (LLD)</a:t>
            </a:r>
            <a:endParaRPr lang="en-IN" sz="4000" u="sng" dirty="0"/>
          </a:p>
        </p:txBody>
      </p:sp>
      <p:pic>
        <p:nvPicPr>
          <p:cNvPr id="5" name="Picture 4">
            <a:extLst>
              <a:ext uri="{FF2B5EF4-FFF2-40B4-BE49-F238E27FC236}">
                <a16:creationId xmlns:a16="http://schemas.microsoft.com/office/drawing/2014/main" id="{715D5C25-11C8-485C-B7B4-30C5A3EF8BEC}"/>
              </a:ext>
            </a:extLst>
          </p:cNvPr>
          <p:cNvPicPr>
            <a:picLocks noChangeAspect="1"/>
          </p:cNvPicPr>
          <p:nvPr/>
        </p:nvPicPr>
        <p:blipFill>
          <a:blip r:embed="rId2"/>
          <a:stretch>
            <a:fillRect/>
          </a:stretch>
        </p:blipFill>
        <p:spPr>
          <a:xfrm>
            <a:off x="679509" y="1186622"/>
            <a:ext cx="2281806" cy="2281806"/>
          </a:xfrm>
          <a:prstGeom prst="rect">
            <a:avLst/>
          </a:prstGeom>
        </p:spPr>
      </p:pic>
    </p:spTree>
    <p:extLst>
      <p:ext uri="{BB962C8B-B14F-4D97-AF65-F5344CB8AC3E}">
        <p14:creationId xmlns:p14="http://schemas.microsoft.com/office/powerpoint/2010/main" val="578482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4B91-66A7-B743-57FB-83794FDE0C8F}"/>
              </a:ext>
            </a:extLst>
          </p:cNvPr>
          <p:cNvSpPr>
            <a:spLocks noGrp="1"/>
          </p:cNvSpPr>
          <p:nvPr>
            <p:ph type="title"/>
          </p:nvPr>
        </p:nvSpPr>
        <p:spPr/>
        <p:txBody>
          <a:bodyPr/>
          <a:lstStyle/>
          <a:p>
            <a:r>
              <a:rPr lang="en-IN" b="1" dirty="0"/>
              <a:t>Design Details:</a:t>
            </a:r>
          </a:p>
        </p:txBody>
      </p:sp>
      <p:pic>
        <p:nvPicPr>
          <p:cNvPr id="4" name="Content Placeholder 3">
            <a:extLst>
              <a:ext uri="{FF2B5EF4-FFF2-40B4-BE49-F238E27FC236}">
                <a16:creationId xmlns:a16="http://schemas.microsoft.com/office/drawing/2014/main" id="{5B1E7A50-E99C-143E-30B8-506DEE29AEDA}"/>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71222" y="1276727"/>
            <a:ext cx="5122054" cy="3216527"/>
          </a:xfrm>
          <a:prstGeom prst="rect">
            <a:avLst/>
          </a:prstGeom>
        </p:spPr>
      </p:pic>
      <p:sp>
        <p:nvSpPr>
          <p:cNvPr id="6" name="TextBox 5">
            <a:extLst>
              <a:ext uri="{FF2B5EF4-FFF2-40B4-BE49-F238E27FC236}">
                <a16:creationId xmlns:a16="http://schemas.microsoft.com/office/drawing/2014/main" id="{C179A617-4672-8581-0766-9E3542653BB6}"/>
              </a:ext>
            </a:extLst>
          </p:cNvPr>
          <p:cNvSpPr txBox="1"/>
          <p:nvPr/>
        </p:nvSpPr>
        <p:spPr>
          <a:xfrm>
            <a:off x="3168419" y="4510820"/>
            <a:ext cx="6094602" cy="261610"/>
          </a:xfrm>
          <a:prstGeom prst="rect">
            <a:avLst/>
          </a:prstGeom>
          <a:noFill/>
        </p:spPr>
        <p:txBody>
          <a:bodyPr wrap="square">
            <a:spAutoFit/>
          </a:bodyPr>
          <a:lstStyle/>
          <a:p>
            <a:r>
              <a:rPr lang="en-US" sz="1100" dirty="0"/>
              <a:t>Figure 1: Functional Architecture of Business Intelligence</a:t>
            </a:r>
            <a:endParaRPr lang="en-IN" sz="1100" dirty="0"/>
          </a:p>
        </p:txBody>
      </p:sp>
    </p:spTree>
    <p:extLst>
      <p:ext uri="{BB962C8B-B14F-4D97-AF65-F5344CB8AC3E}">
        <p14:creationId xmlns:p14="http://schemas.microsoft.com/office/powerpoint/2010/main" val="1597510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E410-663E-2D63-01B0-6CE060EB8A20}"/>
              </a:ext>
            </a:extLst>
          </p:cNvPr>
          <p:cNvSpPr>
            <a:spLocks noGrp="1"/>
          </p:cNvSpPr>
          <p:nvPr>
            <p:ph type="title"/>
          </p:nvPr>
        </p:nvSpPr>
        <p:spPr/>
        <p:txBody>
          <a:bodyPr/>
          <a:lstStyle/>
          <a:p>
            <a:r>
              <a:rPr lang="en-IN" b="1" dirty="0"/>
              <a:t>HOW TABLEAU WORKS:</a:t>
            </a:r>
          </a:p>
        </p:txBody>
      </p:sp>
      <p:pic>
        <p:nvPicPr>
          <p:cNvPr id="5" name="Picture 4">
            <a:extLst>
              <a:ext uri="{FF2B5EF4-FFF2-40B4-BE49-F238E27FC236}">
                <a16:creationId xmlns:a16="http://schemas.microsoft.com/office/drawing/2014/main" id="{C1C520C6-05C1-5F5E-CE8F-D0EEEE568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711" y="2869964"/>
            <a:ext cx="4978897" cy="2779974"/>
          </a:xfrm>
          <a:prstGeom prst="rect">
            <a:avLst/>
          </a:prstGeom>
        </p:spPr>
      </p:pic>
      <p:sp>
        <p:nvSpPr>
          <p:cNvPr id="12" name="TextBox 11">
            <a:extLst>
              <a:ext uri="{FF2B5EF4-FFF2-40B4-BE49-F238E27FC236}">
                <a16:creationId xmlns:a16="http://schemas.microsoft.com/office/drawing/2014/main" id="{9A7CBA39-19FC-367C-8827-2A3B00009C68}"/>
              </a:ext>
            </a:extLst>
          </p:cNvPr>
          <p:cNvSpPr txBox="1"/>
          <p:nvPr/>
        </p:nvSpPr>
        <p:spPr>
          <a:xfrm>
            <a:off x="521207" y="1398764"/>
            <a:ext cx="9389216" cy="923330"/>
          </a:xfrm>
          <a:prstGeom prst="rect">
            <a:avLst/>
          </a:prstGeom>
          <a:noFill/>
        </p:spPr>
        <p:txBody>
          <a:bodyPr wrap="square">
            <a:spAutoFit/>
          </a:bodyPr>
          <a:lstStyle/>
          <a:p>
            <a:pPr algn="l"/>
            <a:r>
              <a:rPr lang="en-US" sz="1800" dirty="0">
                <a:solidFill>
                  <a:schemeClr val="tx1"/>
                </a:solidFill>
              </a:rPr>
              <a:t>Tableau has a highly scalable architecture that serves mobile clients, web clients and desktop installed software. Tableau architecture supports fast and flexible report and dashboard creation to drive business insights. </a:t>
            </a:r>
          </a:p>
        </p:txBody>
      </p:sp>
      <p:pic>
        <p:nvPicPr>
          <p:cNvPr id="14" name="Picture 13">
            <a:extLst>
              <a:ext uri="{FF2B5EF4-FFF2-40B4-BE49-F238E27FC236}">
                <a16:creationId xmlns:a16="http://schemas.microsoft.com/office/drawing/2014/main" id="{556B83E3-93DC-6139-913A-FC886CB08944}"/>
              </a:ext>
            </a:extLst>
          </p:cNvPr>
          <p:cNvPicPr>
            <a:picLocks noChangeAspect="1"/>
          </p:cNvPicPr>
          <p:nvPr/>
        </p:nvPicPr>
        <p:blipFill>
          <a:blip r:embed="rId3"/>
          <a:stretch>
            <a:fillRect/>
          </a:stretch>
        </p:blipFill>
        <p:spPr>
          <a:xfrm>
            <a:off x="5898553" y="2869964"/>
            <a:ext cx="5545736" cy="2779974"/>
          </a:xfrm>
          <a:prstGeom prst="rect">
            <a:avLst/>
          </a:prstGeom>
        </p:spPr>
      </p:pic>
    </p:spTree>
    <p:extLst>
      <p:ext uri="{BB962C8B-B14F-4D97-AF65-F5344CB8AC3E}">
        <p14:creationId xmlns:p14="http://schemas.microsoft.com/office/powerpoint/2010/main" val="398096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91BE-3264-ABAE-BB15-DFFB63B00CD9}"/>
              </a:ext>
            </a:extLst>
          </p:cNvPr>
          <p:cNvSpPr>
            <a:spLocks noGrp="1"/>
          </p:cNvSpPr>
          <p:nvPr>
            <p:ph type="title"/>
          </p:nvPr>
        </p:nvSpPr>
        <p:spPr>
          <a:xfrm>
            <a:off x="539750" y="448056"/>
            <a:ext cx="6877119" cy="640080"/>
          </a:xfrm>
        </p:spPr>
        <p:txBody>
          <a:bodyPr/>
          <a:lstStyle/>
          <a:p>
            <a:r>
              <a:rPr lang="en-IN" b="1" dirty="0"/>
              <a:t>UNIT TEST CASES:</a:t>
            </a:r>
          </a:p>
        </p:txBody>
      </p:sp>
      <p:graphicFrame>
        <p:nvGraphicFramePr>
          <p:cNvPr id="4" name="Table 4">
            <a:extLst>
              <a:ext uri="{FF2B5EF4-FFF2-40B4-BE49-F238E27FC236}">
                <a16:creationId xmlns:a16="http://schemas.microsoft.com/office/drawing/2014/main" id="{3380A2C3-CC1A-1111-6360-71EAA6B5D3A4}"/>
              </a:ext>
            </a:extLst>
          </p:cNvPr>
          <p:cNvGraphicFramePr>
            <a:graphicFrameLocks noGrp="1"/>
          </p:cNvGraphicFramePr>
          <p:nvPr>
            <p:ph sz="quarter" idx="10"/>
            <p:extLst>
              <p:ext uri="{D42A27DB-BD31-4B8C-83A1-F6EECF244321}">
                <p14:modId xmlns:p14="http://schemas.microsoft.com/office/powerpoint/2010/main" val="3880224461"/>
              </p:ext>
            </p:extLst>
          </p:nvPr>
        </p:nvGraphicFramePr>
        <p:xfrm>
          <a:off x="763480" y="1323064"/>
          <a:ext cx="10209320" cy="5394960"/>
        </p:xfrm>
        <a:graphic>
          <a:graphicData uri="http://schemas.openxmlformats.org/drawingml/2006/table">
            <a:tbl>
              <a:tblPr firstRow="1" bandRow="1">
                <a:tableStyleId>{5C22544A-7EE6-4342-B048-85BDC9FD1C3A}</a:tableStyleId>
              </a:tblPr>
              <a:tblGrid>
                <a:gridCol w="3129039">
                  <a:extLst>
                    <a:ext uri="{9D8B030D-6E8A-4147-A177-3AD203B41FA5}">
                      <a16:colId xmlns:a16="http://schemas.microsoft.com/office/drawing/2014/main" val="1243417621"/>
                    </a:ext>
                  </a:extLst>
                </a:gridCol>
                <a:gridCol w="7080281">
                  <a:extLst>
                    <a:ext uri="{9D8B030D-6E8A-4147-A177-3AD203B41FA5}">
                      <a16:colId xmlns:a16="http://schemas.microsoft.com/office/drawing/2014/main" val="170596643"/>
                    </a:ext>
                  </a:extLst>
                </a:gridCol>
              </a:tblGrid>
              <a:tr h="353281">
                <a:tc>
                  <a:txBody>
                    <a:bodyPr/>
                    <a:lstStyle/>
                    <a:p>
                      <a:r>
                        <a:rPr lang="en-IN" dirty="0"/>
                        <a:t>DESCRIPTION</a:t>
                      </a:r>
                    </a:p>
                  </a:txBody>
                  <a:tcPr/>
                </a:tc>
                <a:tc>
                  <a:txBody>
                    <a:bodyPr/>
                    <a:lstStyle/>
                    <a:p>
                      <a:r>
                        <a:rPr lang="en-IN" dirty="0"/>
                        <a:t>EXPECTED REDULTS</a:t>
                      </a:r>
                    </a:p>
                  </a:txBody>
                  <a:tcPr/>
                </a:tc>
                <a:extLst>
                  <a:ext uri="{0D108BD9-81ED-4DB2-BD59-A6C34878D82A}">
                    <a16:rowId xmlns:a16="http://schemas.microsoft.com/office/drawing/2014/main" val="3640746696"/>
                  </a:ext>
                </a:extLst>
              </a:tr>
              <a:tr h="264961">
                <a:tc>
                  <a:txBody>
                    <a:bodyPr/>
                    <a:lstStyle/>
                    <a:p>
                      <a:pPr algn="ctr"/>
                      <a:r>
                        <a:rPr lang="en-IN" sz="1200" dirty="0"/>
                        <a:t>Year slicer</a:t>
                      </a:r>
                    </a:p>
                  </a:txBody>
                  <a:tcPr/>
                </a:tc>
                <a:tc>
                  <a:txBody>
                    <a:bodyPr/>
                    <a:lstStyle/>
                    <a:p>
                      <a:r>
                        <a:rPr lang="en-US" sz="1200" dirty="0"/>
                        <a:t>When clicked on the slicer, the shows results for that particular year</a:t>
                      </a:r>
                      <a:endParaRPr lang="en-IN" sz="1200" dirty="0"/>
                    </a:p>
                  </a:txBody>
                  <a:tcPr/>
                </a:tc>
                <a:extLst>
                  <a:ext uri="{0D108BD9-81ED-4DB2-BD59-A6C34878D82A}">
                    <a16:rowId xmlns:a16="http://schemas.microsoft.com/office/drawing/2014/main" val="189057126"/>
                  </a:ext>
                </a:extLst>
              </a:tr>
              <a:tr h="441602">
                <a:tc>
                  <a:txBody>
                    <a:bodyPr/>
                    <a:lstStyle/>
                    <a:p>
                      <a:pPr algn="ctr"/>
                      <a:r>
                        <a:rPr lang="en-IN" sz="1200" dirty="0"/>
                        <a:t>Month Slicer</a:t>
                      </a:r>
                    </a:p>
                  </a:txBody>
                  <a:tcPr/>
                </a:tc>
                <a:tc>
                  <a:txBody>
                    <a:bodyPr/>
                    <a:lstStyle/>
                    <a:p>
                      <a:r>
                        <a:rPr lang="en-US" sz="1200" dirty="0"/>
                        <a:t>When clicked on the slicer, a dropdown occurs which lists the name of months. This helps us see data by each month.</a:t>
                      </a:r>
                      <a:endParaRPr lang="en-IN" sz="1200" dirty="0"/>
                    </a:p>
                  </a:txBody>
                  <a:tcPr/>
                </a:tc>
                <a:extLst>
                  <a:ext uri="{0D108BD9-81ED-4DB2-BD59-A6C34878D82A}">
                    <a16:rowId xmlns:a16="http://schemas.microsoft.com/office/drawing/2014/main" val="2241905663"/>
                  </a:ext>
                </a:extLst>
              </a:tr>
              <a:tr h="441602">
                <a:tc>
                  <a:txBody>
                    <a:bodyPr/>
                    <a:lstStyle/>
                    <a:p>
                      <a:pPr algn="ctr"/>
                      <a:r>
                        <a:rPr lang="en-IN" sz="1200" dirty="0"/>
                        <a:t>Monthly Trend for Sales</a:t>
                      </a:r>
                    </a:p>
                  </a:txBody>
                  <a:tcPr/>
                </a:tc>
                <a:tc>
                  <a:txBody>
                    <a:bodyPr/>
                    <a:lstStyle/>
                    <a:p>
                      <a:r>
                        <a:rPr lang="en-US" sz="1200" dirty="0"/>
                        <a:t>This chart showcases trend for monthly sales. Top performing months and low performing months can be easily segmented.</a:t>
                      </a:r>
                      <a:endParaRPr lang="en-IN" sz="1200" dirty="0"/>
                    </a:p>
                  </a:txBody>
                  <a:tcPr/>
                </a:tc>
                <a:extLst>
                  <a:ext uri="{0D108BD9-81ED-4DB2-BD59-A6C34878D82A}">
                    <a16:rowId xmlns:a16="http://schemas.microsoft.com/office/drawing/2014/main" val="831247444"/>
                  </a:ext>
                </a:extLst>
              </a:tr>
              <a:tr h="264961">
                <a:tc>
                  <a:txBody>
                    <a:bodyPr/>
                    <a:lstStyle/>
                    <a:p>
                      <a:pPr algn="ctr"/>
                      <a:r>
                        <a:rPr lang="en-IN" sz="1200" dirty="0"/>
                        <a:t>Yearly Trend for Sales</a:t>
                      </a:r>
                    </a:p>
                  </a:txBody>
                  <a:tcPr/>
                </a:tc>
                <a:tc>
                  <a:txBody>
                    <a:bodyPr/>
                    <a:lstStyle/>
                    <a:p>
                      <a:r>
                        <a:rPr lang="en-US" sz="1200" dirty="0"/>
                        <a:t>This chart displays which year has been best one so far in regards to the sales.</a:t>
                      </a:r>
                      <a:endParaRPr lang="en-IN" sz="1200" dirty="0"/>
                    </a:p>
                  </a:txBody>
                  <a:tcPr/>
                </a:tc>
                <a:extLst>
                  <a:ext uri="{0D108BD9-81ED-4DB2-BD59-A6C34878D82A}">
                    <a16:rowId xmlns:a16="http://schemas.microsoft.com/office/drawing/2014/main" val="3376224602"/>
                  </a:ext>
                </a:extLst>
              </a:tr>
              <a:tr h="441602">
                <a:tc>
                  <a:txBody>
                    <a:bodyPr/>
                    <a:lstStyle/>
                    <a:p>
                      <a:pPr algn="ctr"/>
                      <a:r>
                        <a:rPr lang="en-US" sz="1200" dirty="0"/>
                        <a:t>Relation between Sales Amount and Discount Amount</a:t>
                      </a:r>
                      <a:endParaRPr lang="en-IN" sz="1200" dirty="0"/>
                    </a:p>
                  </a:txBody>
                  <a:tcPr/>
                </a:tc>
                <a:tc>
                  <a:txBody>
                    <a:bodyPr/>
                    <a:lstStyle/>
                    <a:p>
                      <a:r>
                        <a:rPr lang="en-IN" sz="1200" dirty="0"/>
                        <a:t>T</a:t>
                      </a:r>
                      <a:r>
                        <a:rPr lang="en-US" sz="1200" dirty="0"/>
                        <a:t>he visual shows a line chart displaying relation between Sales Amount and Discount</a:t>
                      </a:r>
                      <a:endParaRPr lang="en-IN" sz="1200" dirty="0"/>
                    </a:p>
                  </a:txBody>
                  <a:tcPr/>
                </a:tc>
                <a:extLst>
                  <a:ext uri="{0D108BD9-81ED-4DB2-BD59-A6C34878D82A}">
                    <a16:rowId xmlns:a16="http://schemas.microsoft.com/office/drawing/2014/main" val="2364566081"/>
                  </a:ext>
                </a:extLst>
              </a:tr>
              <a:tr h="441602">
                <a:tc>
                  <a:txBody>
                    <a:bodyPr/>
                    <a:lstStyle/>
                    <a:p>
                      <a:pPr algn="ctr"/>
                      <a:r>
                        <a:rPr lang="en-US" sz="1200" dirty="0"/>
                        <a:t>Top 10 ordered items.</a:t>
                      </a:r>
                      <a:endParaRPr lang="en-IN" sz="1200" dirty="0"/>
                    </a:p>
                  </a:txBody>
                  <a:tcPr/>
                </a:tc>
                <a:tc>
                  <a:txBody>
                    <a:bodyPr/>
                    <a:lstStyle/>
                    <a:p>
                      <a:r>
                        <a:rPr lang="en-US" sz="1200" dirty="0"/>
                        <a:t>This is a table that displays top 10 items that were ordered frequently. It also shows list price and sales price to understand the reasoning behind higher orders. </a:t>
                      </a:r>
                      <a:endParaRPr lang="en-IN" sz="1200" dirty="0"/>
                    </a:p>
                  </a:txBody>
                  <a:tcPr/>
                </a:tc>
                <a:extLst>
                  <a:ext uri="{0D108BD9-81ED-4DB2-BD59-A6C34878D82A}">
                    <a16:rowId xmlns:a16="http://schemas.microsoft.com/office/drawing/2014/main" val="233793228"/>
                  </a:ext>
                </a:extLst>
              </a:tr>
              <a:tr h="264961">
                <a:tc>
                  <a:txBody>
                    <a:bodyPr/>
                    <a:lstStyle/>
                    <a:p>
                      <a:pPr algn="ctr"/>
                      <a:r>
                        <a:rPr lang="en-IN" sz="1200" dirty="0"/>
                        <a:t>Top Sales Representatives </a:t>
                      </a:r>
                    </a:p>
                  </a:txBody>
                  <a:tcPr/>
                </a:tc>
                <a:tc>
                  <a:txBody>
                    <a:bodyPr/>
                    <a:lstStyle/>
                    <a:p>
                      <a:r>
                        <a:rPr lang="en-US" sz="1200" dirty="0"/>
                        <a:t>This chart shows top performing sales representatives with the sales amount.</a:t>
                      </a:r>
                      <a:endParaRPr lang="en-IN"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25057922"/>
                  </a:ext>
                </a:extLst>
              </a:tr>
              <a:tr h="441602">
                <a:tc>
                  <a:txBody>
                    <a:bodyPr/>
                    <a:lstStyle/>
                    <a:p>
                      <a:pPr algn="ctr"/>
                      <a:r>
                        <a:rPr lang="en-IN" sz="1200" dirty="0"/>
                        <a:t>R</a:t>
                      </a:r>
                      <a:r>
                        <a:rPr lang="en-US" sz="1200" dirty="0" err="1"/>
                        <a:t>elationship</a:t>
                      </a:r>
                      <a:r>
                        <a:rPr lang="en-US" sz="1200" dirty="0"/>
                        <a:t> between Sales Cost and Total Sales</a:t>
                      </a:r>
                      <a:endParaRPr lang="en-IN" sz="1200" dirty="0"/>
                    </a:p>
                  </a:txBody>
                  <a:tcPr/>
                </a:tc>
                <a:tc>
                  <a:txBody>
                    <a:bodyPr/>
                    <a:lstStyle/>
                    <a:p>
                      <a:r>
                        <a:rPr lang="en-US" sz="1200" dirty="0"/>
                        <a:t>A scatterplot that helps us understand relationship between sales cost and total sales.</a:t>
                      </a:r>
                      <a:endParaRPr lang="en-IN" sz="1200" dirty="0"/>
                    </a:p>
                  </a:txBody>
                  <a:tcPr/>
                </a:tc>
                <a:extLst>
                  <a:ext uri="{0D108BD9-81ED-4DB2-BD59-A6C34878D82A}">
                    <a16:rowId xmlns:a16="http://schemas.microsoft.com/office/drawing/2014/main" val="3172540495"/>
                  </a:ext>
                </a:extLst>
              </a:tr>
              <a:tr h="441602">
                <a:tc>
                  <a:txBody>
                    <a:bodyPr/>
                    <a:lstStyle/>
                    <a:p>
                      <a:pPr algn="ctr"/>
                      <a:r>
                        <a:rPr lang="en-US" sz="1200" dirty="0"/>
                        <a:t>Relationship between Sales Quantity and List Price</a:t>
                      </a:r>
                      <a:endParaRPr lang="en-IN" sz="1200" dirty="0"/>
                    </a:p>
                  </a:txBody>
                  <a:tcPr/>
                </a:tc>
                <a:tc>
                  <a:txBody>
                    <a:bodyPr/>
                    <a:lstStyle/>
                    <a:p>
                      <a:r>
                        <a:rPr lang="en-US" sz="1200" dirty="0"/>
                        <a:t>This visual has a scatterplot that helps us understand relationship between sales quantity and list price.</a:t>
                      </a:r>
                      <a:endParaRPr lang="en-IN" sz="1200" dirty="0"/>
                    </a:p>
                  </a:txBody>
                  <a:tcPr/>
                </a:tc>
                <a:extLst>
                  <a:ext uri="{0D108BD9-81ED-4DB2-BD59-A6C34878D82A}">
                    <a16:rowId xmlns:a16="http://schemas.microsoft.com/office/drawing/2014/main" val="2884300189"/>
                  </a:ext>
                </a:extLst>
              </a:tr>
              <a:tr h="441602">
                <a:tc>
                  <a:txBody>
                    <a:bodyPr/>
                    <a:lstStyle/>
                    <a:p>
                      <a:pPr algn="ctr"/>
                      <a:r>
                        <a:rPr lang="en-US" sz="1200" dirty="0"/>
                        <a:t>Relationship between Sales Price and List Price </a:t>
                      </a:r>
                      <a:endParaRPr lang="en-IN" sz="1200" dirty="0"/>
                    </a:p>
                  </a:txBody>
                  <a:tcPr/>
                </a:tc>
                <a:tc>
                  <a:txBody>
                    <a:bodyPr/>
                    <a:lstStyle/>
                    <a:p>
                      <a:r>
                        <a:rPr lang="en-US" sz="1200" dirty="0"/>
                        <a:t>A scatterplot chart helps us understand relationship between sales price and list price.</a:t>
                      </a:r>
                      <a:endParaRPr lang="en-IN" sz="1200" dirty="0"/>
                    </a:p>
                  </a:txBody>
                  <a:tcPr/>
                </a:tc>
                <a:extLst>
                  <a:ext uri="{0D108BD9-81ED-4DB2-BD59-A6C34878D82A}">
                    <a16:rowId xmlns:a16="http://schemas.microsoft.com/office/drawing/2014/main" val="3382167566"/>
                  </a:ext>
                </a:extLst>
              </a:tr>
              <a:tr h="264961">
                <a:tc>
                  <a:txBody>
                    <a:bodyPr/>
                    <a:lstStyle/>
                    <a:p>
                      <a:pPr algn="ctr"/>
                      <a:r>
                        <a:rPr lang="en-IN" sz="1200" dirty="0"/>
                        <a:t>Top Margin Items </a:t>
                      </a:r>
                    </a:p>
                  </a:txBody>
                  <a:tcPr/>
                </a:tc>
                <a:tc>
                  <a:txBody>
                    <a:bodyPr/>
                    <a:lstStyle/>
                    <a:p>
                      <a:r>
                        <a:rPr lang="en-US" sz="1200" dirty="0"/>
                        <a:t>This chart displays higher margin items.</a:t>
                      </a:r>
                      <a:endParaRPr lang="en-IN" sz="1200" dirty="0"/>
                    </a:p>
                  </a:txBody>
                  <a:tcPr/>
                </a:tc>
                <a:extLst>
                  <a:ext uri="{0D108BD9-81ED-4DB2-BD59-A6C34878D82A}">
                    <a16:rowId xmlns:a16="http://schemas.microsoft.com/office/drawing/2014/main" val="2031799884"/>
                  </a:ext>
                </a:extLst>
              </a:tr>
              <a:tr h="353281">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08138468"/>
                  </a:ext>
                </a:extLst>
              </a:tr>
              <a:tr h="353281">
                <a:tc>
                  <a:txBody>
                    <a:bodyPr/>
                    <a:lstStyle/>
                    <a:p>
                      <a:endParaRPr lang="en-IN"/>
                    </a:p>
                  </a:txBody>
                  <a:tcPr/>
                </a:tc>
                <a:tc>
                  <a:txBody>
                    <a:bodyPr/>
                    <a:lstStyle/>
                    <a:p>
                      <a:endParaRPr lang="en-IN" dirty="0"/>
                    </a:p>
                  </a:txBody>
                  <a:tcPr/>
                </a:tc>
                <a:extLst>
                  <a:ext uri="{0D108BD9-81ED-4DB2-BD59-A6C34878D82A}">
                    <a16:rowId xmlns:a16="http://schemas.microsoft.com/office/drawing/2014/main" val="4076606066"/>
                  </a:ext>
                </a:extLst>
              </a:tr>
            </a:tbl>
          </a:graphicData>
        </a:graphic>
      </p:graphicFrame>
    </p:spTree>
    <p:extLst>
      <p:ext uri="{BB962C8B-B14F-4D97-AF65-F5344CB8AC3E}">
        <p14:creationId xmlns:p14="http://schemas.microsoft.com/office/powerpoint/2010/main" val="3190291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DF8E-F2B7-F4AB-6A7A-8508FFEFA383}"/>
              </a:ext>
            </a:extLst>
          </p:cNvPr>
          <p:cNvSpPr>
            <a:spLocks noGrp="1"/>
          </p:cNvSpPr>
          <p:nvPr>
            <p:ph type="title"/>
          </p:nvPr>
        </p:nvSpPr>
        <p:spPr/>
        <p:txBody>
          <a:bodyPr/>
          <a:lstStyle/>
          <a:p>
            <a:r>
              <a:rPr lang="en-US" b="1" dirty="0"/>
              <a:t>DEPLOYMENT:</a:t>
            </a:r>
            <a:endParaRPr lang="en-IN" b="1" dirty="0"/>
          </a:p>
        </p:txBody>
      </p:sp>
      <p:sp>
        <p:nvSpPr>
          <p:cNvPr id="3" name="Content Placeholder 2">
            <a:extLst>
              <a:ext uri="{FF2B5EF4-FFF2-40B4-BE49-F238E27FC236}">
                <a16:creationId xmlns:a16="http://schemas.microsoft.com/office/drawing/2014/main" id="{F0663270-FCB7-0129-9E4C-3D326BFB8733}"/>
              </a:ext>
            </a:extLst>
          </p:cNvPr>
          <p:cNvSpPr>
            <a:spLocks noGrp="1"/>
          </p:cNvSpPr>
          <p:nvPr>
            <p:ph sz="quarter" idx="10"/>
          </p:nvPr>
        </p:nvSpPr>
        <p:spPr>
          <a:xfrm>
            <a:off x="539496" y="1435608"/>
            <a:ext cx="10148078" cy="3977640"/>
          </a:xfrm>
        </p:spPr>
        <p:txBody>
          <a:bodyPr/>
          <a:lstStyle/>
          <a:p>
            <a:r>
              <a:rPr lang="en-US" sz="1400" b="0" i="0" dirty="0">
                <a:solidFill>
                  <a:srgbClr val="333333"/>
                </a:solidFill>
                <a:effectLst/>
                <a:latin typeface="Georgia" panose="02040502050405020303" pitchFamily="18" charset="0"/>
              </a:rPr>
              <a:t>Prioritizing data and analytics couldn’t come at a better time. Your company, no matter what size, is already</a:t>
            </a:r>
            <a:br>
              <a:rPr lang="en-US" sz="1400" b="0" i="0" dirty="0">
                <a:solidFill>
                  <a:srgbClr val="333333"/>
                </a:solidFill>
                <a:effectLst/>
                <a:latin typeface="Georgia" panose="02040502050405020303" pitchFamily="18" charset="0"/>
              </a:rPr>
            </a:br>
            <a:r>
              <a:rPr lang="en-US" sz="1400" b="0" i="0" dirty="0">
                <a:solidFill>
                  <a:srgbClr val="333333"/>
                </a:solidFill>
                <a:effectLst/>
                <a:latin typeface="Georgia" panose="02040502050405020303" pitchFamily="18" charset="0"/>
              </a:rPr>
              <a:t> collecting data and most likely analyzing just a portion of it to solve business problems, gain competitive advantages, and drive enterprise transformation. With the explosive growth of enterprise data, database technologies, and the high demand for analytical skills, today’s most effective IT organizations have shifted their focus to enabling self-service by deploying and operating Tableau at scale, as well as organizing, orchestrating, and unifying disparate sources of data for business users and experts alike to author and consume content.</a:t>
            </a:r>
            <a:br>
              <a:rPr lang="en-US" sz="1100" b="0" i="0" dirty="0">
                <a:solidFill>
                  <a:srgbClr val="333333"/>
                </a:solidFill>
                <a:effectLst/>
                <a:latin typeface="Merriweather" panose="00000500000000000000" pitchFamily="2" charset="0"/>
              </a:rPr>
            </a:br>
            <a:endParaRPr lang="en-IN" dirty="0"/>
          </a:p>
        </p:txBody>
      </p:sp>
    </p:spTree>
    <p:extLst>
      <p:ext uri="{BB962C8B-B14F-4D97-AF65-F5344CB8AC3E}">
        <p14:creationId xmlns:p14="http://schemas.microsoft.com/office/powerpoint/2010/main" val="90231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E785-E4C8-0F00-2C17-71B1D134DBE4}"/>
              </a:ext>
            </a:extLst>
          </p:cNvPr>
          <p:cNvSpPr>
            <a:spLocks noGrp="1"/>
          </p:cNvSpPr>
          <p:nvPr>
            <p:ph type="title"/>
          </p:nvPr>
        </p:nvSpPr>
        <p:spPr>
          <a:xfrm>
            <a:off x="503144" y="448056"/>
            <a:ext cx="6877119" cy="640080"/>
          </a:xfrm>
        </p:spPr>
        <p:txBody>
          <a:bodyPr>
            <a:normAutofit/>
          </a:bodyPr>
          <a:lstStyle/>
          <a:p>
            <a:r>
              <a:rPr lang="en-IN" sz="3600" b="1" dirty="0">
                <a:solidFill>
                  <a:schemeClr val="tx1"/>
                </a:solidFill>
              </a:rPr>
              <a:t>Document Version Control:</a:t>
            </a:r>
          </a:p>
        </p:txBody>
      </p:sp>
      <p:graphicFrame>
        <p:nvGraphicFramePr>
          <p:cNvPr id="4" name="Table 4">
            <a:extLst>
              <a:ext uri="{FF2B5EF4-FFF2-40B4-BE49-F238E27FC236}">
                <a16:creationId xmlns:a16="http://schemas.microsoft.com/office/drawing/2014/main" id="{0F371152-40E7-3362-1F27-ACC40BA3FEB4}"/>
              </a:ext>
            </a:extLst>
          </p:cNvPr>
          <p:cNvGraphicFramePr>
            <a:graphicFrameLocks noGrp="1"/>
          </p:cNvGraphicFramePr>
          <p:nvPr>
            <p:ph sz="quarter" idx="10"/>
            <p:extLst>
              <p:ext uri="{D42A27DB-BD31-4B8C-83A1-F6EECF244321}">
                <p14:modId xmlns:p14="http://schemas.microsoft.com/office/powerpoint/2010/main" val="2299128457"/>
              </p:ext>
            </p:extLst>
          </p:nvPr>
        </p:nvGraphicFramePr>
        <p:xfrm>
          <a:off x="539749" y="1435099"/>
          <a:ext cx="10542108" cy="2423836"/>
        </p:xfrm>
        <a:graphic>
          <a:graphicData uri="http://schemas.openxmlformats.org/drawingml/2006/table">
            <a:tbl>
              <a:tblPr firstRow="1" bandRow="1">
                <a:tableStyleId>{5C22544A-7EE6-4342-B048-85BDC9FD1C3A}</a:tableStyleId>
              </a:tblPr>
              <a:tblGrid>
                <a:gridCol w="2635527">
                  <a:extLst>
                    <a:ext uri="{9D8B030D-6E8A-4147-A177-3AD203B41FA5}">
                      <a16:colId xmlns:a16="http://schemas.microsoft.com/office/drawing/2014/main" val="1721036858"/>
                    </a:ext>
                  </a:extLst>
                </a:gridCol>
                <a:gridCol w="1824563">
                  <a:extLst>
                    <a:ext uri="{9D8B030D-6E8A-4147-A177-3AD203B41FA5}">
                      <a16:colId xmlns:a16="http://schemas.microsoft.com/office/drawing/2014/main" val="184238829"/>
                    </a:ext>
                  </a:extLst>
                </a:gridCol>
                <a:gridCol w="3446491">
                  <a:extLst>
                    <a:ext uri="{9D8B030D-6E8A-4147-A177-3AD203B41FA5}">
                      <a16:colId xmlns:a16="http://schemas.microsoft.com/office/drawing/2014/main" val="3019876241"/>
                    </a:ext>
                  </a:extLst>
                </a:gridCol>
                <a:gridCol w="2635527">
                  <a:extLst>
                    <a:ext uri="{9D8B030D-6E8A-4147-A177-3AD203B41FA5}">
                      <a16:colId xmlns:a16="http://schemas.microsoft.com/office/drawing/2014/main" val="1109551963"/>
                    </a:ext>
                  </a:extLst>
                </a:gridCol>
              </a:tblGrid>
              <a:tr h="515027">
                <a:tc>
                  <a:txBody>
                    <a:bodyPr/>
                    <a:lstStyle/>
                    <a:p>
                      <a:r>
                        <a:rPr lang="en-IN" dirty="0"/>
                        <a:t>Date Issued </a:t>
                      </a:r>
                    </a:p>
                  </a:txBody>
                  <a:tcPr/>
                </a:tc>
                <a:tc>
                  <a:txBody>
                    <a:bodyPr/>
                    <a:lstStyle/>
                    <a:p>
                      <a:r>
                        <a:rPr lang="en-IN" dirty="0"/>
                        <a:t>Version</a:t>
                      </a:r>
                    </a:p>
                  </a:txBody>
                  <a:tcPr/>
                </a:tc>
                <a:tc>
                  <a:txBody>
                    <a:bodyPr/>
                    <a:lstStyle/>
                    <a:p>
                      <a:r>
                        <a:rPr lang="en-IN" dirty="0"/>
                        <a:t>Description</a:t>
                      </a:r>
                    </a:p>
                  </a:txBody>
                  <a:tcPr/>
                </a:tc>
                <a:tc>
                  <a:txBody>
                    <a:bodyPr/>
                    <a:lstStyle/>
                    <a:p>
                      <a:r>
                        <a:rPr lang="en-IN" dirty="0"/>
                        <a:t>Author</a:t>
                      </a:r>
                    </a:p>
                  </a:txBody>
                  <a:tcPr/>
                </a:tc>
                <a:extLst>
                  <a:ext uri="{0D108BD9-81ED-4DB2-BD59-A6C34878D82A}">
                    <a16:rowId xmlns:a16="http://schemas.microsoft.com/office/drawing/2014/main" val="644416466"/>
                  </a:ext>
                </a:extLst>
              </a:tr>
              <a:tr h="878755">
                <a:tc>
                  <a:txBody>
                    <a:bodyPr/>
                    <a:lstStyle/>
                    <a:p>
                      <a:r>
                        <a:rPr lang="en-IN" dirty="0"/>
                        <a:t>28/01/23</a:t>
                      </a:r>
                    </a:p>
                  </a:txBody>
                  <a:tcPr/>
                </a:tc>
                <a:tc>
                  <a:txBody>
                    <a:bodyPr/>
                    <a:lstStyle/>
                    <a:p>
                      <a:r>
                        <a:rPr lang="en-IN" dirty="0"/>
                        <a:t>1.0</a:t>
                      </a:r>
                    </a:p>
                  </a:txBody>
                  <a:tcPr/>
                </a:tc>
                <a:tc>
                  <a:txBody>
                    <a:bodyPr/>
                    <a:lstStyle/>
                    <a:p>
                      <a:r>
                        <a:rPr lang="en-US" dirty="0"/>
                        <a:t>Final Version of Complete LLD</a:t>
                      </a:r>
                      <a:endParaRPr lang="en-IN" dirty="0"/>
                    </a:p>
                  </a:txBody>
                  <a:tcPr/>
                </a:tc>
                <a:tc>
                  <a:txBody>
                    <a:bodyPr/>
                    <a:lstStyle/>
                    <a:p>
                      <a:r>
                        <a:rPr lang="en-IN" dirty="0"/>
                        <a:t>Himanshu Pewal</a:t>
                      </a:r>
                    </a:p>
                  </a:txBody>
                  <a:tcPr/>
                </a:tc>
                <a:extLst>
                  <a:ext uri="{0D108BD9-81ED-4DB2-BD59-A6C34878D82A}">
                    <a16:rowId xmlns:a16="http://schemas.microsoft.com/office/drawing/2014/main" val="3379330977"/>
                  </a:ext>
                </a:extLst>
              </a:tr>
              <a:tr h="515027">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67944868"/>
                  </a:ext>
                </a:extLst>
              </a:tr>
              <a:tr h="515027">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59480854"/>
                  </a:ext>
                </a:extLst>
              </a:tr>
            </a:tbl>
          </a:graphicData>
        </a:graphic>
      </p:graphicFrame>
    </p:spTree>
    <p:extLst>
      <p:ext uri="{BB962C8B-B14F-4D97-AF65-F5344CB8AC3E}">
        <p14:creationId xmlns:p14="http://schemas.microsoft.com/office/powerpoint/2010/main" val="125720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E8E9-E72D-4015-E864-9842F527A8EE}"/>
              </a:ext>
            </a:extLst>
          </p:cNvPr>
          <p:cNvSpPr>
            <a:spLocks noGrp="1"/>
          </p:cNvSpPr>
          <p:nvPr>
            <p:ph type="title"/>
          </p:nvPr>
        </p:nvSpPr>
        <p:spPr/>
        <p:txBody>
          <a:bodyPr/>
          <a:lstStyle/>
          <a:p>
            <a:r>
              <a:rPr lang="en-IN" b="1" dirty="0">
                <a:solidFill>
                  <a:schemeClr val="tx1"/>
                </a:solidFill>
              </a:rPr>
              <a:t>ABSTRACT:</a:t>
            </a:r>
          </a:p>
        </p:txBody>
      </p:sp>
      <p:sp>
        <p:nvSpPr>
          <p:cNvPr id="3" name="Content Placeholder 2">
            <a:extLst>
              <a:ext uri="{FF2B5EF4-FFF2-40B4-BE49-F238E27FC236}">
                <a16:creationId xmlns:a16="http://schemas.microsoft.com/office/drawing/2014/main" id="{183FE2E8-C9AD-EFD8-93DC-69160603ED4D}"/>
              </a:ext>
            </a:extLst>
          </p:cNvPr>
          <p:cNvSpPr>
            <a:spLocks noGrp="1"/>
          </p:cNvSpPr>
          <p:nvPr>
            <p:ph sz="quarter" idx="10"/>
          </p:nvPr>
        </p:nvSpPr>
        <p:spPr>
          <a:xfrm>
            <a:off x="539496" y="1435608"/>
            <a:ext cx="11225784" cy="3977640"/>
          </a:xfrm>
        </p:spPr>
        <p:txBody>
          <a:bodyPr>
            <a:normAutofit/>
          </a:bodyPr>
          <a:lstStyle/>
          <a:p>
            <a:r>
              <a:rPr lang="en-US" sz="1800" dirty="0">
                <a:solidFill>
                  <a:schemeClr val="tx1"/>
                </a:solidFill>
              </a:rPr>
              <a:t>Amazon Sales Management is looking for improved methods to increase sales and profits. The management has asked to create sales report on Yearly, Monthly Sales Trend to understand the market behavior. They’re looking for relationships between different variables that directly affect sales</a:t>
            </a:r>
          </a:p>
          <a:p>
            <a:r>
              <a:rPr lang="en-US" sz="1900" dirty="0"/>
              <a:t>Amazon Sales Management is looking for improved methods to increase sales and profits. The management has asked to create sales report on Yearly, Monthly Sales Trend to understand the market behavior. They’re looking for relationships between different variables that directly affect sales</a:t>
            </a:r>
            <a:endParaRPr lang="en-IN" sz="1900" dirty="0">
              <a:solidFill>
                <a:schemeClr val="tx1"/>
              </a:solidFill>
            </a:endParaRPr>
          </a:p>
        </p:txBody>
      </p:sp>
    </p:spTree>
    <p:extLst>
      <p:ext uri="{BB962C8B-B14F-4D97-AF65-F5344CB8AC3E}">
        <p14:creationId xmlns:p14="http://schemas.microsoft.com/office/powerpoint/2010/main" val="1416461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0E69-55D5-3818-ABEE-1CE8A39A423C}"/>
              </a:ext>
            </a:extLst>
          </p:cNvPr>
          <p:cNvSpPr>
            <a:spLocks noGrp="1"/>
          </p:cNvSpPr>
          <p:nvPr>
            <p:ph type="title"/>
          </p:nvPr>
        </p:nvSpPr>
        <p:spPr/>
        <p:txBody>
          <a:bodyPr/>
          <a:lstStyle/>
          <a:p>
            <a:r>
              <a:rPr lang="en-IN" b="1" dirty="0">
                <a:solidFill>
                  <a:schemeClr val="tx1"/>
                </a:solidFill>
              </a:rPr>
              <a:t>1 INTRODUCTION:</a:t>
            </a:r>
          </a:p>
        </p:txBody>
      </p:sp>
      <p:sp>
        <p:nvSpPr>
          <p:cNvPr id="3" name="Content Placeholder 2">
            <a:extLst>
              <a:ext uri="{FF2B5EF4-FFF2-40B4-BE49-F238E27FC236}">
                <a16:creationId xmlns:a16="http://schemas.microsoft.com/office/drawing/2014/main" id="{96660DDA-CB61-EFF0-0D2B-A51FE0B1CF96}"/>
              </a:ext>
            </a:extLst>
          </p:cNvPr>
          <p:cNvSpPr>
            <a:spLocks noGrp="1"/>
          </p:cNvSpPr>
          <p:nvPr>
            <p:ph sz="quarter" idx="10"/>
          </p:nvPr>
        </p:nvSpPr>
        <p:spPr>
          <a:xfrm>
            <a:off x="539496" y="1435608"/>
            <a:ext cx="10945368" cy="1575816"/>
          </a:xfrm>
        </p:spPr>
        <p:txBody>
          <a:bodyPr>
            <a:normAutofit fontScale="62500" lnSpcReduction="20000"/>
          </a:bodyPr>
          <a:lstStyle/>
          <a:p>
            <a:pPr marL="342900" indent="-342900">
              <a:buFont typeface="+mj-lt"/>
              <a:buAutoNum type="arabicPeriod"/>
            </a:pPr>
            <a:r>
              <a:rPr lang="en-US" sz="1900" dirty="0">
                <a:solidFill>
                  <a:schemeClr val="tx1"/>
                </a:solidFill>
              </a:rPr>
              <a:t>Why this Low-Level Design Document?</a:t>
            </a:r>
          </a:p>
          <a:p>
            <a:r>
              <a:rPr lang="en-US" sz="2400" dirty="0"/>
              <a:t>1.1What is Low-Level design document? The goal of the LDD or Low-level design document (LLDD) is to give the internal logic design of the report for the Amazon Sales Data Analysis. LDD describes the procedures and relationships between the variables and programs data visualizations.</a:t>
            </a:r>
            <a:endParaRPr lang="en-IN" sz="1600" dirty="0">
              <a:solidFill>
                <a:schemeClr val="tx1"/>
              </a:solidFill>
            </a:endParaRPr>
          </a:p>
        </p:txBody>
      </p:sp>
    </p:spTree>
    <p:extLst>
      <p:ext uri="{BB962C8B-B14F-4D97-AF65-F5344CB8AC3E}">
        <p14:creationId xmlns:p14="http://schemas.microsoft.com/office/powerpoint/2010/main" val="79265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78CC79-FC65-F39E-E82E-4BD5F13F43C1}"/>
              </a:ext>
            </a:extLst>
          </p:cNvPr>
          <p:cNvSpPr>
            <a:spLocks noGrp="1"/>
          </p:cNvSpPr>
          <p:nvPr>
            <p:ph sz="quarter" idx="10"/>
          </p:nvPr>
        </p:nvSpPr>
        <p:spPr>
          <a:xfrm>
            <a:off x="539495" y="1435608"/>
            <a:ext cx="8763895" cy="2180047"/>
          </a:xfrm>
        </p:spPr>
        <p:txBody>
          <a:bodyPr>
            <a:normAutofit/>
          </a:bodyPr>
          <a:lstStyle/>
          <a:p>
            <a:r>
              <a:rPr lang="en-US" sz="1600" dirty="0"/>
              <a:t>Low-level design (LLD) is a component-level design process that follows a step-by-step refinement process. The process can be used for designing reports, dashboards and required charts to showcase relationship between different data points.</a:t>
            </a:r>
            <a:endParaRPr lang="en-IN" sz="1600" dirty="0"/>
          </a:p>
        </p:txBody>
      </p:sp>
      <p:sp>
        <p:nvSpPr>
          <p:cNvPr id="5" name="Title 4">
            <a:extLst>
              <a:ext uri="{FF2B5EF4-FFF2-40B4-BE49-F238E27FC236}">
                <a16:creationId xmlns:a16="http://schemas.microsoft.com/office/drawing/2014/main" id="{A37A0DAC-AEDE-610A-22A3-0BE4B00B60FD}"/>
              </a:ext>
            </a:extLst>
          </p:cNvPr>
          <p:cNvSpPr>
            <a:spLocks noGrp="1"/>
          </p:cNvSpPr>
          <p:nvPr>
            <p:ph type="title"/>
          </p:nvPr>
        </p:nvSpPr>
        <p:spPr/>
        <p:txBody>
          <a:bodyPr/>
          <a:lstStyle/>
          <a:p>
            <a:r>
              <a:rPr lang="en-IN" b="1" dirty="0"/>
              <a:t>SCOPE:</a:t>
            </a:r>
          </a:p>
        </p:txBody>
      </p:sp>
    </p:spTree>
    <p:extLst>
      <p:ext uri="{BB962C8B-B14F-4D97-AF65-F5344CB8AC3E}">
        <p14:creationId xmlns:p14="http://schemas.microsoft.com/office/powerpoint/2010/main" val="376054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6DCC-57F6-0F30-D832-C76C8C0DDD6D}"/>
              </a:ext>
            </a:extLst>
          </p:cNvPr>
          <p:cNvSpPr>
            <a:spLocks noGrp="1"/>
          </p:cNvSpPr>
          <p:nvPr>
            <p:ph type="title"/>
          </p:nvPr>
        </p:nvSpPr>
        <p:spPr/>
        <p:txBody>
          <a:bodyPr>
            <a:normAutofit/>
          </a:bodyPr>
          <a:lstStyle/>
          <a:p>
            <a:r>
              <a:rPr lang="en-IN" b="1" dirty="0"/>
              <a:t>3. Architecture Description</a:t>
            </a:r>
          </a:p>
        </p:txBody>
      </p:sp>
      <p:sp>
        <p:nvSpPr>
          <p:cNvPr id="3" name="Content Placeholder 2">
            <a:extLst>
              <a:ext uri="{FF2B5EF4-FFF2-40B4-BE49-F238E27FC236}">
                <a16:creationId xmlns:a16="http://schemas.microsoft.com/office/drawing/2014/main" id="{B2E5C120-A3CD-FE48-8BC7-644EDF294A2D}"/>
              </a:ext>
            </a:extLst>
          </p:cNvPr>
          <p:cNvSpPr>
            <a:spLocks noGrp="1"/>
          </p:cNvSpPr>
          <p:nvPr>
            <p:ph sz="quarter" idx="10"/>
          </p:nvPr>
        </p:nvSpPr>
        <p:spPr>
          <a:xfrm>
            <a:off x="539496" y="1435608"/>
            <a:ext cx="10371160" cy="4974336"/>
          </a:xfrm>
        </p:spPr>
        <p:txBody>
          <a:bodyPr>
            <a:normAutofit fontScale="92500" lnSpcReduction="20000"/>
          </a:bodyPr>
          <a:lstStyle/>
          <a:p>
            <a:pPr marL="457200" indent="-457200">
              <a:lnSpc>
                <a:spcPct val="120000"/>
              </a:lnSpc>
              <a:buFont typeface="+mj-lt"/>
              <a:buAutoNum type="arabicPeriod"/>
            </a:pPr>
            <a:r>
              <a:rPr lang="en-IN" sz="1700" dirty="0"/>
              <a:t>3.1.Data Description</a:t>
            </a:r>
          </a:p>
          <a:p>
            <a:pPr>
              <a:lnSpc>
                <a:spcPct val="120000"/>
              </a:lnSpc>
            </a:pPr>
            <a:r>
              <a:rPr lang="en-US" sz="1400" dirty="0"/>
              <a:t>The Dataset contains Amazon Sales Data consists of columns like Sales Amount, Sales Quantity, Margin Amount, Sales Cost, Items, Item Orders, Sales Representatives, Item Class and Date of Order.</a:t>
            </a:r>
          </a:p>
          <a:p>
            <a:pPr marL="342900" indent="-342900">
              <a:lnSpc>
                <a:spcPct val="100000"/>
              </a:lnSpc>
              <a:buFont typeface="+mj-lt"/>
              <a:buAutoNum type="arabicPeriod"/>
            </a:pPr>
            <a:r>
              <a:rPr lang="en-US" dirty="0"/>
              <a:t> Discount Amount: Discount on every ordered item.</a:t>
            </a:r>
          </a:p>
          <a:p>
            <a:pPr marL="342900" indent="-342900">
              <a:lnSpc>
                <a:spcPct val="100000"/>
              </a:lnSpc>
              <a:buFont typeface="+mj-lt"/>
              <a:buAutoNum type="arabicPeriod"/>
            </a:pPr>
            <a:r>
              <a:rPr lang="en-US" dirty="0"/>
              <a:t> Date: Ordered Date.</a:t>
            </a:r>
          </a:p>
          <a:p>
            <a:pPr marL="342900" indent="-342900">
              <a:lnSpc>
                <a:spcPct val="100000"/>
              </a:lnSpc>
              <a:buFont typeface="+mj-lt"/>
              <a:buAutoNum type="arabicPeriod"/>
            </a:pPr>
            <a:r>
              <a:rPr lang="en-US" dirty="0"/>
              <a:t> Item: Name of the item ordered.</a:t>
            </a:r>
          </a:p>
          <a:p>
            <a:pPr marL="342900" indent="-342900">
              <a:lnSpc>
                <a:spcPct val="100000"/>
              </a:lnSpc>
              <a:buFont typeface="+mj-lt"/>
              <a:buAutoNum type="arabicPeriod"/>
            </a:pPr>
            <a:r>
              <a:rPr lang="en-US" dirty="0"/>
              <a:t> List Price: The price at which the item is listed. </a:t>
            </a:r>
          </a:p>
          <a:p>
            <a:pPr marL="342900" indent="-342900">
              <a:lnSpc>
                <a:spcPct val="100000"/>
              </a:lnSpc>
              <a:buFont typeface="+mj-lt"/>
              <a:buAutoNum type="arabicPeriod"/>
            </a:pPr>
            <a:r>
              <a:rPr lang="en-US" dirty="0"/>
              <a:t> Sales Amount: Total amount of sales for particular item. </a:t>
            </a:r>
          </a:p>
          <a:p>
            <a:pPr marL="342900" indent="-342900">
              <a:lnSpc>
                <a:spcPct val="100000"/>
              </a:lnSpc>
              <a:buFont typeface="+mj-lt"/>
              <a:buAutoNum type="arabicPeriod"/>
            </a:pPr>
            <a:r>
              <a:rPr lang="en-US" dirty="0"/>
              <a:t> Sales Cost Amount: Amount spent for conversion of Sale.</a:t>
            </a:r>
          </a:p>
          <a:p>
            <a:pPr marL="342900" indent="-342900">
              <a:lnSpc>
                <a:spcPct val="100000"/>
              </a:lnSpc>
              <a:buFont typeface="+mj-lt"/>
              <a:buAutoNum type="arabicPeriod"/>
            </a:pPr>
            <a:r>
              <a:rPr lang="en-US" dirty="0"/>
              <a:t> Sales Margin Amount: Margin amount on each item sold.</a:t>
            </a:r>
          </a:p>
          <a:p>
            <a:pPr marL="342900" indent="-342900">
              <a:lnSpc>
                <a:spcPct val="100000"/>
              </a:lnSpc>
              <a:buFont typeface="+mj-lt"/>
              <a:buAutoNum type="arabicPeriod"/>
            </a:pPr>
            <a:r>
              <a:rPr lang="en-US" dirty="0"/>
              <a:t> Sales Quantity: Total number of items sold </a:t>
            </a:r>
          </a:p>
          <a:p>
            <a:pPr marL="342900" indent="-342900">
              <a:lnSpc>
                <a:spcPct val="100000"/>
              </a:lnSpc>
              <a:buFont typeface="+mj-lt"/>
              <a:buAutoNum type="arabicPeriod"/>
            </a:pPr>
            <a:r>
              <a:rPr lang="en-US" dirty="0"/>
              <a:t> Sales Representative: Representative under whom sale is completed</a:t>
            </a:r>
          </a:p>
          <a:p>
            <a:pPr>
              <a:lnSpc>
                <a:spcPct val="100000"/>
              </a:lnSpc>
            </a:pPr>
            <a:endParaRPr lang="en-US" dirty="0"/>
          </a:p>
          <a:p>
            <a:endParaRPr lang="en-IN" sz="1400" dirty="0"/>
          </a:p>
          <a:p>
            <a:endParaRPr lang="en-IN" sz="1600" dirty="0"/>
          </a:p>
        </p:txBody>
      </p:sp>
    </p:spTree>
    <p:extLst>
      <p:ext uri="{BB962C8B-B14F-4D97-AF65-F5344CB8AC3E}">
        <p14:creationId xmlns:p14="http://schemas.microsoft.com/office/powerpoint/2010/main" val="281539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C4A0-EA05-F651-86B4-0FC82AA0F7E0}"/>
              </a:ext>
            </a:extLst>
          </p:cNvPr>
          <p:cNvSpPr>
            <a:spLocks noGrp="1"/>
          </p:cNvSpPr>
          <p:nvPr>
            <p:ph type="title"/>
          </p:nvPr>
        </p:nvSpPr>
        <p:spPr/>
        <p:txBody>
          <a:bodyPr>
            <a:normAutofit/>
          </a:bodyPr>
          <a:lstStyle/>
          <a:p>
            <a:r>
              <a:rPr lang="en-US" b="1" dirty="0"/>
              <a:t>3.2.Data Cleaning:</a:t>
            </a:r>
            <a:endParaRPr lang="en-IN" b="1" dirty="0"/>
          </a:p>
        </p:txBody>
      </p:sp>
      <p:sp>
        <p:nvSpPr>
          <p:cNvPr id="3" name="Content Placeholder 2">
            <a:extLst>
              <a:ext uri="{FF2B5EF4-FFF2-40B4-BE49-F238E27FC236}">
                <a16:creationId xmlns:a16="http://schemas.microsoft.com/office/drawing/2014/main" id="{BD95189B-8F3E-6B25-9B4C-B829ED6A1C77}"/>
              </a:ext>
            </a:extLst>
          </p:cNvPr>
          <p:cNvSpPr>
            <a:spLocks noGrp="1"/>
          </p:cNvSpPr>
          <p:nvPr>
            <p:ph sz="quarter" idx="10"/>
          </p:nvPr>
        </p:nvSpPr>
        <p:spPr>
          <a:xfrm>
            <a:off x="539495" y="1435608"/>
            <a:ext cx="11054742" cy="3977640"/>
          </a:xfrm>
        </p:spPr>
        <p:txBody>
          <a:bodyPr>
            <a:normAutofit/>
          </a:bodyPr>
          <a:lstStyle/>
          <a:p>
            <a:r>
              <a:rPr lang="en-US" sz="1600" dirty="0"/>
              <a:t>Data Cleaning is a crucial stage before we start creating visuals. The dataset given some time has impurities such as missing values or incorrect data types. Data cleaning can be performed in Python with Pandas library to remove missing values and make dataset ready for building visuals.</a:t>
            </a:r>
          </a:p>
          <a:p>
            <a:r>
              <a:rPr lang="en-US" sz="2000" dirty="0"/>
              <a:t> 3.3.Data Importing:</a:t>
            </a:r>
          </a:p>
          <a:p>
            <a:r>
              <a:rPr lang="en-US" sz="1600" dirty="0"/>
              <a:t> In Tableau we have options to connect to our dataset via various options such as SQL Server, MYSQL, excel or CSV files. We have our clean data in CSV file. We will import it in Power BI with import data option and start working with it.</a:t>
            </a:r>
            <a:endParaRPr lang="en-IN" sz="1600" dirty="0"/>
          </a:p>
        </p:txBody>
      </p:sp>
    </p:spTree>
    <p:extLst>
      <p:ext uri="{BB962C8B-B14F-4D97-AF65-F5344CB8AC3E}">
        <p14:creationId xmlns:p14="http://schemas.microsoft.com/office/powerpoint/2010/main" val="273727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2000-F805-8661-DE49-847947B97C4D}"/>
              </a:ext>
            </a:extLst>
          </p:cNvPr>
          <p:cNvSpPr>
            <a:spLocks noGrp="1"/>
          </p:cNvSpPr>
          <p:nvPr>
            <p:ph type="title"/>
          </p:nvPr>
        </p:nvSpPr>
        <p:spPr/>
        <p:txBody>
          <a:bodyPr>
            <a:normAutofit/>
          </a:bodyPr>
          <a:lstStyle/>
          <a:p>
            <a:r>
              <a:rPr lang="en-IN" b="1" dirty="0">
                <a:solidFill>
                  <a:schemeClr val="tx1"/>
                </a:solidFill>
              </a:rPr>
              <a:t>GENERAL DESCRIPTION:</a:t>
            </a:r>
          </a:p>
        </p:txBody>
      </p:sp>
      <p:sp>
        <p:nvSpPr>
          <p:cNvPr id="3" name="Content Placeholder 2">
            <a:extLst>
              <a:ext uri="{FF2B5EF4-FFF2-40B4-BE49-F238E27FC236}">
                <a16:creationId xmlns:a16="http://schemas.microsoft.com/office/drawing/2014/main" id="{0FD2343F-277D-937D-D845-B2A51CCDFF02}"/>
              </a:ext>
            </a:extLst>
          </p:cNvPr>
          <p:cNvSpPr>
            <a:spLocks noGrp="1"/>
          </p:cNvSpPr>
          <p:nvPr>
            <p:ph sz="quarter" idx="10"/>
          </p:nvPr>
        </p:nvSpPr>
        <p:spPr>
          <a:xfrm>
            <a:off x="539495" y="1435609"/>
            <a:ext cx="10945033" cy="2658220"/>
          </a:xfrm>
        </p:spPr>
        <p:txBody>
          <a:bodyPr>
            <a:normAutofit fontScale="92500" lnSpcReduction="20000"/>
          </a:bodyPr>
          <a:lstStyle/>
          <a:p>
            <a:r>
              <a:rPr lang="en-US" sz="2400" dirty="0"/>
              <a:t>2.1  Business Perspective &amp; Problem Statement</a:t>
            </a:r>
          </a:p>
          <a:p>
            <a:r>
              <a:rPr lang="en-US" sz="1600" dirty="0"/>
              <a:t>Amazon is a global e-commerce brand establishing businesses across the world. The stakeholders are looking to understand market behavior and sales trend to gain a competitive advantage. </a:t>
            </a:r>
          </a:p>
          <a:p>
            <a:r>
              <a:rPr lang="en-US" sz="1600" dirty="0"/>
              <a:t>The objective of the project is to create a report on Sales trend year-wise, month-wise to understand the factors directly affecting the sales. This project aims apply Business Intelligence tool such as Power BI to get a visual understanding the sales data.</a:t>
            </a:r>
            <a:endParaRPr lang="en-IN" sz="1600" dirty="0"/>
          </a:p>
        </p:txBody>
      </p:sp>
    </p:spTree>
    <p:extLst>
      <p:ext uri="{BB962C8B-B14F-4D97-AF65-F5344CB8AC3E}">
        <p14:creationId xmlns:p14="http://schemas.microsoft.com/office/powerpoint/2010/main" val="385494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5277-8535-EEB1-FEF4-7E9DC670B58A}"/>
              </a:ext>
            </a:extLst>
          </p:cNvPr>
          <p:cNvSpPr>
            <a:spLocks noGrp="1"/>
          </p:cNvSpPr>
          <p:nvPr>
            <p:ph type="title"/>
          </p:nvPr>
        </p:nvSpPr>
        <p:spPr/>
        <p:txBody>
          <a:bodyPr/>
          <a:lstStyle/>
          <a:p>
            <a:r>
              <a:rPr lang="en-IN" b="1" dirty="0"/>
              <a:t>TOOLS USED:</a:t>
            </a:r>
          </a:p>
        </p:txBody>
      </p:sp>
      <p:pic>
        <p:nvPicPr>
          <p:cNvPr id="4" name="Content Placeholder 3">
            <a:extLst>
              <a:ext uri="{FF2B5EF4-FFF2-40B4-BE49-F238E27FC236}">
                <a16:creationId xmlns:a16="http://schemas.microsoft.com/office/drawing/2014/main" id="{4572C626-FC27-9815-0A68-78000FA70BD5}"/>
              </a:ext>
            </a:extLst>
          </p:cNvPr>
          <p:cNvPicPr>
            <a:picLocks noGrp="1" noChangeAspect="1"/>
          </p:cNvPicPr>
          <p:nvPr>
            <p:ph sz="quarter" idx="10"/>
          </p:nvPr>
        </p:nvPicPr>
        <p:blipFill>
          <a:blip r:embed="rId2"/>
          <a:stretch>
            <a:fillRect/>
          </a:stretch>
        </p:blipFill>
        <p:spPr>
          <a:xfrm>
            <a:off x="622208" y="1754512"/>
            <a:ext cx="1382761" cy="1323500"/>
          </a:xfrm>
          <a:prstGeom prst="rect">
            <a:avLst/>
          </a:prstGeom>
        </p:spPr>
      </p:pic>
      <p:pic>
        <p:nvPicPr>
          <p:cNvPr id="5" name="Picture 4">
            <a:extLst>
              <a:ext uri="{FF2B5EF4-FFF2-40B4-BE49-F238E27FC236}">
                <a16:creationId xmlns:a16="http://schemas.microsoft.com/office/drawing/2014/main" id="{A4E9770C-F075-1CF2-CB30-F052FD05B3D9}"/>
              </a:ext>
            </a:extLst>
          </p:cNvPr>
          <p:cNvPicPr>
            <a:picLocks noChangeAspect="1"/>
          </p:cNvPicPr>
          <p:nvPr/>
        </p:nvPicPr>
        <p:blipFill>
          <a:blip r:embed="rId3"/>
          <a:stretch>
            <a:fillRect/>
          </a:stretch>
        </p:blipFill>
        <p:spPr>
          <a:xfrm>
            <a:off x="2693331" y="1754512"/>
            <a:ext cx="1315457" cy="1193632"/>
          </a:xfrm>
          <a:prstGeom prst="rect">
            <a:avLst/>
          </a:prstGeom>
        </p:spPr>
      </p:pic>
      <p:pic>
        <p:nvPicPr>
          <p:cNvPr id="6" name="Picture 5">
            <a:extLst>
              <a:ext uri="{FF2B5EF4-FFF2-40B4-BE49-F238E27FC236}">
                <a16:creationId xmlns:a16="http://schemas.microsoft.com/office/drawing/2014/main" id="{B2B24F91-B41F-6E02-32CB-5E53686839DB}"/>
              </a:ext>
            </a:extLst>
          </p:cNvPr>
          <p:cNvPicPr>
            <a:picLocks noChangeAspect="1"/>
          </p:cNvPicPr>
          <p:nvPr/>
        </p:nvPicPr>
        <p:blipFill>
          <a:blip r:embed="rId4"/>
          <a:stretch>
            <a:fillRect/>
          </a:stretch>
        </p:blipFill>
        <p:spPr>
          <a:xfrm>
            <a:off x="4492425" y="1604160"/>
            <a:ext cx="2696449" cy="1343984"/>
          </a:xfrm>
          <a:prstGeom prst="rect">
            <a:avLst/>
          </a:prstGeom>
        </p:spPr>
      </p:pic>
      <p:pic>
        <p:nvPicPr>
          <p:cNvPr id="7" name="Picture 6">
            <a:extLst>
              <a:ext uri="{FF2B5EF4-FFF2-40B4-BE49-F238E27FC236}">
                <a16:creationId xmlns:a16="http://schemas.microsoft.com/office/drawing/2014/main" id="{65BBB9E3-4A7A-ACF6-21F7-B2F56C540D42}"/>
              </a:ext>
            </a:extLst>
          </p:cNvPr>
          <p:cNvPicPr>
            <a:picLocks noChangeAspect="1"/>
          </p:cNvPicPr>
          <p:nvPr/>
        </p:nvPicPr>
        <p:blipFill>
          <a:blip r:embed="rId5"/>
          <a:stretch>
            <a:fillRect/>
          </a:stretch>
        </p:blipFill>
        <p:spPr>
          <a:xfrm>
            <a:off x="7802524" y="1599919"/>
            <a:ext cx="2696449" cy="1348225"/>
          </a:xfrm>
          <a:prstGeom prst="rect">
            <a:avLst/>
          </a:prstGeom>
        </p:spPr>
      </p:pic>
      <p:pic>
        <p:nvPicPr>
          <p:cNvPr id="8" name="Picture 7">
            <a:extLst>
              <a:ext uri="{FF2B5EF4-FFF2-40B4-BE49-F238E27FC236}">
                <a16:creationId xmlns:a16="http://schemas.microsoft.com/office/drawing/2014/main" id="{D0C80C72-83A0-F3A4-1596-3C1ED77D6FF7}"/>
              </a:ext>
            </a:extLst>
          </p:cNvPr>
          <p:cNvPicPr>
            <a:picLocks noChangeAspect="1"/>
          </p:cNvPicPr>
          <p:nvPr/>
        </p:nvPicPr>
        <p:blipFill>
          <a:blip r:embed="rId6"/>
          <a:stretch>
            <a:fillRect/>
          </a:stretch>
        </p:blipFill>
        <p:spPr>
          <a:xfrm>
            <a:off x="282036" y="3429000"/>
            <a:ext cx="3300747" cy="925981"/>
          </a:xfrm>
          <a:prstGeom prst="rect">
            <a:avLst/>
          </a:prstGeom>
        </p:spPr>
      </p:pic>
      <p:sp>
        <p:nvSpPr>
          <p:cNvPr id="10" name="TextBox 9">
            <a:extLst>
              <a:ext uri="{FF2B5EF4-FFF2-40B4-BE49-F238E27FC236}">
                <a16:creationId xmlns:a16="http://schemas.microsoft.com/office/drawing/2014/main" id="{91594ED7-36D6-F46B-B4CE-CB3C12FE5D89}"/>
              </a:ext>
            </a:extLst>
          </p:cNvPr>
          <p:cNvSpPr txBox="1"/>
          <p:nvPr/>
        </p:nvSpPr>
        <p:spPr>
          <a:xfrm>
            <a:off x="4138326" y="3564186"/>
            <a:ext cx="6877118" cy="923330"/>
          </a:xfrm>
          <a:prstGeom prst="rect">
            <a:avLst/>
          </a:prstGeom>
          <a:noFill/>
        </p:spPr>
        <p:txBody>
          <a:bodyPr wrap="square">
            <a:spAutoFit/>
          </a:bodyPr>
          <a:lstStyle/>
          <a:p>
            <a:pPr marL="285750" indent="-285750">
              <a:buFont typeface="Arial" panose="020B0604020202020204" pitchFamily="34" charset="0"/>
              <a:buChar char="•"/>
            </a:pPr>
            <a:r>
              <a:rPr lang="en-IN" sz="1800" dirty="0"/>
              <a:t>Programming Language: Python </a:t>
            </a:r>
          </a:p>
          <a:p>
            <a:pPr marL="285750" indent="-285750">
              <a:buFont typeface="Arial" panose="020B0604020202020204" pitchFamily="34" charset="0"/>
              <a:buChar char="•"/>
            </a:pPr>
            <a:r>
              <a:rPr lang="en-IN" sz="1800" dirty="0"/>
              <a:t> Python Libraries: NumPy, Pandas</a:t>
            </a:r>
          </a:p>
          <a:p>
            <a:pPr marL="285750" indent="-285750">
              <a:buFont typeface="Arial" panose="020B0604020202020204" pitchFamily="34" charset="0"/>
              <a:buChar char="•"/>
            </a:pPr>
            <a:r>
              <a:rPr lang="en-IN" sz="1800" dirty="0"/>
              <a:t> Business Intelligence Tools: Excel, Tableau    </a:t>
            </a:r>
          </a:p>
        </p:txBody>
      </p:sp>
    </p:spTree>
    <p:extLst>
      <p:ext uri="{BB962C8B-B14F-4D97-AF65-F5344CB8AC3E}">
        <p14:creationId xmlns:p14="http://schemas.microsoft.com/office/powerpoint/2010/main" val="114720393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{42FC3260-1D85-475E-9B05-032DC1D38F19}tf10001108_win32</Template>
  <TotalTime>139</TotalTime>
  <Words>979</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Georgia</vt:lpstr>
      <vt:lpstr>Merriweather</vt:lpstr>
      <vt:lpstr>Segoe UI</vt:lpstr>
      <vt:lpstr>Segoe UI Light</vt:lpstr>
      <vt:lpstr>WelcomeDoc</vt:lpstr>
      <vt:lpstr>Amazon Sales Data Analysis</vt:lpstr>
      <vt:lpstr>Document Version Control:</vt:lpstr>
      <vt:lpstr>ABSTRACT:</vt:lpstr>
      <vt:lpstr>1 INTRODUCTION:</vt:lpstr>
      <vt:lpstr>SCOPE:</vt:lpstr>
      <vt:lpstr>3. Architecture Description</vt:lpstr>
      <vt:lpstr>3.2.Data Cleaning:</vt:lpstr>
      <vt:lpstr>GENERAL DESCRIPTION:</vt:lpstr>
      <vt:lpstr>TOOLS USED:</vt:lpstr>
      <vt:lpstr>Design Details:</vt:lpstr>
      <vt:lpstr>HOW TABLEAU WORKS:</vt:lpstr>
      <vt:lpstr>UNIT TEST CASES:</vt:lpstr>
      <vt:lpstr>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himanshu pewal</dc:creator>
  <cp:keywords/>
  <cp:lastModifiedBy>himanshu pewal</cp:lastModifiedBy>
  <cp:revision>3</cp:revision>
  <dcterms:created xsi:type="dcterms:W3CDTF">2023-01-31T20:36:08Z</dcterms:created>
  <dcterms:modified xsi:type="dcterms:W3CDTF">2023-02-06T11:58:00Z</dcterms:modified>
  <cp:version/>
</cp:coreProperties>
</file>