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manshu pewal" userId="f59843a1b08818d6" providerId="LiveId" clId="{2DC2DF93-9631-47E1-85CC-5A4B51AA8D56}"/>
    <pc:docChg chg="modSld">
      <pc:chgData name="himanshu pewal" userId="f59843a1b08818d6" providerId="LiveId" clId="{2DC2DF93-9631-47E1-85CC-5A4B51AA8D56}" dt="2023-01-31T22:00:05.380" v="3" actId="1076"/>
      <pc:docMkLst>
        <pc:docMk/>
      </pc:docMkLst>
      <pc:sldChg chg="modSp mod">
        <pc:chgData name="himanshu pewal" userId="f59843a1b08818d6" providerId="LiveId" clId="{2DC2DF93-9631-47E1-85CC-5A4B51AA8D56}" dt="2023-01-31T21:42:47.159" v="0" actId="1076"/>
        <pc:sldMkLst>
          <pc:docMk/>
          <pc:sldMk cId="2690302067" sldId="262"/>
        </pc:sldMkLst>
        <pc:picChg chg="mod">
          <ac:chgData name="himanshu pewal" userId="f59843a1b08818d6" providerId="LiveId" clId="{2DC2DF93-9631-47E1-85CC-5A4B51AA8D56}" dt="2023-01-31T21:42:47.159" v="0" actId="1076"/>
          <ac:picMkLst>
            <pc:docMk/>
            <pc:sldMk cId="2690302067" sldId="262"/>
            <ac:picMk id="9" creationId="{812638B6-7EE5-4218-8DBB-F8520367D63C}"/>
          </ac:picMkLst>
        </pc:picChg>
      </pc:sldChg>
      <pc:sldChg chg="modSp mod">
        <pc:chgData name="himanshu pewal" userId="f59843a1b08818d6" providerId="LiveId" clId="{2DC2DF93-9631-47E1-85CC-5A4B51AA8D56}" dt="2023-01-31T22:00:05.380" v="3" actId="1076"/>
        <pc:sldMkLst>
          <pc:docMk/>
          <pc:sldMk cId="643673593" sldId="267"/>
        </pc:sldMkLst>
        <pc:spChg chg="mod">
          <ac:chgData name="himanshu pewal" userId="f59843a1b08818d6" providerId="LiveId" clId="{2DC2DF93-9631-47E1-85CC-5A4B51AA8D56}" dt="2023-01-31T22:00:05.380" v="3" actId="1076"/>
          <ac:spMkLst>
            <pc:docMk/>
            <pc:sldMk cId="643673593" sldId="267"/>
            <ac:spMk id="2" creationId="{D04D1783-5E9A-7FE5-1702-1FDD512DE4E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57B428-F5E6-4F36-BFCF-9F3A4DBA5910}"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9FD34F-65F7-4038-A1C0-2554D64D2DB0}" type="slidenum">
              <a:rPr lang="en-IN" smtClean="0"/>
              <a:t>‹#›</a:t>
            </a:fld>
            <a:endParaRPr lang="en-IN"/>
          </a:p>
        </p:txBody>
      </p:sp>
    </p:spTree>
    <p:extLst>
      <p:ext uri="{BB962C8B-B14F-4D97-AF65-F5344CB8AC3E}">
        <p14:creationId xmlns:p14="http://schemas.microsoft.com/office/powerpoint/2010/main" val="631098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57B428-F5E6-4F36-BFCF-9F3A4DBA5910}"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9FD34F-65F7-4038-A1C0-2554D64D2DB0}" type="slidenum">
              <a:rPr lang="en-IN" smtClean="0"/>
              <a:t>‹#›</a:t>
            </a:fld>
            <a:endParaRPr lang="en-IN"/>
          </a:p>
        </p:txBody>
      </p:sp>
    </p:spTree>
    <p:extLst>
      <p:ext uri="{BB962C8B-B14F-4D97-AF65-F5344CB8AC3E}">
        <p14:creationId xmlns:p14="http://schemas.microsoft.com/office/powerpoint/2010/main" val="3196904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57B428-F5E6-4F36-BFCF-9F3A4DBA5910}"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9FD34F-65F7-4038-A1C0-2554D64D2DB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01657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57B428-F5E6-4F36-BFCF-9F3A4DBA5910}"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9FD34F-65F7-4038-A1C0-2554D64D2DB0}" type="slidenum">
              <a:rPr lang="en-IN" smtClean="0"/>
              <a:t>‹#›</a:t>
            </a:fld>
            <a:endParaRPr lang="en-IN"/>
          </a:p>
        </p:txBody>
      </p:sp>
    </p:spTree>
    <p:extLst>
      <p:ext uri="{BB962C8B-B14F-4D97-AF65-F5344CB8AC3E}">
        <p14:creationId xmlns:p14="http://schemas.microsoft.com/office/powerpoint/2010/main" val="3630108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57B428-F5E6-4F36-BFCF-9F3A4DBA5910}"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9FD34F-65F7-4038-A1C0-2554D64D2DB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904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57B428-F5E6-4F36-BFCF-9F3A4DBA5910}"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9FD34F-65F7-4038-A1C0-2554D64D2DB0}" type="slidenum">
              <a:rPr lang="en-IN" smtClean="0"/>
              <a:t>‹#›</a:t>
            </a:fld>
            <a:endParaRPr lang="en-IN"/>
          </a:p>
        </p:txBody>
      </p:sp>
    </p:spTree>
    <p:extLst>
      <p:ext uri="{BB962C8B-B14F-4D97-AF65-F5344CB8AC3E}">
        <p14:creationId xmlns:p14="http://schemas.microsoft.com/office/powerpoint/2010/main" val="3827508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57B428-F5E6-4F36-BFCF-9F3A4DBA5910}"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9FD34F-65F7-4038-A1C0-2554D64D2DB0}" type="slidenum">
              <a:rPr lang="en-IN" smtClean="0"/>
              <a:t>‹#›</a:t>
            </a:fld>
            <a:endParaRPr lang="en-IN"/>
          </a:p>
        </p:txBody>
      </p:sp>
    </p:spTree>
    <p:extLst>
      <p:ext uri="{BB962C8B-B14F-4D97-AF65-F5344CB8AC3E}">
        <p14:creationId xmlns:p14="http://schemas.microsoft.com/office/powerpoint/2010/main" val="3542435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57B428-F5E6-4F36-BFCF-9F3A4DBA5910}"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9FD34F-65F7-4038-A1C0-2554D64D2DB0}" type="slidenum">
              <a:rPr lang="en-IN" smtClean="0"/>
              <a:t>‹#›</a:t>
            </a:fld>
            <a:endParaRPr lang="en-IN"/>
          </a:p>
        </p:txBody>
      </p:sp>
    </p:spTree>
    <p:extLst>
      <p:ext uri="{BB962C8B-B14F-4D97-AF65-F5344CB8AC3E}">
        <p14:creationId xmlns:p14="http://schemas.microsoft.com/office/powerpoint/2010/main" val="3046146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57B428-F5E6-4F36-BFCF-9F3A4DBA5910}"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9FD34F-65F7-4038-A1C0-2554D64D2DB0}" type="slidenum">
              <a:rPr lang="en-IN" smtClean="0"/>
              <a:t>‹#›</a:t>
            </a:fld>
            <a:endParaRPr lang="en-IN"/>
          </a:p>
        </p:txBody>
      </p:sp>
    </p:spTree>
    <p:extLst>
      <p:ext uri="{BB962C8B-B14F-4D97-AF65-F5344CB8AC3E}">
        <p14:creationId xmlns:p14="http://schemas.microsoft.com/office/powerpoint/2010/main" val="147202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57B428-F5E6-4F36-BFCF-9F3A4DBA5910}"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9FD34F-65F7-4038-A1C0-2554D64D2DB0}" type="slidenum">
              <a:rPr lang="en-IN" smtClean="0"/>
              <a:t>‹#›</a:t>
            </a:fld>
            <a:endParaRPr lang="en-IN"/>
          </a:p>
        </p:txBody>
      </p:sp>
    </p:spTree>
    <p:extLst>
      <p:ext uri="{BB962C8B-B14F-4D97-AF65-F5344CB8AC3E}">
        <p14:creationId xmlns:p14="http://schemas.microsoft.com/office/powerpoint/2010/main" val="67310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57B428-F5E6-4F36-BFCF-9F3A4DBA5910}" type="datetimeFigureOut">
              <a:rPr lang="en-IN" smtClean="0"/>
              <a:t>01-02-2023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9FD34F-65F7-4038-A1C0-2554D64D2DB0}" type="slidenum">
              <a:rPr lang="en-IN" smtClean="0"/>
              <a:t>‹#›</a:t>
            </a:fld>
            <a:endParaRPr lang="en-IN"/>
          </a:p>
        </p:txBody>
      </p:sp>
    </p:spTree>
    <p:extLst>
      <p:ext uri="{BB962C8B-B14F-4D97-AF65-F5344CB8AC3E}">
        <p14:creationId xmlns:p14="http://schemas.microsoft.com/office/powerpoint/2010/main" val="75496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57B428-F5E6-4F36-BFCF-9F3A4DBA5910}" type="datetimeFigureOut">
              <a:rPr lang="en-IN" smtClean="0"/>
              <a:t>01-02-2023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9FD34F-65F7-4038-A1C0-2554D64D2DB0}" type="slidenum">
              <a:rPr lang="en-IN" smtClean="0"/>
              <a:t>‹#›</a:t>
            </a:fld>
            <a:endParaRPr lang="en-IN"/>
          </a:p>
        </p:txBody>
      </p:sp>
    </p:spTree>
    <p:extLst>
      <p:ext uri="{BB962C8B-B14F-4D97-AF65-F5344CB8AC3E}">
        <p14:creationId xmlns:p14="http://schemas.microsoft.com/office/powerpoint/2010/main" val="87497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57B428-F5E6-4F36-BFCF-9F3A4DBA5910}" type="datetimeFigureOut">
              <a:rPr lang="en-IN" smtClean="0"/>
              <a:t>01-02-2023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9FD34F-65F7-4038-A1C0-2554D64D2DB0}" type="slidenum">
              <a:rPr lang="en-IN" smtClean="0"/>
              <a:t>‹#›</a:t>
            </a:fld>
            <a:endParaRPr lang="en-IN"/>
          </a:p>
        </p:txBody>
      </p:sp>
    </p:spTree>
    <p:extLst>
      <p:ext uri="{BB962C8B-B14F-4D97-AF65-F5344CB8AC3E}">
        <p14:creationId xmlns:p14="http://schemas.microsoft.com/office/powerpoint/2010/main" val="1209981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57B428-F5E6-4F36-BFCF-9F3A4DBA5910}" type="datetimeFigureOut">
              <a:rPr lang="en-IN" smtClean="0"/>
              <a:t>01-02-2023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9FD34F-65F7-4038-A1C0-2554D64D2DB0}" type="slidenum">
              <a:rPr lang="en-IN" smtClean="0"/>
              <a:t>‹#›</a:t>
            </a:fld>
            <a:endParaRPr lang="en-IN"/>
          </a:p>
        </p:txBody>
      </p:sp>
    </p:spTree>
    <p:extLst>
      <p:ext uri="{BB962C8B-B14F-4D97-AF65-F5344CB8AC3E}">
        <p14:creationId xmlns:p14="http://schemas.microsoft.com/office/powerpoint/2010/main" val="2866406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57B428-F5E6-4F36-BFCF-9F3A4DBA5910}" type="datetimeFigureOut">
              <a:rPr lang="en-IN" smtClean="0"/>
              <a:t>01-02-2023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9FD34F-65F7-4038-A1C0-2554D64D2DB0}" type="slidenum">
              <a:rPr lang="en-IN" smtClean="0"/>
              <a:t>‹#›</a:t>
            </a:fld>
            <a:endParaRPr lang="en-IN"/>
          </a:p>
        </p:txBody>
      </p:sp>
    </p:spTree>
    <p:extLst>
      <p:ext uri="{BB962C8B-B14F-4D97-AF65-F5344CB8AC3E}">
        <p14:creationId xmlns:p14="http://schemas.microsoft.com/office/powerpoint/2010/main" val="677428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57B428-F5E6-4F36-BFCF-9F3A4DBA5910}" type="datetimeFigureOut">
              <a:rPr lang="en-IN" smtClean="0"/>
              <a:t>01-02-2023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9FD34F-65F7-4038-A1C0-2554D64D2DB0}" type="slidenum">
              <a:rPr lang="en-IN" smtClean="0"/>
              <a:t>‹#›</a:t>
            </a:fld>
            <a:endParaRPr lang="en-IN"/>
          </a:p>
        </p:txBody>
      </p:sp>
    </p:spTree>
    <p:extLst>
      <p:ext uri="{BB962C8B-B14F-4D97-AF65-F5344CB8AC3E}">
        <p14:creationId xmlns:p14="http://schemas.microsoft.com/office/powerpoint/2010/main" val="339466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57B428-F5E6-4F36-BFCF-9F3A4DBA5910}" type="datetimeFigureOut">
              <a:rPr lang="en-IN" smtClean="0"/>
              <a:t>01-02-2023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9FD34F-65F7-4038-A1C0-2554D64D2DB0}" type="slidenum">
              <a:rPr lang="en-IN" smtClean="0"/>
              <a:t>‹#›</a:t>
            </a:fld>
            <a:endParaRPr lang="en-IN"/>
          </a:p>
        </p:txBody>
      </p:sp>
    </p:spTree>
    <p:extLst>
      <p:ext uri="{BB962C8B-B14F-4D97-AF65-F5344CB8AC3E}">
        <p14:creationId xmlns:p14="http://schemas.microsoft.com/office/powerpoint/2010/main" val="73350795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B1D21F9-D8B6-E297-C275-DEA75B4CD7D1}"/>
              </a:ext>
            </a:extLst>
          </p:cNvPr>
          <p:cNvSpPr>
            <a:spLocks noGrp="1"/>
          </p:cNvSpPr>
          <p:nvPr>
            <p:ph type="subTitle" idx="1"/>
          </p:nvPr>
        </p:nvSpPr>
        <p:spPr>
          <a:xfrm>
            <a:off x="2794958" y="177197"/>
            <a:ext cx="5781203" cy="572213"/>
          </a:xfrm>
        </p:spPr>
        <p:txBody>
          <a:bodyPr>
            <a:normAutofit lnSpcReduction="10000"/>
          </a:bodyPr>
          <a:lstStyle/>
          <a:p>
            <a:r>
              <a:rPr lang="en-IN" sz="3200" dirty="0">
                <a:solidFill>
                  <a:schemeClr val="tx1"/>
                </a:solidFill>
              </a:rPr>
              <a:t>Amazon Sales Data Analysis</a:t>
            </a:r>
          </a:p>
        </p:txBody>
      </p:sp>
      <p:pic>
        <p:nvPicPr>
          <p:cNvPr id="7" name="Picture 6">
            <a:extLst>
              <a:ext uri="{FF2B5EF4-FFF2-40B4-BE49-F238E27FC236}">
                <a16:creationId xmlns:a16="http://schemas.microsoft.com/office/drawing/2014/main" id="{ED561EEF-176C-B6BB-EF3D-80C2BDDA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2255" y="176566"/>
            <a:ext cx="1914525" cy="485775"/>
          </a:xfrm>
          <a:prstGeom prst="rect">
            <a:avLst/>
          </a:prstGeom>
        </p:spPr>
      </p:pic>
      <p:sp>
        <p:nvSpPr>
          <p:cNvPr id="8" name="TextBox 7">
            <a:extLst>
              <a:ext uri="{FF2B5EF4-FFF2-40B4-BE49-F238E27FC236}">
                <a16:creationId xmlns:a16="http://schemas.microsoft.com/office/drawing/2014/main" id="{DFB48336-F74A-E313-B304-6813D84507A5}"/>
              </a:ext>
            </a:extLst>
          </p:cNvPr>
          <p:cNvSpPr txBox="1"/>
          <p:nvPr/>
        </p:nvSpPr>
        <p:spPr>
          <a:xfrm>
            <a:off x="3581400" y="1335116"/>
            <a:ext cx="4425352" cy="707886"/>
          </a:xfrm>
          <a:prstGeom prst="rect">
            <a:avLst/>
          </a:prstGeom>
          <a:noFill/>
        </p:spPr>
        <p:txBody>
          <a:bodyPr wrap="square" rtlCol="0">
            <a:spAutoFit/>
          </a:bodyPr>
          <a:lstStyle/>
          <a:p>
            <a:r>
              <a:rPr lang="en-IN" sz="4000" dirty="0">
                <a:solidFill>
                  <a:schemeClr val="accent1">
                    <a:lumMod val="50000"/>
                  </a:schemeClr>
                </a:solidFill>
              </a:rPr>
              <a:t>Architecture Design </a:t>
            </a:r>
          </a:p>
        </p:txBody>
      </p:sp>
      <p:graphicFrame>
        <p:nvGraphicFramePr>
          <p:cNvPr id="11" name="Table 11">
            <a:extLst>
              <a:ext uri="{FF2B5EF4-FFF2-40B4-BE49-F238E27FC236}">
                <a16:creationId xmlns:a16="http://schemas.microsoft.com/office/drawing/2014/main" id="{E730D39D-DB93-8C0E-0178-D7A4F1F35B35}"/>
              </a:ext>
            </a:extLst>
          </p:cNvPr>
          <p:cNvGraphicFramePr>
            <a:graphicFrameLocks noGrp="1"/>
          </p:cNvGraphicFramePr>
          <p:nvPr>
            <p:extLst>
              <p:ext uri="{D42A27DB-BD31-4B8C-83A1-F6EECF244321}">
                <p14:modId xmlns:p14="http://schemas.microsoft.com/office/powerpoint/2010/main" val="3263056400"/>
              </p:ext>
            </p:extLst>
          </p:nvPr>
        </p:nvGraphicFramePr>
        <p:xfrm>
          <a:off x="3203548" y="2793713"/>
          <a:ext cx="4913910" cy="1097280"/>
        </p:xfrm>
        <a:graphic>
          <a:graphicData uri="http://schemas.openxmlformats.org/drawingml/2006/table">
            <a:tbl>
              <a:tblPr firstRow="1" bandRow="1">
                <a:tableStyleId>{5C22544A-7EE6-4342-B048-85BDC9FD1C3A}</a:tableStyleId>
              </a:tblPr>
              <a:tblGrid>
                <a:gridCol w="4913910">
                  <a:extLst>
                    <a:ext uri="{9D8B030D-6E8A-4147-A177-3AD203B41FA5}">
                      <a16:colId xmlns:a16="http://schemas.microsoft.com/office/drawing/2014/main" val="3591656045"/>
                    </a:ext>
                  </a:extLst>
                </a:gridCol>
              </a:tblGrid>
              <a:tr h="0">
                <a:tc>
                  <a:txBody>
                    <a:bodyPr/>
                    <a:lstStyle/>
                    <a:p>
                      <a:r>
                        <a:rPr lang="en-IN" dirty="0"/>
                        <a:t>WRITTEN BY -  Himanshu Pewal</a:t>
                      </a:r>
                    </a:p>
                  </a:txBody>
                  <a:tcPr/>
                </a:tc>
                <a:extLst>
                  <a:ext uri="{0D108BD9-81ED-4DB2-BD59-A6C34878D82A}">
                    <a16:rowId xmlns:a16="http://schemas.microsoft.com/office/drawing/2014/main" val="846301915"/>
                  </a:ext>
                </a:extLst>
              </a:tr>
              <a:tr h="342181">
                <a:tc>
                  <a:txBody>
                    <a:bodyPr/>
                    <a:lstStyle/>
                    <a:p>
                      <a:r>
                        <a:rPr lang="en-IN" dirty="0"/>
                        <a:t>Document Version - 1</a:t>
                      </a:r>
                    </a:p>
                  </a:txBody>
                  <a:tcPr/>
                </a:tc>
                <a:extLst>
                  <a:ext uri="{0D108BD9-81ED-4DB2-BD59-A6C34878D82A}">
                    <a16:rowId xmlns:a16="http://schemas.microsoft.com/office/drawing/2014/main" val="2711582745"/>
                  </a:ext>
                </a:extLst>
              </a:tr>
              <a:tr h="342181">
                <a:tc>
                  <a:txBody>
                    <a:bodyPr/>
                    <a:lstStyle/>
                    <a:p>
                      <a:endParaRPr lang="en-IN" dirty="0"/>
                    </a:p>
                  </a:txBody>
                  <a:tcPr/>
                </a:tc>
                <a:extLst>
                  <a:ext uri="{0D108BD9-81ED-4DB2-BD59-A6C34878D82A}">
                    <a16:rowId xmlns:a16="http://schemas.microsoft.com/office/drawing/2014/main" val="3722713977"/>
                  </a:ext>
                </a:extLst>
              </a:tr>
            </a:tbl>
          </a:graphicData>
        </a:graphic>
      </p:graphicFrame>
    </p:spTree>
    <p:extLst>
      <p:ext uri="{BB962C8B-B14F-4D97-AF65-F5344CB8AC3E}">
        <p14:creationId xmlns:p14="http://schemas.microsoft.com/office/powerpoint/2010/main" val="314596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7902-9595-002C-B2D4-7504D89DEABC}"/>
              </a:ext>
            </a:extLst>
          </p:cNvPr>
          <p:cNvSpPr>
            <a:spLocks noGrp="1"/>
          </p:cNvSpPr>
          <p:nvPr>
            <p:ph type="ctrTitle"/>
          </p:nvPr>
        </p:nvSpPr>
        <p:spPr>
          <a:xfrm>
            <a:off x="1213453" y="206619"/>
            <a:ext cx="7766936" cy="1646302"/>
          </a:xfrm>
        </p:spPr>
        <p:txBody>
          <a:bodyPr/>
          <a:lstStyle/>
          <a:p>
            <a:pPr algn="l" fontAlgn="base"/>
            <a:r>
              <a:rPr lang="en-US" sz="2400" b="0" i="0" dirty="0">
                <a:solidFill>
                  <a:srgbClr val="444444"/>
                </a:solidFill>
                <a:effectLst/>
                <a:latin typeface="Georgia" panose="02040502050405020303" pitchFamily="18" charset="0"/>
              </a:rPr>
              <a:t>Tableau Server Components:</a:t>
            </a:r>
            <a:br>
              <a:rPr lang="en-US" sz="2400" b="0" i="0" dirty="0">
                <a:solidFill>
                  <a:srgbClr val="444444"/>
                </a:solidFill>
                <a:effectLst/>
                <a:latin typeface="Georgia" panose="02040502050405020303" pitchFamily="18" charset="0"/>
              </a:rPr>
            </a:br>
            <a:br>
              <a:rPr lang="en-US" sz="800" b="0" i="0" dirty="0">
                <a:solidFill>
                  <a:srgbClr val="444444"/>
                </a:solidFill>
                <a:effectLst/>
                <a:latin typeface="Georgia" panose="02040502050405020303" pitchFamily="18" charset="0"/>
              </a:rPr>
            </a:br>
            <a:r>
              <a:rPr lang="en-US" sz="1200" b="0" i="0" dirty="0">
                <a:solidFill>
                  <a:srgbClr val="444444"/>
                </a:solidFill>
                <a:effectLst/>
                <a:latin typeface="Georgia" panose="02040502050405020303" pitchFamily="18" charset="0"/>
              </a:rPr>
              <a:t>Tableau Server is an important component in the Tableau architecture as it is thoughtfully designed to manage and execute crucial processes. Tableau Server as it is a core component and helps to understand Tableau better.</a:t>
            </a:r>
            <a:br>
              <a:rPr lang="en-US" sz="1200" b="0" i="0" dirty="0">
                <a:solidFill>
                  <a:srgbClr val="444444"/>
                </a:solidFill>
                <a:effectLst/>
                <a:latin typeface="Georgia" panose="02040502050405020303" pitchFamily="18" charset="0"/>
              </a:rPr>
            </a:br>
            <a:br>
              <a:rPr lang="en-US" sz="800" b="0" i="0" dirty="0">
                <a:solidFill>
                  <a:srgbClr val="444444"/>
                </a:solidFill>
                <a:effectLst/>
                <a:latin typeface="Georgia" panose="02040502050405020303" pitchFamily="18" charset="0"/>
              </a:rPr>
            </a:br>
            <a:endParaRPr lang="en-IN" sz="1200" dirty="0"/>
          </a:p>
        </p:txBody>
      </p:sp>
      <p:pic>
        <p:nvPicPr>
          <p:cNvPr id="5" name="Picture 4">
            <a:extLst>
              <a:ext uri="{FF2B5EF4-FFF2-40B4-BE49-F238E27FC236}">
                <a16:creationId xmlns:a16="http://schemas.microsoft.com/office/drawing/2014/main" id="{77CCF77B-2593-65FC-828E-33F5B0AC3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692" y="1618755"/>
            <a:ext cx="6656458" cy="4641924"/>
          </a:xfrm>
          <a:prstGeom prst="rect">
            <a:avLst/>
          </a:prstGeom>
        </p:spPr>
      </p:pic>
    </p:spTree>
    <p:extLst>
      <p:ext uri="{BB962C8B-B14F-4D97-AF65-F5344CB8AC3E}">
        <p14:creationId xmlns:p14="http://schemas.microsoft.com/office/powerpoint/2010/main" val="1231666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38B7-0352-9412-2A52-2DE83C951D13}"/>
              </a:ext>
            </a:extLst>
          </p:cNvPr>
          <p:cNvSpPr>
            <a:spLocks noGrp="1"/>
          </p:cNvSpPr>
          <p:nvPr>
            <p:ph type="title"/>
          </p:nvPr>
        </p:nvSpPr>
        <p:spPr>
          <a:xfrm>
            <a:off x="727668" y="114650"/>
            <a:ext cx="8596668" cy="640359"/>
          </a:xfrm>
        </p:spPr>
        <p:txBody>
          <a:bodyPr/>
          <a:lstStyle/>
          <a:p>
            <a:r>
              <a:rPr lang="en-IN" dirty="0"/>
              <a:t>TABLEAU DASHBOARD:</a:t>
            </a:r>
          </a:p>
        </p:txBody>
      </p:sp>
      <p:pic>
        <p:nvPicPr>
          <p:cNvPr id="11" name="Picture 10">
            <a:extLst>
              <a:ext uri="{FF2B5EF4-FFF2-40B4-BE49-F238E27FC236}">
                <a16:creationId xmlns:a16="http://schemas.microsoft.com/office/drawing/2014/main" id="{0B63A0F7-D080-F95B-FB38-BE2EFC5E4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24" y="662730"/>
            <a:ext cx="5056231" cy="5980883"/>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BAE7049A-FC5B-37CD-DF20-D4119381F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1972" y="662730"/>
            <a:ext cx="5634804" cy="59808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7811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D1783-5E9A-7FE5-1702-1FDD512DE4E6}"/>
              </a:ext>
            </a:extLst>
          </p:cNvPr>
          <p:cNvSpPr>
            <a:spLocks noGrp="1"/>
          </p:cNvSpPr>
          <p:nvPr>
            <p:ph type="ctrTitle"/>
          </p:nvPr>
        </p:nvSpPr>
        <p:spPr>
          <a:xfrm>
            <a:off x="970171" y="1040235"/>
            <a:ext cx="9046283" cy="2263981"/>
          </a:xfrm>
        </p:spPr>
        <p:txBody>
          <a:bodyPr/>
          <a:lstStyle/>
          <a:p>
            <a:pPr algn="l">
              <a:lnSpc>
                <a:spcPct val="150000"/>
              </a:lnSpc>
            </a:pPr>
            <a:r>
              <a:rPr lang="en-US" sz="3600" b="0" i="0" dirty="0">
                <a:solidFill>
                  <a:srgbClr val="333333"/>
                </a:solidFill>
                <a:effectLst/>
                <a:latin typeface="Benton Sans Book"/>
              </a:rPr>
              <a:t>Tableau Deployment:</a:t>
            </a:r>
            <a:br>
              <a:rPr lang="en-US" sz="800" b="0" i="0" dirty="0">
                <a:solidFill>
                  <a:srgbClr val="333333"/>
                </a:solidFill>
                <a:effectLst/>
                <a:latin typeface="Benton Sans Book"/>
              </a:rPr>
            </a:br>
            <a:br>
              <a:rPr lang="en-US" sz="800" b="0" i="1" dirty="0">
                <a:solidFill>
                  <a:srgbClr val="757575"/>
                </a:solidFill>
                <a:effectLst/>
                <a:latin typeface="Merriweather" panose="00000500000000000000" pitchFamily="2" charset="0"/>
              </a:rPr>
            </a:br>
            <a:br>
              <a:rPr lang="en-US" sz="1200" b="0" i="1" dirty="0">
                <a:solidFill>
                  <a:srgbClr val="757575"/>
                </a:solidFill>
                <a:effectLst/>
                <a:latin typeface="Merriweather" panose="00000500000000000000" pitchFamily="2" charset="0"/>
              </a:rPr>
            </a:br>
            <a:r>
              <a:rPr lang="en-US" sz="1200" b="0" i="0" dirty="0">
                <a:solidFill>
                  <a:srgbClr val="333333"/>
                </a:solidFill>
                <a:effectLst/>
                <a:latin typeface="Georgia" panose="02040502050405020303" pitchFamily="18" charset="0"/>
              </a:rPr>
              <a:t>Prioritizing data and analytics couldn’t come at a better time. Your company, no matter what size, is already</a:t>
            </a:r>
            <a:br>
              <a:rPr lang="en-US" sz="1200" b="0" i="0" dirty="0">
                <a:solidFill>
                  <a:srgbClr val="333333"/>
                </a:solidFill>
                <a:effectLst/>
                <a:latin typeface="Georgia" panose="02040502050405020303" pitchFamily="18" charset="0"/>
              </a:rPr>
            </a:br>
            <a:r>
              <a:rPr lang="en-US" sz="1200" b="0" i="0" dirty="0">
                <a:solidFill>
                  <a:srgbClr val="333333"/>
                </a:solidFill>
                <a:effectLst/>
                <a:latin typeface="Georgia" panose="02040502050405020303" pitchFamily="18" charset="0"/>
              </a:rPr>
              <a:t> collecting data and most likely analyzing just a portion of it to solve business problems, gain competitive advantages, and drive enterprise transformation. With the explosive growth of enterprise data, database technologies, and the high demand for analytical skills, today’s most effective IT organizations have shifted their focus to enabling self-service by deploying and operating Tableau at scale, as well as organizing, orchestrating, and unifying disparate sources of data for business users and experts alike to author and consume content.</a:t>
            </a:r>
            <a:br>
              <a:rPr lang="en-US" sz="1100" b="0" i="0" dirty="0">
                <a:solidFill>
                  <a:srgbClr val="333333"/>
                </a:solidFill>
                <a:effectLst/>
                <a:latin typeface="Merriweather" panose="00000500000000000000" pitchFamily="2" charset="0"/>
              </a:rPr>
            </a:br>
            <a:endParaRPr lang="en-IN" sz="1100" dirty="0"/>
          </a:p>
        </p:txBody>
      </p:sp>
    </p:spTree>
    <p:extLst>
      <p:ext uri="{BB962C8B-B14F-4D97-AF65-F5344CB8AC3E}">
        <p14:creationId xmlns:p14="http://schemas.microsoft.com/office/powerpoint/2010/main" val="64367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482BD-B1B9-BA52-6122-D95F2E3BE51D}"/>
              </a:ext>
            </a:extLst>
          </p:cNvPr>
          <p:cNvSpPr>
            <a:spLocks noGrp="1"/>
          </p:cNvSpPr>
          <p:nvPr>
            <p:ph type="ctrTitle"/>
          </p:nvPr>
        </p:nvSpPr>
        <p:spPr>
          <a:xfrm>
            <a:off x="3132421" y="231783"/>
            <a:ext cx="4516228" cy="598728"/>
          </a:xfrm>
        </p:spPr>
        <p:txBody>
          <a:bodyPr/>
          <a:lstStyle/>
          <a:p>
            <a:r>
              <a:rPr lang="en-IN" sz="2800" dirty="0"/>
              <a:t>DOCUMENT CONTROL</a:t>
            </a:r>
          </a:p>
        </p:txBody>
      </p:sp>
      <p:sp>
        <p:nvSpPr>
          <p:cNvPr id="3" name="Subtitle 2">
            <a:extLst>
              <a:ext uri="{FF2B5EF4-FFF2-40B4-BE49-F238E27FC236}">
                <a16:creationId xmlns:a16="http://schemas.microsoft.com/office/drawing/2014/main" id="{688B8676-1440-7AC1-DDA5-E4A446A0DB41}"/>
              </a:ext>
            </a:extLst>
          </p:cNvPr>
          <p:cNvSpPr>
            <a:spLocks noGrp="1"/>
          </p:cNvSpPr>
          <p:nvPr>
            <p:ph type="subTitle" idx="1"/>
          </p:nvPr>
        </p:nvSpPr>
        <p:spPr>
          <a:xfrm>
            <a:off x="-145564" y="1283515"/>
            <a:ext cx="3811553" cy="411131"/>
          </a:xfrm>
        </p:spPr>
        <p:txBody>
          <a:bodyPr>
            <a:noAutofit/>
          </a:bodyPr>
          <a:lstStyle/>
          <a:p>
            <a:pPr algn="ctr"/>
            <a:r>
              <a:rPr lang="en-IN" sz="2000" b="1" u="sng" dirty="0">
                <a:solidFill>
                  <a:schemeClr val="tx1"/>
                </a:solidFill>
              </a:rPr>
              <a:t>CHANGE RECORD :</a:t>
            </a:r>
          </a:p>
        </p:txBody>
      </p:sp>
      <p:pic>
        <p:nvPicPr>
          <p:cNvPr id="5" name="Picture 4">
            <a:extLst>
              <a:ext uri="{FF2B5EF4-FFF2-40B4-BE49-F238E27FC236}">
                <a16:creationId xmlns:a16="http://schemas.microsoft.com/office/drawing/2014/main" id="{317F5EFD-811E-685C-9A39-A3921D1B3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5020" y="344736"/>
            <a:ext cx="1914525" cy="485775"/>
          </a:xfrm>
          <a:prstGeom prst="rect">
            <a:avLst/>
          </a:prstGeom>
        </p:spPr>
      </p:pic>
      <p:graphicFrame>
        <p:nvGraphicFramePr>
          <p:cNvPr id="6" name="Table 6">
            <a:extLst>
              <a:ext uri="{FF2B5EF4-FFF2-40B4-BE49-F238E27FC236}">
                <a16:creationId xmlns:a16="http://schemas.microsoft.com/office/drawing/2014/main" id="{D7B6BBD0-849B-1816-1B1F-B0B116EE4ED1}"/>
              </a:ext>
            </a:extLst>
          </p:cNvPr>
          <p:cNvGraphicFramePr>
            <a:graphicFrameLocks noGrp="1"/>
          </p:cNvGraphicFramePr>
          <p:nvPr>
            <p:extLst>
              <p:ext uri="{D42A27DB-BD31-4B8C-83A1-F6EECF244321}">
                <p14:modId xmlns:p14="http://schemas.microsoft.com/office/powerpoint/2010/main" val="3967407642"/>
              </p:ext>
            </p:extLst>
          </p:nvPr>
        </p:nvGraphicFramePr>
        <p:xfrm>
          <a:off x="765261" y="1719883"/>
          <a:ext cx="8638798" cy="1938609"/>
        </p:xfrm>
        <a:graphic>
          <a:graphicData uri="http://schemas.openxmlformats.org/drawingml/2006/table">
            <a:tbl>
              <a:tblPr firstRow="1" bandRow="1">
                <a:tableStyleId>{0E3FDE45-AF77-4B5C-9715-49D594BDF05E}</a:tableStyleId>
              </a:tblPr>
              <a:tblGrid>
                <a:gridCol w="2159700">
                  <a:extLst>
                    <a:ext uri="{9D8B030D-6E8A-4147-A177-3AD203B41FA5}">
                      <a16:colId xmlns:a16="http://schemas.microsoft.com/office/drawing/2014/main" val="3658763500"/>
                    </a:ext>
                  </a:extLst>
                </a:gridCol>
                <a:gridCol w="1471375">
                  <a:extLst>
                    <a:ext uri="{9D8B030D-6E8A-4147-A177-3AD203B41FA5}">
                      <a16:colId xmlns:a16="http://schemas.microsoft.com/office/drawing/2014/main" val="3921158161"/>
                    </a:ext>
                  </a:extLst>
                </a:gridCol>
                <a:gridCol w="2189022">
                  <a:extLst>
                    <a:ext uri="{9D8B030D-6E8A-4147-A177-3AD203B41FA5}">
                      <a16:colId xmlns:a16="http://schemas.microsoft.com/office/drawing/2014/main" val="693603344"/>
                    </a:ext>
                  </a:extLst>
                </a:gridCol>
                <a:gridCol w="2818701">
                  <a:extLst>
                    <a:ext uri="{9D8B030D-6E8A-4147-A177-3AD203B41FA5}">
                      <a16:colId xmlns:a16="http://schemas.microsoft.com/office/drawing/2014/main" val="27897889"/>
                    </a:ext>
                  </a:extLst>
                </a:gridCol>
              </a:tblGrid>
              <a:tr h="688929">
                <a:tc>
                  <a:txBody>
                    <a:bodyPr/>
                    <a:lstStyle/>
                    <a:p>
                      <a:r>
                        <a:rPr lang="en-IN" dirty="0"/>
                        <a:t>DATE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VERSION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r>
                        <a:rPr lang="en-IN" dirty="0"/>
                        <a:t>AUTHOR</a:t>
                      </a:r>
                    </a:p>
                  </a:txBody>
                  <a:tcPr/>
                </a:tc>
                <a:tc>
                  <a:txBody>
                    <a:bodyPr/>
                    <a:lstStyle/>
                    <a:p>
                      <a:r>
                        <a:rPr lang="en-IN" dirty="0"/>
                        <a:t>COMMENTS</a:t>
                      </a:r>
                    </a:p>
                  </a:txBody>
                  <a:tcPr/>
                </a:tc>
                <a:extLst>
                  <a:ext uri="{0D108BD9-81ED-4DB2-BD59-A6C34878D82A}">
                    <a16:rowId xmlns:a16="http://schemas.microsoft.com/office/drawing/2014/main" val="2011452182"/>
                  </a:ext>
                </a:extLst>
              </a:tr>
              <a:tr h="502777">
                <a:tc>
                  <a:txBody>
                    <a:bodyPr/>
                    <a:lstStyle/>
                    <a:p>
                      <a:r>
                        <a:rPr lang="en-IN" sz="1600" dirty="0"/>
                        <a:t>10/01/23</a:t>
                      </a:r>
                    </a:p>
                  </a:txBody>
                  <a:tcPr/>
                </a:tc>
                <a:tc>
                  <a:txBody>
                    <a:bodyPr/>
                    <a:lstStyle/>
                    <a:p>
                      <a:r>
                        <a:rPr lang="en-IN" sz="1400" dirty="0"/>
                        <a:t>1</a:t>
                      </a:r>
                    </a:p>
                  </a:txBody>
                  <a:tcPr/>
                </a:tc>
                <a:tc>
                  <a:txBody>
                    <a:bodyPr/>
                    <a:lstStyle/>
                    <a:p>
                      <a:r>
                        <a:rPr lang="en-IN" sz="1600" dirty="0"/>
                        <a:t>Himanshu Pewal</a:t>
                      </a:r>
                    </a:p>
                  </a:txBody>
                  <a:tcPr/>
                </a:tc>
                <a:tc>
                  <a:txBody>
                    <a:bodyPr/>
                    <a:lstStyle/>
                    <a:p>
                      <a:r>
                        <a:rPr lang="en-IN" sz="1400" dirty="0"/>
                        <a:t>Introduction and architecture defined. </a:t>
                      </a:r>
                    </a:p>
                  </a:txBody>
                  <a:tcPr/>
                </a:tc>
                <a:extLst>
                  <a:ext uri="{0D108BD9-81ED-4DB2-BD59-A6C34878D82A}">
                    <a16:rowId xmlns:a16="http://schemas.microsoft.com/office/drawing/2014/main" val="4082911929"/>
                  </a:ext>
                </a:extLst>
              </a:tr>
              <a:tr h="460855">
                <a:tc>
                  <a:txBody>
                    <a:bodyPr/>
                    <a:lstStyle/>
                    <a:p>
                      <a:r>
                        <a:rPr lang="en-IN" sz="1600" dirty="0"/>
                        <a:t>20/01/23</a:t>
                      </a:r>
                    </a:p>
                  </a:txBody>
                  <a:tcPr/>
                </a:tc>
                <a:tc>
                  <a:txBody>
                    <a:bodyPr/>
                    <a:lstStyle/>
                    <a:p>
                      <a:r>
                        <a:rPr lang="en-IN" sz="1400" dirty="0"/>
                        <a:t>1</a:t>
                      </a:r>
                    </a:p>
                  </a:txBody>
                  <a:tcPr/>
                </a:tc>
                <a:tc>
                  <a:txBody>
                    <a:bodyPr/>
                    <a:lstStyle/>
                    <a:p>
                      <a:r>
                        <a:rPr lang="en-IN" sz="1600" dirty="0"/>
                        <a:t>Himanshu Pewal</a:t>
                      </a:r>
                    </a:p>
                  </a:txBody>
                  <a:tcPr/>
                </a:tc>
                <a:tc>
                  <a:txBody>
                    <a:bodyPr/>
                    <a:lstStyle/>
                    <a:p>
                      <a:r>
                        <a:rPr lang="en-US" sz="1400" dirty="0"/>
                        <a:t>Architecture &amp; Architecture description appended and updated. </a:t>
                      </a:r>
                      <a:endParaRPr lang="en-IN" sz="1400" dirty="0"/>
                    </a:p>
                  </a:txBody>
                  <a:tcPr/>
                </a:tc>
                <a:extLst>
                  <a:ext uri="{0D108BD9-81ED-4DB2-BD59-A6C34878D82A}">
                    <a16:rowId xmlns:a16="http://schemas.microsoft.com/office/drawing/2014/main" val="3977622277"/>
                  </a:ext>
                </a:extLst>
              </a:tr>
            </a:tbl>
          </a:graphicData>
        </a:graphic>
      </p:graphicFrame>
      <p:graphicFrame>
        <p:nvGraphicFramePr>
          <p:cNvPr id="7" name="Table 7">
            <a:extLst>
              <a:ext uri="{FF2B5EF4-FFF2-40B4-BE49-F238E27FC236}">
                <a16:creationId xmlns:a16="http://schemas.microsoft.com/office/drawing/2014/main" id="{48EBF805-7140-E7AE-73AD-7F126EF06C7E}"/>
              </a:ext>
            </a:extLst>
          </p:cNvPr>
          <p:cNvGraphicFramePr>
            <a:graphicFrameLocks noGrp="1"/>
          </p:cNvGraphicFramePr>
          <p:nvPr>
            <p:extLst>
              <p:ext uri="{D42A27DB-BD31-4B8C-83A1-F6EECF244321}">
                <p14:modId xmlns:p14="http://schemas.microsoft.com/office/powerpoint/2010/main" val="1249085067"/>
              </p:ext>
            </p:extLst>
          </p:nvPr>
        </p:nvGraphicFramePr>
        <p:xfrm>
          <a:off x="765261" y="4547863"/>
          <a:ext cx="8127068" cy="1026622"/>
        </p:xfrm>
        <a:graphic>
          <a:graphicData uri="http://schemas.openxmlformats.org/drawingml/2006/table">
            <a:tbl>
              <a:tblPr firstRow="1" bandRow="1">
                <a:tableStyleId>{0E3FDE45-AF77-4B5C-9715-49D594BDF05E}</a:tableStyleId>
              </a:tblPr>
              <a:tblGrid>
                <a:gridCol w="2031767">
                  <a:extLst>
                    <a:ext uri="{9D8B030D-6E8A-4147-A177-3AD203B41FA5}">
                      <a16:colId xmlns:a16="http://schemas.microsoft.com/office/drawing/2014/main" val="1555580605"/>
                    </a:ext>
                  </a:extLst>
                </a:gridCol>
                <a:gridCol w="2031767">
                  <a:extLst>
                    <a:ext uri="{9D8B030D-6E8A-4147-A177-3AD203B41FA5}">
                      <a16:colId xmlns:a16="http://schemas.microsoft.com/office/drawing/2014/main" val="2502217512"/>
                    </a:ext>
                  </a:extLst>
                </a:gridCol>
                <a:gridCol w="2031767">
                  <a:extLst>
                    <a:ext uri="{9D8B030D-6E8A-4147-A177-3AD203B41FA5}">
                      <a16:colId xmlns:a16="http://schemas.microsoft.com/office/drawing/2014/main" val="1618848018"/>
                    </a:ext>
                  </a:extLst>
                </a:gridCol>
                <a:gridCol w="2031767">
                  <a:extLst>
                    <a:ext uri="{9D8B030D-6E8A-4147-A177-3AD203B41FA5}">
                      <a16:colId xmlns:a16="http://schemas.microsoft.com/office/drawing/2014/main" val="214545160"/>
                    </a:ext>
                  </a:extLst>
                </a:gridCol>
              </a:tblGrid>
              <a:tr h="513311">
                <a:tc>
                  <a:txBody>
                    <a:bodyPr/>
                    <a:lstStyle/>
                    <a:p>
                      <a:r>
                        <a:rPr lang="en-IN" dirty="0"/>
                        <a:t>DATE</a:t>
                      </a:r>
                    </a:p>
                  </a:txBody>
                  <a:tcPr/>
                </a:tc>
                <a:tc>
                  <a:txBody>
                    <a:bodyPr/>
                    <a:lstStyle/>
                    <a:p>
                      <a:r>
                        <a:rPr lang="en-IN" dirty="0"/>
                        <a:t>VERSION</a:t>
                      </a:r>
                    </a:p>
                  </a:txBody>
                  <a:tcPr/>
                </a:tc>
                <a:tc>
                  <a:txBody>
                    <a:bodyPr/>
                    <a:lstStyle/>
                    <a:p>
                      <a:r>
                        <a:rPr lang="en-IN" dirty="0"/>
                        <a:t>REVIEWER</a:t>
                      </a:r>
                    </a:p>
                  </a:txBody>
                  <a:tcPr/>
                </a:tc>
                <a:tc>
                  <a:txBody>
                    <a:bodyPr/>
                    <a:lstStyle/>
                    <a:p>
                      <a:r>
                        <a:rPr lang="en-IN" dirty="0"/>
                        <a:t>COMMENTS</a:t>
                      </a:r>
                    </a:p>
                  </a:txBody>
                  <a:tcPr/>
                </a:tc>
                <a:extLst>
                  <a:ext uri="{0D108BD9-81ED-4DB2-BD59-A6C34878D82A}">
                    <a16:rowId xmlns:a16="http://schemas.microsoft.com/office/drawing/2014/main" val="2410078541"/>
                  </a:ext>
                </a:extLst>
              </a:tr>
              <a:tr h="513311">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944629434"/>
                  </a:ext>
                </a:extLst>
              </a:tr>
            </a:tbl>
          </a:graphicData>
        </a:graphic>
      </p:graphicFrame>
    </p:spTree>
    <p:extLst>
      <p:ext uri="{BB962C8B-B14F-4D97-AF65-F5344CB8AC3E}">
        <p14:creationId xmlns:p14="http://schemas.microsoft.com/office/powerpoint/2010/main" val="3229282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8AB83-51CD-0843-055E-23BB396AD557}"/>
              </a:ext>
            </a:extLst>
          </p:cNvPr>
          <p:cNvSpPr>
            <a:spLocks noGrp="1"/>
          </p:cNvSpPr>
          <p:nvPr>
            <p:ph type="title"/>
          </p:nvPr>
        </p:nvSpPr>
        <p:spPr>
          <a:xfrm>
            <a:off x="604631" y="501878"/>
            <a:ext cx="1847752" cy="455802"/>
          </a:xfrm>
        </p:spPr>
        <p:txBody>
          <a:bodyPr>
            <a:normAutofit fontScale="90000"/>
          </a:bodyPr>
          <a:lstStyle/>
          <a:p>
            <a:r>
              <a:rPr lang="en-IN" sz="2400" dirty="0"/>
              <a:t>CONTENTS:</a:t>
            </a:r>
          </a:p>
        </p:txBody>
      </p:sp>
      <p:sp>
        <p:nvSpPr>
          <p:cNvPr id="3" name="TextBox 2">
            <a:extLst>
              <a:ext uri="{FF2B5EF4-FFF2-40B4-BE49-F238E27FC236}">
                <a16:creationId xmlns:a16="http://schemas.microsoft.com/office/drawing/2014/main" id="{C38574D2-ED82-64B8-07B7-50D878773F5B}"/>
              </a:ext>
            </a:extLst>
          </p:cNvPr>
          <p:cNvSpPr txBox="1"/>
          <p:nvPr/>
        </p:nvSpPr>
        <p:spPr>
          <a:xfrm rot="10800000" flipH="1" flipV="1">
            <a:off x="1090568" y="957680"/>
            <a:ext cx="8649049" cy="2462213"/>
          </a:xfrm>
          <a:prstGeom prst="rect">
            <a:avLst/>
          </a:prstGeom>
          <a:noFill/>
        </p:spPr>
        <p:txBody>
          <a:bodyPr wrap="square" rtlCol="0">
            <a:spAutoFit/>
          </a:bodyPr>
          <a:lstStyle/>
          <a:p>
            <a:r>
              <a:rPr lang="en-US" sz="1400" dirty="0"/>
              <a:t>  Introduction....................................................................................................04</a:t>
            </a:r>
          </a:p>
          <a:p>
            <a:r>
              <a:rPr lang="en-US" sz="1400" dirty="0"/>
              <a:t>                           1.1 What is Architecture Design Document?..........................................04</a:t>
            </a:r>
          </a:p>
          <a:p>
            <a:r>
              <a:rPr lang="en-US" sz="1400" dirty="0"/>
              <a:t>                           1.2 Scope...................................................................................04 </a:t>
            </a:r>
          </a:p>
          <a:p>
            <a:endParaRPr lang="en-US" sz="1400" dirty="0"/>
          </a:p>
          <a:p>
            <a:r>
              <a:rPr lang="en-US" sz="1400" dirty="0"/>
              <a:t>   Architecture ...................................................................................................05 </a:t>
            </a:r>
          </a:p>
          <a:p>
            <a:r>
              <a:rPr lang="en-US" sz="1400" dirty="0"/>
              <a:t>               2.1 Power BI Architecture..........................................................................05</a:t>
            </a:r>
          </a:p>
          <a:p>
            <a:r>
              <a:rPr lang="en-US" sz="1400" dirty="0"/>
              <a:t>               2.2 Power BI Architecture Design................................................................. 06</a:t>
            </a:r>
          </a:p>
          <a:p>
            <a:r>
              <a:rPr lang="en-US" sz="1400" dirty="0"/>
              <a:t>               2.3 Power BI Service ................................................................................06</a:t>
            </a:r>
          </a:p>
          <a:p>
            <a:r>
              <a:rPr lang="en-US" sz="1400" dirty="0"/>
              <a:t>               2.4 Power Bi Dashboard ............................................................................06</a:t>
            </a:r>
          </a:p>
          <a:p>
            <a:endParaRPr lang="en-US" sz="1400" dirty="0"/>
          </a:p>
          <a:p>
            <a:r>
              <a:rPr lang="en-US" sz="1400" dirty="0"/>
              <a:t>  Deployment.......................................................................................................07 </a:t>
            </a:r>
            <a:endParaRPr lang="en-IN" sz="1400" dirty="0"/>
          </a:p>
        </p:txBody>
      </p:sp>
    </p:spTree>
    <p:extLst>
      <p:ext uri="{BB962C8B-B14F-4D97-AF65-F5344CB8AC3E}">
        <p14:creationId xmlns:p14="http://schemas.microsoft.com/office/powerpoint/2010/main" val="1653155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A11D-6F90-8AAF-F4F8-9D73B8512124}"/>
              </a:ext>
            </a:extLst>
          </p:cNvPr>
          <p:cNvSpPr>
            <a:spLocks noGrp="1"/>
          </p:cNvSpPr>
          <p:nvPr>
            <p:ph type="title"/>
          </p:nvPr>
        </p:nvSpPr>
        <p:spPr>
          <a:xfrm>
            <a:off x="677334" y="609600"/>
            <a:ext cx="2678262" cy="539692"/>
          </a:xfrm>
        </p:spPr>
        <p:txBody>
          <a:bodyPr>
            <a:normAutofit/>
          </a:bodyPr>
          <a:lstStyle/>
          <a:p>
            <a:r>
              <a:rPr lang="en-IN" sz="2800" dirty="0"/>
              <a:t>Introduction:</a:t>
            </a:r>
          </a:p>
        </p:txBody>
      </p:sp>
      <p:sp>
        <p:nvSpPr>
          <p:cNvPr id="3" name="TextBox 2">
            <a:extLst>
              <a:ext uri="{FF2B5EF4-FFF2-40B4-BE49-F238E27FC236}">
                <a16:creationId xmlns:a16="http://schemas.microsoft.com/office/drawing/2014/main" id="{495798EB-4056-CEFE-108B-C6E54F321D21}"/>
              </a:ext>
            </a:extLst>
          </p:cNvPr>
          <p:cNvSpPr txBox="1"/>
          <p:nvPr/>
        </p:nvSpPr>
        <p:spPr>
          <a:xfrm>
            <a:off x="822121" y="1149292"/>
            <a:ext cx="8724551" cy="1969770"/>
          </a:xfrm>
          <a:prstGeom prst="rect">
            <a:avLst/>
          </a:prstGeom>
          <a:noFill/>
        </p:spPr>
        <p:txBody>
          <a:bodyPr wrap="square" rtlCol="0">
            <a:spAutoFit/>
          </a:bodyPr>
          <a:lstStyle/>
          <a:p>
            <a:r>
              <a:rPr lang="en-US" sz="2400" dirty="0"/>
              <a:t>1.1What is Architecture design document? </a:t>
            </a:r>
          </a:p>
          <a:p>
            <a:endParaRPr lang="en-US" dirty="0"/>
          </a:p>
          <a:p>
            <a:r>
              <a:rPr lang="en-US" sz="1600" dirty="0"/>
              <a:t>Any software needs the architectural design to represents the design of software. IEEE defines architectural design as “the process of defining a collection of hardware and software components and their interfaces to establish the framework for the development of a computer system.” The software that is built for computer-based systems can exhibit one of these many architectures. </a:t>
            </a:r>
            <a:endParaRPr lang="en-IN" sz="1600" dirty="0"/>
          </a:p>
        </p:txBody>
      </p:sp>
      <p:sp>
        <p:nvSpPr>
          <p:cNvPr id="4" name="TextBox 3">
            <a:extLst>
              <a:ext uri="{FF2B5EF4-FFF2-40B4-BE49-F238E27FC236}">
                <a16:creationId xmlns:a16="http://schemas.microsoft.com/office/drawing/2014/main" id="{B3AA562E-F43B-228C-B0B3-0DCA91809B58}"/>
              </a:ext>
            </a:extLst>
          </p:cNvPr>
          <p:cNvSpPr txBox="1"/>
          <p:nvPr/>
        </p:nvSpPr>
        <p:spPr>
          <a:xfrm>
            <a:off x="922789" y="3429000"/>
            <a:ext cx="7768205" cy="3200876"/>
          </a:xfrm>
          <a:prstGeom prst="rect">
            <a:avLst/>
          </a:prstGeom>
          <a:noFill/>
        </p:spPr>
        <p:txBody>
          <a:bodyPr wrap="square" rtlCol="0">
            <a:spAutoFit/>
          </a:bodyPr>
          <a:lstStyle/>
          <a:p>
            <a:r>
              <a:rPr lang="en-US" sz="2000" dirty="0"/>
              <a:t>  Each style will describe a system category that consists of:</a:t>
            </a:r>
          </a:p>
          <a:p>
            <a:endParaRPr lang="en-US" sz="2000" dirty="0"/>
          </a:p>
          <a:p>
            <a:pPr marL="285750" indent="-285750">
              <a:buFont typeface="Arial" panose="020B0604020202020204" pitchFamily="34" charset="0"/>
              <a:buChar char="•"/>
            </a:pPr>
            <a:r>
              <a:rPr lang="en-US" dirty="0"/>
              <a:t> </a:t>
            </a:r>
            <a:r>
              <a:rPr lang="en-US" sz="1600" dirty="0"/>
              <a:t>A set of components (e.g.: a database, computational modules) that will perform a function required by the system. </a:t>
            </a:r>
          </a:p>
          <a:p>
            <a:endParaRPr lang="en-US" sz="1600" dirty="0"/>
          </a:p>
          <a:p>
            <a:pPr marL="285750" indent="-285750">
              <a:buFont typeface="Arial" panose="020B0604020202020204" pitchFamily="34" charset="0"/>
              <a:buChar char="•"/>
            </a:pPr>
            <a:r>
              <a:rPr lang="en-US" sz="1600" dirty="0"/>
              <a:t> The set of connectors will help in coordination, communication, and cooperation between the components. </a:t>
            </a:r>
          </a:p>
          <a:p>
            <a:endParaRPr lang="en-US" sz="1600" dirty="0"/>
          </a:p>
          <a:p>
            <a:pPr marL="285750" indent="-285750">
              <a:buFont typeface="Arial" panose="020B0604020202020204" pitchFamily="34" charset="0"/>
              <a:buChar char="•"/>
            </a:pPr>
            <a:r>
              <a:rPr lang="en-US" sz="1600" dirty="0"/>
              <a:t>Conditions that how components can be integrated to form the system. </a:t>
            </a:r>
          </a:p>
          <a:p>
            <a:endParaRPr lang="en-US" sz="1600" dirty="0"/>
          </a:p>
          <a:p>
            <a:pPr marL="285750" indent="-285750">
              <a:buFont typeface="Arial" panose="020B0604020202020204" pitchFamily="34" charset="0"/>
              <a:buChar char="•"/>
            </a:pPr>
            <a:r>
              <a:rPr lang="en-US" sz="1600" dirty="0"/>
              <a:t>Semantic models that help the designer to understand the overall properties of the system.</a:t>
            </a:r>
            <a:endParaRPr lang="en-IN" sz="1600" dirty="0"/>
          </a:p>
        </p:txBody>
      </p:sp>
    </p:spTree>
    <p:extLst>
      <p:ext uri="{BB962C8B-B14F-4D97-AF65-F5344CB8AC3E}">
        <p14:creationId xmlns:p14="http://schemas.microsoft.com/office/powerpoint/2010/main" val="1305906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C7C7-ACB9-5E3E-2D73-EC62B7574ADF}"/>
              </a:ext>
            </a:extLst>
          </p:cNvPr>
          <p:cNvSpPr>
            <a:spLocks noGrp="1"/>
          </p:cNvSpPr>
          <p:nvPr>
            <p:ph type="title"/>
          </p:nvPr>
        </p:nvSpPr>
        <p:spPr>
          <a:xfrm>
            <a:off x="484387" y="332762"/>
            <a:ext cx="8596668" cy="2938943"/>
          </a:xfrm>
        </p:spPr>
        <p:txBody>
          <a:bodyPr>
            <a:noAutofit/>
          </a:bodyPr>
          <a:lstStyle/>
          <a:p>
            <a:r>
              <a:rPr lang="en-US" sz="2800" dirty="0">
                <a:solidFill>
                  <a:schemeClr val="accent2">
                    <a:lumMod val="60000"/>
                    <a:lumOff val="40000"/>
                  </a:schemeClr>
                </a:solidFill>
              </a:rPr>
              <a:t>1.2 </a:t>
            </a:r>
            <a:r>
              <a:rPr lang="en-US" sz="2800" b="1" dirty="0">
                <a:solidFill>
                  <a:schemeClr val="accent2">
                    <a:lumMod val="60000"/>
                    <a:lumOff val="40000"/>
                  </a:schemeClr>
                </a:solidFill>
              </a:rPr>
              <a:t>Scope</a:t>
            </a:r>
            <a:r>
              <a:rPr lang="en-US" sz="2800" dirty="0">
                <a:solidFill>
                  <a:schemeClr val="accent2">
                    <a:lumMod val="60000"/>
                    <a:lumOff val="40000"/>
                  </a:schemeClr>
                </a:solidFill>
              </a:rPr>
              <a:t> :</a:t>
            </a:r>
            <a:br>
              <a:rPr lang="en-US" sz="2800" dirty="0"/>
            </a:br>
            <a:br>
              <a:rPr lang="en-US" sz="2000" dirty="0"/>
            </a:br>
            <a:r>
              <a:rPr lang="en-US" sz="1800" dirty="0">
                <a:solidFill>
                  <a:schemeClr val="tx1"/>
                </a:solidFill>
              </a:rPr>
              <a:t>Architecture Design Document (ADD) is an architecture design process that follows a step-by-step refinement process. The process can be used for designing data structures, required software architecture, source code and ultimately, performance algorithms. Overall, the design principles may be defined during requirement analysis and then refined during architectural design work. </a:t>
            </a:r>
            <a:endParaRPr lang="en-IN" sz="1800" dirty="0">
              <a:solidFill>
                <a:schemeClr val="tx1"/>
              </a:solidFill>
            </a:endParaRPr>
          </a:p>
        </p:txBody>
      </p:sp>
    </p:spTree>
    <p:extLst>
      <p:ext uri="{BB962C8B-B14F-4D97-AF65-F5344CB8AC3E}">
        <p14:creationId xmlns:p14="http://schemas.microsoft.com/office/powerpoint/2010/main" val="280792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1B28-A25B-0507-06BC-D0A4F00B13CF}"/>
              </a:ext>
            </a:extLst>
          </p:cNvPr>
          <p:cNvSpPr>
            <a:spLocks noGrp="1"/>
          </p:cNvSpPr>
          <p:nvPr>
            <p:ph type="ctrTitle"/>
          </p:nvPr>
        </p:nvSpPr>
        <p:spPr>
          <a:xfrm>
            <a:off x="422692" y="538063"/>
            <a:ext cx="3191775" cy="540238"/>
          </a:xfrm>
        </p:spPr>
        <p:txBody>
          <a:bodyPr/>
          <a:lstStyle/>
          <a:p>
            <a:r>
              <a:rPr lang="en-IN" sz="3200" b="1" u="sng" dirty="0">
                <a:solidFill>
                  <a:schemeClr val="accent2">
                    <a:lumMod val="60000"/>
                    <a:lumOff val="40000"/>
                  </a:schemeClr>
                </a:solidFill>
              </a:rPr>
              <a:t> Architecture:</a:t>
            </a:r>
          </a:p>
        </p:txBody>
      </p:sp>
      <p:sp>
        <p:nvSpPr>
          <p:cNvPr id="3" name="Subtitle 2">
            <a:extLst>
              <a:ext uri="{FF2B5EF4-FFF2-40B4-BE49-F238E27FC236}">
                <a16:creationId xmlns:a16="http://schemas.microsoft.com/office/drawing/2014/main" id="{9ECD44EA-D0AD-AE51-5EEB-7D897A50BEBD}"/>
              </a:ext>
            </a:extLst>
          </p:cNvPr>
          <p:cNvSpPr>
            <a:spLocks noGrp="1"/>
          </p:cNvSpPr>
          <p:nvPr>
            <p:ph type="subTitle" idx="1"/>
          </p:nvPr>
        </p:nvSpPr>
        <p:spPr>
          <a:xfrm>
            <a:off x="1496458" y="4682800"/>
            <a:ext cx="7766936" cy="1096899"/>
          </a:xfrm>
        </p:spPr>
        <p:txBody>
          <a:bodyPr/>
          <a:lstStyle/>
          <a:p>
            <a:endParaRPr lang="en-IN" dirty="0"/>
          </a:p>
        </p:txBody>
      </p:sp>
      <p:pic>
        <p:nvPicPr>
          <p:cNvPr id="5" name="Picture 4">
            <a:extLst>
              <a:ext uri="{FF2B5EF4-FFF2-40B4-BE49-F238E27FC236}">
                <a16:creationId xmlns:a16="http://schemas.microsoft.com/office/drawing/2014/main" id="{21B28F01-ADC6-DAF4-11F2-6AF0077CB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8015" y="1241531"/>
            <a:ext cx="5867462" cy="3278039"/>
          </a:xfrm>
          <a:prstGeom prst="rect">
            <a:avLst/>
          </a:prstGeom>
        </p:spPr>
      </p:pic>
    </p:spTree>
    <p:extLst>
      <p:ext uri="{BB962C8B-B14F-4D97-AF65-F5344CB8AC3E}">
        <p14:creationId xmlns:p14="http://schemas.microsoft.com/office/powerpoint/2010/main" val="143999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3585-DE00-09A7-4DC3-ED3175B99E52}"/>
              </a:ext>
            </a:extLst>
          </p:cNvPr>
          <p:cNvSpPr>
            <a:spLocks noGrp="1"/>
          </p:cNvSpPr>
          <p:nvPr>
            <p:ph type="ctrTitle"/>
          </p:nvPr>
        </p:nvSpPr>
        <p:spPr>
          <a:xfrm>
            <a:off x="871268" y="94338"/>
            <a:ext cx="4145348" cy="644906"/>
          </a:xfrm>
        </p:spPr>
        <p:txBody>
          <a:bodyPr/>
          <a:lstStyle/>
          <a:p>
            <a:r>
              <a:rPr lang="en-IN" sz="3200" dirty="0"/>
              <a:t>Tableau </a:t>
            </a:r>
            <a:r>
              <a:rPr lang="en-IN" sz="3200" dirty="0">
                <a:solidFill>
                  <a:srgbClr val="90C226"/>
                </a:solidFill>
              </a:rPr>
              <a:t>Architecture:</a:t>
            </a:r>
          </a:p>
        </p:txBody>
      </p:sp>
      <p:sp>
        <p:nvSpPr>
          <p:cNvPr id="3" name="Subtitle 2">
            <a:extLst>
              <a:ext uri="{FF2B5EF4-FFF2-40B4-BE49-F238E27FC236}">
                <a16:creationId xmlns:a16="http://schemas.microsoft.com/office/drawing/2014/main" id="{8E947215-EDAD-18E8-B4D5-FB5D6E144A1B}"/>
              </a:ext>
            </a:extLst>
          </p:cNvPr>
          <p:cNvSpPr>
            <a:spLocks noGrp="1"/>
          </p:cNvSpPr>
          <p:nvPr>
            <p:ph type="subTitle" idx="1"/>
          </p:nvPr>
        </p:nvSpPr>
        <p:spPr/>
        <p:txBody>
          <a:bodyPr>
            <a:normAutofit fontScale="92500" lnSpcReduction="10000"/>
          </a:bodyPr>
          <a:lstStyle/>
          <a:p>
            <a:pPr algn="l"/>
            <a:r>
              <a:rPr lang="en-US" sz="1900" dirty="0">
                <a:solidFill>
                  <a:schemeClr val="tx1"/>
                </a:solidFill>
              </a:rPr>
              <a:t>Tableau has a highly scalable architecture that serves mobile clients, web clients and desktop installed software. Tableau architecture supports fast and flexible report and dashboard creation to drive business insights. </a:t>
            </a:r>
          </a:p>
        </p:txBody>
      </p:sp>
      <p:pic>
        <p:nvPicPr>
          <p:cNvPr id="9" name="Picture 8">
            <a:extLst>
              <a:ext uri="{FF2B5EF4-FFF2-40B4-BE49-F238E27FC236}">
                <a16:creationId xmlns:a16="http://schemas.microsoft.com/office/drawing/2014/main" id="{812638B6-7EE5-4218-8DBB-F8520367D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067" y="925102"/>
            <a:ext cx="7942399" cy="2870521"/>
          </a:xfrm>
          <a:prstGeom prst="rect">
            <a:avLst/>
          </a:prstGeom>
        </p:spPr>
      </p:pic>
    </p:spTree>
    <p:extLst>
      <p:ext uri="{BB962C8B-B14F-4D97-AF65-F5344CB8AC3E}">
        <p14:creationId xmlns:p14="http://schemas.microsoft.com/office/powerpoint/2010/main" val="2690302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09745-14E4-3FA7-C4C7-F2DB16A2F141}"/>
              </a:ext>
            </a:extLst>
          </p:cNvPr>
          <p:cNvSpPr>
            <a:spLocks noGrp="1"/>
          </p:cNvSpPr>
          <p:nvPr>
            <p:ph type="title"/>
          </p:nvPr>
        </p:nvSpPr>
        <p:spPr>
          <a:xfrm>
            <a:off x="601833" y="156238"/>
            <a:ext cx="8596668" cy="1320800"/>
          </a:xfrm>
        </p:spPr>
        <p:txBody>
          <a:bodyPr>
            <a:normAutofit/>
          </a:bodyPr>
          <a:lstStyle/>
          <a:p>
            <a:r>
              <a:rPr lang="en-IN" sz="2800" dirty="0"/>
              <a:t>Tableau Architecture Design:</a:t>
            </a:r>
          </a:p>
        </p:txBody>
      </p:sp>
      <p:sp>
        <p:nvSpPr>
          <p:cNvPr id="3" name="Content Placeholder 2">
            <a:extLst>
              <a:ext uri="{FF2B5EF4-FFF2-40B4-BE49-F238E27FC236}">
                <a16:creationId xmlns:a16="http://schemas.microsoft.com/office/drawing/2014/main" id="{52D56B94-17D4-C88D-CE8B-B7BD50F6ACD5}"/>
              </a:ext>
            </a:extLst>
          </p:cNvPr>
          <p:cNvSpPr>
            <a:spLocks noGrp="1"/>
          </p:cNvSpPr>
          <p:nvPr>
            <p:ph idx="1"/>
          </p:nvPr>
        </p:nvSpPr>
        <p:spPr>
          <a:xfrm>
            <a:off x="601832" y="816638"/>
            <a:ext cx="8743503" cy="5885124"/>
          </a:xfrm>
        </p:spPr>
        <p:txBody>
          <a:bodyPr>
            <a:normAutofit fontScale="92500" lnSpcReduction="10000"/>
          </a:bodyPr>
          <a:lstStyle/>
          <a:p>
            <a:pPr algn="l" fontAlgn="base"/>
            <a:r>
              <a:rPr lang="en-US" b="0" i="0" dirty="0">
                <a:solidFill>
                  <a:srgbClr val="444444"/>
                </a:solidFill>
                <a:effectLst/>
                <a:latin typeface="Georgia" panose="02040502050405020303" pitchFamily="18" charset="0"/>
              </a:rPr>
              <a:t>It can be categorized into three main segments. The segments are –</a:t>
            </a:r>
          </a:p>
          <a:p>
            <a:pPr fontAlgn="base">
              <a:buFont typeface="Wingdings" panose="05000000000000000000" pitchFamily="2" charset="2"/>
              <a:buChar char="§"/>
            </a:pPr>
            <a:r>
              <a:rPr lang="en-US" b="0" i="0" dirty="0">
                <a:solidFill>
                  <a:srgbClr val="444444"/>
                </a:solidFill>
                <a:effectLst/>
                <a:latin typeface="Georgia" panose="02040502050405020303" pitchFamily="18" charset="0"/>
              </a:rPr>
              <a:t>Data Sources</a:t>
            </a:r>
          </a:p>
          <a:p>
            <a:pPr fontAlgn="base">
              <a:buFont typeface="Wingdings" panose="05000000000000000000" pitchFamily="2" charset="2"/>
              <a:buChar char="§"/>
            </a:pPr>
            <a:r>
              <a:rPr lang="en-US" b="0" i="0" dirty="0">
                <a:solidFill>
                  <a:srgbClr val="444444"/>
                </a:solidFill>
                <a:effectLst/>
                <a:latin typeface="Georgia" panose="02040502050405020303" pitchFamily="18" charset="0"/>
              </a:rPr>
              <a:t>Tableau Server</a:t>
            </a:r>
          </a:p>
          <a:p>
            <a:pPr fontAlgn="base">
              <a:buFont typeface="Wingdings" panose="05000000000000000000" pitchFamily="2" charset="2"/>
              <a:buChar char="§"/>
            </a:pPr>
            <a:r>
              <a:rPr lang="en-US" b="0" i="0" dirty="0">
                <a:solidFill>
                  <a:srgbClr val="444444"/>
                </a:solidFill>
                <a:effectLst/>
                <a:latin typeface="Georgia" panose="02040502050405020303" pitchFamily="18" charset="0"/>
              </a:rPr>
              <a:t>Tableau Desktop and the clients.</a:t>
            </a:r>
          </a:p>
          <a:p>
            <a:pPr marL="0" indent="0" algn="l" fontAlgn="base">
              <a:buNone/>
            </a:pPr>
            <a:endParaRPr lang="en-US" sz="2600" dirty="0">
              <a:solidFill>
                <a:srgbClr val="444444"/>
              </a:solidFill>
              <a:latin typeface="Georgia" panose="02040502050405020303" pitchFamily="18" charset="0"/>
            </a:endParaRPr>
          </a:p>
          <a:p>
            <a:pPr marL="0" indent="0" algn="l" fontAlgn="base">
              <a:buNone/>
            </a:pPr>
            <a:r>
              <a:rPr lang="en-US" sz="2600" b="0" i="0" dirty="0">
                <a:solidFill>
                  <a:srgbClr val="444444"/>
                </a:solidFill>
                <a:effectLst/>
                <a:latin typeface="Georgia" panose="02040502050405020303" pitchFamily="18" charset="0"/>
              </a:rPr>
              <a:t>  Data Source</a:t>
            </a:r>
          </a:p>
          <a:p>
            <a:pPr marL="0" indent="0" algn="l" fontAlgn="base">
              <a:buNone/>
            </a:pPr>
            <a:r>
              <a:rPr lang="en-US" sz="1300" b="0" i="0" dirty="0">
                <a:solidFill>
                  <a:srgbClr val="444444"/>
                </a:solidFill>
                <a:effectLst/>
                <a:latin typeface="Georgia" panose="02040502050405020303" pitchFamily="18" charset="0"/>
              </a:rPr>
              <a:t>The first section of Tableau architecture is where a user can extract data from a gamut of data source options available like SAP, Salesforce, Excel file, MySQL, Teradata etc. A user can establish data connection in two ways; a live data connection which sends instant queries to the data source and gets results instantly. Another way is to extract data from the data source and have a local copy of it as a temporary database. Data can be fetched through a live connection or extraction into both Tableau Desktop and Tableau Server.</a:t>
            </a:r>
          </a:p>
          <a:p>
            <a:pPr marL="0" indent="0" algn="l" fontAlgn="base">
              <a:buNone/>
            </a:pPr>
            <a:endParaRPr lang="en-US" sz="1300" b="0" i="0" dirty="0">
              <a:solidFill>
                <a:srgbClr val="444444"/>
              </a:solidFill>
              <a:effectLst/>
              <a:latin typeface="Georgia" panose="02040502050405020303" pitchFamily="18" charset="0"/>
            </a:endParaRPr>
          </a:p>
          <a:p>
            <a:pPr marL="0" indent="0">
              <a:buNone/>
            </a:pPr>
            <a:r>
              <a:rPr lang="en-IN" dirty="0"/>
              <a:t> </a:t>
            </a:r>
            <a:r>
              <a:rPr lang="en-IN" sz="2800" b="0" i="0" dirty="0">
                <a:solidFill>
                  <a:srgbClr val="444444"/>
                </a:solidFill>
                <a:effectLst/>
                <a:latin typeface="Georgia" panose="02040502050405020303" pitchFamily="18" charset="0"/>
              </a:rPr>
              <a:t>Tableau Server and Desktop</a:t>
            </a:r>
          </a:p>
          <a:p>
            <a:pPr marL="0" indent="0">
              <a:buNone/>
            </a:pPr>
            <a:r>
              <a:rPr lang="en-US" sz="1300" b="0" i="0" dirty="0">
                <a:solidFill>
                  <a:srgbClr val="444444"/>
                </a:solidFill>
                <a:effectLst/>
                <a:latin typeface="Georgia" panose="02040502050405020303" pitchFamily="18" charset="0"/>
              </a:rPr>
              <a:t>Tableau Desktop as it is the platform through which a user gets the ball rolling for further actions to take place. Because depending on the user’s request the actions for all the other architectural components are assigned. </a:t>
            </a:r>
          </a:p>
          <a:p>
            <a:pPr marL="0" indent="0">
              <a:buNone/>
            </a:pPr>
            <a:r>
              <a:rPr lang="en-US" sz="1300" b="0" i="0" dirty="0">
                <a:solidFill>
                  <a:srgbClr val="444444"/>
                </a:solidFill>
                <a:effectLst/>
                <a:latin typeface="Georgia" panose="02040502050405020303" pitchFamily="18" charset="0"/>
              </a:rPr>
              <a:t>The Tableau Server has many components working together as it manages a bunch of important processes. It has components taking care of the user and data security, a repository which stores all the visualizations published to the Server, a cache for performance improvement, a manager/automation to manage data loads and schedule updates, a presentation layer which is responsible for all the visualization/presentation related activities. The Tableau Server primarily serves the dynamic user base of the web and mobile customers interacting with the data on Tableau platforms.</a:t>
            </a:r>
            <a:endParaRPr lang="en-IN" sz="1300" b="0" i="0" dirty="0">
              <a:solidFill>
                <a:srgbClr val="444444"/>
              </a:solidFill>
              <a:effectLst/>
              <a:latin typeface="Georgia" panose="02040502050405020303" pitchFamily="18" charset="0"/>
            </a:endParaRPr>
          </a:p>
          <a:p>
            <a:pPr marL="0" indent="0">
              <a:buNone/>
            </a:pPr>
            <a:endParaRPr lang="en-IN" dirty="0"/>
          </a:p>
        </p:txBody>
      </p:sp>
    </p:spTree>
    <p:extLst>
      <p:ext uri="{BB962C8B-B14F-4D97-AF65-F5344CB8AC3E}">
        <p14:creationId xmlns:p14="http://schemas.microsoft.com/office/powerpoint/2010/main" val="282154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B37A-4CD2-0662-29B2-C4D20CD0DF61}"/>
              </a:ext>
            </a:extLst>
          </p:cNvPr>
          <p:cNvSpPr>
            <a:spLocks noGrp="1"/>
          </p:cNvSpPr>
          <p:nvPr>
            <p:ph type="ctrTitle"/>
          </p:nvPr>
        </p:nvSpPr>
        <p:spPr>
          <a:xfrm>
            <a:off x="961782" y="142613"/>
            <a:ext cx="7863436" cy="1898497"/>
          </a:xfrm>
        </p:spPr>
        <p:txBody>
          <a:bodyPr/>
          <a:lstStyle/>
          <a:p>
            <a:pPr algn="l" fontAlgn="base"/>
            <a:r>
              <a:rPr lang="en-US" sz="2400" b="0" i="0" dirty="0">
                <a:solidFill>
                  <a:srgbClr val="444444"/>
                </a:solidFill>
                <a:effectLst/>
                <a:latin typeface="Georgia" panose="02040502050405020303" pitchFamily="18" charset="0"/>
              </a:rPr>
              <a:t>3. Clients</a:t>
            </a:r>
            <a:br>
              <a:rPr lang="en-US" sz="1800" b="0" i="0" dirty="0">
                <a:solidFill>
                  <a:srgbClr val="444444"/>
                </a:solidFill>
                <a:effectLst/>
                <a:latin typeface="Georgia" panose="02040502050405020303" pitchFamily="18" charset="0"/>
              </a:rPr>
            </a:br>
            <a:br>
              <a:rPr lang="en-US" sz="1800" b="0" i="0" dirty="0">
                <a:solidFill>
                  <a:srgbClr val="444444"/>
                </a:solidFill>
                <a:effectLst/>
                <a:latin typeface="Georgia" panose="02040502050405020303" pitchFamily="18" charset="0"/>
              </a:rPr>
            </a:br>
            <a:r>
              <a:rPr lang="en-US" sz="1400" b="0" i="0" dirty="0">
                <a:solidFill>
                  <a:srgbClr val="444444"/>
                </a:solidFill>
                <a:effectLst/>
                <a:latin typeface="Georgia" panose="02040502050405020303" pitchFamily="18" charset="0"/>
              </a:rPr>
              <a:t>The clients are the end users using Tableau through a web, mobile devices, on-cloud, on-premise, or on a command-line interface for development. These end-users interact mainly with Tableau Server for accessing workbooks or visualizations. The server components then work as per the client’s request and return the outcome.</a:t>
            </a:r>
            <a:br>
              <a:rPr lang="en-US" sz="1400" b="0" i="0" dirty="0">
                <a:solidFill>
                  <a:srgbClr val="444444"/>
                </a:solidFill>
                <a:effectLst/>
                <a:latin typeface="Georgia" panose="02040502050405020303" pitchFamily="18" charset="0"/>
              </a:rPr>
            </a:br>
            <a:endParaRPr lang="en-IN" sz="1400" dirty="0"/>
          </a:p>
        </p:txBody>
      </p:sp>
      <p:sp>
        <p:nvSpPr>
          <p:cNvPr id="3" name="Subtitle 2">
            <a:extLst>
              <a:ext uri="{FF2B5EF4-FFF2-40B4-BE49-F238E27FC236}">
                <a16:creationId xmlns:a16="http://schemas.microsoft.com/office/drawing/2014/main" id="{93FE3E12-A30E-43F7-53BB-69009856E22C}"/>
              </a:ext>
            </a:extLst>
          </p:cNvPr>
          <p:cNvSpPr>
            <a:spLocks noGrp="1"/>
          </p:cNvSpPr>
          <p:nvPr>
            <p:ph type="subTitle" idx="1"/>
          </p:nvPr>
        </p:nvSpPr>
        <p:spPr>
          <a:xfrm>
            <a:off x="961782" y="2188477"/>
            <a:ext cx="7766936" cy="1096899"/>
          </a:xfrm>
        </p:spPr>
        <p:txBody>
          <a:bodyPr/>
          <a:lstStyle/>
          <a:p>
            <a:endParaRPr lang="en-IN" dirty="0"/>
          </a:p>
        </p:txBody>
      </p:sp>
    </p:spTree>
    <p:extLst>
      <p:ext uri="{BB962C8B-B14F-4D97-AF65-F5344CB8AC3E}">
        <p14:creationId xmlns:p14="http://schemas.microsoft.com/office/powerpoint/2010/main" val="31018585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103</TotalTime>
  <Words>861</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Benton Sans Book</vt:lpstr>
      <vt:lpstr>Georgia</vt:lpstr>
      <vt:lpstr>Merriweather</vt:lpstr>
      <vt:lpstr>Trebuchet MS</vt:lpstr>
      <vt:lpstr>Wingdings</vt:lpstr>
      <vt:lpstr>Wingdings 3</vt:lpstr>
      <vt:lpstr>Facet</vt:lpstr>
      <vt:lpstr>PowerPoint Presentation</vt:lpstr>
      <vt:lpstr>DOCUMENT CONTROL</vt:lpstr>
      <vt:lpstr>CONTENTS:</vt:lpstr>
      <vt:lpstr>Introduction:</vt:lpstr>
      <vt:lpstr>1.2 Scope :  Architecture Design Document (ADD) is an architecture design process that follows a step-by-step refinement process. The process can be used for designing data structures, required software architecture, source code and ultimately, performance algorithms. Overall, the design principles may be defined during requirement analysis and then refined during architectural design work. </vt:lpstr>
      <vt:lpstr> Architecture:</vt:lpstr>
      <vt:lpstr>Tableau Architecture:</vt:lpstr>
      <vt:lpstr>Tableau Architecture Design:</vt:lpstr>
      <vt:lpstr>3. Clients  The clients are the end users using Tableau through a web, mobile devices, on-cloud, on-premise, or on a command-line interface for development. These end-users interact mainly with Tableau Server for accessing workbooks or visualizations. The server components then work as per the client’s request and return the outcome. </vt:lpstr>
      <vt:lpstr>Tableau Server Components:  Tableau Server is an important component in the Tableau architecture as it is thoughtfully designed to manage and execute crucial processes. Tableau Server as it is a core component and helps to understand Tableau better.  </vt:lpstr>
      <vt:lpstr>TABLEAU DASHBOARD:</vt:lpstr>
      <vt:lpstr>Tableau Deployment:   Prioritizing data and analytics couldn’t come at a better time. Your company, no matter what size, is already  collecting data and most likely analyzing just a portion of it to solve business problems, gain competitive advantages, and drive enterprise transformation. With the explosive growth of enterprise data, database technologies, and the high demand for analytical skills, today’s most effective IT organizations have shifted their focus to enabling self-service by deploying and operating Tableau at scale, as well as organizing, orchestrating, and unifying disparate sources of data for business users and experts alike to author and consume content.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himanshu pewal</dc:creator>
  <cp:lastModifiedBy>himanshu pewal</cp:lastModifiedBy>
  <cp:revision>2</cp:revision>
  <dcterms:created xsi:type="dcterms:W3CDTF">2023-01-26T21:28:40Z</dcterms:created>
  <dcterms:modified xsi:type="dcterms:W3CDTF">2023-01-31T22:06:11Z</dcterms:modified>
</cp:coreProperties>
</file>