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84" r:id="rId2"/>
    <p:sldId id="283" r:id="rId3"/>
    <p:sldId id="286" r:id="rId4"/>
    <p:sldId id="287" r:id="rId5"/>
    <p:sldId id="288" r:id="rId6"/>
    <p:sldId id="289" r:id="rId7"/>
    <p:sldId id="290" r:id="rId8"/>
    <p:sldId id="291" r:id="rId9"/>
    <p:sldId id="292" r:id="rId10"/>
    <p:sldId id="293" r:id="rId11"/>
    <p:sldId id="294"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4"/>
            <p14:sldId id="283"/>
            <p14:sldId id="286"/>
            <p14:sldId id="287"/>
            <p14:sldId id="288"/>
            <p14:sldId id="289"/>
            <p14:sldId id="290"/>
            <p14:sldId id="291"/>
            <p14:sldId id="292"/>
            <p14:sldId id="293"/>
            <p14:sldId id="294"/>
            <p14:sldId id="295"/>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35" autoAdjust="0"/>
  </p:normalViewPr>
  <p:slideViewPr>
    <p:cSldViewPr snapToGrid="0">
      <p:cViewPr varScale="1">
        <p:scale>
          <a:sx n="86" d="100"/>
          <a:sy n="86" d="100"/>
        </p:scale>
        <p:origin x="51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2/6/2023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2/6/2023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ntellipaat.com/blog/bullet-chart-tablea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webp"/></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8675-C798-3CE2-218C-F91590F21798}"/>
              </a:ext>
            </a:extLst>
          </p:cNvPr>
          <p:cNvSpPr>
            <a:spLocks noGrp="1"/>
          </p:cNvSpPr>
          <p:nvPr>
            <p:ph type="title"/>
          </p:nvPr>
        </p:nvSpPr>
        <p:spPr>
          <a:xfrm>
            <a:off x="2733356" y="2327525"/>
            <a:ext cx="6876288" cy="640080"/>
          </a:xfrm>
        </p:spPr>
        <p:txBody>
          <a:bodyPr>
            <a:normAutofit/>
          </a:bodyPr>
          <a:lstStyle/>
          <a:p>
            <a:pPr algn="ctr"/>
            <a:r>
              <a:rPr lang="en-US" sz="3200" b="1" dirty="0"/>
              <a:t>Amazon Sales Data Analysis</a:t>
            </a:r>
            <a:endParaRPr lang="en-IN" sz="3200" b="1" dirty="0"/>
          </a:p>
        </p:txBody>
      </p:sp>
      <p:sp>
        <p:nvSpPr>
          <p:cNvPr id="3" name="TextBox 2">
            <a:extLst>
              <a:ext uri="{FF2B5EF4-FFF2-40B4-BE49-F238E27FC236}">
                <a16:creationId xmlns:a16="http://schemas.microsoft.com/office/drawing/2014/main" id="{23162110-EA02-1FE7-C631-5394A93EB3DC}"/>
              </a:ext>
            </a:extLst>
          </p:cNvPr>
          <p:cNvSpPr txBox="1"/>
          <p:nvPr/>
        </p:nvSpPr>
        <p:spPr>
          <a:xfrm>
            <a:off x="3747903" y="1443883"/>
            <a:ext cx="4394344" cy="707886"/>
          </a:xfrm>
          <a:prstGeom prst="rect">
            <a:avLst/>
          </a:prstGeom>
          <a:noFill/>
        </p:spPr>
        <p:txBody>
          <a:bodyPr wrap="none" rtlCol="0">
            <a:spAutoFit/>
          </a:bodyPr>
          <a:lstStyle/>
          <a:p>
            <a:pPr algn="ctr"/>
            <a:r>
              <a:rPr lang="en-US" sz="4000" dirty="0"/>
              <a:t>High Level Design </a:t>
            </a:r>
            <a:endParaRPr lang="en-IN" sz="4000" u="sng" dirty="0"/>
          </a:p>
        </p:txBody>
      </p:sp>
      <p:pic>
        <p:nvPicPr>
          <p:cNvPr id="5" name="Picture 4">
            <a:extLst>
              <a:ext uri="{FF2B5EF4-FFF2-40B4-BE49-F238E27FC236}">
                <a16:creationId xmlns:a16="http://schemas.microsoft.com/office/drawing/2014/main" id="{715D5C25-11C8-485C-B7B4-30C5A3EF8BEC}"/>
              </a:ext>
            </a:extLst>
          </p:cNvPr>
          <p:cNvPicPr>
            <a:picLocks noChangeAspect="1"/>
          </p:cNvPicPr>
          <p:nvPr/>
        </p:nvPicPr>
        <p:blipFill>
          <a:blip r:embed="rId2"/>
          <a:stretch>
            <a:fillRect/>
          </a:stretch>
        </p:blipFill>
        <p:spPr>
          <a:xfrm>
            <a:off x="679509" y="1186622"/>
            <a:ext cx="2281806" cy="2281806"/>
          </a:xfrm>
          <a:prstGeom prst="rect">
            <a:avLst/>
          </a:prstGeom>
        </p:spPr>
      </p:pic>
    </p:spTree>
    <p:extLst>
      <p:ext uri="{BB962C8B-B14F-4D97-AF65-F5344CB8AC3E}">
        <p14:creationId xmlns:p14="http://schemas.microsoft.com/office/powerpoint/2010/main" val="578482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DAB1-E800-5598-35EE-C87E8F2C4DE9}"/>
              </a:ext>
            </a:extLst>
          </p:cNvPr>
          <p:cNvSpPr>
            <a:spLocks noGrp="1"/>
          </p:cNvSpPr>
          <p:nvPr>
            <p:ph type="title"/>
          </p:nvPr>
        </p:nvSpPr>
        <p:spPr/>
        <p:txBody>
          <a:bodyPr/>
          <a:lstStyle/>
          <a:p>
            <a:r>
              <a:rPr lang="en-IN" b="1" dirty="0">
                <a:solidFill>
                  <a:schemeClr val="tx1"/>
                </a:solidFill>
              </a:rPr>
              <a:t>OPTIMIZATION</a:t>
            </a:r>
          </a:p>
        </p:txBody>
      </p:sp>
      <p:sp>
        <p:nvSpPr>
          <p:cNvPr id="5" name="Content Placeholder 4">
            <a:extLst>
              <a:ext uri="{FF2B5EF4-FFF2-40B4-BE49-F238E27FC236}">
                <a16:creationId xmlns:a16="http://schemas.microsoft.com/office/drawing/2014/main" id="{0169221E-925D-3FFC-F11D-65A343079A8E}"/>
              </a:ext>
            </a:extLst>
          </p:cNvPr>
          <p:cNvSpPr>
            <a:spLocks noGrp="1"/>
          </p:cNvSpPr>
          <p:nvPr>
            <p:ph sz="quarter" idx="10"/>
          </p:nvPr>
        </p:nvSpPr>
        <p:spPr>
          <a:xfrm>
            <a:off x="521206" y="1435608"/>
            <a:ext cx="8755506" cy="2574330"/>
          </a:xfrm>
        </p:spPr>
        <p:txBody>
          <a:bodyPr>
            <a:normAutofit/>
          </a:bodyPr>
          <a:lstStyle/>
          <a:p>
            <a:r>
              <a:rPr lang="en-US" sz="2000" dirty="0">
                <a:solidFill>
                  <a:schemeClr val="tx1"/>
                </a:solidFill>
              </a:rPr>
              <a:t>1.Your data strategy drives insights.</a:t>
            </a:r>
          </a:p>
          <a:p>
            <a:pPr marL="285750" indent="-285750">
              <a:lnSpc>
                <a:spcPct val="100000"/>
              </a:lnSpc>
              <a:buFont typeface="Arial" panose="020B0604020202020204" pitchFamily="34" charset="0"/>
              <a:buChar char="•"/>
            </a:pPr>
            <a:r>
              <a:rPr lang="en-US" sz="1500" dirty="0"/>
              <a:t>Cleaning Data by imputing missing values or removing missing values. </a:t>
            </a:r>
          </a:p>
          <a:p>
            <a:pPr marL="285750" indent="-285750">
              <a:lnSpc>
                <a:spcPct val="100000"/>
              </a:lnSpc>
              <a:buFont typeface="Arial" panose="020B0604020202020204" pitchFamily="34" charset="0"/>
              <a:buChar char="•"/>
            </a:pPr>
            <a:r>
              <a:rPr lang="en-US" sz="1500" dirty="0"/>
              <a:t>Changing and converting the column data types. </a:t>
            </a:r>
          </a:p>
          <a:p>
            <a:pPr marL="285750" indent="-285750">
              <a:lnSpc>
                <a:spcPct val="100000"/>
              </a:lnSpc>
              <a:buFont typeface="Arial" panose="020B0604020202020204" pitchFamily="34" charset="0"/>
              <a:buChar char="•"/>
            </a:pPr>
            <a:r>
              <a:rPr lang="en-US" sz="1500" dirty="0"/>
              <a:t> Creating measures to create values for simple card views. Optimize space to ensure every chart or visuals is fitting and telling the same story.</a:t>
            </a:r>
            <a:endParaRPr lang="en-IN" sz="1500" dirty="0">
              <a:solidFill>
                <a:schemeClr val="tx1"/>
              </a:solidFill>
            </a:endParaRPr>
          </a:p>
        </p:txBody>
      </p:sp>
      <p:sp>
        <p:nvSpPr>
          <p:cNvPr id="7" name="TextBox 6">
            <a:extLst>
              <a:ext uri="{FF2B5EF4-FFF2-40B4-BE49-F238E27FC236}">
                <a16:creationId xmlns:a16="http://schemas.microsoft.com/office/drawing/2014/main" id="{EAFC4F15-C392-CC50-8816-6110E2598E06}"/>
              </a:ext>
            </a:extLst>
          </p:cNvPr>
          <p:cNvSpPr txBox="1"/>
          <p:nvPr/>
        </p:nvSpPr>
        <p:spPr>
          <a:xfrm>
            <a:off x="521206" y="3917551"/>
            <a:ext cx="8755507" cy="1908215"/>
          </a:xfrm>
          <a:prstGeom prst="rect">
            <a:avLst/>
          </a:prstGeom>
          <a:noFill/>
        </p:spPr>
        <p:txBody>
          <a:bodyPr wrap="square">
            <a:spAutoFit/>
          </a:bodyPr>
          <a:lstStyle/>
          <a:p>
            <a:r>
              <a:rPr lang="en-US" sz="2000" dirty="0"/>
              <a:t>2. Reduce the marks (data points) in your view.</a:t>
            </a:r>
          </a:p>
          <a:p>
            <a:endParaRPr lang="en-US" dirty="0"/>
          </a:p>
          <a:p>
            <a:pPr marL="285750" indent="-285750">
              <a:buFont typeface="Arial" panose="020B0604020202020204" pitchFamily="34" charset="0"/>
              <a:buChar char="•"/>
            </a:pPr>
            <a:r>
              <a:rPr lang="en-US" sz="1600" dirty="0"/>
              <a:t>Practice guided analytics. There’s no need to fit everything you plan to show in a single page. Compile related visuals and connect them with action filters to travel from overview to highly-granular views at the speed of thought.</a:t>
            </a:r>
          </a:p>
          <a:p>
            <a:r>
              <a:rPr lang="en-US" sz="1600" dirty="0"/>
              <a:t> </a:t>
            </a:r>
          </a:p>
          <a:p>
            <a:pPr marL="285750" indent="-285750">
              <a:buFont typeface="Arial" panose="020B0604020202020204" pitchFamily="34" charset="0"/>
              <a:buChar char="•"/>
            </a:pPr>
            <a:r>
              <a:rPr lang="en-US" sz="1600" dirty="0"/>
              <a:t>Creating charts that explore relationship between different variables in the dataset.</a:t>
            </a:r>
            <a:endParaRPr lang="en-IN" sz="1600" dirty="0"/>
          </a:p>
        </p:txBody>
      </p:sp>
    </p:spTree>
    <p:extLst>
      <p:ext uri="{BB962C8B-B14F-4D97-AF65-F5344CB8AC3E}">
        <p14:creationId xmlns:p14="http://schemas.microsoft.com/office/powerpoint/2010/main" val="329325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D913-BBDC-0A00-DC47-882A5E7C03C0}"/>
              </a:ext>
            </a:extLst>
          </p:cNvPr>
          <p:cNvSpPr>
            <a:spLocks noGrp="1"/>
          </p:cNvSpPr>
          <p:nvPr>
            <p:ph type="title"/>
          </p:nvPr>
        </p:nvSpPr>
        <p:spPr>
          <a:xfrm>
            <a:off x="539496" y="884284"/>
            <a:ext cx="6877119" cy="640080"/>
          </a:xfrm>
        </p:spPr>
        <p:txBody>
          <a:bodyPr>
            <a:normAutofit fontScale="90000"/>
          </a:bodyPr>
          <a:lstStyle/>
          <a:p>
            <a:r>
              <a:rPr lang="en-US" i="0" dirty="0">
                <a:solidFill>
                  <a:srgbClr val="212529"/>
                </a:solidFill>
                <a:effectLst/>
                <a:latin typeface="Open Sans" panose="020B0604020202020204" pitchFamily="34" charset="0"/>
              </a:rPr>
              <a:t>What is KPI in Tableau?</a:t>
            </a:r>
            <a:br>
              <a:rPr lang="en-US" b="1" i="0" dirty="0">
                <a:solidFill>
                  <a:srgbClr val="212529"/>
                </a:solidFill>
                <a:effectLst/>
                <a:latin typeface="Open Sans" panose="020B0604020202020204" pitchFamily="34" charset="0"/>
              </a:rPr>
            </a:br>
            <a:endParaRPr lang="en-IN" dirty="0"/>
          </a:p>
        </p:txBody>
      </p:sp>
      <p:sp>
        <p:nvSpPr>
          <p:cNvPr id="3" name="Content Placeholder 2">
            <a:extLst>
              <a:ext uri="{FF2B5EF4-FFF2-40B4-BE49-F238E27FC236}">
                <a16:creationId xmlns:a16="http://schemas.microsoft.com/office/drawing/2014/main" id="{16EB3D33-FD12-2518-0BD6-B2BFE409C89A}"/>
              </a:ext>
            </a:extLst>
          </p:cNvPr>
          <p:cNvSpPr>
            <a:spLocks noGrp="1"/>
          </p:cNvSpPr>
          <p:nvPr>
            <p:ph sz="quarter" idx="10"/>
          </p:nvPr>
        </p:nvSpPr>
        <p:spPr>
          <a:xfrm>
            <a:off x="539496" y="1435608"/>
            <a:ext cx="9653128" cy="2112935"/>
          </a:xfrm>
        </p:spPr>
        <p:txBody>
          <a:bodyPr>
            <a:normAutofit/>
          </a:bodyPr>
          <a:lstStyle/>
          <a:p>
            <a:pPr algn="l"/>
            <a:r>
              <a:rPr lang="en-US" b="0" i="0" dirty="0">
                <a:solidFill>
                  <a:srgbClr val="212529"/>
                </a:solidFill>
                <a:effectLst/>
                <a:latin typeface="Open Sans" panose="020B0604020202020204" pitchFamily="34" charset="0"/>
              </a:rPr>
              <a:t>Key Performance Indicators or KPIs, in general, are the metrics and values that show how well an organization is performing based on its key business objectives.</a:t>
            </a:r>
          </a:p>
          <a:p>
            <a:pPr algn="l">
              <a:lnSpc>
                <a:spcPct val="100000"/>
              </a:lnSpc>
            </a:pPr>
            <a:r>
              <a:rPr lang="en-US" b="0" i="0" dirty="0">
                <a:solidFill>
                  <a:srgbClr val="212529"/>
                </a:solidFill>
                <a:effectLst/>
                <a:latin typeface="Open Sans" panose="020B0604020202020204" pitchFamily="34" charset="0"/>
              </a:rPr>
              <a:t>We can divide these KPIs into two different categories, high level, and low level. High-level KPIs focus on the overall growth and performance of the company, while low-level KPIs are focused on the workflow or process of each department such as development, sales, HR, marketing, operations, etc.</a:t>
            </a:r>
          </a:p>
          <a:p>
            <a:endParaRPr lang="en-IN" dirty="0"/>
          </a:p>
        </p:txBody>
      </p:sp>
      <p:sp>
        <p:nvSpPr>
          <p:cNvPr id="5" name="TextBox 4">
            <a:extLst>
              <a:ext uri="{FF2B5EF4-FFF2-40B4-BE49-F238E27FC236}">
                <a16:creationId xmlns:a16="http://schemas.microsoft.com/office/drawing/2014/main" id="{9A6CD563-8EE7-B47B-1EDA-D3334F4A59BD}"/>
              </a:ext>
            </a:extLst>
          </p:cNvPr>
          <p:cNvSpPr txBox="1"/>
          <p:nvPr/>
        </p:nvSpPr>
        <p:spPr>
          <a:xfrm>
            <a:off x="539496" y="3644016"/>
            <a:ext cx="9552460" cy="1508105"/>
          </a:xfrm>
          <a:prstGeom prst="rect">
            <a:avLst/>
          </a:prstGeom>
          <a:noFill/>
        </p:spPr>
        <p:txBody>
          <a:bodyPr wrap="square">
            <a:spAutoFit/>
          </a:bodyPr>
          <a:lstStyle/>
          <a:p>
            <a:pPr algn="l"/>
            <a:r>
              <a:rPr lang="en-US" i="0" dirty="0">
                <a:solidFill>
                  <a:srgbClr val="212529"/>
                </a:solidFill>
                <a:effectLst/>
                <a:latin typeface="Open Sans" panose="020B0606030504020204" pitchFamily="34" charset="0"/>
              </a:rPr>
              <a:t>How to create a Tableau KPI Dashboard?</a:t>
            </a:r>
          </a:p>
          <a:p>
            <a:pPr algn="l"/>
            <a:endParaRPr lang="en-US" sz="1400" b="1" i="0" dirty="0">
              <a:solidFill>
                <a:srgbClr val="212529"/>
              </a:solidFill>
              <a:effectLst/>
              <a:latin typeface="Open Sans" panose="020B0606030504020204" pitchFamily="34" charset="0"/>
            </a:endParaRPr>
          </a:p>
          <a:p>
            <a:pPr algn="l"/>
            <a:r>
              <a:rPr lang="en-US" sz="1200" b="0" i="0" dirty="0">
                <a:solidFill>
                  <a:srgbClr val="212529"/>
                </a:solidFill>
                <a:effectLst/>
                <a:latin typeface="Open Sans" panose="020B0606030504020204" pitchFamily="34" charset="0"/>
              </a:rPr>
              <a:t>To create a KPI dashboard in tableau, you first have to prepare the dataset and transform it into the desired format. </a:t>
            </a:r>
          </a:p>
          <a:p>
            <a:pPr algn="l"/>
            <a:r>
              <a:rPr lang="en-US" sz="1200" b="0" i="0" dirty="0">
                <a:solidFill>
                  <a:srgbClr val="212529"/>
                </a:solidFill>
                <a:effectLst/>
                <a:latin typeface="Open Sans" panose="020B0606030504020204" pitchFamily="34" charset="0"/>
              </a:rPr>
              <a:t>Then comes the visualization part that converts the dataset into figures like charts, histograms, maps, scatter plots, and more.</a:t>
            </a:r>
          </a:p>
          <a:p>
            <a:pPr algn="l"/>
            <a:endParaRPr lang="en-US" sz="1200" b="0" i="0" dirty="0">
              <a:solidFill>
                <a:srgbClr val="212529"/>
              </a:solidFill>
              <a:effectLst/>
              <a:latin typeface="Open Sans" panose="020B0606030504020204" pitchFamily="34" charset="0"/>
            </a:endParaRPr>
          </a:p>
          <a:p>
            <a:pPr algn="l"/>
            <a:r>
              <a:rPr lang="en-US" sz="1200" b="0" i="0" dirty="0">
                <a:solidFill>
                  <a:srgbClr val="212529"/>
                </a:solidFill>
                <a:effectLst/>
                <a:latin typeface="Open Sans" panose="020B0606030504020204" pitchFamily="34" charset="0"/>
              </a:rPr>
              <a:t>Following that, you apply some filters, create measures and </a:t>
            </a:r>
            <a:r>
              <a:rPr lang="en-US" sz="1200" b="0" i="0" u="none" strike="noStrike" dirty="0">
                <a:solidFill>
                  <a:srgbClr val="007BFF"/>
                </a:solidFill>
                <a:effectLst/>
                <a:latin typeface="Open Sans" panose="020B0606030504020204" pitchFamily="34" charset="0"/>
                <a:hlinkClick r:id="rId2"/>
              </a:rPr>
              <a:t> </a:t>
            </a:r>
            <a:r>
              <a:rPr lang="en-US" sz="1200" b="0" i="0" dirty="0">
                <a:solidFill>
                  <a:srgbClr val="212529"/>
                </a:solidFill>
                <a:effectLst/>
                <a:latin typeface="Open Sans" panose="020B0606030504020204" pitchFamily="34" charset="0"/>
              </a:rPr>
              <a:t>to provide more information using a single figure.</a:t>
            </a:r>
          </a:p>
          <a:p>
            <a:pPr algn="l"/>
            <a:r>
              <a:rPr lang="en-US" sz="1200" b="0" i="0" dirty="0">
                <a:solidFill>
                  <a:srgbClr val="212529"/>
                </a:solidFill>
                <a:effectLst/>
                <a:latin typeface="Open Sans" panose="020B0606030504020204" pitchFamily="34" charset="0"/>
              </a:rPr>
              <a:t>At last, put all the KPIs in a single dashboard and share it with other users on the Tableau server. </a:t>
            </a:r>
          </a:p>
        </p:txBody>
      </p:sp>
    </p:spTree>
    <p:extLst>
      <p:ext uri="{BB962C8B-B14F-4D97-AF65-F5344CB8AC3E}">
        <p14:creationId xmlns:p14="http://schemas.microsoft.com/office/powerpoint/2010/main" val="233709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DF8E-F2B7-F4AB-6A7A-8508FFEFA383}"/>
              </a:ext>
            </a:extLst>
          </p:cNvPr>
          <p:cNvSpPr>
            <a:spLocks noGrp="1"/>
          </p:cNvSpPr>
          <p:nvPr>
            <p:ph type="title"/>
          </p:nvPr>
        </p:nvSpPr>
        <p:spPr/>
        <p:txBody>
          <a:bodyPr/>
          <a:lstStyle/>
          <a:p>
            <a:r>
              <a:rPr lang="en-US" b="1" dirty="0"/>
              <a:t>DEPLOYMENT:</a:t>
            </a:r>
            <a:endParaRPr lang="en-IN" b="1" dirty="0"/>
          </a:p>
        </p:txBody>
      </p:sp>
      <p:sp>
        <p:nvSpPr>
          <p:cNvPr id="3" name="Content Placeholder 2">
            <a:extLst>
              <a:ext uri="{FF2B5EF4-FFF2-40B4-BE49-F238E27FC236}">
                <a16:creationId xmlns:a16="http://schemas.microsoft.com/office/drawing/2014/main" id="{F0663270-FCB7-0129-9E4C-3D326BFB8733}"/>
              </a:ext>
            </a:extLst>
          </p:cNvPr>
          <p:cNvSpPr>
            <a:spLocks noGrp="1"/>
          </p:cNvSpPr>
          <p:nvPr>
            <p:ph sz="quarter" idx="10"/>
          </p:nvPr>
        </p:nvSpPr>
        <p:spPr>
          <a:xfrm>
            <a:off x="539496" y="1435608"/>
            <a:ext cx="10148078" cy="3977640"/>
          </a:xfrm>
        </p:spPr>
        <p:txBody>
          <a:bodyPr/>
          <a:lstStyle/>
          <a:p>
            <a:r>
              <a:rPr lang="en-US" sz="1400" b="0" i="0" dirty="0">
                <a:solidFill>
                  <a:srgbClr val="333333"/>
                </a:solidFill>
                <a:effectLst/>
                <a:latin typeface="Georgia" panose="02040502050405020303" pitchFamily="18" charset="0"/>
              </a:rPr>
              <a:t>Prioritizing data and analytics couldn’t come at a better time. Your company, no matter what size, is already</a:t>
            </a:r>
            <a:br>
              <a:rPr lang="en-US" sz="1400" b="0" i="0" dirty="0">
                <a:solidFill>
                  <a:srgbClr val="333333"/>
                </a:solidFill>
                <a:effectLst/>
                <a:latin typeface="Georgia" panose="02040502050405020303" pitchFamily="18" charset="0"/>
              </a:rPr>
            </a:br>
            <a:r>
              <a:rPr lang="en-US" sz="1400" b="0" i="0" dirty="0">
                <a:solidFill>
                  <a:srgbClr val="333333"/>
                </a:solidFill>
                <a:effectLst/>
                <a:latin typeface="Georgia" panose="02040502050405020303" pitchFamily="18" charset="0"/>
              </a:rPr>
              <a:t> collecting data and most likely analyzing just a portion of it to solve business problems, gain competitive advantages, and drive enterprise transformation. With the explosive growth of enterprise data, database technologies, and the high demand for analytical skills, today’s most effective IT organizations have shifted their focus to enabling self-service by deploying and operating Tableau at scale, as well as organizing, orchestrating, and unifying disparate sources of data for business users and experts alike to author and consume content.</a:t>
            </a:r>
            <a:br>
              <a:rPr lang="en-US" sz="1100" b="0" i="0" dirty="0">
                <a:solidFill>
                  <a:srgbClr val="333333"/>
                </a:solidFill>
                <a:effectLst/>
                <a:latin typeface="Merriweather" panose="00000500000000000000" pitchFamily="2" charset="0"/>
              </a:rPr>
            </a:br>
            <a:endParaRPr lang="en-IN" dirty="0"/>
          </a:p>
        </p:txBody>
      </p:sp>
    </p:spTree>
    <p:extLst>
      <p:ext uri="{BB962C8B-B14F-4D97-AF65-F5344CB8AC3E}">
        <p14:creationId xmlns:p14="http://schemas.microsoft.com/office/powerpoint/2010/main" val="90231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E785-E4C8-0F00-2C17-71B1D134DBE4}"/>
              </a:ext>
            </a:extLst>
          </p:cNvPr>
          <p:cNvSpPr>
            <a:spLocks noGrp="1"/>
          </p:cNvSpPr>
          <p:nvPr>
            <p:ph type="title"/>
          </p:nvPr>
        </p:nvSpPr>
        <p:spPr>
          <a:xfrm>
            <a:off x="503144" y="448056"/>
            <a:ext cx="6877119" cy="640080"/>
          </a:xfrm>
        </p:spPr>
        <p:txBody>
          <a:bodyPr>
            <a:normAutofit/>
          </a:bodyPr>
          <a:lstStyle/>
          <a:p>
            <a:r>
              <a:rPr lang="en-IN" sz="3600" b="1" dirty="0">
                <a:solidFill>
                  <a:schemeClr val="tx1"/>
                </a:solidFill>
              </a:rPr>
              <a:t>Document Version Control:</a:t>
            </a:r>
          </a:p>
        </p:txBody>
      </p:sp>
      <p:graphicFrame>
        <p:nvGraphicFramePr>
          <p:cNvPr id="4" name="Table 4">
            <a:extLst>
              <a:ext uri="{FF2B5EF4-FFF2-40B4-BE49-F238E27FC236}">
                <a16:creationId xmlns:a16="http://schemas.microsoft.com/office/drawing/2014/main" id="{0F371152-40E7-3362-1F27-ACC40BA3FEB4}"/>
              </a:ext>
            </a:extLst>
          </p:cNvPr>
          <p:cNvGraphicFramePr>
            <a:graphicFrameLocks noGrp="1"/>
          </p:cNvGraphicFramePr>
          <p:nvPr>
            <p:ph sz="quarter" idx="10"/>
            <p:extLst>
              <p:ext uri="{D42A27DB-BD31-4B8C-83A1-F6EECF244321}">
                <p14:modId xmlns:p14="http://schemas.microsoft.com/office/powerpoint/2010/main" val="784146199"/>
              </p:ext>
            </p:extLst>
          </p:nvPr>
        </p:nvGraphicFramePr>
        <p:xfrm>
          <a:off x="539749" y="1435099"/>
          <a:ext cx="10542108" cy="2423836"/>
        </p:xfrm>
        <a:graphic>
          <a:graphicData uri="http://schemas.openxmlformats.org/drawingml/2006/table">
            <a:tbl>
              <a:tblPr firstRow="1" bandRow="1">
                <a:tableStyleId>{5C22544A-7EE6-4342-B048-85BDC9FD1C3A}</a:tableStyleId>
              </a:tblPr>
              <a:tblGrid>
                <a:gridCol w="2635527">
                  <a:extLst>
                    <a:ext uri="{9D8B030D-6E8A-4147-A177-3AD203B41FA5}">
                      <a16:colId xmlns:a16="http://schemas.microsoft.com/office/drawing/2014/main" val="1721036858"/>
                    </a:ext>
                  </a:extLst>
                </a:gridCol>
                <a:gridCol w="1824563">
                  <a:extLst>
                    <a:ext uri="{9D8B030D-6E8A-4147-A177-3AD203B41FA5}">
                      <a16:colId xmlns:a16="http://schemas.microsoft.com/office/drawing/2014/main" val="184238829"/>
                    </a:ext>
                  </a:extLst>
                </a:gridCol>
                <a:gridCol w="3446491">
                  <a:extLst>
                    <a:ext uri="{9D8B030D-6E8A-4147-A177-3AD203B41FA5}">
                      <a16:colId xmlns:a16="http://schemas.microsoft.com/office/drawing/2014/main" val="3019876241"/>
                    </a:ext>
                  </a:extLst>
                </a:gridCol>
                <a:gridCol w="2635527">
                  <a:extLst>
                    <a:ext uri="{9D8B030D-6E8A-4147-A177-3AD203B41FA5}">
                      <a16:colId xmlns:a16="http://schemas.microsoft.com/office/drawing/2014/main" val="1109551963"/>
                    </a:ext>
                  </a:extLst>
                </a:gridCol>
              </a:tblGrid>
              <a:tr h="515027">
                <a:tc>
                  <a:txBody>
                    <a:bodyPr/>
                    <a:lstStyle/>
                    <a:p>
                      <a:r>
                        <a:rPr lang="en-IN" dirty="0"/>
                        <a:t>Date Issued </a:t>
                      </a:r>
                    </a:p>
                  </a:txBody>
                  <a:tcPr/>
                </a:tc>
                <a:tc>
                  <a:txBody>
                    <a:bodyPr/>
                    <a:lstStyle/>
                    <a:p>
                      <a:r>
                        <a:rPr lang="en-IN" dirty="0"/>
                        <a:t>Version</a:t>
                      </a:r>
                    </a:p>
                  </a:txBody>
                  <a:tcPr/>
                </a:tc>
                <a:tc>
                  <a:txBody>
                    <a:bodyPr/>
                    <a:lstStyle/>
                    <a:p>
                      <a:r>
                        <a:rPr lang="en-IN" dirty="0"/>
                        <a:t>Description</a:t>
                      </a:r>
                    </a:p>
                  </a:txBody>
                  <a:tcPr/>
                </a:tc>
                <a:tc>
                  <a:txBody>
                    <a:bodyPr/>
                    <a:lstStyle/>
                    <a:p>
                      <a:r>
                        <a:rPr lang="en-IN" dirty="0"/>
                        <a:t>Author</a:t>
                      </a:r>
                    </a:p>
                  </a:txBody>
                  <a:tcPr/>
                </a:tc>
                <a:extLst>
                  <a:ext uri="{0D108BD9-81ED-4DB2-BD59-A6C34878D82A}">
                    <a16:rowId xmlns:a16="http://schemas.microsoft.com/office/drawing/2014/main" val="644416466"/>
                  </a:ext>
                </a:extLst>
              </a:tr>
              <a:tr h="878755">
                <a:tc>
                  <a:txBody>
                    <a:bodyPr/>
                    <a:lstStyle/>
                    <a:p>
                      <a:r>
                        <a:rPr lang="en-IN" dirty="0"/>
                        <a:t>28/01/23</a:t>
                      </a:r>
                    </a:p>
                  </a:txBody>
                  <a:tcPr/>
                </a:tc>
                <a:tc>
                  <a:txBody>
                    <a:bodyPr/>
                    <a:lstStyle/>
                    <a:p>
                      <a:r>
                        <a:rPr lang="en-IN" dirty="0"/>
                        <a:t>1.0</a:t>
                      </a:r>
                    </a:p>
                  </a:txBody>
                  <a:tcPr/>
                </a:tc>
                <a:tc>
                  <a:txBody>
                    <a:bodyPr/>
                    <a:lstStyle/>
                    <a:p>
                      <a:r>
                        <a:rPr lang="en-US" dirty="0"/>
                        <a:t>Final Version of Complete LLD</a:t>
                      </a:r>
                      <a:endParaRPr lang="en-IN" dirty="0"/>
                    </a:p>
                  </a:txBody>
                  <a:tcPr/>
                </a:tc>
                <a:tc>
                  <a:txBody>
                    <a:bodyPr/>
                    <a:lstStyle/>
                    <a:p>
                      <a:r>
                        <a:rPr lang="en-IN" dirty="0"/>
                        <a:t>Himanshu Pewal</a:t>
                      </a:r>
                    </a:p>
                  </a:txBody>
                  <a:tcPr/>
                </a:tc>
                <a:extLst>
                  <a:ext uri="{0D108BD9-81ED-4DB2-BD59-A6C34878D82A}">
                    <a16:rowId xmlns:a16="http://schemas.microsoft.com/office/drawing/2014/main" val="3379330977"/>
                  </a:ext>
                </a:extLst>
              </a:tr>
              <a:tr h="51502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67944868"/>
                  </a:ext>
                </a:extLst>
              </a:tr>
              <a:tr h="515027">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9480854"/>
                  </a:ext>
                </a:extLst>
              </a:tr>
            </a:tbl>
          </a:graphicData>
        </a:graphic>
      </p:graphicFrame>
    </p:spTree>
    <p:extLst>
      <p:ext uri="{BB962C8B-B14F-4D97-AF65-F5344CB8AC3E}">
        <p14:creationId xmlns:p14="http://schemas.microsoft.com/office/powerpoint/2010/main" val="125720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E8E9-E72D-4015-E864-9842F527A8EE}"/>
              </a:ext>
            </a:extLst>
          </p:cNvPr>
          <p:cNvSpPr>
            <a:spLocks noGrp="1"/>
          </p:cNvSpPr>
          <p:nvPr>
            <p:ph type="title"/>
          </p:nvPr>
        </p:nvSpPr>
        <p:spPr/>
        <p:txBody>
          <a:bodyPr/>
          <a:lstStyle/>
          <a:p>
            <a:r>
              <a:rPr lang="en-IN" b="1" dirty="0">
                <a:solidFill>
                  <a:schemeClr val="tx1"/>
                </a:solidFill>
              </a:rPr>
              <a:t>ABSTRACT:</a:t>
            </a:r>
          </a:p>
        </p:txBody>
      </p:sp>
      <p:sp>
        <p:nvSpPr>
          <p:cNvPr id="3" name="Content Placeholder 2">
            <a:extLst>
              <a:ext uri="{FF2B5EF4-FFF2-40B4-BE49-F238E27FC236}">
                <a16:creationId xmlns:a16="http://schemas.microsoft.com/office/drawing/2014/main" id="{183FE2E8-C9AD-EFD8-93DC-69160603ED4D}"/>
              </a:ext>
            </a:extLst>
          </p:cNvPr>
          <p:cNvSpPr>
            <a:spLocks noGrp="1"/>
          </p:cNvSpPr>
          <p:nvPr>
            <p:ph sz="quarter" idx="10"/>
          </p:nvPr>
        </p:nvSpPr>
        <p:spPr>
          <a:xfrm>
            <a:off x="539496" y="1435608"/>
            <a:ext cx="11225784" cy="3977640"/>
          </a:xfrm>
        </p:spPr>
        <p:txBody>
          <a:bodyPr>
            <a:normAutofit/>
          </a:bodyPr>
          <a:lstStyle/>
          <a:p>
            <a:r>
              <a:rPr lang="en-US" sz="1800" dirty="0">
                <a:solidFill>
                  <a:schemeClr val="tx1"/>
                </a:solidFill>
              </a:rPr>
              <a:t>Amazon Sales Management is looking for improved methods to increase sales and profits. The management has asked to create sales report on Yearly, Monthly Sales Trend to understand the market behavior. They’re looking for relationships between different variables that directly affect sales</a:t>
            </a:r>
          </a:p>
          <a:p>
            <a:r>
              <a:rPr lang="en-US" sz="1900" dirty="0"/>
              <a:t>Amazon Sales Management is looking for improved methods to increase sales and profits. The management has asked to create sales report on Yearly, Monthly Sales Trend to understand the market behavior. They’re looking for relationships between different variables that directly affect sales</a:t>
            </a:r>
            <a:endParaRPr lang="en-IN" sz="1900" dirty="0">
              <a:solidFill>
                <a:schemeClr val="tx1"/>
              </a:solidFill>
            </a:endParaRPr>
          </a:p>
        </p:txBody>
      </p:sp>
    </p:spTree>
    <p:extLst>
      <p:ext uri="{BB962C8B-B14F-4D97-AF65-F5344CB8AC3E}">
        <p14:creationId xmlns:p14="http://schemas.microsoft.com/office/powerpoint/2010/main" val="141646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0E69-55D5-3818-ABEE-1CE8A39A423C}"/>
              </a:ext>
            </a:extLst>
          </p:cNvPr>
          <p:cNvSpPr>
            <a:spLocks noGrp="1"/>
          </p:cNvSpPr>
          <p:nvPr>
            <p:ph type="title"/>
          </p:nvPr>
        </p:nvSpPr>
        <p:spPr/>
        <p:txBody>
          <a:bodyPr/>
          <a:lstStyle/>
          <a:p>
            <a:r>
              <a:rPr lang="en-IN" b="1" dirty="0">
                <a:solidFill>
                  <a:schemeClr val="tx1"/>
                </a:solidFill>
              </a:rPr>
              <a:t>1 INTRODUCTION:</a:t>
            </a:r>
          </a:p>
        </p:txBody>
      </p:sp>
      <p:sp>
        <p:nvSpPr>
          <p:cNvPr id="3" name="Content Placeholder 2">
            <a:extLst>
              <a:ext uri="{FF2B5EF4-FFF2-40B4-BE49-F238E27FC236}">
                <a16:creationId xmlns:a16="http://schemas.microsoft.com/office/drawing/2014/main" id="{96660DDA-CB61-EFF0-0D2B-A51FE0B1CF96}"/>
              </a:ext>
            </a:extLst>
          </p:cNvPr>
          <p:cNvSpPr>
            <a:spLocks noGrp="1"/>
          </p:cNvSpPr>
          <p:nvPr>
            <p:ph sz="quarter" idx="10"/>
          </p:nvPr>
        </p:nvSpPr>
        <p:spPr>
          <a:xfrm>
            <a:off x="539496" y="1435608"/>
            <a:ext cx="10945368" cy="1575816"/>
          </a:xfrm>
        </p:spPr>
        <p:txBody>
          <a:bodyPr>
            <a:normAutofit fontScale="85000" lnSpcReduction="10000"/>
          </a:bodyPr>
          <a:lstStyle/>
          <a:p>
            <a:pPr marL="342900" indent="-342900">
              <a:buFont typeface="+mj-lt"/>
              <a:buAutoNum type="arabicPeriod"/>
            </a:pPr>
            <a:r>
              <a:rPr lang="en-US" sz="1900" dirty="0">
                <a:solidFill>
                  <a:schemeClr val="tx1"/>
                </a:solidFill>
              </a:rPr>
              <a:t>Why this High-Level Design Document?</a:t>
            </a:r>
          </a:p>
          <a:p>
            <a:r>
              <a:rPr lang="en-US" sz="1600" dirty="0">
                <a:solidFill>
                  <a:schemeClr val="tx1"/>
                </a:solidFill>
              </a:rPr>
              <a:t>The purpose of this High-Level Design (HLD) Document is to add the necessary detail to the current project description. This document is also intended to help detect contradictions prior to coding/visualizations, and can be used as a reference manual to understand the though process behind creating visuals.</a:t>
            </a:r>
            <a:endParaRPr lang="en-IN" sz="1600" dirty="0">
              <a:solidFill>
                <a:schemeClr val="tx1"/>
              </a:solidFill>
            </a:endParaRPr>
          </a:p>
        </p:txBody>
      </p:sp>
      <p:sp>
        <p:nvSpPr>
          <p:cNvPr id="5" name="TextBox 4">
            <a:extLst>
              <a:ext uri="{FF2B5EF4-FFF2-40B4-BE49-F238E27FC236}">
                <a16:creationId xmlns:a16="http://schemas.microsoft.com/office/drawing/2014/main" id="{3993B101-FA02-BA52-3300-090017D8E940}"/>
              </a:ext>
            </a:extLst>
          </p:cNvPr>
          <p:cNvSpPr txBox="1"/>
          <p:nvPr/>
        </p:nvSpPr>
        <p:spPr>
          <a:xfrm>
            <a:off x="521207" y="3117807"/>
            <a:ext cx="8832519" cy="3754874"/>
          </a:xfrm>
          <a:prstGeom prst="rect">
            <a:avLst/>
          </a:prstGeom>
          <a:noFill/>
        </p:spPr>
        <p:txBody>
          <a:bodyPr wrap="square" rtlCol="0">
            <a:spAutoFit/>
          </a:bodyPr>
          <a:lstStyle/>
          <a:p>
            <a:r>
              <a:rPr lang="en-US" sz="1400" dirty="0"/>
              <a:t>The HLD will:</a:t>
            </a:r>
          </a:p>
          <a:p>
            <a:pPr marL="342900" indent="-342900">
              <a:buFont typeface="Wingdings" panose="05000000000000000000" pitchFamily="2" charset="2"/>
              <a:buChar char="§"/>
            </a:pPr>
            <a:r>
              <a:rPr lang="en-US" sz="1200" dirty="0"/>
              <a:t>  </a:t>
            </a:r>
            <a:r>
              <a:rPr lang="en-US" sz="1400" dirty="0"/>
              <a:t>Present all of the design aspects and define them in detail.</a:t>
            </a:r>
          </a:p>
          <a:p>
            <a:pPr marL="342900" indent="-342900">
              <a:buFont typeface="Wingdings" panose="05000000000000000000" pitchFamily="2" charset="2"/>
              <a:buChar char="§"/>
            </a:pPr>
            <a:r>
              <a:rPr lang="en-US" sz="1400" dirty="0"/>
              <a:t>Describe the user interface being implemented.</a:t>
            </a:r>
          </a:p>
          <a:p>
            <a:pPr marL="342900" indent="-342900">
              <a:buFont typeface="Wingdings" panose="05000000000000000000" pitchFamily="2" charset="2"/>
              <a:buChar char="§"/>
            </a:pPr>
            <a:r>
              <a:rPr lang="en-US" sz="1400" dirty="0"/>
              <a:t>Describe the hardware and software interfaces.</a:t>
            </a:r>
          </a:p>
          <a:p>
            <a:pPr marL="342900" indent="-342900">
              <a:buFont typeface="Wingdings" panose="05000000000000000000" pitchFamily="2" charset="2"/>
              <a:buChar char="§"/>
            </a:pPr>
            <a:r>
              <a:rPr lang="en-US" sz="1400" dirty="0"/>
              <a:t> Describe the performance requirements .</a:t>
            </a:r>
          </a:p>
          <a:p>
            <a:pPr marL="342900" indent="-342900">
              <a:buFont typeface="Wingdings" panose="05000000000000000000" pitchFamily="2" charset="2"/>
              <a:buChar char="§"/>
            </a:pPr>
            <a:r>
              <a:rPr lang="en-US" sz="1400" dirty="0"/>
              <a:t> Include design features and the architecture of the project. </a:t>
            </a:r>
          </a:p>
          <a:p>
            <a:pPr marL="342900" indent="-342900">
              <a:buFont typeface="Wingdings" panose="05000000000000000000" pitchFamily="2" charset="2"/>
              <a:buChar char="§"/>
            </a:pPr>
            <a:r>
              <a:rPr lang="en-US" sz="1400" dirty="0"/>
              <a:t>List and describe the non-functional attributes like:</a:t>
            </a:r>
          </a:p>
          <a:p>
            <a:pPr algn="just"/>
            <a:r>
              <a:rPr lang="en-US" sz="1400" dirty="0"/>
              <a:t>                               Security </a:t>
            </a:r>
          </a:p>
          <a:p>
            <a:r>
              <a:rPr lang="en-US" sz="1400" dirty="0"/>
              <a:t>                               Reliability </a:t>
            </a:r>
          </a:p>
          <a:p>
            <a:r>
              <a:rPr lang="en-US" sz="1400" dirty="0"/>
              <a:t>                               Maintainability</a:t>
            </a:r>
          </a:p>
          <a:p>
            <a:r>
              <a:rPr lang="en-US" sz="1400" dirty="0"/>
              <a:t>                               Portability </a:t>
            </a:r>
          </a:p>
          <a:p>
            <a:r>
              <a:rPr lang="en-US" sz="1400" dirty="0"/>
              <a:t>                               Reusability </a:t>
            </a:r>
          </a:p>
          <a:p>
            <a:r>
              <a:rPr lang="en-US" sz="1400" dirty="0"/>
              <a:t>                               Application compatibility </a:t>
            </a:r>
          </a:p>
          <a:p>
            <a:r>
              <a:rPr lang="en-US" sz="1400" dirty="0"/>
              <a:t>                               Resource utilization</a:t>
            </a:r>
            <a:endParaRPr lang="en-IN" sz="1400" dirty="0"/>
          </a:p>
          <a:p>
            <a:pPr algn="ctr"/>
            <a:endParaRPr lang="en-US" sz="1400" dirty="0"/>
          </a:p>
          <a:p>
            <a:r>
              <a:rPr lang="en-US" sz="1400" dirty="0"/>
              <a:t>   </a:t>
            </a:r>
          </a:p>
          <a:p>
            <a:endParaRPr lang="en-US" sz="1400" dirty="0"/>
          </a:p>
        </p:txBody>
      </p:sp>
    </p:spTree>
    <p:extLst>
      <p:ext uri="{BB962C8B-B14F-4D97-AF65-F5344CB8AC3E}">
        <p14:creationId xmlns:p14="http://schemas.microsoft.com/office/powerpoint/2010/main" val="79265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8CC79-FC65-F39E-E82E-4BD5F13F43C1}"/>
              </a:ext>
            </a:extLst>
          </p:cNvPr>
          <p:cNvSpPr>
            <a:spLocks noGrp="1"/>
          </p:cNvSpPr>
          <p:nvPr>
            <p:ph sz="quarter" idx="10"/>
          </p:nvPr>
        </p:nvSpPr>
        <p:spPr>
          <a:xfrm>
            <a:off x="539495" y="1435608"/>
            <a:ext cx="8763895" cy="2180047"/>
          </a:xfrm>
        </p:spPr>
        <p:txBody>
          <a:bodyPr>
            <a:normAutofit fontScale="92500" lnSpcReduction="10000"/>
          </a:bodyPr>
          <a:lstStyle/>
          <a:p>
            <a:r>
              <a:rPr lang="en-US" sz="1800" dirty="0"/>
              <a:t>The HLD documentation presents the structure of the system, such as the data architecture, application architecture (layers), application flow (Navigation), and technology architecture.</a:t>
            </a:r>
          </a:p>
          <a:p>
            <a:r>
              <a:rPr lang="en-US" sz="1800" dirty="0"/>
              <a:t>The HLD uses non-technical to mildly-technical terms which should be understandable to the administrators of the system.</a:t>
            </a:r>
            <a:endParaRPr lang="en-IN" sz="1800" dirty="0"/>
          </a:p>
        </p:txBody>
      </p:sp>
      <p:sp>
        <p:nvSpPr>
          <p:cNvPr id="5" name="Title 4">
            <a:extLst>
              <a:ext uri="{FF2B5EF4-FFF2-40B4-BE49-F238E27FC236}">
                <a16:creationId xmlns:a16="http://schemas.microsoft.com/office/drawing/2014/main" id="{A37A0DAC-AEDE-610A-22A3-0BE4B00B60FD}"/>
              </a:ext>
            </a:extLst>
          </p:cNvPr>
          <p:cNvSpPr>
            <a:spLocks noGrp="1"/>
          </p:cNvSpPr>
          <p:nvPr>
            <p:ph type="title"/>
          </p:nvPr>
        </p:nvSpPr>
        <p:spPr/>
        <p:txBody>
          <a:bodyPr/>
          <a:lstStyle/>
          <a:p>
            <a:r>
              <a:rPr lang="en-IN" b="1" dirty="0"/>
              <a:t>SCOPE:</a:t>
            </a:r>
          </a:p>
        </p:txBody>
      </p:sp>
    </p:spTree>
    <p:extLst>
      <p:ext uri="{BB962C8B-B14F-4D97-AF65-F5344CB8AC3E}">
        <p14:creationId xmlns:p14="http://schemas.microsoft.com/office/powerpoint/2010/main" val="376054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2000-F805-8661-DE49-847947B97C4D}"/>
              </a:ext>
            </a:extLst>
          </p:cNvPr>
          <p:cNvSpPr>
            <a:spLocks noGrp="1"/>
          </p:cNvSpPr>
          <p:nvPr>
            <p:ph type="title"/>
          </p:nvPr>
        </p:nvSpPr>
        <p:spPr/>
        <p:txBody>
          <a:bodyPr>
            <a:normAutofit/>
          </a:bodyPr>
          <a:lstStyle/>
          <a:p>
            <a:r>
              <a:rPr lang="en-IN" b="1" dirty="0">
                <a:solidFill>
                  <a:schemeClr val="tx1"/>
                </a:solidFill>
              </a:rPr>
              <a:t>GENERAL DESCRIPTION:</a:t>
            </a:r>
          </a:p>
        </p:txBody>
      </p:sp>
      <p:sp>
        <p:nvSpPr>
          <p:cNvPr id="3" name="Content Placeholder 2">
            <a:extLst>
              <a:ext uri="{FF2B5EF4-FFF2-40B4-BE49-F238E27FC236}">
                <a16:creationId xmlns:a16="http://schemas.microsoft.com/office/drawing/2014/main" id="{0FD2343F-277D-937D-D845-B2A51CCDFF02}"/>
              </a:ext>
            </a:extLst>
          </p:cNvPr>
          <p:cNvSpPr>
            <a:spLocks noGrp="1"/>
          </p:cNvSpPr>
          <p:nvPr>
            <p:ph sz="quarter" idx="10"/>
          </p:nvPr>
        </p:nvSpPr>
        <p:spPr>
          <a:xfrm>
            <a:off x="539495" y="1435609"/>
            <a:ext cx="10945033" cy="2658220"/>
          </a:xfrm>
        </p:spPr>
        <p:txBody>
          <a:bodyPr>
            <a:normAutofit fontScale="92500" lnSpcReduction="20000"/>
          </a:bodyPr>
          <a:lstStyle/>
          <a:p>
            <a:r>
              <a:rPr lang="en-US" sz="2400" dirty="0"/>
              <a:t>2.1  Business Perspective &amp; Problem Statement</a:t>
            </a:r>
          </a:p>
          <a:p>
            <a:r>
              <a:rPr lang="en-US" sz="1600" dirty="0"/>
              <a:t>Amazon is a global e-commerce brand establishing businesses across the world. The stakeholders are looking to understand market behavior and sales trend to gain a competitive advantage. </a:t>
            </a:r>
          </a:p>
          <a:p>
            <a:r>
              <a:rPr lang="en-US" sz="1600" dirty="0"/>
              <a:t>The objective of the project is to create a report on Sales trend year-wise, month-wise to understand the factors directly affecting the sales. This project aims apply Business Intelligence tool such as Power BI to get a visual understanding the sales data.</a:t>
            </a:r>
            <a:endParaRPr lang="en-IN" sz="1600" dirty="0"/>
          </a:p>
        </p:txBody>
      </p:sp>
    </p:spTree>
    <p:extLst>
      <p:ext uri="{BB962C8B-B14F-4D97-AF65-F5344CB8AC3E}">
        <p14:creationId xmlns:p14="http://schemas.microsoft.com/office/powerpoint/2010/main" val="385494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5277-8535-EEB1-FEF4-7E9DC670B58A}"/>
              </a:ext>
            </a:extLst>
          </p:cNvPr>
          <p:cNvSpPr>
            <a:spLocks noGrp="1"/>
          </p:cNvSpPr>
          <p:nvPr>
            <p:ph type="title"/>
          </p:nvPr>
        </p:nvSpPr>
        <p:spPr/>
        <p:txBody>
          <a:bodyPr/>
          <a:lstStyle/>
          <a:p>
            <a:r>
              <a:rPr lang="en-IN" b="1" dirty="0"/>
              <a:t>TOOLS USED:</a:t>
            </a:r>
          </a:p>
        </p:txBody>
      </p:sp>
      <p:pic>
        <p:nvPicPr>
          <p:cNvPr id="4" name="Content Placeholder 3">
            <a:extLst>
              <a:ext uri="{FF2B5EF4-FFF2-40B4-BE49-F238E27FC236}">
                <a16:creationId xmlns:a16="http://schemas.microsoft.com/office/drawing/2014/main" id="{4572C626-FC27-9815-0A68-78000FA70BD5}"/>
              </a:ext>
            </a:extLst>
          </p:cNvPr>
          <p:cNvPicPr>
            <a:picLocks noGrp="1" noChangeAspect="1"/>
          </p:cNvPicPr>
          <p:nvPr>
            <p:ph sz="quarter" idx="10"/>
          </p:nvPr>
        </p:nvPicPr>
        <p:blipFill>
          <a:blip r:embed="rId2"/>
          <a:stretch>
            <a:fillRect/>
          </a:stretch>
        </p:blipFill>
        <p:spPr>
          <a:xfrm>
            <a:off x="622208" y="1754512"/>
            <a:ext cx="1382761" cy="1323500"/>
          </a:xfrm>
          <a:prstGeom prst="rect">
            <a:avLst/>
          </a:prstGeom>
        </p:spPr>
      </p:pic>
      <p:pic>
        <p:nvPicPr>
          <p:cNvPr id="5" name="Picture 4">
            <a:extLst>
              <a:ext uri="{FF2B5EF4-FFF2-40B4-BE49-F238E27FC236}">
                <a16:creationId xmlns:a16="http://schemas.microsoft.com/office/drawing/2014/main" id="{A4E9770C-F075-1CF2-CB30-F052FD05B3D9}"/>
              </a:ext>
            </a:extLst>
          </p:cNvPr>
          <p:cNvPicPr>
            <a:picLocks noChangeAspect="1"/>
          </p:cNvPicPr>
          <p:nvPr/>
        </p:nvPicPr>
        <p:blipFill>
          <a:blip r:embed="rId3"/>
          <a:stretch>
            <a:fillRect/>
          </a:stretch>
        </p:blipFill>
        <p:spPr>
          <a:xfrm>
            <a:off x="2693331" y="1754512"/>
            <a:ext cx="1315457" cy="1193632"/>
          </a:xfrm>
          <a:prstGeom prst="rect">
            <a:avLst/>
          </a:prstGeom>
        </p:spPr>
      </p:pic>
      <p:pic>
        <p:nvPicPr>
          <p:cNvPr id="6" name="Picture 5">
            <a:extLst>
              <a:ext uri="{FF2B5EF4-FFF2-40B4-BE49-F238E27FC236}">
                <a16:creationId xmlns:a16="http://schemas.microsoft.com/office/drawing/2014/main" id="{B2B24F91-B41F-6E02-32CB-5E53686839DB}"/>
              </a:ext>
            </a:extLst>
          </p:cNvPr>
          <p:cNvPicPr>
            <a:picLocks noChangeAspect="1"/>
          </p:cNvPicPr>
          <p:nvPr/>
        </p:nvPicPr>
        <p:blipFill>
          <a:blip r:embed="rId4"/>
          <a:stretch>
            <a:fillRect/>
          </a:stretch>
        </p:blipFill>
        <p:spPr>
          <a:xfrm>
            <a:off x="4492425" y="1604160"/>
            <a:ext cx="2696449" cy="1343984"/>
          </a:xfrm>
          <a:prstGeom prst="rect">
            <a:avLst/>
          </a:prstGeom>
        </p:spPr>
      </p:pic>
      <p:pic>
        <p:nvPicPr>
          <p:cNvPr id="7" name="Picture 6">
            <a:extLst>
              <a:ext uri="{FF2B5EF4-FFF2-40B4-BE49-F238E27FC236}">
                <a16:creationId xmlns:a16="http://schemas.microsoft.com/office/drawing/2014/main" id="{65BBB9E3-4A7A-ACF6-21F7-B2F56C540D42}"/>
              </a:ext>
            </a:extLst>
          </p:cNvPr>
          <p:cNvPicPr>
            <a:picLocks noChangeAspect="1"/>
          </p:cNvPicPr>
          <p:nvPr/>
        </p:nvPicPr>
        <p:blipFill>
          <a:blip r:embed="rId5"/>
          <a:stretch>
            <a:fillRect/>
          </a:stretch>
        </p:blipFill>
        <p:spPr>
          <a:xfrm>
            <a:off x="7802524" y="1599919"/>
            <a:ext cx="2696449" cy="1348225"/>
          </a:xfrm>
          <a:prstGeom prst="rect">
            <a:avLst/>
          </a:prstGeom>
        </p:spPr>
      </p:pic>
      <p:pic>
        <p:nvPicPr>
          <p:cNvPr id="8" name="Picture 7">
            <a:extLst>
              <a:ext uri="{FF2B5EF4-FFF2-40B4-BE49-F238E27FC236}">
                <a16:creationId xmlns:a16="http://schemas.microsoft.com/office/drawing/2014/main" id="{D0C80C72-83A0-F3A4-1596-3C1ED77D6FF7}"/>
              </a:ext>
            </a:extLst>
          </p:cNvPr>
          <p:cNvPicPr>
            <a:picLocks noChangeAspect="1"/>
          </p:cNvPicPr>
          <p:nvPr/>
        </p:nvPicPr>
        <p:blipFill>
          <a:blip r:embed="rId6"/>
          <a:stretch>
            <a:fillRect/>
          </a:stretch>
        </p:blipFill>
        <p:spPr>
          <a:xfrm>
            <a:off x="282036" y="3429000"/>
            <a:ext cx="3300747" cy="925981"/>
          </a:xfrm>
          <a:prstGeom prst="rect">
            <a:avLst/>
          </a:prstGeom>
        </p:spPr>
      </p:pic>
      <p:sp>
        <p:nvSpPr>
          <p:cNvPr id="10" name="TextBox 9">
            <a:extLst>
              <a:ext uri="{FF2B5EF4-FFF2-40B4-BE49-F238E27FC236}">
                <a16:creationId xmlns:a16="http://schemas.microsoft.com/office/drawing/2014/main" id="{91594ED7-36D6-F46B-B4CE-CB3C12FE5D89}"/>
              </a:ext>
            </a:extLst>
          </p:cNvPr>
          <p:cNvSpPr txBox="1"/>
          <p:nvPr/>
        </p:nvSpPr>
        <p:spPr>
          <a:xfrm>
            <a:off x="4138326" y="3564186"/>
            <a:ext cx="6877118" cy="923330"/>
          </a:xfrm>
          <a:prstGeom prst="rect">
            <a:avLst/>
          </a:prstGeom>
          <a:noFill/>
        </p:spPr>
        <p:txBody>
          <a:bodyPr wrap="square">
            <a:spAutoFit/>
          </a:bodyPr>
          <a:lstStyle/>
          <a:p>
            <a:pPr marL="285750" indent="-285750">
              <a:buFont typeface="Arial" panose="020B0604020202020204" pitchFamily="34" charset="0"/>
              <a:buChar char="•"/>
            </a:pPr>
            <a:r>
              <a:rPr lang="en-IN" sz="1800" dirty="0"/>
              <a:t>Programming Language: Python </a:t>
            </a:r>
          </a:p>
          <a:p>
            <a:pPr marL="285750" indent="-285750">
              <a:buFont typeface="Arial" panose="020B0604020202020204" pitchFamily="34" charset="0"/>
              <a:buChar char="•"/>
            </a:pPr>
            <a:r>
              <a:rPr lang="en-IN" sz="1800" dirty="0"/>
              <a:t> Python Libraries: NumPy, Pandas</a:t>
            </a:r>
          </a:p>
          <a:p>
            <a:pPr marL="285750" indent="-285750">
              <a:buFont typeface="Arial" panose="020B0604020202020204" pitchFamily="34" charset="0"/>
              <a:buChar char="•"/>
            </a:pPr>
            <a:r>
              <a:rPr lang="en-IN" sz="1800" dirty="0"/>
              <a:t> Business Intelligence Tools: Excel, Tableau    </a:t>
            </a:r>
          </a:p>
        </p:txBody>
      </p:sp>
    </p:spTree>
    <p:extLst>
      <p:ext uri="{BB962C8B-B14F-4D97-AF65-F5344CB8AC3E}">
        <p14:creationId xmlns:p14="http://schemas.microsoft.com/office/powerpoint/2010/main" val="1147203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4B91-66A7-B743-57FB-83794FDE0C8F}"/>
              </a:ext>
            </a:extLst>
          </p:cNvPr>
          <p:cNvSpPr>
            <a:spLocks noGrp="1"/>
          </p:cNvSpPr>
          <p:nvPr>
            <p:ph type="title"/>
          </p:nvPr>
        </p:nvSpPr>
        <p:spPr/>
        <p:txBody>
          <a:bodyPr/>
          <a:lstStyle/>
          <a:p>
            <a:r>
              <a:rPr lang="en-IN" b="1" dirty="0"/>
              <a:t>Design Details:</a:t>
            </a:r>
          </a:p>
        </p:txBody>
      </p:sp>
      <p:pic>
        <p:nvPicPr>
          <p:cNvPr id="4" name="Content Placeholder 3">
            <a:extLst>
              <a:ext uri="{FF2B5EF4-FFF2-40B4-BE49-F238E27FC236}">
                <a16:creationId xmlns:a16="http://schemas.microsoft.com/office/drawing/2014/main" id="{5B1E7A50-E99C-143E-30B8-506DEE29AEDA}"/>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71222" y="1276727"/>
            <a:ext cx="5122054" cy="3216527"/>
          </a:xfrm>
          <a:prstGeom prst="rect">
            <a:avLst/>
          </a:prstGeom>
        </p:spPr>
      </p:pic>
      <p:sp>
        <p:nvSpPr>
          <p:cNvPr id="6" name="TextBox 5">
            <a:extLst>
              <a:ext uri="{FF2B5EF4-FFF2-40B4-BE49-F238E27FC236}">
                <a16:creationId xmlns:a16="http://schemas.microsoft.com/office/drawing/2014/main" id="{C179A617-4672-8581-0766-9E3542653BB6}"/>
              </a:ext>
            </a:extLst>
          </p:cNvPr>
          <p:cNvSpPr txBox="1"/>
          <p:nvPr/>
        </p:nvSpPr>
        <p:spPr>
          <a:xfrm>
            <a:off x="3168419" y="4510820"/>
            <a:ext cx="6094602" cy="261610"/>
          </a:xfrm>
          <a:prstGeom prst="rect">
            <a:avLst/>
          </a:prstGeom>
          <a:noFill/>
        </p:spPr>
        <p:txBody>
          <a:bodyPr wrap="square">
            <a:spAutoFit/>
          </a:bodyPr>
          <a:lstStyle/>
          <a:p>
            <a:r>
              <a:rPr lang="en-US" sz="1100" dirty="0"/>
              <a:t>Figure 1: Functional Architecture of Business Intelligence</a:t>
            </a:r>
            <a:endParaRPr lang="en-IN" sz="1100" dirty="0"/>
          </a:p>
        </p:txBody>
      </p:sp>
    </p:spTree>
    <p:extLst>
      <p:ext uri="{BB962C8B-B14F-4D97-AF65-F5344CB8AC3E}">
        <p14:creationId xmlns:p14="http://schemas.microsoft.com/office/powerpoint/2010/main" val="159751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E410-663E-2D63-01B0-6CE060EB8A20}"/>
              </a:ext>
            </a:extLst>
          </p:cNvPr>
          <p:cNvSpPr>
            <a:spLocks noGrp="1"/>
          </p:cNvSpPr>
          <p:nvPr>
            <p:ph type="title"/>
          </p:nvPr>
        </p:nvSpPr>
        <p:spPr/>
        <p:txBody>
          <a:bodyPr/>
          <a:lstStyle/>
          <a:p>
            <a:r>
              <a:rPr lang="en-IN" b="1" dirty="0"/>
              <a:t>HOW TABLEAU WORKS:</a:t>
            </a:r>
          </a:p>
        </p:txBody>
      </p:sp>
      <p:pic>
        <p:nvPicPr>
          <p:cNvPr id="5" name="Picture 4">
            <a:extLst>
              <a:ext uri="{FF2B5EF4-FFF2-40B4-BE49-F238E27FC236}">
                <a16:creationId xmlns:a16="http://schemas.microsoft.com/office/drawing/2014/main" id="{C1C520C6-05C1-5F5E-CE8F-D0EEEE568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711" y="2869964"/>
            <a:ext cx="4978897" cy="2779974"/>
          </a:xfrm>
          <a:prstGeom prst="rect">
            <a:avLst/>
          </a:prstGeom>
        </p:spPr>
      </p:pic>
      <p:sp>
        <p:nvSpPr>
          <p:cNvPr id="12" name="TextBox 11">
            <a:extLst>
              <a:ext uri="{FF2B5EF4-FFF2-40B4-BE49-F238E27FC236}">
                <a16:creationId xmlns:a16="http://schemas.microsoft.com/office/drawing/2014/main" id="{9A7CBA39-19FC-367C-8827-2A3B00009C68}"/>
              </a:ext>
            </a:extLst>
          </p:cNvPr>
          <p:cNvSpPr txBox="1"/>
          <p:nvPr/>
        </p:nvSpPr>
        <p:spPr>
          <a:xfrm>
            <a:off x="521207" y="1398764"/>
            <a:ext cx="9389216" cy="923330"/>
          </a:xfrm>
          <a:prstGeom prst="rect">
            <a:avLst/>
          </a:prstGeom>
          <a:noFill/>
        </p:spPr>
        <p:txBody>
          <a:bodyPr wrap="square">
            <a:spAutoFit/>
          </a:bodyPr>
          <a:lstStyle/>
          <a:p>
            <a:pPr algn="l"/>
            <a:r>
              <a:rPr lang="en-US" sz="1800" dirty="0">
                <a:solidFill>
                  <a:schemeClr val="tx1"/>
                </a:solidFill>
              </a:rPr>
              <a:t>Tableau has a highly scalable architecture that serves mobile clients, web clients and desktop installed software. Tableau architecture supports fast and flexible report and dashboard creation to drive business insights. </a:t>
            </a:r>
          </a:p>
        </p:txBody>
      </p:sp>
      <p:pic>
        <p:nvPicPr>
          <p:cNvPr id="14" name="Picture 13">
            <a:extLst>
              <a:ext uri="{FF2B5EF4-FFF2-40B4-BE49-F238E27FC236}">
                <a16:creationId xmlns:a16="http://schemas.microsoft.com/office/drawing/2014/main" id="{556B83E3-93DC-6139-913A-FC886CB08944}"/>
              </a:ext>
            </a:extLst>
          </p:cNvPr>
          <p:cNvPicPr>
            <a:picLocks noChangeAspect="1"/>
          </p:cNvPicPr>
          <p:nvPr/>
        </p:nvPicPr>
        <p:blipFill>
          <a:blip r:embed="rId3"/>
          <a:stretch>
            <a:fillRect/>
          </a:stretch>
        </p:blipFill>
        <p:spPr>
          <a:xfrm>
            <a:off x="5898553" y="2869964"/>
            <a:ext cx="5545736" cy="2779974"/>
          </a:xfrm>
          <a:prstGeom prst="rect">
            <a:avLst/>
          </a:prstGeom>
        </p:spPr>
      </p:pic>
    </p:spTree>
    <p:extLst>
      <p:ext uri="{BB962C8B-B14F-4D97-AF65-F5344CB8AC3E}">
        <p14:creationId xmlns:p14="http://schemas.microsoft.com/office/powerpoint/2010/main" val="39809689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{42FC3260-1D85-475E-9B05-032DC1D38F19}tf10001108_win32</Template>
  <TotalTime>103</TotalTime>
  <Words>883</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Georgia</vt:lpstr>
      <vt:lpstr>Merriweather</vt:lpstr>
      <vt:lpstr>Open Sans</vt:lpstr>
      <vt:lpstr>Segoe UI</vt:lpstr>
      <vt:lpstr>Segoe UI Light</vt:lpstr>
      <vt:lpstr>Wingdings</vt:lpstr>
      <vt:lpstr>WelcomeDoc</vt:lpstr>
      <vt:lpstr>Amazon Sales Data Analysis</vt:lpstr>
      <vt:lpstr>Document Version Control:</vt:lpstr>
      <vt:lpstr>ABSTRACT:</vt:lpstr>
      <vt:lpstr>1 INTRODUCTION:</vt:lpstr>
      <vt:lpstr>SCOPE:</vt:lpstr>
      <vt:lpstr>GENERAL DESCRIPTION:</vt:lpstr>
      <vt:lpstr>TOOLS USED:</vt:lpstr>
      <vt:lpstr>Design Details:</vt:lpstr>
      <vt:lpstr>HOW TABLEAU WORKS:</vt:lpstr>
      <vt:lpstr>OPTIMIZATION</vt:lpstr>
      <vt:lpstr>What is KPI in Tableau? </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himanshu pewal</dc:creator>
  <cp:keywords/>
  <cp:lastModifiedBy>himanshu pewal</cp:lastModifiedBy>
  <cp:revision>3</cp:revision>
  <dcterms:created xsi:type="dcterms:W3CDTF">2023-01-31T20:36:08Z</dcterms:created>
  <dcterms:modified xsi:type="dcterms:W3CDTF">2023-02-06T11:40:11Z</dcterms:modified>
  <cp:version/>
</cp:coreProperties>
</file>