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nva Sans Bold" panose="020B0604020202020204" charset="0"/>
      <p:regular r:id="rId20"/>
    </p:embeddedFont>
    <p:embeddedFont>
      <p:font typeface="Glacial Indifference Bold" panose="020B0604020202020204" charset="0"/>
      <p:regular r:id="rId21"/>
    </p:embeddedFont>
    <p:embeddedFont>
      <p:font typeface="ITC Bauhaus Bold" panose="020B0604020202020204" charset="0"/>
      <p:regular r:id="rId22"/>
    </p:embeddedFont>
    <p:embeddedFont>
      <p:font typeface="ITC Bauhaus Light" panose="020B0604020202020204" charset="0"/>
      <p:regular r:id="rId23"/>
    </p:embeddedFont>
    <p:embeddedFont>
      <p:font typeface="Lato Bold" panose="020B0604020202020204" charset="0"/>
      <p:regular r:id="rId24"/>
    </p:embeddedFont>
    <p:embeddedFont>
      <p:font typeface="League Spartan" panose="020B0604020202020204" charset="0"/>
      <p:regular r:id="rId25"/>
    </p:embeddedFont>
    <p:embeddedFont>
      <p:font typeface="Sanchez"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jpeg"/><Relationship Id="rId3" Type="http://schemas.openxmlformats.org/officeDocument/2006/relationships/image" Target="../media/image20.svg"/><Relationship Id="rId7" Type="http://schemas.openxmlformats.org/officeDocument/2006/relationships/image" Target="../media/image23.png"/><Relationship Id="rId12" Type="http://schemas.openxmlformats.org/officeDocument/2006/relationships/image" Target="../media/image28.jpe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jpeg"/><Relationship Id="rId11" Type="http://schemas.openxmlformats.org/officeDocument/2006/relationships/image" Target="../media/image27.jpeg"/><Relationship Id="rId5" Type="http://schemas.openxmlformats.org/officeDocument/2006/relationships/image" Target="../media/image22.svg"/><Relationship Id="rId10" Type="http://schemas.openxmlformats.org/officeDocument/2006/relationships/image" Target="../media/image26.svg"/><Relationship Id="rId4" Type="http://schemas.openxmlformats.org/officeDocument/2006/relationships/image" Target="../media/image2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02461" y="7210054"/>
            <a:ext cx="4083078" cy="808313"/>
          </a:xfrm>
          <a:prstGeom prst="rect">
            <a:avLst/>
          </a:prstGeom>
        </p:spPr>
        <p:txBody>
          <a:bodyPr lIns="0" tIns="0" rIns="0" bIns="0" rtlCol="0" anchor="t">
            <a:spAutoFit/>
          </a:bodyPr>
          <a:lstStyle/>
          <a:p>
            <a:pPr marL="0" lvl="0" indent="0">
              <a:lnSpc>
                <a:spcPts val="5632"/>
              </a:lnSpc>
            </a:pPr>
            <a:r>
              <a:rPr lang="en-US" sz="4693">
                <a:solidFill>
                  <a:srgbClr val="010101"/>
                </a:solidFill>
                <a:latin typeface="ITC Bauhaus Bold"/>
              </a:rPr>
              <a:t>NUTRITION</a:t>
            </a:r>
          </a:p>
        </p:txBody>
      </p:sp>
      <p:sp>
        <p:nvSpPr>
          <p:cNvPr id="3" name="TextBox 3"/>
          <p:cNvSpPr txBox="1"/>
          <p:nvPr/>
        </p:nvSpPr>
        <p:spPr>
          <a:xfrm>
            <a:off x="6528200" y="7844975"/>
            <a:ext cx="3948501" cy="765625"/>
          </a:xfrm>
          <a:prstGeom prst="rect">
            <a:avLst/>
          </a:prstGeom>
        </p:spPr>
        <p:txBody>
          <a:bodyPr lIns="0" tIns="0" rIns="0" bIns="0" rtlCol="0" anchor="t">
            <a:spAutoFit/>
          </a:bodyPr>
          <a:lstStyle/>
          <a:p>
            <a:pPr algn="ctr">
              <a:lnSpc>
                <a:spcPts val="5555"/>
              </a:lnSpc>
              <a:spcBef>
                <a:spcPct val="0"/>
              </a:spcBef>
            </a:pPr>
            <a:r>
              <a:rPr lang="en-US" sz="3968">
                <a:solidFill>
                  <a:srgbClr val="7ED957"/>
                </a:solidFill>
                <a:latin typeface="ITC Bauhaus Light"/>
              </a:rPr>
              <a:t>ANALYSIS SYSTEM</a:t>
            </a:r>
          </a:p>
        </p:txBody>
      </p:sp>
      <p:sp>
        <p:nvSpPr>
          <p:cNvPr id="4" name="TextBox 4"/>
          <p:cNvSpPr txBox="1"/>
          <p:nvPr/>
        </p:nvSpPr>
        <p:spPr>
          <a:xfrm>
            <a:off x="1028700" y="6457871"/>
            <a:ext cx="4053512" cy="362732"/>
          </a:xfrm>
          <a:prstGeom prst="rect">
            <a:avLst/>
          </a:prstGeom>
        </p:spPr>
        <p:txBody>
          <a:bodyPr lIns="0" tIns="0" rIns="0" bIns="0" rtlCol="0" anchor="t">
            <a:spAutoFit/>
          </a:bodyPr>
          <a:lstStyle/>
          <a:p>
            <a:pPr algn="l">
              <a:lnSpc>
                <a:spcPts val="2955"/>
              </a:lnSpc>
            </a:pPr>
            <a:endParaRPr/>
          </a:p>
        </p:txBody>
      </p:sp>
      <p:sp>
        <p:nvSpPr>
          <p:cNvPr id="5" name="Freeform 5"/>
          <p:cNvSpPr/>
          <p:nvPr/>
        </p:nvSpPr>
        <p:spPr>
          <a:xfrm>
            <a:off x="5330783" y="-331022"/>
            <a:ext cx="6343336" cy="6343336"/>
          </a:xfrm>
          <a:custGeom>
            <a:avLst/>
            <a:gdLst/>
            <a:ahLst/>
            <a:cxnLst/>
            <a:rect l="l" t="t" r="r" b="b"/>
            <a:pathLst>
              <a:path w="6343336" h="6343336">
                <a:moveTo>
                  <a:pt x="0" y="0"/>
                </a:moveTo>
                <a:lnTo>
                  <a:pt x="6343336" y="0"/>
                </a:lnTo>
                <a:lnTo>
                  <a:pt x="6343336" y="6343337"/>
                </a:lnTo>
                <a:lnTo>
                  <a:pt x="0" y="6343337"/>
                </a:lnTo>
                <a:lnTo>
                  <a:pt x="0" y="0"/>
                </a:lnTo>
                <a:close/>
              </a:path>
            </a:pathLst>
          </a:custGeom>
          <a:blipFill>
            <a:blip r:embed="rId2"/>
            <a:stretch>
              <a:fillRect/>
            </a:stretch>
          </a:blipFill>
        </p:spPr>
        <p:txBody>
          <a:bodyPr/>
          <a:lstStyle/>
          <a:p>
            <a:endParaRPr lang="en-IN"/>
          </a:p>
        </p:txBody>
      </p:sp>
      <p:grpSp>
        <p:nvGrpSpPr>
          <p:cNvPr id="6" name="Group 6"/>
          <p:cNvGrpSpPr/>
          <p:nvPr/>
        </p:nvGrpSpPr>
        <p:grpSpPr>
          <a:xfrm>
            <a:off x="6528200" y="5219832"/>
            <a:ext cx="4416507" cy="2247009"/>
            <a:chOff x="0" y="0"/>
            <a:chExt cx="5888676" cy="2996012"/>
          </a:xfrm>
        </p:grpSpPr>
        <p:sp>
          <p:nvSpPr>
            <p:cNvPr id="7" name="TextBox 7"/>
            <p:cNvSpPr txBox="1"/>
            <p:nvPr/>
          </p:nvSpPr>
          <p:spPr>
            <a:xfrm>
              <a:off x="0" y="266700"/>
              <a:ext cx="5888676" cy="2000152"/>
            </a:xfrm>
            <a:prstGeom prst="rect">
              <a:avLst/>
            </a:prstGeom>
          </p:spPr>
          <p:txBody>
            <a:bodyPr lIns="0" tIns="0" rIns="0" bIns="0" rtlCol="0" anchor="t">
              <a:spAutoFit/>
            </a:bodyPr>
            <a:lstStyle/>
            <a:p>
              <a:pPr algn="l">
                <a:lnSpc>
                  <a:spcPts val="10627"/>
                </a:lnSpc>
              </a:pPr>
              <a:r>
                <a:rPr lang="en-US" sz="11186" u="sng" spc="-559">
                  <a:solidFill>
                    <a:srgbClr val="000000"/>
                  </a:solidFill>
                  <a:latin typeface="League Spartan"/>
                </a:rPr>
                <a:t>Nutri</a:t>
              </a:r>
              <a:r>
                <a:rPr lang="en-US" sz="11186" u="sng" spc="-559">
                  <a:solidFill>
                    <a:srgbClr val="59BD7C"/>
                  </a:solidFill>
                  <a:latin typeface="League Spartan"/>
                </a:rPr>
                <a:t>+</a:t>
              </a:r>
            </a:p>
          </p:txBody>
        </p:sp>
        <p:sp>
          <p:nvSpPr>
            <p:cNvPr id="8" name="TextBox 8"/>
            <p:cNvSpPr txBox="1"/>
            <p:nvPr/>
          </p:nvSpPr>
          <p:spPr>
            <a:xfrm>
              <a:off x="0" y="2468158"/>
              <a:ext cx="5888676" cy="527854"/>
            </a:xfrm>
            <a:prstGeom prst="rect">
              <a:avLst/>
            </a:prstGeom>
          </p:spPr>
          <p:txBody>
            <a:bodyPr lIns="0" tIns="0" rIns="0" bIns="0" rtlCol="0" anchor="t">
              <a:spAutoFit/>
            </a:bodyPr>
            <a:lstStyle/>
            <a:p>
              <a:pPr algn="l">
                <a:lnSpc>
                  <a:spcPts val="322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98953" y="3144248"/>
            <a:ext cx="2248735" cy="2248735"/>
          </a:xfrm>
          <a:custGeom>
            <a:avLst/>
            <a:gdLst/>
            <a:ahLst/>
            <a:cxnLst/>
            <a:rect l="l" t="t" r="r" b="b"/>
            <a:pathLst>
              <a:path w="2248735" h="2248735">
                <a:moveTo>
                  <a:pt x="0" y="0"/>
                </a:moveTo>
                <a:lnTo>
                  <a:pt x="2248735" y="0"/>
                </a:lnTo>
                <a:lnTo>
                  <a:pt x="2248735" y="2248735"/>
                </a:lnTo>
                <a:lnTo>
                  <a:pt x="0" y="2248735"/>
                </a:lnTo>
                <a:lnTo>
                  <a:pt x="0" y="0"/>
                </a:lnTo>
                <a:close/>
              </a:path>
            </a:pathLst>
          </a:custGeom>
          <a:blipFill>
            <a:blip r:embed="rId2"/>
            <a:stretch>
              <a:fillRect/>
            </a:stretch>
          </a:blipFill>
        </p:spPr>
        <p:txBody>
          <a:bodyPr/>
          <a:lstStyle/>
          <a:p>
            <a:endParaRPr lang="en-IN"/>
          </a:p>
        </p:txBody>
      </p:sp>
      <p:sp>
        <p:nvSpPr>
          <p:cNvPr id="3" name="Freeform 3"/>
          <p:cNvSpPr/>
          <p:nvPr/>
        </p:nvSpPr>
        <p:spPr>
          <a:xfrm>
            <a:off x="1028700" y="3144248"/>
            <a:ext cx="2593039" cy="2248735"/>
          </a:xfrm>
          <a:custGeom>
            <a:avLst/>
            <a:gdLst/>
            <a:ahLst/>
            <a:cxnLst/>
            <a:rect l="l" t="t" r="r" b="b"/>
            <a:pathLst>
              <a:path w="2593039" h="2248735">
                <a:moveTo>
                  <a:pt x="0" y="0"/>
                </a:moveTo>
                <a:lnTo>
                  <a:pt x="2593039" y="0"/>
                </a:lnTo>
                <a:lnTo>
                  <a:pt x="2593039" y="2248735"/>
                </a:lnTo>
                <a:lnTo>
                  <a:pt x="0" y="2248735"/>
                </a:lnTo>
                <a:lnTo>
                  <a:pt x="0" y="0"/>
                </a:lnTo>
                <a:close/>
              </a:path>
            </a:pathLst>
          </a:custGeom>
          <a:blipFill>
            <a:blip r:embed="rId3"/>
            <a:stretch>
              <a:fillRect/>
            </a:stretch>
          </a:blipFill>
        </p:spPr>
        <p:txBody>
          <a:bodyPr/>
          <a:lstStyle/>
          <a:p>
            <a:endParaRPr lang="en-IN"/>
          </a:p>
        </p:txBody>
      </p:sp>
      <p:sp>
        <p:nvSpPr>
          <p:cNvPr id="4" name="Freeform 4"/>
          <p:cNvSpPr/>
          <p:nvPr/>
        </p:nvSpPr>
        <p:spPr>
          <a:xfrm>
            <a:off x="14224903" y="3095980"/>
            <a:ext cx="3034397" cy="2272869"/>
          </a:xfrm>
          <a:custGeom>
            <a:avLst/>
            <a:gdLst/>
            <a:ahLst/>
            <a:cxnLst/>
            <a:rect l="l" t="t" r="r" b="b"/>
            <a:pathLst>
              <a:path w="3034397" h="2272869">
                <a:moveTo>
                  <a:pt x="0" y="0"/>
                </a:moveTo>
                <a:lnTo>
                  <a:pt x="3034397" y="0"/>
                </a:lnTo>
                <a:lnTo>
                  <a:pt x="3034397" y="2272869"/>
                </a:lnTo>
                <a:lnTo>
                  <a:pt x="0" y="227286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6714579" y="-85725"/>
            <a:ext cx="4858843" cy="808132"/>
          </a:xfrm>
          <a:prstGeom prst="rect">
            <a:avLst/>
          </a:prstGeom>
        </p:spPr>
        <p:txBody>
          <a:bodyPr lIns="0" tIns="0" rIns="0" bIns="0" rtlCol="0" anchor="t">
            <a:spAutoFit/>
          </a:bodyPr>
          <a:lstStyle/>
          <a:p>
            <a:pPr algn="ctr">
              <a:lnSpc>
                <a:spcPts val="6657"/>
              </a:lnSpc>
            </a:pPr>
            <a:r>
              <a:rPr lang="en-US" sz="4755">
                <a:solidFill>
                  <a:srgbClr val="000000"/>
                </a:solidFill>
                <a:latin typeface="Sanchez"/>
              </a:rPr>
              <a:t>DEPLOYEMENT</a:t>
            </a:r>
          </a:p>
        </p:txBody>
      </p:sp>
      <p:grpSp>
        <p:nvGrpSpPr>
          <p:cNvPr id="6" name="Group 6"/>
          <p:cNvGrpSpPr/>
          <p:nvPr/>
        </p:nvGrpSpPr>
        <p:grpSpPr>
          <a:xfrm>
            <a:off x="16506836" y="9523114"/>
            <a:ext cx="1504929" cy="763886"/>
            <a:chOff x="0" y="0"/>
            <a:chExt cx="2006571" cy="1018515"/>
          </a:xfrm>
        </p:grpSpPr>
        <p:sp>
          <p:nvSpPr>
            <p:cNvPr id="7" name="TextBox 7"/>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8" name="TextBox 8"/>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
        <p:nvSpPr>
          <p:cNvPr id="9" name="TextBox 9"/>
          <p:cNvSpPr txBox="1"/>
          <p:nvPr/>
        </p:nvSpPr>
        <p:spPr>
          <a:xfrm>
            <a:off x="1817527" y="5838684"/>
            <a:ext cx="1015385" cy="753270"/>
          </a:xfrm>
          <a:prstGeom prst="rect">
            <a:avLst/>
          </a:prstGeom>
        </p:spPr>
        <p:txBody>
          <a:bodyPr lIns="0" tIns="0" rIns="0" bIns="0" rtlCol="0" anchor="t">
            <a:spAutoFit/>
          </a:bodyPr>
          <a:lstStyle/>
          <a:p>
            <a:pPr algn="ctr">
              <a:lnSpc>
                <a:spcPts val="3034"/>
              </a:lnSpc>
            </a:pPr>
            <a:r>
              <a:rPr lang="en-US" sz="2167">
                <a:solidFill>
                  <a:srgbClr val="000000"/>
                </a:solidFill>
                <a:latin typeface="Canva Sans Bold"/>
              </a:rPr>
              <a:t>REACT</a:t>
            </a:r>
          </a:p>
          <a:p>
            <a:pPr algn="ctr">
              <a:lnSpc>
                <a:spcPts val="3034"/>
              </a:lnSpc>
            </a:pPr>
            <a:r>
              <a:rPr lang="en-US" sz="2167">
                <a:solidFill>
                  <a:srgbClr val="000000"/>
                </a:solidFill>
                <a:latin typeface="Canva Sans Bold"/>
              </a:rPr>
              <a:t>NATIVE</a:t>
            </a:r>
          </a:p>
        </p:txBody>
      </p:sp>
      <p:sp>
        <p:nvSpPr>
          <p:cNvPr id="10" name="TextBox 10"/>
          <p:cNvSpPr txBox="1"/>
          <p:nvPr/>
        </p:nvSpPr>
        <p:spPr>
          <a:xfrm>
            <a:off x="8714049" y="5838684"/>
            <a:ext cx="859902" cy="368158"/>
          </a:xfrm>
          <a:prstGeom prst="rect">
            <a:avLst/>
          </a:prstGeom>
        </p:spPr>
        <p:txBody>
          <a:bodyPr lIns="0" tIns="0" rIns="0" bIns="0" rtlCol="0" anchor="t">
            <a:spAutoFit/>
          </a:bodyPr>
          <a:lstStyle/>
          <a:p>
            <a:pPr algn="ctr">
              <a:lnSpc>
                <a:spcPts val="3034"/>
              </a:lnSpc>
            </a:pPr>
            <a:r>
              <a:rPr lang="en-US" sz="2167">
                <a:solidFill>
                  <a:srgbClr val="000000"/>
                </a:solidFill>
                <a:latin typeface="Canva Sans Bold"/>
              </a:rPr>
              <a:t>FLASK</a:t>
            </a:r>
          </a:p>
        </p:txBody>
      </p:sp>
      <p:sp>
        <p:nvSpPr>
          <p:cNvPr id="11" name="TextBox 11"/>
          <p:cNvSpPr txBox="1"/>
          <p:nvPr/>
        </p:nvSpPr>
        <p:spPr>
          <a:xfrm>
            <a:off x="15080587" y="5838684"/>
            <a:ext cx="1323029" cy="368158"/>
          </a:xfrm>
          <a:prstGeom prst="rect">
            <a:avLst/>
          </a:prstGeom>
        </p:spPr>
        <p:txBody>
          <a:bodyPr lIns="0" tIns="0" rIns="0" bIns="0" rtlCol="0" anchor="t">
            <a:spAutoFit/>
          </a:bodyPr>
          <a:lstStyle/>
          <a:p>
            <a:pPr algn="ctr">
              <a:lnSpc>
                <a:spcPts val="3034"/>
              </a:lnSpc>
            </a:pPr>
            <a:r>
              <a:rPr lang="en-US" sz="2167">
                <a:solidFill>
                  <a:srgbClr val="000000"/>
                </a:solidFill>
                <a:latin typeface="Canva Sans Bold"/>
              </a:rPr>
              <a:t>FIREBASE</a:t>
            </a:r>
          </a:p>
        </p:txBody>
      </p:sp>
      <p:sp>
        <p:nvSpPr>
          <p:cNvPr id="12" name="TextBox 12"/>
          <p:cNvSpPr txBox="1"/>
          <p:nvPr/>
        </p:nvSpPr>
        <p:spPr>
          <a:xfrm>
            <a:off x="13404594" y="7392426"/>
            <a:ext cx="4675016" cy="1865874"/>
          </a:xfrm>
          <a:prstGeom prst="rect">
            <a:avLst/>
          </a:prstGeom>
        </p:spPr>
        <p:txBody>
          <a:bodyPr lIns="0" tIns="0" rIns="0" bIns="0" rtlCol="0" anchor="t">
            <a:spAutoFit/>
          </a:bodyPr>
          <a:lstStyle/>
          <a:p>
            <a:pPr algn="just">
              <a:lnSpc>
                <a:spcPts val="3010"/>
              </a:lnSpc>
              <a:spcBef>
                <a:spcPct val="0"/>
              </a:spcBef>
            </a:pPr>
            <a:r>
              <a:rPr lang="en-US" sz="2150" spc="-107">
                <a:solidFill>
                  <a:srgbClr val="000000"/>
                </a:solidFill>
                <a:latin typeface="Sanchez"/>
              </a:rPr>
              <a:t>Flask is a lightweight and flexible web application framework in Python.</a:t>
            </a:r>
          </a:p>
          <a:p>
            <a:pPr algn="just">
              <a:lnSpc>
                <a:spcPts val="3010"/>
              </a:lnSpc>
              <a:spcBef>
                <a:spcPct val="0"/>
              </a:spcBef>
            </a:pPr>
            <a:r>
              <a:rPr lang="en-US" sz="2150" spc="-107">
                <a:solidFill>
                  <a:srgbClr val="000000"/>
                </a:solidFill>
                <a:latin typeface="Sanchez"/>
              </a:rPr>
              <a:t>It's used for developing server-side applications, including web APIs and web applications.</a:t>
            </a:r>
          </a:p>
        </p:txBody>
      </p:sp>
      <p:sp>
        <p:nvSpPr>
          <p:cNvPr id="13" name="TextBox 13"/>
          <p:cNvSpPr txBox="1"/>
          <p:nvPr/>
        </p:nvSpPr>
        <p:spPr>
          <a:xfrm>
            <a:off x="168195" y="7392426"/>
            <a:ext cx="6546384" cy="2279015"/>
          </a:xfrm>
          <a:prstGeom prst="rect">
            <a:avLst/>
          </a:prstGeom>
        </p:spPr>
        <p:txBody>
          <a:bodyPr lIns="0" tIns="0" rIns="0" bIns="0" rtlCol="0" anchor="t">
            <a:spAutoFit/>
          </a:bodyPr>
          <a:lstStyle/>
          <a:p>
            <a:pPr>
              <a:lnSpc>
                <a:spcPts val="3009"/>
              </a:lnSpc>
              <a:spcBef>
                <a:spcPct val="0"/>
              </a:spcBef>
            </a:pPr>
            <a:r>
              <a:rPr lang="en-US" sz="2149" spc="-107">
                <a:solidFill>
                  <a:srgbClr val="000000"/>
                </a:solidFill>
                <a:latin typeface="Sanchez"/>
              </a:rPr>
              <a:t>React is a popular JavaScript library for building user interfaces, particularly single-page applications.</a:t>
            </a:r>
          </a:p>
          <a:p>
            <a:pPr>
              <a:lnSpc>
                <a:spcPts val="3009"/>
              </a:lnSpc>
              <a:spcBef>
                <a:spcPct val="0"/>
              </a:spcBef>
            </a:pPr>
            <a:r>
              <a:rPr lang="en-US" sz="2149" spc="-107">
                <a:solidFill>
                  <a:srgbClr val="000000"/>
                </a:solidFill>
                <a:latin typeface="Sanchez"/>
              </a:rPr>
              <a:t>React uses a component-based architecture, enabling developers to create reusable UI components that manage their own state and efficiently update the DOM.</a:t>
            </a:r>
          </a:p>
        </p:txBody>
      </p:sp>
      <p:sp>
        <p:nvSpPr>
          <p:cNvPr id="14" name="TextBox 14"/>
          <p:cNvSpPr txBox="1"/>
          <p:nvPr/>
        </p:nvSpPr>
        <p:spPr>
          <a:xfrm>
            <a:off x="7443165" y="7392426"/>
            <a:ext cx="4261571" cy="2279015"/>
          </a:xfrm>
          <a:prstGeom prst="rect">
            <a:avLst/>
          </a:prstGeom>
        </p:spPr>
        <p:txBody>
          <a:bodyPr lIns="0" tIns="0" rIns="0" bIns="0" rtlCol="0" anchor="t">
            <a:spAutoFit/>
          </a:bodyPr>
          <a:lstStyle/>
          <a:p>
            <a:pPr algn="ctr">
              <a:lnSpc>
                <a:spcPts val="3010"/>
              </a:lnSpc>
              <a:spcBef>
                <a:spcPct val="0"/>
              </a:spcBef>
            </a:pPr>
            <a:r>
              <a:rPr lang="en-US" sz="2150" spc="-107">
                <a:solidFill>
                  <a:srgbClr val="000000"/>
                </a:solidFill>
                <a:latin typeface="Sanchez"/>
              </a:rPr>
              <a:t>Firebase is a comprehensive mobile and web application development platform provided by Google.</a:t>
            </a:r>
          </a:p>
          <a:p>
            <a:pPr algn="ctr">
              <a:lnSpc>
                <a:spcPts val="3010"/>
              </a:lnSpc>
              <a:spcBef>
                <a:spcPct val="0"/>
              </a:spcBef>
            </a:pPr>
            <a:r>
              <a:rPr lang="en-US" sz="2150" spc="-107">
                <a:solidFill>
                  <a:srgbClr val="000000"/>
                </a:solidFill>
                <a:latin typeface="Sanchez"/>
              </a:rPr>
              <a:t>It offers various services, including authentication, real-time database, hosting, storage, and more.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76200"/>
            <a:ext cx="3947746" cy="745099"/>
          </a:xfrm>
          <a:prstGeom prst="rect">
            <a:avLst/>
          </a:prstGeom>
        </p:spPr>
        <p:txBody>
          <a:bodyPr lIns="0" tIns="0" rIns="0" bIns="0" rtlCol="0" anchor="t">
            <a:spAutoFit/>
          </a:bodyPr>
          <a:lstStyle/>
          <a:p>
            <a:pPr algn="ctr">
              <a:lnSpc>
                <a:spcPts val="6175"/>
              </a:lnSpc>
            </a:pPr>
            <a:r>
              <a:rPr lang="en-US" sz="4411">
                <a:solidFill>
                  <a:srgbClr val="000000"/>
                </a:solidFill>
                <a:latin typeface="Sanchez"/>
              </a:rPr>
              <a:t>FLOWCHART</a:t>
            </a:r>
          </a:p>
        </p:txBody>
      </p:sp>
      <p:sp>
        <p:nvSpPr>
          <p:cNvPr id="3" name="TextBox 3"/>
          <p:cNvSpPr txBox="1"/>
          <p:nvPr/>
        </p:nvSpPr>
        <p:spPr>
          <a:xfrm>
            <a:off x="16506836" y="9618364"/>
            <a:ext cx="1504929" cy="482290"/>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4" name="TextBox 4"/>
          <p:cNvSpPr txBox="1"/>
          <p:nvPr/>
        </p:nvSpPr>
        <p:spPr>
          <a:xfrm>
            <a:off x="16506836" y="10159403"/>
            <a:ext cx="1504929" cy="127597"/>
          </a:xfrm>
          <a:prstGeom prst="rect">
            <a:avLst/>
          </a:prstGeom>
        </p:spPr>
        <p:txBody>
          <a:bodyPr lIns="0" tIns="0" rIns="0" bIns="0" rtlCol="0" anchor="t">
            <a:spAutoFit/>
          </a:bodyPr>
          <a:lstStyle/>
          <a:p>
            <a:pPr algn="l">
              <a:lnSpc>
                <a:spcPts val="1097"/>
              </a:lnSpc>
            </a:pPr>
            <a:endParaRPr/>
          </a:p>
        </p:txBody>
      </p:sp>
      <p:grpSp>
        <p:nvGrpSpPr>
          <p:cNvPr id="5" name="Group 5"/>
          <p:cNvGrpSpPr/>
          <p:nvPr/>
        </p:nvGrpSpPr>
        <p:grpSpPr>
          <a:xfrm rot="5400000">
            <a:off x="3915431" y="1797812"/>
            <a:ext cx="10100654" cy="6691376"/>
            <a:chOff x="0" y="0"/>
            <a:chExt cx="13467538" cy="8921835"/>
          </a:xfrm>
        </p:grpSpPr>
        <p:sp>
          <p:nvSpPr>
            <p:cNvPr id="6" name="Freeform 6"/>
            <p:cNvSpPr/>
            <p:nvPr/>
          </p:nvSpPr>
          <p:spPr>
            <a:xfrm rot="-5400000">
              <a:off x="-933639" y="4247220"/>
              <a:ext cx="2900625" cy="1033348"/>
            </a:xfrm>
            <a:custGeom>
              <a:avLst/>
              <a:gdLst/>
              <a:ahLst/>
              <a:cxnLst/>
              <a:rect l="l" t="t" r="r" b="b"/>
              <a:pathLst>
                <a:path w="2900625" h="1033348">
                  <a:moveTo>
                    <a:pt x="0" y="0"/>
                  </a:moveTo>
                  <a:lnTo>
                    <a:pt x="2900625" y="0"/>
                  </a:lnTo>
                  <a:lnTo>
                    <a:pt x="2900625" y="1033347"/>
                  </a:lnTo>
                  <a:lnTo>
                    <a:pt x="0" y="10333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rot="-5400000">
              <a:off x="-2177774" y="4630545"/>
              <a:ext cx="5369846" cy="266696"/>
            </a:xfrm>
            <a:prstGeom prst="rect">
              <a:avLst/>
            </a:prstGeom>
          </p:spPr>
          <p:txBody>
            <a:bodyPr lIns="0" tIns="0" rIns="0" bIns="0" rtlCol="0" anchor="t">
              <a:spAutoFit/>
            </a:bodyPr>
            <a:lstStyle/>
            <a:p>
              <a:pPr algn="ctr">
                <a:lnSpc>
                  <a:spcPts val="1713"/>
                </a:lnSpc>
              </a:pPr>
              <a:r>
                <a:rPr lang="en-US" sz="1224">
                  <a:solidFill>
                    <a:srgbClr val="FFFFFF"/>
                  </a:solidFill>
                  <a:latin typeface="Canva Sans Bold"/>
                </a:rPr>
                <a:t>LOGIN</a:t>
              </a:r>
            </a:p>
          </p:txBody>
        </p:sp>
        <p:grpSp>
          <p:nvGrpSpPr>
            <p:cNvPr id="8" name="Group 8"/>
            <p:cNvGrpSpPr/>
            <p:nvPr/>
          </p:nvGrpSpPr>
          <p:grpSpPr>
            <a:xfrm rot="-5400000">
              <a:off x="5279415" y="3599655"/>
              <a:ext cx="2328478" cy="232847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solidFill>
            </p:spPr>
            <p:txBody>
              <a:bodyPr/>
              <a:lstStyle/>
              <a:p>
                <a:endParaRPr lang="en-IN"/>
              </a:p>
            </p:txBody>
          </p:sp>
          <p:sp>
            <p:nvSpPr>
              <p:cNvPr id="10" name="TextBox 10"/>
              <p:cNvSpPr txBox="1"/>
              <p:nvPr/>
            </p:nvSpPr>
            <p:spPr>
              <a:xfrm>
                <a:off x="139700" y="130175"/>
                <a:ext cx="533400" cy="542925"/>
              </a:xfrm>
              <a:prstGeom prst="rect">
                <a:avLst/>
              </a:prstGeom>
            </p:spPr>
            <p:txBody>
              <a:bodyPr lIns="8408" tIns="8408" rIns="8408" bIns="8408" rtlCol="0" anchor="ctr"/>
              <a:lstStyle/>
              <a:p>
                <a:pPr algn="ctr">
                  <a:lnSpc>
                    <a:spcPts val="238"/>
                  </a:lnSpc>
                </a:pPr>
                <a:endParaRPr/>
              </a:p>
            </p:txBody>
          </p:sp>
        </p:grpSp>
        <p:sp>
          <p:nvSpPr>
            <p:cNvPr id="11" name="TextBox 11"/>
            <p:cNvSpPr txBox="1"/>
            <p:nvPr/>
          </p:nvSpPr>
          <p:spPr>
            <a:xfrm rot="-5400000">
              <a:off x="4350396" y="4626500"/>
              <a:ext cx="4157941" cy="274788"/>
            </a:xfrm>
            <a:prstGeom prst="rect">
              <a:avLst/>
            </a:prstGeom>
          </p:spPr>
          <p:txBody>
            <a:bodyPr lIns="0" tIns="0" rIns="0" bIns="0" rtlCol="0" anchor="t">
              <a:spAutoFit/>
            </a:bodyPr>
            <a:lstStyle/>
            <a:p>
              <a:pPr algn="ctr">
                <a:lnSpc>
                  <a:spcPts val="1701"/>
                </a:lnSpc>
              </a:pPr>
              <a:r>
                <a:rPr lang="en-US" sz="1215">
                  <a:solidFill>
                    <a:srgbClr val="FFFFFF"/>
                  </a:solidFill>
                  <a:latin typeface="Canva Sans Bold"/>
                </a:rPr>
                <a:t>IF </a:t>
              </a:r>
            </a:p>
          </p:txBody>
        </p:sp>
        <p:grpSp>
          <p:nvGrpSpPr>
            <p:cNvPr id="12" name="Group 12"/>
            <p:cNvGrpSpPr/>
            <p:nvPr/>
          </p:nvGrpSpPr>
          <p:grpSpPr>
            <a:xfrm rot="-5400000">
              <a:off x="2175099" y="3906813"/>
              <a:ext cx="2245991" cy="1714162"/>
              <a:chOff x="0" y="0"/>
              <a:chExt cx="6922347" cy="5283200"/>
            </a:xfrm>
          </p:grpSpPr>
          <p:sp>
            <p:nvSpPr>
              <p:cNvPr id="13" name="Freeform 13"/>
              <p:cNvSpPr/>
              <p:nvPr/>
            </p:nvSpPr>
            <p:spPr>
              <a:xfrm>
                <a:off x="0" y="0"/>
                <a:ext cx="6922346" cy="5283200"/>
              </a:xfrm>
              <a:custGeom>
                <a:avLst/>
                <a:gdLst/>
                <a:ahLst/>
                <a:cxnLst/>
                <a:rect l="l" t="t" r="r" b="b"/>
                <a:pathLst>
                  <a:path w="6922346" h="5283200">
                    <a:moveTo>
                      <a:pt x="0" y="0"/>
                    </a:moveTo>
                    <a:lnTo>
                      <a:pt x="6922346" y="0"/>
                    </a:lnTo>
                    <a:lnTo>
                      <a:pt x="6922346" y="5283200"/>
                    </a:lnTo>
                    <a:lnTo>
                      <a:pt x="0" y="5283200"/>
                    </a:lnTo>
                    <a:close/>
                  </a:path>
                </a:pathLst>
              </a:custGeom>
              <a:solidFill>
                <a:srgbClr val="222222"/>
              </a:solidFill>
            </p:spPr>
            <p:txBody>
              <a:bodyPr/>
              <a:lstStyle/>
              <a:p>
                <a:endParaRPr lang="en-IN"/>
              </a:p>
            </p:txBody>
          </p:sp>
          <p:sp>
            <p:nvSpPr>
              <p:cNvPr id="14" name="TextBox 14"/>
              <p:cNvSpPr txBox="1"/>
              <p:nvPr/>
            </p:nvSpPr>
            <p:spPr>
              <a:xfrm>
                <a:off x="0" y="-9525"/>
                <a:ext cx="812800" cy="822325"/>
              </a:xfrm>
              <a:prstGeom prst="rect">
                <a:avLst/>
              </a:prstGeom>
            </p:spPr>
            <p:txBody>
              <a:bodyPr lIns="6510" tIns="6510" rIns="6510" bIns="6510" rtlCol="0" anchor="ctr"/>
              <a:lstStyle/>
              <a:p>
                <a:pPr algn="ctr">
                  <a:lnSpc>
                    <a:spcPts val="238"/>
                  </a:lnSpc>
                  <a:spcBef>
                    <a:spcPct val="0"/>
                  </a:spcBef>
                </a:pPr>
                <a:endParaRPr/>
              </a:p>
            </p:txBody>
          </p:sp>
        </p:grpSp>
        <p:sp>
          <p:nvSpPr>
            <p:cNvPr id="15" name="TextBox 15"/>
            <p:cNvSpPr txBox="1"/>
            <p:nvPr/>
          </p:nvSpPr>
          <p:spPr>
            <a:xfrm rot="-5400000">
              <a:off x="1204838" y="4626500"/>
              <a:ext cx="4157941" cy="274788"/>
            </a:xfrm>
            <a:prstGeom prst="rect">
              <a:avLst/>
            </a:prstGeom>
          </p:spPr>
          <p:txBody>
            <a:bodyPr lIns="0" tIns="0" rIns="0" bIns="0" rtlCol="0" anchor="t">
              <a:spAutoFit/>
            </a:bodyPr>
            <a:lstStyle/>
            <a:p>
              <a:pPr algn="ctr">
                <a:lnSpc>
                  <a:spcPts val="1701"/>
                </a:lnSpc>
              </a:pPr>
              <a:r>
                <a:rPr lang="en-US" sz="1215">
                  <a:solidFill>
                    <a:srgbClr val="FFFFFF"/>
                  </a:solidFill>
                  <a:latin typeface="Canva Sans Bold"/>
                </a:rPr>
                <a:t>IMAGE/TEXT</a:t>
              </a:r>
            </a:p>
          </p:txBody>
        </p:sp>
        <p:grpSp>
          <p:nvGrpSpPr>
            <p:cNvPr id="16" name="Group 16"/>
            <p:cNvGrpSpPr/>
            <p:nvPr/>
          </p:nvGrpSpPr>
          <p:grpSpPr>
            <a:xfrm rot="-5400000">
              <a:off x="8604415" y="5778545"/>
              <a:ext cx="2384075" cy="2128639"/>
              <a:chOff x="0" y="0"/>
              <a:chExt cx="5689600" cy="5080000"/>
            </a:xfrm>
          </p:grpSpPr>
          <p:sp>
            <p:nvSpPr>
              <p:cNvPr id="17" name="Freeform 17"/>
              <p:cNvSpPr/>
              <p:nvPr/>
            </p:nvSpPr>
            <p:spPr>
              <a:xfrm>
                <a:off x="0" y="0"/>
                <a:ext cx="5689600" cy="5080000"/>
              </a:xfrm>
              <a:custGeom>
                <a:avLst/>
                <a:gdLst/>
                <a:ahLst/>
                <a:cxnLst/>
                <a:rect l="l" t="t" r="r" b="b"/>
                <a:pathLst>
                  <a:path w="5689600" h="5080000">
                    <a:moveTo>
                      <a:pt x="303285" y="0"/>
                    </a:moveTo>
                    <a:lnTo>
                      <a:pt x="5386315" y="0"/>
                    </a:lnTo>
                    <a:cubicBezTo>
                      <a:pt x="5553815" y="0"/>
                      <a:pt x="5689600" y="135785"/>
                      <a:pt x="5689600" y="303285"/>
                    </a:cubicBezTo>
                    <a:lnTo>
                      <a:pt x="5689600" y="4776715"/>
                    </a:lnTo>
                    <a:cubicBezTo>
                      <a:pt x="5689600" y="4944215"/>
                      <a:pt x="5553815" y="5080000"/>
                      <a:pt x="5386315" y="5080000"/>
                    </a:cubicBezTo>
                    <a:lnTo>
                      <a:pt x="303285" y="5080000"/>
                    </a:lnTo>
                    <a:cubicBezTo>
                      <a:pt x="135785" y="5080000"/>
                      <a:pt x="0" y="4944215"/>
                      <a:pt x="0" y="4776715"/>
                    </a:cubicBezTo>
                    <a:lnTo>
                      <a:pt x="0" y="303285"/>
                    </a:lnTo>
                    <a:cubicBezTo>
                      <a:pt x="0" y="135785"/>
                      <a:pt x="135785" y="0"/>
                      <a:pt x="303285" y="0"/>
                    </a:cubicBezTo>
                    <a:close/>
                  </a:path>
                </a:pathLst>
              </a:custGeom>
              <a:solidFill>
                <a:srgbClr val="000000"/>
              </a:solidFill>
            </p:spPr>
            <p:txBody>
              <a:bodyPr/>
              <a:lstStyle/>
              <a:p>
                <a:endParaRPr lang="en-IN"/>
              </a:p>
            </p:txBody>
          </p:sp>
          <p:sp>
            <p:nvSpPr>
              <p:cNvPr id="18" name="TextBox 18"/>
              <p:cNvSpPr txBox="1"/>
              <p:nvPr/>
            </p:nvSpPr>
            <p:spPr>
              <a:xfrm>
                <a:off x="0" y="-9525"/>
                <a:ext cx="812800" cy="822325"/>
              </a:xfrm>
              <a:prstGeom prst="rect">
                <a:avLst/>
              </a:prstGeom>
            </p:spPr>
            <p:txBody>
              <a:bodyPr lIns="8408" tIns="8408" rIns="8408" bIns="8408" rtlCol="0" anchor="ctr"/>
              <a:lstStyle/>
              <a:p>
                <a:pPr algn="ctr">
                  <a:lnSpc>
                    <a:spcPts val="238"/>
                  </a:lnSpc>
                </a:pPr>
                <a:endParaRPr/>
              </a:p>
            </p:txBody>
          </p:sp>
        </p:grpSp>
        <p:sp>
          <p:nvSpPr>
            <p:cNvPr id="19" name="TextBox 19"/>
            <p:cNvSpPr txBox="1"/>
            <p:nvPr/>
          </p:nvSpPr>
          <p:spPr>
            <a:xfrm rot="-5400000">
              <a:off x="7826300" y="6705470"/>
              <a:ext cx="4157941" cy="274788"/>
            </a:xfrm>
            <a:prstGeom prst="rect">
              <a:avLst/>
            </a:prstGeom>
          </p:spPr>
          <p:txBody>
            <a:bodyPr lIns="0" tIns="0" rIns="0" bIns="0" rtlCol="0" anchor="t">
              <a:spAutoFit/>
            </a:bodyPr>
            <a:lstStyle/>
            <a:p>
              <a:pPr algn="ctr">
                <a:lnSpc>
                  <a:spcPts val="1701"/>
                </a:lnSpc>
              </a:pPr>
              <a:r>
                <a:rPr lang="en-US" sz="1215">
                  <a:solidFill>
                    <a:srgbClr val="FFFFFF"/>
                  </a:solidFill>
                  <a:latin typeface="Canva Sans Bold"/>
                </a:rPr>
                <a:t>SCANNER</a:t>
              </a:r>
            </a:p>
          </p:txBody>
        </p:sp>
        <p:grpSp>
          <p:nvGrpSpPr>
            <p:cNvPr id="20" name="Group 20"/>
            <p:cNvGrpSpPr/>
            <p:nvPr/>
          </p:nvGrpSpPr>
          <p:grpSpPr>
            <a:xfrm rot="-5400000">
              <a:off x="8519269" y="917227"/>
              <a:ext cx="2497603" cy="2071875"/>
              <a:chOff x="0" y="0"/>
              <a:chExt cx="5960533" cy="4944533"/>
            </a:xfrm>
          </p:grpSpPr>
          <p:sp>
            <p:nvSpPr>
              <p:cNvPr id="21" name="Freeform 21"/>
              <p:cNvSpPr/>
              <p:nvPr/>
            </p:nvSpPr>
            <p:spPr>
              <a:xfrm>
                <a:off x="0" y="0"/>
                <a:ext cx="5960533" cy="4944533"/>
              </a:xfrm>
              <a:custGeom>
                <a:avLst/>
                <a:gdLst/>
                <a:ahLst/>
                <a:cxnLst/>
                <a:rect l="l" t="t" r="r" b="b"/>
                <a:pathLst>
                  <a:path w="5960533" h="4944533">
                    <a:moveTo>
                      <a:pt x="289499" y="0"/>
                    </a:moveTo>
                    <a:lnTo>
                      <a:pt x="5671034" y="0"/>
                    </a:lnTo>
                    <a:cubicBezTo>
                      <a:pt x="5747814" y="0"/>
                      <a:pt x="5821450" y="30501"/>
                      <a:pt x="5875741" y="84792"/>
                    </a:cubicBezTo>
                    <a:cubicBezTo>
                      <a:pt x="5930033" y="139084"/>
                      <a:pt x="5960533" y="212719"/>
                      <a:pt x="5960533" y="289499"/>
                    </a:cubicBezTo>
                    <a:lnTo>
                      <a:pt x="5960533" y="4655034"/>
                    </a:lnTo>
                    <a:cubicBezTo>
                      <a:pt x="5960533" y="4731814"/>
                      <a:pt x="5930033" y="4805450"/>
                      <a:pt x="5875741" y="4859741"/>
                    </a:cubicBezTo>
                    <a:cubicBezTo>
                      <a:pt x="5821450" y="4914033"/>
                      <a:pt x="5747814" y="4944533"/>
                      <a:pt x="5671034" y="4944533"/>
                    </a:cubicBezTo>
                    <a:lnTo>
                      <a:pt x="289499" y="4944533"/>
                    </a:lnTo>
                    <a:cubicBezTo>
                      <a:pt x="129613" y="4944533"/>
                      <a:pt x="0" y="4814920"/>
                      <a:pt x="0" y="4655034"/>
                    </a:cubicBezTo>
                    <a:lnTo>
                      <a:pt x="0" y="289499"/>
                    </a:lnTo>
                    <a:cubicBezTo>
                      <a:pt x="0" y="212719"/>
                      <a:pt x="30501" y="139084"/>
                      <a:pt x="84792" y="84792"/>
                    </a:cubicBezTo>
                    <a:cubicBezTo>
                      <a:pt x="139084" y="30501"/>
                      <a:pt x="212719" y="0"/>
                      <a:pt x="289499" y="0"/>
                    </a:cubicBezTo>
                    <a:close/>
                  </a:path>
                </a:pathLst>
              </a:custGeom>
              <a:solidFill>
                <a:srgbClr val="222222"/>
              </a:solidFill>
            </p:spPr>
            <p:txBody>
              <a:bodyPr/>
              <a:lstStyle/>
              <a:p>
                <a:endParaRPr lang="en-IN"/>
              </a:p>
            </p:txBody>
          </p:sp>
          <p:sp>
            <p:nvSpPr>
              <p:cNvPr id="22" name="TextBox 22"/>
              <p:cNvSpPr txBox="1"/>
              <p:nvPr/>
            </p:nvSpPr>
            <p:spPr>
              <a:xfrm>
                <a:off x="0" y="-9525"/>
                <a:ext cx="812800" cy="822325"/>
              </a:xfrm>
              <a:prstGeom prst="rect">
                <a:avLst/>
              </a:prstGeom>
            </p:spPr>
            <p:txBody>
              <a:bodyPr lIns="8408" tIns="8408" rIns="8408" bIns="8408" rtlCol="0" anchor="ctr"/>
              <a:lstStyle/>
              <a:p>
                <a:pPr algn="ctr">
                  <a:lnSpc>
                    <a:spcPts val="238"/>
                  </a:lnSpc>
                </a:pPr>
                <a:endParaRPr/>
              </a:p>
            </p:txBody>
          </p:sp>
        </p:grpSp>
        <p:sp>
          <p:nvSpPr>
            <p:cNvPr id="23" name="TextBox 23"/>
            <p:cNvSpPr txBox="1"/>
            <p:nvPr/>
          </p:nvSpPr>
          <p:spPr>
            <a:xfrm rot="-5400000">
              <a:off x="7826300" y="1941576"/>
              <a:ext cx="4157941" cy="274788"/>
            </a:xfrm>
            <a:prstGeom prst="rect">
              <a:avLst/>
            </a:prstGeom>
          </p:spPr>
          <p:txBody>
            <a:bodyPr lIns="0" tIns="0" rIns="0" bIns="0" rtlCol="0" anchor="t">
              <a:spAutoFit/>
            </a:bodyPr>
            <a:lstStyle/>
            <a:p>
              <a:pPr algn="ctr">
                <a:lnSpc>
                  <a:spcPts val="1701"/>
                </a:lnSpc>
              </a:pPr>
              <a:r>
                <a:rPr lang="en-US" sz="1215">
                  <a:solidFill>
                    <a:srgbClr val="FFFFFF"/>
                  </a:solidFill>
                  <a:latin typeface="Canva Sans Bold"/>
                </a:rPr>
                <a:t>TEXT BOX</a:t>
              </a:r>
            </a:p>
          </p:txBody>
        </p:sp>
        <p:sp>
          <p:nvSpPr>
            <p:cNvPr id="24" name="Freeform 24"/>
            <p:cNvSpPr/>
            <p:nvPr/>
          </p:nvSpPr>
          <p:spPr>
            <a:xfrm rot="-5400000">
              <a:off x="11500552" y="4247220"/>
              <a:ext cx="2900625" cy="1033348"/>
            </a:xfrm>
            <a:custGeom>
              <a:avLst/>
              <a:gdLst/>
              <a:ahLst/>
              <a:cxnLst/>
              <a:rect l="l" t="t" r="r" b="b"/>
              <a:pathLst>
                <a:path w="2900625" h="1033348">
                  <a:moveTo>
                    <a:pt x="0" y="0"/>
                  </a:moveTo>
                  <a:lnTo>
                    <a:pt x="2900625" y="0"/>
                  </a:lnTo>
                  <a:lnTo>
                    <a:pt x="2900625" y="1033347"/>
                  </a:lnTo>
                  <a:lnTo>
                    <a:pt x="0" y="10333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TextBox 25"/>
            <p:cNvSpPr txBox="1"/>
            <p:nvPr/>
          </p:nvSpPr>
          <p:spPr>
            <a:xfrm rot="-5400000">
              <a:off x="10256416" y="4630545"/>
              <a:ext cx="5369846" cy="266696"/>
            </a:xfrm>
            <a:prstGeom prst="rect">
              <a:avLst/>
            </a:prstGeom>
          </p:spPr>
          <p:txBody>
            <a:bodyPr lIns="0" tIns="0" rIns="0" bIns="0" rtlCol="0" anchor="t">
              <a:spAutoFit/>
            </a:bodyPr>
            <a:lstStyle/>
            <a:p>
              <a:pPr algn="ctr">
                <a:lnSpc>
                  <a:spcPts val="1713"/>
                </a:lnSpc>
              </a:pPr>
              <a:r>
                <a:rPr lang="en-US" sz="1224">
                  <a:solidFill>
                    <a:srgbClr val="FFFFFF"/>
                  </a:solidFill>
                  <a:latin typeface="Canva Sans Bold"/>
                </a:rPr>
                <a:t>DETECT CALORIES</a:t>
              </a:r>
            </a:p>
          </p:txBody>
        </p:sp>
        <p:sp>
          <p:nvSpPr>
            <p:cNvPr id="26" name="AutoShape 26"/>
            <p:cNvSpPr/>
            <p:nvPr/>
          </p:nvSpPr>
          <p:spPr>
            <a:xfrm flipV="1">
              <a:off x="1033348" y="4763894"/>
              <a:ext cx="1407667" cy="3548"/>
            </a:xfrm>
            <a:prstGeom prst="line">
              <a:avLst/>
            </a:prstGeom>
            <a:ln w="10718" cap="flat">
              <a:solidFill>
                <a:srgbClr val="000000"/>
              </a:solidFill>
              <a:prstDash val="solid"/>
              <a:headEnd type="none" w="sm" len="sm"/>
              <a:tailEnd type="triangle" w="lg" len="med"/>
            </a:ln>
          </p:spPr>
          <p:txBody>
            <a:bodyPr/>
            <a:lstStyle/>
            <a:p>
              <a:endParaRPr lang="en-IN"/>
            </a:p>
          </p:txBody>
        </p:sp>
        <p:sp>
          <p:nvSpPr>
            <p:cNvPr id="27" name="AutoShape 27"/>
            <p:cNvSpPr/>
            <p:nvPr/>
          </p:nvSpPr>
          <p:spPr>
            <a:xfrm>
              <a:off x="4155176" y="4774537"/>
              <a:ext cx="1180442" cy="0"/>
            </a:xfrm>
            <a:prstGeom prst="line">
              <a:avLst/>
            </a:prstGeom>
            <a:ln w="10718" cap="flat">
              <a:solidFill>
                <a:srgbClr val="000000"/>
              </a:solidFill>
              <a:prstDash val="solid"/>
              <a:headEnd type="none" w="sm" len="sm"/>
              <a:tailEnd type="triangle" w="lg" len="med"/>
            </a:ln>
          </p:spPr>
          <p:txBody>
            <a:bodyPr/>
            <a:lstStyle/>
            <a:p>
              <a:endParaRPr lang="en-IN"/>
            </a:p>
          </p:txBody>
        </p:sp>
        <p:sp>
          <p:nvSpPr>
            <p:cNvPr id="28" name="AutoShape 28"/>
            <p:cNvSpPr/>
            <p:nvPr/>
          </p:nvSpPr>
          <p:spPr>
            <a:xfrm flipH="1">
              <a:off x="6443654" y="5914199"/>
              <a:ext cx="14082" cy="928665"/>
            </a:xfrm>
            <a:prstGeom prst="line">
              <a:avLst/>
            </a:prstGeom>
            <a:ln w="10718" cap="flat">
              <a:solidFill>
                <a:srgbClr val="000000"/>
              </a:solidFill>
              <a:prstDash val="solid"/>
              <a:headEnd type="none" w="sm" len="sm"/>
              <a:tailEnd type="triangle" w="lg" len="med"/>
            </a:ln>
          </p:spPr>
          <p:txBody>
            <a:bodyPr/>
            <a:lstStyle/>
            <a:p>
              <a:endParaRPr lang="en-IN"/>
            </a:p>
          </p:txBody>
        </p:sp>
        <p:sp>
          <p:nvSpPr>
            <p:cNvPr id="29" name="AutoShape 29"/>
            <p:cNvSpPr/>
            <p:nvPr/>
          </p:nvSpPr>
          <p:spPr>
            <a:xfrm>
              <a:off x="6443654" y="6842864"/>
              <a:ext cx="2288478" cy="0"/>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0" name="AutoShape 30"/>
            <p:cNvSpPr/>
            <p:nvPr/>
          </p:nvSpPr>
          <p:spPr>
            <a:xfrm>
              <a:off x="6443654" y="2684923"/>
              <a:ext cx="0" cy="1031680"/>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1" name="AutoShape 31"/>
            <p:cNvSpPr/>
            <p:nvPr/>
          </p:nvSpPr>
          <p:spPr>
            <a:xfrm>
              <a:off x="6443654" y="2684923"/>
              <a:ext cx="2599704" cy="3548"/>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2" name="AutoShape 32"/>
            <p:cNvSpPr/>
            <p:nvPr/>
          </p:nvSpPr>
          <p:spPr>
            <a:xfrm flipV="1">
              <a:off x="10804008" y="6832224"/>
              <a:ext cx="1123470" cy="3545"/>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3" name="AutoShape 33"/>
            <p:cNvSpPr/>
            <p:nvPr/>
          </p:nvSpPr>
          <p:spPr>
            <a:xfrm>
              <a:off x="10860772" y="2677828"/>
              <a:ext cx="1059611" cy="0"/>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4" name="AutoShape 34"/>
            <p:cNvSpPr/>
            <p:nvPr/>
          </p:nvSpPr>
          <p:spPr>
            <a:xfrm flipV="1">
              <a:off x="11920383" y="2674280"/>
              <a:ext cx="3548" cy="4157941"/>
            </a:xfrm>
            <a:prstGeom prst="line">
              <a:avLst/>
            </a:prstGeom>
            <a:ln w="10718" cap="flat">
              <a:solidFill>
                <a:srgbClr val="000000"/>
              </a:solidFill>
              <a:prstDash val="solid"/>
              <a:headEnd type="none" w="sm" len="sm"/>
              <a:tailEnd type="triangle" w="lg" len="med"/>
            </a:ln>
          </p:spPr>
          <p:txBody>
            <a:bodyPr/>
            <a:lstStyle/>
            <a:p>
              <a:endParaRPr lang="en-IN"/>
            </a:p>
          </p:txBody>
        </p:sp>
        <p:sp>
          <p:nvSpPr>
            <p:cNvPr id="35" name="AutoShape 35"/>
            <p:cNvSpPr/>
            <p:nvPr/>
          </p:nvSpPr>
          <p:spPr>
            <a:xfrm>
              <a:off x="11916835" y="4781632"/>
              <a:ext cx="681164" cy="0"/>
            </a:xfrm>
            <a:prstGeom prst="line">
              <a:avLst/>
            </a:prstGeom>
            <a:ln w="10718" cap="flat">
              <a:solidFill>
                <a:srgbClr val="000000"/>
              </a:solidFill>
              <a:prstDash val="solid"/>
              <a:headEnd type="none" w="sm" len="sm"/>
              <a:tailEnd type="triangle" w="lg" len="med"/>
            </a:ln>
          </p:spPr>
          <p:txBody>
            <a:bodyPr/>
            <a:lstStyle/>
            <a:p>
              <a:endParaRPr lang="en-IN"/>
            </a:p>
          </p:txBody>
        </p:sp>
      </p:grpSp>
      <p:sp>
        <p:nvSpPr>
          <p:cNvPr id="36" name="TextBox 36"/>
          <p:cNvSpPr txBox="1"/>
          <p:nvPr/>
        </p:nvSpPr>
        <p:spPr>
          <a:xfrm rot="-5400000">
            <a:off x="5555672" y="5404545"/>
            <a:ext cx="3161867" cy="737605"/>
          </a:xfrm>
          <a:prstGeom prst="rect">
            <a:avLst/>
          </a:prstGeom>
        </p:spPr>
        <p:txBody>
          <a:bodyPr lIns="0" tIns="0" rIns="0" bIns="0" rtlCol="0" anchor="t">
            <a:spAutoFit/>
          </a:bodyPr>
          <a:lstStyle/>
          <a:p>
            <a:pPr algn="ctr">
              <a:lnSpc>
                <a:spcPts val="2967"/>
              </a:lnSpc>
            </a:pPr>
            <a:r>
              <a:rPr lang="en-US" sz="2119">
                <a:solidFill>
                  <a:srgbClr val="000000"/>
                </a:solidFill>
                <a:latin typeface="Canva Sans Bold"/>
              </a:rPr>
              <a:t>IMAGE</a:t>
            </a:r>
          </a:p>
          <a:p>
            <a:pPr algn="ctr">
              <a:lnSpc>
                <a:spcPts val="2967"/>
              </a:lnSpc>
            </a:pPr>
            <a:endParaRPr lang="en-US" sz="2119">
              <a:solidFill>
                <a:srgbClr val="000000"/>
              </a:solidFill>
              <a:latin typeface="Canva Sans Bold"/>
            </a:endParaRPr>
          </a:p>
        </p:txBody>
      </p:sp>
      <p:sp>
        <p:nvSpPr>
          <p:cNvPr id="37" name="TextBox 37"/>
          <p:cNvSpPr txBox="1"/>
          <p:nvPr/>
        </p:nvSpPr>
        <p:spPr>
          <a:xfrm rot="5400000">
            <a:off x="8995368" y="5592884"/>
            <a:ext cx="3161867" cy="360929"/>
          </a:xfrm>
          <a:prstGeom prst="rect">
            <a:avLst/>
          </a:prstGeom>
        </p:spPr>
        <p:txBody>
          <a:bodyPr lIns="0" tIns="0" rIns="0" bIns="0" rtlCol="0" anchor="t">
            <a:spAutoFit/>
          </a:bodyPr>
          <a:lstStyle/>
          <a:p>
            <a:pPr algn="ctr">
              <a:lnSpc>
                <a:spcPts val="2967"/>
              </a:lnSpc>
            </a:pPr>
            <a:r>
              <a:rPr lang="en-US" sz="2119">
                <a:solidFill>
                  <a:srgbClr val="000000"/>
                </a:solidFill>
                <a:latin typeface="Canva Sans Bold"/>
              </a:rPr>
              <a:t>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159682"/>
            <a:ext cx="3009402" cy="6157653"/>
            <a:chOff x="0" y="0"/>
            <a:chExt cx="4012535" cy="8210204"/>
          </a:xfrm>
        </p:grpSpPr>
        <p:sp>
          <p:nvSpPr>
            <p:cNvPr id="3" name="Freeform 3"/>
            <p:cNvSpPr/>
            <p:nvPr/>
          </p:nvSpPr>
          <p:spPr>
            <a:xfrm>
              <a:off x="1038811" y="3657013"/>
              <a:ext cx="150805" cy="198427"/>
            </a:xfrm>
            <a:custGeom>
              <a:avLst/>
              <a:gdLst/>
              <a:ahLst/>
              <a:cxnLst/>
              <a:rect l="l" t="t" r="r" b="b"/>
              <a:pathLst>
                <a:path w="150805" h="198427">
                  <a:moveTo>
                    <a:pt x="0" y="0"/>
                  </a:moveTo>
                  <a:lnTo>
                    <a:pt x="150805" y="0"/>
                  </a:lnTo>
                  <a:lnTo>
                    <a:pt x="150805" y="198427"/>
                  </a:lnTo>
                  <a:lnTo>
                    <a:pt x="0" y="1984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AutoShape 4"/>
            <p:cNvSpPr/>
            <p:nvPr/>
          </p:nvSpPr>
          <p:spPr>
            <a:xfrm>
              <a:off x="1018922" y="3977607"/>
              <a:ext cx="2007118" cy="0"/>
            </a:xfrm>
            <a:prstGeom prst="line">
              <a:avLst/>
            </a:prstGeom>
            <a:ln w="33737" cap="flat">
              <a:solidFill>
                <a:srgbClr val="000000"/>
              </a:solidFill>
              <a:prstDash val="solid"/>
              <a:headEnd type="none" w="sm" len="sm"/>
              <a:tailEnd type="none" w="sm" len="sm"/>
            </a:ln>
          </p:spPr>
          <p:txBody>
            <a:bodyPr/>
            <a:lstStyle/>
            <a:p>
              <a:endParaRPr lang="en-IN"/>
            </a:p>
          </p:txBody>
        </p:sp>
        <p:sp>
          <p:nvSpPr>
            <p:cNvPr id="5" name="TextBox 5"/>
            <p:cNvSpPr txBox="1"/>
            <p:nvPr/>
          </p:nvSpPr>
          <p:spPr>
            <a:xfrm>
              <a:off x="1399625" y="3637963"/>
              <a:ext cx="764554" cy="221469"/>
            </a:xfrm>
            <a:prstGeom prst="rect">
              <a:avLst/>
            </a:prstGeom>
          </p:spPr>
          <p:txBody>
            <a:bodyPr lIns="0" tIns="0" rIns="0" bIns="0" rtlCol="0" anchor="t">
              <a:spAutoFit/>
            </a:bodyPr>
            <a:lstStyle/>
            <a:p>
              <a:pPr algn="ctr">
                <a:lnSpc>
                  <a:spcPts val="1394"/>
                </a:lnSpc>
              </a:pPr>
              <a:r>
                <a:rPr lang="en-US" sz="996">
                  <a:solidFill>
                    <a:srgbClr val="D9D9D9"/>
                  </a:solidFill>
                  <a:latin typeface="Lato Bold"/>
                </a:rPr>
                <a:t>Username</a:t>
              </a:r>
            </a:p>
          </p:txBody>
        </p:sp>
        <p:sp>
          <p:nvSpPr>
            <p:cNvPr id="6" name="Freeform 6"/>
            <p:cNvSpPr/>
            <p:nvPr/>
          </p:nvSpPr>
          <p:spPr>
            <a:xfrm>
              <a:off x="1031319" y="4438560"/>
              <a:ext cx="145498" cy="197103"/>
            </a:xfrm>
            <a:custGeom>
              <a:avLst/>
              <a:gdLst/>
              <a:ahLst/>
              <a:cxnLst/>
              <a:rect l="l" t="t" r="r" b="b"/>
              <a:pathLst>
                <a:path w="145498" h="197103">
                  <a:moveTo>
                    <a:pt x="0" y="0"/>
                  </a:moveTo>
                  <a:lnTo>
                    <a:pt x="145498" y="0"/>
                  </a:lnTo>
                  <a:lnTo>
                    <a:pt x="145498" y="197104"/>
                  </a:lnTo>
                  <a:lnTo>
                    <a:pt x="0" y="1971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AutoShape 7"/>
            <p:cNvSpPr/>
            <p:nvPr/>
          </p:nvSpPr>
          <p:spPr>
            <a:xfrm>
              <a:off x="1006016" y="4736873"/>
              <a:ext cx="2007118" cy="0"/>
            </a:xfrm>
            <a:prstGeom prst="line">
              <a:avLst/>
            </a:prstGeom>
            <a:ln w="33737" cap="flat">
              <a:solidFill>
                <a:srgbClr val="000000"/>
              </a:solidFill>
              <a:prstDash val="solid"/>
              <a:headEnd type="none" w="sm" len="sm"/>
              <a:tailEnd type="none" w="sm" len="sm"/>
            </a:ln>
          </p:spPr>
          <p:txBody>
            <a:bodyPr/>
            <a:lstStyle/>
            <a:p>
              <a:endParaRPr lang="en-IN"/>
            </a:p>
          </p:txBody>
        </p:sp>
        <p:sp>
          <p:nvSpPr>
            <p:cNvPr id="8" name="TextBox 8"/>
            <p:cNvSpPr txBox="1"/>
            <p:nvPr/>
          </p:nvSpPr>
          <p:spPr>
            <a:xfrm>
              <a:off x="1429681" y="4419510"/>
              <a:ext cx="729236" cy="221469"/>
            </a:xfrm>
            <a:prstGeom prst="rect">
              <a:avLst/>
            </a:prstGeom>
          </p:spPr>
          <p:txBody>
            <a:bodyPr lIns="0" tIns="0" rIns="0" bIns="0" rtlCol="0" anchor="t">
              <a:spAutoFit/>
            </a:bodyPr>
            <a:lstStyle/>
            <a:p>
              <a:pPr algn="ctr">
                <a:lnSpc>
                  <a:spcPts val="1394"/>
                </a:lnSpc>
              </a:pPr>
              <a:r>
                <a:rPr lang="en-US" sz="996">
                  <a:solidFill>
                    <a:srgbClr val="D9D9D9"/>
                  </a:solidFill>
                  <a:latin typeface="Lato Bold"/>
                </a:rPr>
                <a:t>Password</a:t>
              </a:r>
            </a:p>
          </p:txBody>
        </p:sp>
        <p:sp>
          <p:nvSpPr>
            <p:cNvPr id="9" name="Freeform 9"/>
            <p:cNvSpPr/>
            <p:nvPr/>
          </p:nvSpPr>
          <p:spPr>
            <a:xfrm>
              <a:off x="888865" y="975199"/>
              <a:ext cx="2234805" cy="2234805"/>
            </a:xfrm>
            <a:custGeom>
              <a:avLst/>
              <a:gdLst/>
              <a:ahLst/>
              <a:cxnLst/>
              <a:rect l="l" t="t" r="r" b="b"/>
              <a:pathLst>
                <a:path w="2234805" h="2234805">
                  <a:moveTo>
                    <a:pt x="0" y="0"/>
                  </a:moveTo>
                  <a:lnTo>
                    <a:pt x="2234805" y="0"/>
                  </a:lnTo>
                  <a:lnTo>
                    <a:pt x="2234805" y="2234805"/>
                  </a:lnTo>
                  <a:lnTo>
                    <a:pt x="0" y="2234805"/>
                  </a:lnTo>
                  <a:lnTo>
                    <a:pt x="0" y="0"/>
                  </a:lnTo>
                  <a:close/>
                </a:path>
              </a:pathLst>
            </a:custGeom>
            <a:blipFill>
              <a:blip r:embed="rId6"/>
              <a:stretch>
                <a:fillRect/>
              </a:stretch>
            </a:blipFill>
          </p:spPr>
          <p:txBody>
            <a:bodyPr/>
            <a:lstStyle/>
            <a:p>
              <a:endParaRPr lang="en-IN"/>
            </a:p>
          </p:txBody>
        </p:sp>
        <p:sp>
          <p:nvSpPr>
            <p:cNvPr id="10" name="TextBox 10"/>
            <p:cNvSpPr txBox="1"/>
            <p:nvPr/>
          </p:nvSpPr>
          <p:spPr>
            <a:xfrm>
              <a:off x="1087178" y="6441038"/>
              <a:ext cx="1091904" cy="221469"/>
            </a:xfrm>
            <a:prstGeom prst="rect">
              <a:avLst/>
            </a:prstGeom>
          </p:spPr>
          <p:txBody>
            <a:bodyPr lIns="0" tIns="0" rIns="0" bIns="0" rtlCol="0" anchor="t">
              <a:spAutoFit/>
            </a:bodyPr>
            <a:lstStyle/>
            <a:p>
              <a:pPr algn="ctr">
                <a:lnSpc>
                  <a:spcPts val="1394"/>
                </a:lnSpc>
              </a:pPr>
              <a:r>
                <a:rPr lang="en-US" sz="996">
                  <a:solidFill>
                    <a:srgbClr val="000000"/>
                  </a:solidFill>
                  <a:latin typeface="Canva Sans Bold"/>
                </a:rPr>
                <a:t>New User? </a:t>
              </a:r>
            </a:p>
          </p:txBody>
        </p:sp>
        <p:sp>
          <p:nvSpPr>
            <p:cNvPr id="11" name="TextBox 11"/>
            <p:cNvSpPr txBox="1"/>
            <p:nvPr/>
          </p:nvSpPr>
          <p:spPr>
            <a:xfrm>
              <a:off x="1896321" y="6441038"/>
              <a:ext cx="1048557" cy="221469"/>
            </a:xfrm>
            <a:prstGeom prst="rect">
              <a:avLst/>
            </a:prstGeom>
          </p:spPr>
          <p:txBody>
            <a:bodyPr lIns="0" tIns="0" rIns="0" bIns="0" rtlCol="0" anchor="t">
              <a:spAutoFit/>
            </a:bodyPr>
            <a:lstStyle/>
            <a:p>
              <a:pPr algn="ctr">
                <a:lnSpc>
                  <a:spcPts val="1394"/>
                </a:lnSpc>
              </a:pPr>
              <a:r>
                <a:rPr lang="en-US" sz="996">
                  <a:solidFill>
                    <a:srgbClr val="00BF63"/>
                  </a:solidFill>
                  <a:latin typeface="Canva Sans Bold"/>
                </a:rPr>
                <a:t>Sign up.</a:t>
              </a:r>
            </a:p>
          </p:txBody>
        </p:sp>
        <p:sp>
          <p:nvSpPr>
            <p:cNvPr id="12" name="TextBox 12"/>
            <p:cNvSpPr txBox="1"/>
            <p:nvPr/>
          </p:nvSpPr>
          <p:spPr>
            <a:xfrm>
              <a:off x="1066699" y="95250"/>
              <a:ext cx="2001871" cy="672999"/>
            </a:xfrm>
            <a:prstGeom prst="rect">
              <a:avLst/>
            </a:prstGeom>
          </p:spPr>
          <p:txBody>
            <a:bodyPr lIns="0" tIns="0" rIns="0" bIns="0" rtlCol="0" anchor="t">
              <a:spAutoFit/>
            </a:bodyPr>
            <a:lstStyle/>
            <a:p>
              <a:pPr algn="l">
                <a:lnSpc>
                  <a:spcPts val="3612"/>
                </a:lnSpc>
              </a:pPr>
              <a:r>
                <a:rPr lang="en-US" sz="3802" spc="-190">
                  <a:solidFill>
                    <a:srgbClr val="000000"/>
                  </a:solidFill>
                  <a:latin typeface="League Spartan"/>
                </a:rPr>
                <a:t>Nutri</a:t>
              </a:r>
              <a:r>
                <a:rPr lang="en-US" sz="3802" spc="-190">
                  <a:solidFill>
                    <a:srgbClr val="59BD7C"/>
                  </a:solidFill>
                  <a:latin typeface="League Spartan"/>
                </a:rPr>
                <a:t>+</a:t>
              </a:r>
            </a:p>
          </p:txBody>
        </p:sp>
        <p:sp>
          <p:nvSpPr>
            <p:cNvPr id="13" name="TextBox 13"/>
            <p:cNvSpPr txBox="1"/>
            <p:nvPr/>
          </p:nvSpPr>
          <p:spPr>
            <a:xfrm>
              <a:off x="1066699" y="846398"/>
              <a:ext cx="2001871" cy="169731"/>
            </a:xfrm>
            <a:prstGeom prst="rect">
              <a:avLst/>
            </a:prstGeom>
          </p:spPr>
          <p:txBody>
            <a:bodyPr lIns="0" tIns="0" rIns="0" bIns="0" rtlCol="0" anchor="t">
              <a:spAutoFit/>
            </a:bodyPr>
            <a:lstStyle/>
            <a:p>
              <a:pPr algn="l">
                <a:lnSpc>
                  <a:spcPts val="1094"/>
                </a:lnSpc>
              </a:pPr>
              <a:endParaRPr/>
            </a:p>
          </p:txBody>
        </p:sp>
        <p:sp>
          <p:nvSpPr>
            <p:cNvPr id="14" name="Freeform 14"/>
            <p:cNvSpPr/>
            <p:nvPr/>
          </p:nvSpPr>
          <p:spPr>
            <a:xfrm rot="-5400000">
              <a:off x="0" y="4197668"/>
              <a:ext cx="4012535" cy="4012535"/>
            </a:xfrm>
            <a:custGeom>
              <a:avLst/>
              <a:gdLst/>
              <a:ahLst/>
              <a:cxnLst/>
              <a:rect l="l" t="t" r="r" b="b"/>
              <a:pathLst>
                <a:path w="4012535" h="4012535">
                  <a:moveTo>
                    <a:pt x="0" y="0"/>
                  </a:moveTo>
                  <a:lnTo>
                    <a:pt x="4012535" y="0"/>
                  </a:lnTo>
                  <a:lnTo>
                    <a:pt x="4012535" y="4012536"/>
                  </a:lnTo>
                  <a:lnTo>
                    <a:pt x="0" y="4012536"/>
                  </a:lnTo>
                  <a:lnTo>
                    <a:pt x="0" y="0"/>
                  </a:lnTo>
                  <a:close/>
                </a:path>
              </a:pathLst>
            </a:custGeom>
            <a:blipFill>
              <a:blip r:embed="rId7">
                <a:alphaModFix amt="25000"/>
                <a:extLst>
                  <a:ext uri="{96DAC541-7B7A-43D3-8B79-37D633B846F1}">
                    <asvg:svgBlip xmlns:asvg="http://schemas.microsoft.com/office/drawing/2016/SVG/main" r:embed="rId8"/>
                  </a:ext>
                </a:extLst>
              </a:blip>
              <a:stretch>
                <a:fillRect/>
              </a:stretch>
            </a:blipFill>
          </p:spPr>
          <p:txBody>
            <a:bodyPr/>
            <a:lstStyle/>
            <a:p>
              <a:endParaRPr lang="en-IN"/>
            </a:p>
          </p:txBody>
        </p:sp>
      </p:grpSp>
      <p:sp>
        <p:nvSpPr>
          <p:cNvPr id="15" name="Freeform 15"/>
          <p:cNvSpPr/>
          <p:nvPr/>
        </p:nvSpPr>
        <p:spPr>
          <a:xfrm>
            <a:off x="3076648" y="4714537"/>
            <a:ext cx="1018310" cy="428963"/>
          </a:xfrm>
          <a:custGeom>
            <a:avLst/>
            <a:gdLst/>
            <a:ahLst/>
            <a:cxnLst/>
            <a:rect l="l" t="t" r="r" b="b"/>
            <a:pathLst>
              <a:path w="1018310" h="428963">
                <a:moveTo>
                  <a:pt x="0" y="0"/>
                </a:moveTo>
                <a:lnTo>
                  <a:pt x="1018309" y="0"/>
                </a:lnTo>
                <a:lnTo>
                  <a:pt x="1018309" y="428963"/>
                </a:lnTo>
                <a:lnTo>
                  <a:pt x="0" y="4289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6" name="Freeform 16"/>
          <p:cNvSpPr/>
          <p:nvPr/>
        </p:nvSpPr>
        <p:spPr>
          <a:xfrm>
            <a:off x="7867321" y="4714537"/>
            <a:ext cx="1018310" cy="428963"/>
          </a:xfrm>
          <a:custGeom>
            <a:avLst/>
            <a:gdLst/>
            <a:ahLst/>
            <a:cxnLst/>
            <a:rect l="l" t="t" r="r" b="b"/>
            <a:pathLst>
              <a:path w="1018310" h="428963">
                <a:moveTo>
                  <a:pt x="0" y="0"/>
                </a:moveTo>
                <a:lnTo>
                  <a:pt x="1018309" y="0"/>
                </a:lnTo>
                <a:lnTo>
                  <a:pt x="1018309" y="428963"/>
                </a:lnTo>
                <a:lnTo>
                  <a:pt x="0" y="4289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7" name="Freeform 17"/>
          <p:cNvSpPr/>
          <p:nvPr/>
        </p:nvSpPr>
        <p:spPr>
          <a:xfrm>
            <a:off x="4094957" y="1810831"/>
            <a:ext cx="3399344" cy="6665337"/>
          </a:xfrm>
          <a:custGeom>
            <a:avLst/>
            <a:gdLst/>
            <a:ahLst/>
            <a:cxnLst/>
            <a:rect l="l" t="t" r="r" b="b"/>
            <a:pathLst>
              <a:path w="3399344" h="6665337">
                <a:moveTo>
                  <a:pt x="0" y="0"/>
                </a:moveTo>
                <a:lnTo>
                  <a:pt x="3399345" y="0"/>
                </a:lnTo>
                <a:lnTo>
                  <a:pt x="3399345" y="6665338"/>
                </a:lnTo>
                <a:lnTo>
                  <a:pt x="0" y="6665338"/>
                </a:lnTo>
                <a:lnTo>
                  <a:pt x="0" y="0"/>
                </a:lnTo>
                <a:close/>
              </a:path>
            </a:pathLst>
          </a:custGeom>
          <a:blipFill>
            <a:blip r:embed="rId11"/>
            <a:stretch>
              <a:fillRect l="-476" r="-476" b="-11473"/>
            </a:stretch>
          </a:blipFill>
        </p:spPr>
        <p:txBody>
          <a:bodyPr/>
          <a:lstStyle/>
          <a:p>
            <a:endParaRPr lang="en-IN"/>
          </a:p>
        </p:txBody>
      </p:sp>
      <p:sp>
        <p:nvSpPr>
          <p:cNvPr id="18" name="Freeform 18"/>
          <p:cNvSpPr/>
          <p:nvPr/>
        </p:nvSpPr>
        <p:spPr>
          <a:xfrm>
            <a:off x="8955146" y="1859125"/>
            <a:ext cx="3121705" cy="6758766"/>
          </a:xfrm>
          <a:custGeom>
            <a:avLst/>
            <a:gdLst/>
            <a:ahLst/>
            <a:cxnLst/>
            <a:rect l="l" t="t" r="r" b="b"/>
            <a:pathLst>
              <a:path w="3121705" h="6758766">
                <a:moveTo>
                  <a:pt x="0" y="0"/>
                </a:moveTo>
                <a:lnTo>
                  <a:pt x="3121705" y="0"/>
                </a:lnTo>
                <a:lnTo>
                  <a:pt x="3121705" y="6758767"/>
                </a:lnTo>
                <a:lnTo>
                  <a:pt x="0" y="6758767"/>
                </a:lnTo>
                <a:lnTo>
                  <a:pt x="0" y="0"/>
                </a:lnTo>
                <a:close/>
              </a:path>
            </a:pathLst>
          </a:custGeom>
          <a:blipFill>
            <a:blip r:embed="rId12"/>
            <a:stretch>
              <a:fillRect/>
            </a:stretch>
          </a:blipFill>
        </p:spPr>
        <p:txBody>
          <a:bodyPr/>
          <a:lstStyle/>
          <a:p>
            <a:endParaRPr lang="en-IN"/>
          </a:p>
        </p:txBody>
      </p:sp>
      <p:sp>
        <p:nvSpPr>
          <p:cNvPr id="19" name="Freeform 19"/>
          <p:cNvSpPr/>
          <p:nvPr/>
        </p:nvSpPr>
        <p:spPr>
          <a:xfrm>
            <a:off x="13374065" y="1810831"/>
            <a:ext cx="3399344" cy="7207100"/>
          </a:xfrm>
          <a:custGeom>
            <a:avLst/>
            <a:gdLst/>
            <a:ahLst/>
            <a:cxnLst/>
            <a:rect l="l" t="t" r="r" b="b"/>
            <a:pathLst>
              <a:path w="3399344" h="7207100">
                <a:moveTo>
                  <a:pt x="0" y="0"/>
                </a:moveTo>
                <a:lnTo>
                  <a:pt x="3399345" y="0"/>
                </a:lnTo>
                <a:lnTo>
                  <a:pt x="3399345" y="7207100"/>
                </a:lnTo>
                <a:lnTo>
                  <a:pt x="0" y="7207100"/>
                </a:lnTo>
                <a:lnTo>
                  <a:pt x="0" y="0"/>
                </a:lnTo>
                <a:close/>
              </a:path>
            </a:pathLst>
          </a:custGeom>
          <a:blipFill>
            <a:blip r:embed="rId13"/>
            <a:stretch>
              <a:fillRect b="-2119"/>
            </a:stretch>
          </a:blipFill>
        </p:spPr>
        <p:txBody>
          <a:bodyPr/>
          <a:lstStyle/>
          <a:p>
            <a:endParaRPr lang="en-IN"/>
          </a:p>
        </p:txBody>
      </p:sp>
      <p:sp>
        <p:nvSpPr>
          <p:cNvPr id="20" name="TextBox 20"/>
          <p:cNvSpPr txBox="1"/>
          <p:nvPr/>
        </p:nvSpPr>
        <p:spPr>
          <a:xfrm>
            <a:off x="7867321" y="-95250"/>
            <a:ext cx="2553359" cy="814104"/>
          </a:xfrm>
          <a:prstGeom prst="rect">
            <a:avLst/>
          </a:prstGeom>
        </p:spPr>
        <p:txBody>
          <a:bodyPr lIns="0" tIns="0" rIns="0" bIns="0" rtlCol="0" anchor="t">
            <a:spAutoFit/>
          </a:bodyPr>
          <a:lstStyle/>
          <a:p>
            <a:pPr algn="ctr">
              <a:lnSpc>
                <a:spcPts val="6630"/>
              </a:lnSpc>
            </a:pPr>
            <a:r>
              <a:rPr lang="en-US" sz="4736">
                <a:solidFill>
                  <a:srgbClr val="000000"/>
                </a:solidFill>
                <a:latin typeface="Sanchez"/>
              </a:rPr>
              <a:t>RESULT</a:t>
            </a:r>
          </a:p>
        </p:txBody>
      </p:sp>
      <p:grpSp>
        <p:nvGrpSpPr>
          <p:cNvPr id="21" name="Group 21"/>
          <p:cNvGrpSpPr/>
          <p:nvPr/>
        </p:nvGrpSpPr>
        <p:grpSpPr>
          <a:xfrm>
            <a:off x="16506836" y="9523114"/>
            <a:ext cx="1504929" cy="763886"/>
            <a:chOff x="0" y="0"/>
            <a:chExt cx="2006571" cy="1018515"/>
          </a:xfrm>
        </p:grpSpPr>
        <p:sp>
          <p:nvSpPr>
            <p:cNvPr id="22" name="TextBox 22"/>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23" name="TextBox 23"/>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
        <p:nvSpPr>
          <p:cNvPr id="24" name="TextBox 24"/>
          <p:cNvSpPr txBox="1"/>
          <p:nvPr/>
        </p:nvSpPr>
        <p:spPr>
          <a:xfrm>
            <a:off x="10515998" y="2935521"/>
            <a:ext cx="807601" cy="198120"/>
          </a:xfrm>
          <a:prstGeom prst="rect">
            <a:avLst/>
          </a:prstGeom>
        </p:spPr>
        <p:txBody>
          <a:bodyPr lIns="0" tIns="0" rIns="0" bIns="0" rtlCol="0" anchor="t">
            <a:spAutoFit/>
          </a:bodyPr>
          <a:lstStyle/>
          <a:p>
            <a:pPr marL="259080" lvl="1" indent="-129540" algn="ctr">
              <a:lnSpc>
                <a:spcPts val="1679"/>
              </a:lnSpc>
              <a:buFont typeface="Arial"/>
              <a:buChar char="•"/>
            </a:pPr>
            <a:r>
              <a:rPr lang="en-US" sz="1200">
                <a:solidFill>
                  <a:srgbClr val="FFFFFF"/>
                </a:solidFill>
                <a:latin typeface="Canva Sans"/>
              </a:rPr>
              <a:t>Banana</a:t>
            </a:r>
          </a:p>
        </p:txBody>
      </p:sp>
      <p:sp>
        <p:nvSpPr>
          <p:cNvPr id="25" name="TextBox 25"/>
          <p:cNvSpPr txBox="1"/>
          <p:nvPr/>
        </p:nvSpPr>
        <p:spPr>
          <a:xfrm>
            <a:off x="10624107" y="3182521"/>
            <a:ext cx="591383" cy="198120"/>
          </a:xfrm>
          <a:prstGeom prst="rect">
            <a:avLst/>
          </a:prstGeom>
        </p:spPr>
        <p:txBody>
          <a:bodyPr lIns="0" tIns="0" rIns="0" bIns="0" rtlCol="0" anchor="t">
            <a:spAutoFit/>
          </a:bodyPr>
          <a:lstStyle/>
          <a:p>
            <a:pPr algn="ctr">
              <a:lnSpc>
                <a:spcPts val="1679"/>
              </a:lnSpc>
            </a:pPr>
            <a:r>
              <a:rPr lang="en-US" sz="1200">
                <a:solidFill>
                  <a:srgbClr val="FFFFFF"/>
                </a:solidFill>
                <a:latin typeface="Canva Sans"/>
              </a:rPr>
              <a:t>2. Apple</a:t>
            </a:r>
          </a:p>
        </p:txBody>
      </p:sp>
      <p:sp>
        <p:nvSpPr>
          <p:cNvPr id="26" name="TextBox 26"/>
          <p:cNvSpPr txBox="1"/>
          <p:nvPr/>
        </p:nvSpPr>
        <p:spPr>
          <a:xfrm>
            <a:off x="10624107" y="3418748"/>
            <a:ext cx="661392" cy="198120"/>
          </a:xfrm>
          <a:prstGeom prst="rect">
            <a:avLst/>
          </a:prstGeom>
        </p:spPr>
        <p:txBody>
          <a:bodyPr lIns="0" tIns="0" rIns="0" bIns="0" rtlCol="0" anchor="t">
            <a:spAutoFit/>
          </a:bodyPr>
          <a:lstStyle/>
          <a:p>
            <a:pPr algn="ctr">
              <a:lnSpc>
                <a:spcPts val="1679"/>
              </a:lnSpc>
            </a:pPr>
            <a:r>
              <a:rPr lang="en-US" sz="1200">
                <a:solidFill>
                  <a:srgbClr val="FFFFFF"/>
                </a:solidFill>
                <a:latin typeface="Canva Sans"/>
              </a:rPr>
              <a:t>3. Mango</a:t>
            </a:r>
          </a:p>
        </p:txBody>
      </p:sp>
      <p:sp>
        <p:nvSpPr>
          <p:cNvPr id="27" name="TextBox 27"/>
          <p:cNvSpPr txBox="1"/>
          <p:nvPr/>
        </p:nvSpPr>
        <p:spPr>
          <a:xfrm>
            <a:off x="11586937" y="2131107"/>
            <a:ext cx="701278" cy="297180"/>
          </a:xfrm>
          <a:prstGeom prst="rect">
            <a:avLst/>
          </a:prstGeom>
        </p:spPr>
        <p:txBody>
          <a:bodyPr lIns="0" tIns="0" rIns="0" bIns="0" rtlCol="0" anchor="t">
            <a:spAutoFit/>
          </a:bodyPr>
          <a:lstStyle/>
          <a:p>
            <a:pPr algn="ctr">
              <a:lnSpc>
                <a:spcPts val="2520"/>
              </a:lnSpc>
            </a:pPr>
            <a:r>
              <a:rPr lang="en-US" sz="1800">
                <a:solidFill>
                  <a:srgbClr val="FFFFFF"/>
                </a:solidFill>
                <a:latin typeface="Canva Sans Bold"/>
              </a:rPr>
              <a:t>Select</a:t>
            </a:r>
          </a:p>
        </p:txBody>
      </p:sp>
      <p:sp>
        <p:nvSpPr>
          <p:cNvPr id="28" name="Freeform 28"/>
          <p:cNvSpPr/>
          <p:nvPr/>
        </p:nvSpPr>
        <p:spPr>
          <a:xfrm>
            <a:off x="12216303" y="4714537"/>
            <a:ext cx="1018310" cy="428963"/>
          </a:xfrm>
          <a:custGeom>
            <a:avLst/>
            <a:gdLst/>
            <a:ahLst/>
            <a:cxnLst/>
            <a:rect l="l" t="t" r="r" b="b"/>
            <a:pathLst>
              <a:path w="1018310" h="428963">
                <a:moveTo>
                  <a:pt x="0" y="0"/>
                </a:moveTo>
                <a:lnTo>
                  <a:pt x="1018310" y="0"/>
                </a:lnTo>
                <a:lnTo>
                  <a:pt x="1018310" y="428963"/>
                </a:lnTo>
                <a:lnTo>
                  <a:pt x="0" y="4289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31941" y="-85725"/>
            <a:ext cx="3824118" cy="716235"/>
          </a:xfrm>
          <a:prstGeom prst="rect">
            <a:avLst/>
          </a:prstGeom>
        </p:spPr>
        <p:txBody>
          <a:bodyPr lIns="0" tIns="0" rIns="0" bIns="0" rtlCol="0" anchor="t">
            <a:spAutoFit/>
          </a:bodyPr>
          <a:lstStyle/>
          <a:p>
            <a:pPr algn="ctr">
              <a:lnSpc>
                <a:spcPts val="5821"/>
              </a:lnSpc>
            </a:pPr>
            <a:r>
              <a:rPr lang="en-US" sz="4157">
                <a:solidFill>
                  <a:srgbClr val="000000"/>
                </a:solidFill>
                <a:latin typeface="Sanchez"/>
              </a:rPr>
              <a:t>CONCLUSION</a:t>
            </a:r>
          </a:p>
        </p:txBody>
      </p:sp>
      <p:sp>
        <p:nvSpPr>
          <p:cNvPr id="3" name="TextBox 3"/>
          <p:cNvSpPr txBox="1"/>
          <p:nvPr/>
        </p:nvSpPr>
        <p:spPr>
          <a:xfrm>
            <a:off x="1028700" y="2548184"/>
            <a:ext cx="16230600" cy="1562100"/>
          </a:xfrm>
          <a:prstGeom prst="rect">
            <a:avLst/>
          </a:prstGeom>
        </p:spPr>
        <p:txBody>
          <a:bodyPr lIns="0" tIns="0" rIns="0" bIns="0" rtlCol="0" anchor="t">
            <a:spAutoFit/>
          </a:bodyPr>
          <a:lstStyle/>
          <a:p>
            <a:pPr algn="just">
              <a:lnSpc>
                <a:spcPts val="3120"/>
              </a:lnSpc>
              <a:spcBef>
                <a:spcPct val="0"/>
              </a:spcBef>
            </a:pPr>
            <a:r>
              <a:rPr lang="en-US" sz="2600">
                <a:solidFill>
                  <a:srgbClr val="000000"/>
                </a:solidFill>
                <a:latin typeface="Sanchez"/>
              </a:rPr>
              <a:t>IN THIS PROJECT, WE SUCCESSFULLY DEVELOPED A SYSTEM UTILIZING OPENCV AND DEEP LEARNING TECHNIQUES TO SCAN AND DETECT FRUITS, VEGETABLES, AND DRY FRUITS FROM INPUT IMAGES. OUR OBJECTIVE WAS TO PROVIDE A TOOL THAT AIDS IN ASSESSING NUTRITIONAL CONTENT FOR HEALTHY DIETARY CHOICES.</a:t>
            </a:r>
          </a:p>
        </p:txBody>
      </p:sp>
      <p:sp>
        <p:nvSpPr>
          <p:cNvPr id="4" name="TextBox 4"/>
          <p:cNvSpPr txBox="1"/>
          <p:nvPr/>
        </p:nvSpPr>
        <p:spPr>
          <a:xfrm>
            <a:off x="1028700" y="4958503"/>
            <a:ext cx="16230600" cy="1853150"/>
          </a:xfrm>
          <a:prstGeom prst="rect">
            <a:avLst/>
          </a:prstGeom>
        </p:spPr>
        <p:txBody>
          <a:bodyPr lIns="0" tIns="0" rIns="0" bIns="0" rtlCol="0" anchor="t">
            <a:spAutoFit/>
          </a:bodyPr>
          <a:lstStyle/>
          <a:p>
            <a:pPr algn="just">
              <a:lnSpc>
                <a:spcPts val="2935"/>
              </a:lnSpc>
              <a:spcBef>
                <a:spcPct val="0"/>
              </a:spcBef>
            </a:pPr>
            <a:r>
              <a:rPr lang="en-US" sz="2446">
                <a:solidFill>
                  <a:srgbClr val="000000"/>
                </a:solidFill>
                <a:latin typeface="Sanchez"/>
              </a:rPr>
              <a:t>THE PROJECT'S SUCCESS IS A SIGNIFICANT STEP TOWARDS AUTOMATING NUTRITIONAL ASSESSMENT AND AIDING INDIVIDUALS IN MAKING INFORMED DECISIONS ABOUT THEIR DIETARY HABITS. FUTURE WORK COULD INVOLVE EXPANDING THE DATASET FOR IMPROVED ACCURACY AND INCORPORATING ADDITIONAL FEATURES, SUCH AS SUGGESTING SUITABLE PORTION SIZES BASED ON DIETARY REQUIREMENTS.</a:t>
            </a:r>
          </a:p>
        </p:txBody>
      </p:sp>
      <p:grpSp>
        <p:nvGrpSpPr>
          <p:cNvPr id="5" name="Group 5"/>
          <p:cNvGrpSpPr/>
          <p:nvPr/>
        </p:nvGrpSpPr>
        <p:grpSpPr>
          <a:xfrm>
            <a:off x="16506836" y="9523114"/>
            <a:ext cx="1504929" cy="763886"/>
            <a:chOff x="0" y="0"/>
            <a:chExt cx="2006571" cy="1018515"/>
          </a:xfrm>
        </p:grpSpPr>
        <p:sp>
          <p:nvSpPr>
            <p:cNvPr id="6" name="TextBox 6"/>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7" name="TextBox 7"/>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
        <p:nvSpPr>
          <p:cNvPr id="8" name="Freeform 8"/>
          <p:cNvSpPr/>
          <p:nvPr/>
        </p:nvSpPr>
        <p:spPr>
          <a:xfrm>
            <a:off x="5125680" y="630510"/>
            <a:ext cx="8036640" cy="8036640"/>
          </a:xfrm>
          <a:custGeom>
            <a:avLst/>
            <a:gdLst/>
            <a:ahLst/>
            <a:cxnLst/>
            <a:rect l="l" t="t" r="r" b="b"/>
            <a:pathLst>
              <a:path w="8036640" h="8036640">
                <a:moveTo>
                  <a:pt x="0" y="0"/>
                </a:moveTo>
                <a:lnTo>
                  <a:pt x="8036640" y="0"/>
                </a:lnTo>
                <a:lnTo>
                  <a:pt x="8036640" y="8036640"/>
                </a:lnTo>
                <a:lnTo>
                  <a:pt x="0" y="8036640"/>
                </a:lnTo>
                <a:lnTo>
                  <a:pt x="0" y="0"/>
                </a:lnTo>
                <a:close/>
              </a:path>
            </a:pathLst>
          </a:custGeom>
          <a:blipFill>
            <a:blip r:embed="rId2">
              <a:alphaModFix amt="15000"/>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3346" y="3315269"/>
            <a:ext cx="2867102" cy="2867102"/>
          </a:xfrm>
          <a:custGeom>
            <a:avLst/>
            <a:gdLst/>
            <a:ahLst/>
            <a:cxnLst/>
            <a:rect l="l" t="t" r="r" b="b"/>
            <a:pathLst>
              <a:path w="2867102" h="2867102">
                <a:moveTo>
                  <a:pt x="0" y="0"/>
                </a:moveTo>
                <a:lnTo>
                  <a:pt x="2867103" y="0"/>
                </a:lnTo>
                <a:lnTo>
                  <a:pt x="2867103" y="2867102"/>
                </a:lnTo>
                <a:lnTo>
                  <a:pt x="0" y="28671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4926869" y="0"/>
            <a:ext cx="8434262" cy="2821570"/>
            <a:chOff x="0" y="0"/>
            <a:chExt cx="11245683" cy="3762094"/>
          </a:xfrm>
        </p:grpSpPr>
        <p:sp>
          <p:nvSpPr>
            <p:cNvPr id="4" name="TextBox 4"/>
            <p:cNvSpPr txBox="1"/>
            <p:nvPr/>
          </p:nvSpPr>
          <p:spPr>
            <a:xfrm>
              <a:off x="0" y="-9525"/>
              <a:ext cx="11245683" cy="2752725"/>
            </a:xfrm>
            <a:prstGeom prst="rect">
              <a:avLst/>
            </a:prstGeom>
          </p:spPr>
          <p:txBody>
            <a:bodyPr lIns="0" tIns="0" rIns="0" bIns="0" rtlCol="0" anchor="t">
              <a:spAutoFit/>
            </a:bodyPr>
            <a:lstStyle/>
            <a:p>
              <a:pPr algn="ctr">
                <a:lnSpc>
                  <a:spcPts val="8100"/>
                </a:lnSpc>
              </a:pPr>
              <a:r>
                <a:rPr lang="en-US" sz="6750" spc="1350">
                  <a:solidFill>
                    <a:srgbClr val="000000"/>
                  </a:solidFill>
                  <a:latin typeface="Glacial Indifference Bold"/>
                </a:rPr>
                <a:t>TEAM</a:t>
              </a:r>
            </a:p>
            <a:p>
              <a:pPr algn="ctr">
                <a:lnSpc>
                  <a:spcPts val="8100"/>
                </a:lnSpc>
              </a:pPr>
              <a:endParaRPr lang="en-US" sz="6750" spc="1350">
                <a:solidFill>
                  <a:srgbClr val="000000"/>
                </a:solidFill>
                <a:latin typeface="Glacial Indifference Bold"/>
              </a:endParaRPr>
            </a:p>
          </p:txBody>
        </p:sp>
        <p:sp>
          <p:nvSpPr>
            <p:cNvPr id="5" name="TextBox 5"/>
            <p:cNvSpPr txBox="1"/>
            <p:nvPr/>
          </p:nvSpPr>
          <p:spPr>
            <a:xfrm>
              <a:off x="437958" y="2990569"/>
              <a:ext cx="10369766" cy="771525"/>
            </a:xfrm>
            <a:prstGeom prst="rect">
              <a:avLst/>
            </a:prstGeom>
          </p:spPr>
          <p:txBody>
            <a:bodyPr lIns="0" tIns="0" rIns="0" bIns="0" rtlCol="0" anchor="t">
              <a:spAutoFit/>
            </a:bodyPr>
            <a:lstStyle/>
            <a:p>
              <a:pPr algn="ctr">
                <a:lnSpc>
                  <a:spcPts val="4500"/>
                </a:lnSpc>
              </a:pPr>
              <a:endParaRPr/>
            </a:p>
          </p:txBody>
        </p:sp>
      </p:grpSp>
      <p:sp>
        <p:nvSpPr>
          <p:cNvPr id="6" name="Freeform 6"/>
          <p:cNvSpPr/>
          <p:nvPr/>
        </p:nvSpPr>
        <p:spPr>
          <a:xfrm>
            <a:off x="7710449" y="3085721"/>
            <a:ext cx="2867102" cy="2867102"/>
          </a:xfrm>
          <a:custGeom>
            <a:avLst/>
            <a:gdLst/>
            <a:ahLst/>
            <a:cxnLst/>
            <a:rect l="l" t="t" r="r" b="b"/>
            <a:pathLst>
              <a:path w="2867102" h="2867102">
                <a:moveTo>
                  <a:pt x="0" y="0"/>
                </a:moveTo>
                <a:lnTo>
                  <a:pt x="2867102" y="0"/>
                </a:lnTo>
                <a:lnTo>
                  <a:pt x="2867102" y="2867102"/>
                </a:lnTo>
                <a:lnTo>
                  <a:pt x="0" y="28671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4387551" y="3085721"/>
            <a:ext cx="2867102" cy="2867102"/>
          </a:xfrm>
          <a:custGeom>
            <a:avLst/>
            <a:gdLst/>
            <a:ahLst/>
            <a:cxnLst/>
            <a:rect l="l" t="t" r="r" b="b"/>
            <a:pathLst>
              <a:path w="2867102" h="2867102">
                <a:moveTo>
                  <a:pt x="0" y="0"/>
                </a:moveTo>
                <a:lnTo>
                  <a:pt x="2867103" y="0"/>
                </a:lnTo>
                <a:lnTo>
                  <a:pt x="2867103" y="2867102"/>
                </a:lnTo>
                <a:lnTo>
                  <a:pt x="0" y="28671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TextBox 8"/>
          <p:cNvSpPr txBox="1"/>
          <p:nvPr/>
        </p:nvSpPr>
        <p:spPr>
          <a:xfrm>
            <a:off x="1468142" y="6087121"/>
            <a:ext cx="199751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BASHI</a:t>
            </a:r>
          </a:p>
        </p:txBody>
      </p:sp>
      <p:sp>
        <p:nvSpPr>
          <p:cNvPr id="9" name="TextBox 9"/>
          <p:cNvSpPr txBox="1"/>
          <p:nvPr/>
        </p:nvSpPr>
        <p:spPr>
          <a:xfrm>
            <a:off x="7330083" y="6087121"/>
            <a:ext cx="362783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HIMANSHU</a:t>
            </a:r>
          </a:p>
        </p:txBody>
      </p:sp>
      <p:sp>
        <p:nvSpPr>
          <p:cNvPr id="10" name="TextBox 10"/>
          <p:cNvSpPr txBox="1"/>
          <p:nvPr/>
        </p:nvSpPr>
        <p:spPr>
          <a:xfrm>
            <a:off x="14797820" y="6087121"/>
            <a:ext cx="2046565"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ISHAN</a:t>
            </a:r>
          </a:p>
        </p:txBody>
      </p:sp>
      <p:sp>
        <p:nvSpPr>
          <p:cNvPr id="11" name="TextBox 11"/>
          <p:cNvSpPr txBox="1"/>
          <p:nvPr/>
        </p:nvSpPr>
        <p:spPr>
          <a:xfrm>
            <a:off x="1253708" y="6907541"/>
            <a:ext cx="2426378" cy="577179"/>
          </a:xfrm>
          <a:prstGeom prst="rect">
            <a:avLst/>
          </a:prstGeom>
        </p:spPr>
        <p:txBody>
          <a:bodyPr lIns="0" tIns="0" rIns="0" bIns="0" rtlCol="0" anchor="t">
            <a:spAutoFit/>
          </a:bodyPr>
          <a:lstStyle/>
          <a:p>
            <a:pPr algn="ctr">
              <a:lnSpc>
                <a:spcPts val="4693"/>
              </a:lnSpc>
            </a:pPr>
            <a:r>
              <a:rPr lang="en-US" sz="3352">
                <a:solidFill>
                  <a:srgbClr val="000000"/>
                </a:solidFill>
                <a:latin typeface="Canva Sans"/>
              </a:rPr>
              <a:t>2110993771</a:t>
            </a:r>
          </a:p>
        </p:txBody>
      </p:sp>
      <p:sp>
        <p:nvSpPr>
          <p:cNvPr id="12" name="TextBox 12"/>
          <p:cNvSpPr txBox="1"/>
          <p:nvPr/>
        </p:nvSpPr>
        <p:spPr>
          <a:xfrm>
            <a:off x="7895501" y="6907541"/>
            <a:ext cx="2496997" cy="577179"/>
          </a:xfrm>
          <a:prstGeom prst="rect">
            <a:avLst/>
          </a:prstGeom>
        </p:spPr>
        <p:txBody>
          <a:bodyPr lIns="0" tIns="0" rIns="0" bIns="0" rtlCol="0" anchor="t">
            <a:spAutoFit/>
          </a:bodyPr>
          <a:lstStyle/>
          <a:p>
            <a:pPr algn="ctr">
              <a:lnSpc>
                <a:spcPts val="4693"/>
              </a:lnSpc>
            </a:pPr>
            <a:r>
              <a:rPr lang="en-US" sz="3352">
                <a:solidFill>
                  <a:srgbClr val="000000"/>
                </a:solidFill>
                <a:latin typeface="Canva Sans"/>
              </a:rPr>
              <a:t>2110993792</a:t>
            </a:r>
          </a:p>
        </p:txBody>
      </p:sp>
      <p:sp>
        <p:nvSpPr>
          <p:cNvPr id="13" name="TextBox 13"/>
          <p:cNvSpPr txBox="1"/>
          <p:nvPr/>
        </p:nvSpPr>
        <p:spPr>
          <a:xfrm>
            <a:off x="14560821" y="6907541"/>
            <a:ext cx="2520562" cy="577179"/>
          </a:xfrm>
          <a:prstGeom prst="rect">
            <a:avLst/>
          </a:prstGeom>
        </p:spPr>
        <p:txBody>
          <a:bodyPr lIns="0" tIns="0" rIns="0" bIns="0" rtlCol="0" anchor="t">
            <a:spAutoFit/>
          </a:bodyPr>
          <a:lstStyle/>
          <a:p>
            <a:pPr algn="ctr">
              <a:lnSpc>
                <a:spcPts val="4693"/>
              </a:lnSpc>
            </a:pPr>
            <a:r>
              <a:rPr lang="en-US" sz="3352">
                <a:solidFill>
                  <a:srgbClr val="000000"/>
                </a:solidFill>
                <a:latin typeface="Canva Sans"/>
              </a:rPr>
              <a:t>2110993798</a:t>
            </a:r>
          </a:p>
        </p:txBody>
      </p:sp>
      <p:grpSp>
        <p:nvGrpSpPr>
          <p:cNvPr id="14" name="Group 14"/>
          <p:cNvGrpSpPr/>
          <p:nvPr/>
        </p:nvGrpSpPr>
        <p:grpSpPr>
          <a:xfrm>
            <a:off x="16506836" y="9523114"/>
            <a:ext cx="1504929" cy="763886"/>
            <a:chOff x="0" y="0"/>
            <a:chExt cx="2006571" cy="1018515"/>
          </a:xfrm>
        </p:grpSpPr>
        <p:sp>
          <p:nvSpPr>
            <p:cNvPr id="15" name="TextBox 15"/>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16" name="TextBox 16"/>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6904" y="1686244"/>
            <a:ext cx="6054477" cy="1943735"/>
          </a:xfrm>
          <a:prstGeom prst="rect">
            <a:avLst/>
          </a:prstGeom>
        </p:spPr>
        <p:txBody>
          <a:bodyPr lIns="0" tIns="0" rIns="0" bIns="0" rtlCol="0" anchor="t">
            <a:spAutoFit/>
          </a:bodyPr>
          <a:lstStyle/>
          <a:p>
            <a:pPr marL="0" lvl="0" indent="0">
              <a:lnSpc>
                <a:spcPts val="7840"/>
              </a:lnSpc>
            </a:pPr>
            <a:r>
              <a:rPr lang="en-US" sz="5600">
                <a:solidFill>
                  <a:srgbClr val="000000"/>
                </a:solidFill>
                <a:latin typeface="Sanchez"/>
              </a:rPr>
              <a:t>PROBLEM STATEMENT</a:t>
            </a:r>
          </a:p>
        </p:txBody>
      </p:sp>
      <p:sp>
        <p:nvSpPr>
          <p:cNvPr id="3" name="TextBox 3"/>
          <p:cNvSpPr txBox="1"/>
          <p:nvPr/>
        </p:nvSpPr>
        <p:spPr>
          <a:xfrm>
            <a:off x="1526904" y="5105400"/>
            <a:ext cx="8036933" cy="3346230"/>
          </a:xfrm>
          <a:prstGeom prst="rect">
            <a:avLst/>
          </a:prstGeom>
        </p:spPr>
        <p:txBody>
          <a:bodyPr lIns="0" tIns="0" rIns="0" bIns="0" rtlCol="0" anchor="t">
            <a:spAutoFit/>
          </a:bodyPr>
          <a:lstStyle/>
          <a:p>
            <a:pPr marL="0" lvl="0" indent="0" algn="just">
              <a:lnSpc>
                <a:spcPts val="2462"/>
              </a:lnSpc>
              <a:spcBef>
                <a:spcPct val="0"/>
              </a:spcBef>
            </a:pPr>
            <a:r>
              <a:rPr lang="en-US" sz="1758">
                <a:solidFill>
                  <a:srgbClr val="000000"/>
                </a:solidFill>
                <a:latin typeface="Sanchez"/>
              </a:rPr>
              <a:t>DESIGN AND DEVELOP A COMPUTER VISION-BASED DEEP LEARNING SYSTEM FOR REAL-TIME CALORIE DETECTION IN VARIOUS FOODS, ENABLING USERS TO EASILY ASSESS THE NUTRITIONAL CONTENT OF THEIR MEALS. THE SYSTEM SHOULD UTILIZE A CAMERA-EQUIPPED DEVICE TO CAPTURE IMAGES OF FOOD ITEMS AND EMPLOY ADVANCED IMAGE ANALYSIS TECHNIQUES TO ACCURATELY IDENTIFY AND QUANTIFY THE CALORIE CONTENT. THE GOAL IS TO PROVIDE USERS WITH AN INTUITIVE AND USER-FRIENDLY TOOL THAT PROMOTES HEALTHIER EATING HABITS BY EMPOWERING THEM TO MAKE INFORMED DECISIONS ABOUT THEIR FOOD CHOICES.</a:t>
            </a:r>
          </a:p>
        </p:txBody>
      </p:sp>
      <p:sp>
        <p:nvSpPr>
          <p:cNvPr id="4" name="Freeform 4"/>
          <p:cNvSpPr/>
          <p:nvPr/>
        </p:nvSpPr>
        <p:spPr>
          <a:xfrm>
            <a:off x="12459387" y="1028700"/>
            <a:ext cx="4258328" cy="6563897"/>
          </a:xfrm>
          <a:custGeom>
            <a:avLst/>
            <a:gdLst/>
            <a:ahLst/>
            <a:cxnLst/>
            <a:rect l="l" t="t" r="r" b="b"/>
            <a:pathLst>
              <a:path w="4258328" h="6563897">
                <a:moveTo>
                  <a:pt x="0" y="0"/>
                </a:moveTo>
                <a:lnTo>
                  <a:pt x="4258328" y="0"/>
                </a:lnTo>
                <a:lnTo>
                  <a:pt x="4258328" y="6563897"/>
                </a:lnTo>
                <a:lnTo>
                  <a:pt x="0" y="6563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5" name="Group 5"/>
          <p:cNvGrpSpPr/>
          <p:nvPr/>
        </p:nvGrpSpPr>
        <p:grpSpPr>
          <a:xfrm>
            <a:off x="16506836" y="9523114"/>
            <a:ext cx="1504929" cy="763886"/>
            <a:chOff x="0" y="0"/>
            <a:chExt cx="2006571" cy="1018515"/>
          </a:xfrm>
        </p:grpSpPr>
        <p:sp>
          <p:nvSpPr>
            <p:cNvPr id="6" name="TextBox 6"/>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7" name="TextBox 7"/>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74061" y="2337999"/>
            <a:ext cx="11465111" cy="6304567"/>
          </a:xfrm>
          <a:custGeom>
            <a:avLst/>
            <a:gdLst/>
            <a:ahLst/>
            <a:cxnLst/>
            <a:rect l="l" t="t" r="r" b="b"/>
            <a:pathLst>
              <a:path w="11465111" h="6304567">
                <a:moveTo>
                  <a:pt x="0" y="0"/>
                </a:moveTo>
                <a:lnTo>
                  <a:pt x="11465111" y="0"/>
                </a:lnTo>
                <a:lnTo>
                  <a:pt x="11465111" y="6304568"/>
                </a:lnTo>
                <a:lnTo>
                  <a:pt x="0" y="6304568"/>
                </a:lnTo>
                <a:lnTo>
                  <a:pt x="0" y="0"/>
                </a:lnTo>
                <a:close/>
              </a:path>
            </a:pathLst>
          </a:custGeom>
          <a:blipFill>
            <a:blip r:embed="rId2">
              <a:alphaModFix amt="20999"/>
            </a:blip>
            <a:stretch>
              <a:fillRect/>
            </a:stretch>
          </a:blipFill>
        </p:spPr>
        <p:txBody>
          <a:bodyPr/>
          <a:lstStyle/>
          <a:p>
            <a:endParaRPr lang="en-IN"/>
          </a:p>
        </p:txBody>
      </p:sp>
      <p:sp>
        <p:nvSpPr>
          <p:cNvPr id="3" name="Freeform 3"/>
          <p:cNvSpPr/>
          <p:nvPr/>
        </p:nvSpPr>
        <p:spPr>
          <a:xfrm>
            <a:off x="5101888" y="1238250"/>
            <a:ext cx="7009457" cy="1954725"/>
          </a:xfrm>
          <a:custGeom>
            <a:avLst/>
            <a:gdLst/>
            <a:ahLst/>
            <a:cxnLst/>
            <a:rect l="l" t="t" r="r" b="b"/>
            <a:pathLst>
              <a:path w="7009457" h="1954725">
                <a:moveTo>
                  <a:pt x="0" y="0"/>
                </a:moveTo>
                <a:lnTo>
                  <a:pt x="7009457" y="0"/>
                </a:lnTo>
                <a:lnTo>
                  <a:pt x="7009457" y="1954725"/>
                </a:lnTo>
                <a:lnTo>
                  <a:pt x="0" y="1954725"/>
                </a:lnTo>
                <a:lnTo>
                  <a:pt x="0" y="0"/>
                </a:lnTo>
                <a:close/>
              </a:path>
            </a:pathLst>
          </a:custGeom>
          <a:blipFill>
            <a:blip r:embed="rId3">
              <a:alphaModFix amt="61000"/>
            </a:blip>
            <a:stretch>
              <a:fillRect t="-37663" b="-18185"/>
            </a:stretch>
          </a:blipFill>
        </p:spPr>
        <p:txBody>
          <a:bodyPr/>
          <a:lstStyle/>
          <a:p>
            <a:endParaRPr lang="en-IN"/>
          </a:p>
        </p:txBody>
      </p:sp>
      <p:sp>
        <p:nvSpPr>
          <p:cNvPr id="4" name="TextBox 4"/>
          <p:cNvSpPr txBox="1"/>
          <p:nvPr/>
        </p:nvSpPr>
        <p:spPr>
          <a:xfrm>
            <a:off x="6409675" y="400050"/>
            <a:ext cx="4393883" cy="628650"/>
          </a:xfrm>
          <a:prstGeom prst="rect">
            <a:avLst/>
          </a:prstGeom>
        </p:spPr>
        <p:txBody>
          <a:bodyPr lIns="0" tIns="0" rIns="0" bIns="0" rtlCol="0" anchor="t">
            <a:spAutoFit/>
          </a:bodyPr>
          <a:lstStyle/>
          <a:p>
            <a:pPr algn="ctr">
              <a:lnSpc>
                <a:spcPts val="4999"/>
              </a:lnSpc>
              <a:spcBef>
                <a:spcPct val="0"/>
              </a:spcBef>
            </a:pPr>
            <a:r>
              <a:rPr lang="en-US" sz="4166" u="sng">
                <a:solidFill>
                  <a:srgbClr val="000000"/>
                </a:solidFill>
                <a:latin typeface="Sanchez"/>
              </a:rPr>
              <a:t>WEB SCRAPING</a:t>
            </a:r>
          </a:p>
        </p:txBody>
      </p:sp>
      <p:sp>
        <p:nvSpPr>
          <p:cNvPr id="5" name="TextBox 5"/>
          <p:cNvSpPr txBox="1"/>
          <p:nvPr/>
        </p:nvSpPr>
        <p:spPr>
          <a:xfrm>
            <a:off x="1028700" y="4830132"/>
            <a:ext cx="16058531" cy="1320301"/>
          </a:xfrm>
          <a:prstGeom prst="rect">
            <a:avLst/>
          </a:prstGeom>
        </p:spPr>
        <p:txBody>
          <a:bodyPr lIns="0" tIns="0" rIns="0" bIns="0" rtlCol="0" anchor="t">
            <a:spAutoFit/>
          </a:bodyPr>
          <a:lstStyle/>
          <a:p>
            <a:pPr algn="ctr">
              <a:lnSpc>
                <a:spcPts val="3473"/>
              </a:lnSpc>
              <a:spcBef>
                <a:spcPct val="0"/>
              </a:spcBef>
            </a:pPr>
            <a:r>
              <a:rPr lang="en-US" sz="2894">
                <a:solidFill>
                  <a:srgbClr val="000000"/>
                </a:solidFill>
                <a:latin typeface="Sanchez"/>
              </a:rPr>
              <a:t>BEAUTIFUL SOUP IS A PYTHON PACKAGE FOR PARSING HTML AND XML DOCUMENTS. IT CREATES A PARSE TREE FOR PARSED PAGES THAT CAN BE USED TO EXTRACT DATA FROM HTML, WHICH IS USEFUL FOR WEB SCRAPING.</a:t>
            </a:r>
          </a:p>
        </p:txBody>
      </p:sp>
      <p:grpSp>
        <p:nvGrpSpPr>
          <p:cNvPr id="6" name="Group 6"/>
          <p:cNvGrpSpPr/>
          <p:nvPr/>
        </p:nvGrpSpPr>
        <p:grpSpPr>
          <a:xfrm>
            <a:off x="16506836" y="9523114"/>
            <a:ext cx="1504929" cy="763886"/>
            <a:chOff x="0" y="0"/>
            <a:chExt cx="2006571" cy="1018515"/>
          </a:xfrm>
        </p:grpSpPr>
        <p:sp>
          <p:nvSpPr>
            <p:cNvPr id="7" name="TextBox 7"/>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8" name="TextBox 8"/>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7722" y="1952859"/>
            <a:ext cx="11388086" cy="2585815"/>
          </a:xfrm>
          <a:custGeom>
            <a:avLst/>
            <a:gdLst/>
            <a:ahLst/>
            <a:cxnLst/>
            <a:rect l="l" t="t" r="r" b="b"/>
            <a:pathLst>
              <a:path w="11388086" h="2585815">
                <a:moveTo>
                  <a:pt x="0" y="0"/>
                </a:moveTo>
                <a:lnTo>
                  <a:pt x="11388086" y="0"/>
                </a:lnTo>
                <a:lnTo>
                  <a:pt x="11388086" y="2585815"/>
                </a:lnTo>
                <a:lnTo>
                  <a:pt x="0" y="2585815"/>
                </a:lnTo>
                <a:lnTo>
                  <a:pt x="0" y="0"/>
                </a:lnTo>
                <a:close/>
              </a:path>
            </a:pathLst>
          </a:custGeom>
          <a:blipFill>
            <a:blip r:embed="rId2"/>
            <a:stretch>
              <a:fillRect t="-357" b="-181823"/>
            </a:stretch>
          </a:blipFill>
        </p:spPr>
        <p:txBody>
          <a:bodyPr/>
          <a:lstStyle/>
          <a:p>
            <a:endParaRPr lang="en-IN"/>
          </a:p>
        </p:txBody>
      </p:sp>
      <p:sp>
        <p:nvSpPr>
          <p:cNvPr id="3" name="Freeform 3"/>
          <p:cNvSpPr/>
          <p:nvPr/>
        </p:nvSpPr>
        <p:spPr>
          <a:xfrm>
            <a:off x="347722" y="5898899"/>
            <a:ext cx="11388086" cy="2495124"/>
          </a:xfrm>
          <a:custGeom>
            <a:avLst/>
            <a:gdLst/>
            <a:ahLst/>
            <a:cxnLst/>
            <a:rect l="l" t="t" r="r" b="b"/>
            <a:pathLst>
              <a:path w="11388086" h="2495124">
                <a:moveTo>
                  <a:pt x="0" y="0"/>
                </a:moveTo>
                <a:lnTo>
                  <a:pt x="11388086" y="0"/>
                </a:lnTo>
                <a:lnTo>
                  <a:pt x="11388086" y="2495125"/>
                </a:lnTo>
                <a:lnTo>
                  <a:pt x="0" y="2495125"/>
                </a:lnTo>
                <a:lnTo>
                  <a:pt x="0" y="0"/>
                </a:lnTo>
                <a:close/>
              </a:path>
            </a:pathLst>
          </a:custGeom>
          <a:blipFill>
            <a:blip r:embed="rId3"/>
            <a:stretch>
              <a:fillRect t="-1978" b="-205450"/>
            </a:stretch>
          </a:blipFill>
        </p:spPr>
        <p:txBody>
          <a:bodyPr/>
          <a:lstStyle/>
          <a:p>
            <a:endParaRPr lang="en-IN"/>
          </a:p>
        </p:txBody>
      </p:sp>
      <p:sp>
        <p:nvSpPr>
          <p:cNvPr id="4" name="TextBox 4"/>
          <p:cNvSpPr txBox="1"/>
          <p:nvPr/>
        </p:nvSpPr>
        <p:spPr>
          <a:xfrm>
            <a:off x="7439620" y="-104775"/>
            <a:ext cx="3408759" cy="1802338"/>
          </a:xfrm>
          <a:prstGeom prst="rect">
            <a:avLst/>
          </a:prstGeom>
        </p:spPr>
        <p:txBody>
          <a:bodyPr lIns="0" tIns="0" rIns="0" bIns="0" rtlCol="0" anchor="t">
            <a:spAutoFit/>
          </a:bodyPr>
          <a:lstStyle/>
          <a:p>
            <a:pPr algn="ctr">
              <a:lnSpc>
                <a:spcPts val="7233"/>
              </a:lnSpc>
            </a:pPr>
            <a:r>
              <a:rPr lang="en-US" sz="5166">
                <a:solidFill>
                  <a:srgbClr val="000000"/>
                </a:solidFill>
                <a:latin typeface="Sanchez"/>
              </a:rPr>
              <a:t>DATASET</a:t>
            </a:r>
          </a:p>
          <a:p>
            <a:pPr algn="ctr">
              <a:lnSpc>
                <a:spcPts val="7233"/>
              </a:lnSpc>
            </a:pPr>
            <a:endParaRPr lang="en-US" sz="5166">
              <a:solidFill>
                <a:srgbClr val="000000"/>
              </a:solidFill>
              <a:latin typeface="Sanchez"/>
            </a:endParaRPr>
          </a:p>
        </p:txBody>
      </p:sp>
      <p:grpSp>
        <p:nvGrpSpPr>
          <p:cNvPr id="5" name="Group 5"/>
          <p:cNvGrpSpPr/>
          <p:nvPr/>
        </p:nvGrpSpPr>
        <p:grpSpPr>
          <a:xfrm>
            <a:off x="16506836" y="9523114"/>
            <a:ext cx="1504929" cy="763886"/>
            <a:chOff x="0" y="0"/>
            <a:chExt cx="2006571" cy="1018515"/>
          </a:xfrm>
        </p:grpSpPr>
        <p:sp>
          <p:nvSpPr>
            <p:cNvPr id="6" name="TextBox 6"/>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7" name="TextBox 7"/>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
        <p:nvSpPr>
          <p:cNvPr id="8" name="TextBox 8"/>
          <p:cNvSpPr txBox="1"/>
          <p:nvPr/>
        </p:nvSpPr>
        <p:spPr>
          <a:xfrm>
            <a:off x="347751" y="962025"/>
            <a:ext cx="2386965" cy="556249"/>
          </a:xfrm>
          <a:prstGeom prst="rect">
            <a:avLst/>
          </a:prstGeom>
        </p:spPr>
        <p:txBody>
          <a:bodyPr lIns="0" tIns="0" rIns="0" bIns="0" rtlCol="0" anchor="t">
            <a:spAutoFit/>
          </a:bodyPr>
          <a:lstStyle/>
          <a:p>
            <a:pPr algn="ctr">
              <a:lnSpc>
                <a:spcPts val="4515"/>
              </a:lnSpc>
            </a:pPr>
            <a:r>
              <a:rPr lang="en-US" sz="3225" u="sng">
                <a:solidFill>
                  <a:srgbClr val="000000"/>
                </a:solidFill>
                <a:latin typeface="Canva Sans Bold"/>
              </a:rPr>
              <a:t>VEGETABLE</a:t>
            </a:r>
          </a:p>
        </p:txBody>
      </p:sp>
      <p:sp>
        <p:nvSpPr>
          <p:cNvPr id="9" name="TextBox 9"/>
          <p:cNvSpPr txBox="1"/>
          <p:nvPr/>
        </p:nvSpPr>
        <p:spPr>
          <a:xfrm>
            <a:off x="347722" y="5076825"/>
            <a:ext cx="1449467" cy="1127633"/>
          </a:xfrm>
          <a:prstGeom prst="rect">
            <a:avLst/>
          </a:prstGeom>
        </p:spPr>
        <p:txBody>
          <a:bodyPr lIns="0" tIns="0" rIns="0" bIns="0" rtlCol="0" anchor="t">
            <a:spAutoFit/>
          </a:bodyPr>
          <a:lstStyle/>
          <a:p>
            <a:pPr algn="ctr">
              <a:lnSpc>
                <a:spcPts val="4522"/>
              </a:lnSpc>
            </a:pPr>
            <a:r>
              <a:rPr lang="en-US" sz="3230" u="sng">
                <a:solidFill>
                  <a:srgbClr val="000000"/>
                </a:solidFill>
                <a:latin typeface="Canva Sans Bold"/>
              </a:rPr>
              <a:t>FRUITS</a:t>
            </a:r>
          </a:p>
          <a:p>
            <a:pPr algn="ctr">
              <a:lnSpc>
                <a:spcPts val="4522"/>
              </a:lnSpc>
            </a:pPr>
            <a:endParaRPr lang="en-US" sz="3230" u="sng">
              <a:solidFill>
                <a:srgbClr val="000000"/>
              </a:solidFill>
              <a:latin typeface="Canva Sans Bold"/>
            </a:endParaRPr>
          </a:p>
        </p:txBody>
      </p:sp>
      <p:sp>
        <p:nvSpPr>
          <p:cNvPr id="10" name="TextBox 10"/>
          <p:cNvSpPr txBox="1"/>
          <p:nvPr/>
        </p:nvSpPr>
        <p:spPr>
          <a:xfrm>
            <a:off x="347722" y="8694143"/>
            <a:ext cx="16159114" cy="828971"/>
          </a:xfrm>
          <a:prstGeom prst="rect">
            <a:avLst/>
          </a:prstGeom>
        </p:spPr>
        <p:txBody>
          <a:bodyPr lIns="0" tIns="0" rIns="0" bIns="0" rtlCol="0" anchor="t">
            <a:spAutoFit/>
          </a:bodyPr>
          <a:lstStyle/>
          <a:p>
            <a:pPr algn="ctr">
              <a:lnSpc>
                <a:spcPts val="3339"/>
              </a:lnSpc>
            </a:pPr>
            <a:endParaRPr/>
          </a:p>
          <a:p>
            <a:pPr algn="ctr">
              <a:lnSpc>
                <a:spcPts val="3339"/>
              </a:lnSpc>
            </a:pPr>
            <a:r>
              <a:rPr lang="en-US" sz="2385">
                <a:solidFill>
                  <a:srgbClr val="000000"/>
                </a:solidFill>
                <a:latin typeface="Canva Sans"/>
              </a:rPr>
              <a:t>These datasets encompass six attributes:  Vegetables/Fruits, Calories, Carbohydrates, Proteins, Fats, and Fiber.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49914" y="1834119"/>
            <a:ext cx="7838086" cy="7577509"/>
          </a:xfrm>
          <a:custGeom>
            <a:avLst/>
            <a:gdLst/>
            <a:ahLst/>
            <a:cxnLst/>
            <a:rect l="l" t="t" r="r" b="b"/>
            <a:pathLst>
              <a:path w="7838086" h="7577509">
                <a:moveTo>
                  <a:pt x="0" y="0"/>
                </a:moveTo>
                <a:lnTo>
                  <a:pt x="7838086" y="0"/>
                </a:lnTo>
                <a:lnTo>
                  <a:pt x="7838086" y="7577508"/>
                </a:lnTo>
                <a:lnTo>
                  <a:pt x="0" y="7577508"/>
                </a:lnTo>
                <a:lnTo>
                  <a:pt x="0" y="0"/>
                </a:lnTo>
                <a:close/>
              </a:path>
            </a:pathLst>
          </a:custGeom>
          <a:blipFill>
            <a:blip r:embed="rId2"/>
            <a:stretch>
              <a:fillRect l="-10773" r="-12377" b="-2363"/>
            </a:stretch>
          </a:blipFill>
        </p:spPr>
        <p:txBody>
          <a:bodyPr/>
          <a:lstStyle/>
          <a:p>
            <a:endParaRPr lang="en-IN"/>
          </a:p>
        </p:txBody>
      </p:sp>
      <p:sp>
        <p:nvSpPr>
          <p:cNvPr id="3" name="TextBox 3"/>
          <p:cNvSpPr txBox="1"/>
          <p:nvPr/>
        </p:nvSpPr>
        <p:spPr>
          <a:xfrm>
            <a:off x="6196905" y="504825"/>
            <a:ext cx="5894189" cy="571500"/>
          </a:xfrm>
          <a:prstGeom prst="rect">
            <a:avLst/>
          </a:prstGeom>
        </p:spPr>
        <p:txBody>
          <a:bodyPr lIns="0" tIns="0" rIns="0" bIns="0" rtlCol="0" anchor="t">
            <a:spAutoFit/>
          </a:bodyPr>
          <a:lstStyle/>
          <a:p>
            <a:pPr algn="ctr">
              <a:lnSpc>
                <a:spcPts val="4519"/>
              </a:lnSpc>
              <a:spcBef>
                <a:spcPct val="0"/>
              </a:spcBef>
            </a:pPr>
            <a:r>
              <a:rPr lang="en-US" sz="3766">
                <a:solidFill>
                  <a:srgbClr val="000000"/>
                </a:solidFill>
                <a:latin typeface="Sanchez"/>
              </a:rPr>
              <a:t>DATA PREPROCESSING</a:t>
            </a:r>
          </a:p>
        </p:txBody>
      </p:sp>
      <p:sp>
        <p:nvSpPr>
          <p:cNvPr id="4" name="TextBox 4"/>
          <p:cNvSpPr txBox="1"/>
          <p:nvPr/>
        </p:nvSpPr>
        <p:spPr>
          <a:xfrm>
            <a:off x="571821" y="2259829"/>
            <a:ext cx="4451866" cy="428625"/>
          </a:xfrm>
          <a:prstGeom prst="rect">
            <a:avLst/>
          </a:prstGeom>
        </p:spPr>
        <p:txBody>
          <a:bodyPr lIns="0" tIns="0" rIns="0" bIns="0" rtlCol="0" anchor="t">
            <a:spAutoFit/>
          </a:bodyPr>
          <a:lstStyle/>
          <a:p>
            <a:pPr algn="ctr">
              <a:lnSpc>
                <a:spcPts val="3319"/>
              </a:lnSpc>
              <a:spcBef>
                <a:spcPct val="0"/>
              </a:spcBef>
            </a:pPr>
            <a:r>
              <a:rPr lang="en-US" sz="2766">
                <a:solidFill>
                  <a:srgbClr val="000000"/>
                </a:solidFill>
                <a:latin typeface="Sanchez"/>
              </a:rPr>
              <a:t>REMOVE NULL VALUES</a:t>
            </a:r>
          </a:p>
        </p:txBody>
      </p:sp>
      <p:sp>
        <p:nvSpPr>
          <p:cNvPr id="5" name="TextBox 5"/>
          <p:cNvSpPr txBox="1"/>
          <p:nvPr/>
        </p:nvSpPr>
        <p:spPr>
          <a:xfrm>
            <a:off x="571821" y="3794073"/>
            <a:ext cx="5063490" cy="428625"/>
          </a:xfrm>
          <a:prstGeom prst="rect">
            <a:avLst/>
          </a:prstGeom>
        </p:spPr>
        <p:txBody>
          <a:bodyPr lIns="0" tIns="0" rIns="0" bIns="0" rtlCol="0" anchor="t">
            <a:spAutoFit/>
          </a:bodyPr>
          <a:lstStyle/>
          <a:p>
            <a:pPr algn="ctr">
              <a:lnSpc>
                <a:spcPts val="3319"/>
              </a:lnSpc>
              <a:spcBef>
                <a:spcPct val="0"/>
              </a:spcBef>
            </a:pPr>
            <a:r>
              <a:rPr lang="en-US" sz="2766">
                <a:solidFill>
                  <a:srgbClr val="000000"/>
                </a:solidFill>
                <a:latin typeface="Sanchez"/>
              </a:rPr>
              <a:t>CONVERT FIELDS TO TEXT</a:t>
            </a:r>
          </a:p>
        </p:txBody>
      </p:sp>
      <p:sp>
        <p:nvSpPr>
          <p:cNvPr id="6" name="TextBox 6"/>
          <p:cNvSpPr txBox="1"/>
          <p:nvPr/>
        </p:nvSpPr>
        <p:spPr>
          <a:xfrm>
            <a:off x="315924" y="5403798"/>
            <a:ext cx="8100771" cy="428625"/>
          </a:xfrm>
          <a:prstGeom prst="rect">
            <a:avLst/>
          </a:prstGeom>
        </p:spPr>
        <p:txBody>
          <a:bodyPr lIns="0" tIns="0" rIns="0" bIns="0" rtlCol="0" anchor="t">
            <a:spAutoFit/>
          </a:bodyPr>
          <a:lstStyle/>
          <a:p>
            <a:pPr algn="ctr">
              <a:lnSpc>
                <a:spcPts val="3319"/>
              </a:lnSpc>
              <a:spcBef>
                <a:spcPct val="0"/>
              </a:spcBef>
            </a:pPr>
            <a:r>
              <a:rPr lang="en-US" sz="2766">
                <a:solidFill>
                  <a:srgbClr val="000000"/>
                </a:solidFill>
                <a:latin typeface="Sanchez"/>
              </a:rPr>
              <a:t>REMOVING-FRESH/RAW FROM COLUMNS</a:t>
            </a:r>
          </a:p>
        </p:txBody>
      </p:sp>
      <p:sp>
        <p:nvSpPr>
          <p:cNvPr id="7" name="TextBox 7"/>
          <p:cNvSpPr txBox="1"/>
          <p:nvPr/>
        </p:nvSpPr>
        <p:spPr>
          <a:xfrm>
            <a:off x="-2465459" y="8623248"/>
            <a:ext cx="8100771" cy="428625"/>
          </a:xfrm>
          <a:prstGeom prst="rect">
            <a:avLst/>
          </a:prstGeom>
        </p:spPr>
        <p:txBody>
          <a:bodyPr lIns="0" tIns="0" rIns="0" bIns="0" rtlCol="0" anchor="t">
            <a:spAutoFit/>
          </a:bodyPr>
          <a:lstStyle/>
          <a:p>
            <a:pPr algn="ctr">
              <a:lnSpc>
                <a:spcPts val="3319"/>
              </a:lnSpc>
              <a:spcBef>
                <a:spcPct val="0"/>
              </a:spcBef>
            </a:pPr>
            <a:r>
              <a:rPr lang="en-US" sz="2766">
                <a:solidFill>
                  <a:srgbClr val="000000"/>
                </a:solidFill>
                <a:latin typeface="Sanchez"/>
              </a:rPr>
              <a:t>REINDEXING</a:t>
            </a:r>
          </a:p>
        </p:txBody>
      </p:sp>
      <p:sp>
        <p:nvSpPr>
          <p:cNvPr id="8" name="TextBox 8"/>
          <p:cNvSpPr txBox="1"/>
          <p:nvPr/>
        </p:nvSpPr>
        <p:spPr>
          <a:xfrm>
            <a:off x="-1502083" y="7013523"/>
            <a:ext cx="8100771" cy="428625"/>
          </a:xfrm>
          <a:prstGeom prst="rect">
            <a:avLst/>
          </a:prstGeom>
        </p:spPr>
        <p:txBody>
          <a:bodyPr lIns="0" tIns="0" rIns="0" bIns="0" rtlCol="0" anchor="t">
            <a:spAutoFit/>
          </a:bodyPr>
          <a:lstStyle/>
          <a:p>
            <a:pPr algn="ctr">
              <a:lnSpc>
                <a:spcPts val="3319"/>
              </a:lnSpc>
              <a:spcBef>
                <a:spcPct val="0"/>
              </a:spcBef>
            </a:pPr>
            <a:r>
              <a:rPr lang="en-US" sz="2766">
                <a:solidFill>
                  <a:srgbClr val="000000"/>
                </a:solidFill>
                <a:latin typeface="Sanchez"/>
              </a:rPr>
              <a:t>REMOVE DUPLICATES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3079" y="851679"/>
            <a:ext cx="15681841" cy="9053378"/>
          </a:xfrm>
          <a:custGeom>
            <a:avLst/>
            <a:gdLst/>
            <a:ahLst/>
            <a:cxnLst/>
            <a:rect l="l" t="t" r="r" b="b"/>
            <a:pathLst>
              <a:path w="15681841" h="9053378">
                <a:moveTo>
                  <a:pt x="0" y="0"/>
                </a:moveTo>
                <a:lnTo>
                  <a:pt x="15681842" y="0"/>
                </a:lnTo>
                <a:lnTo>
                  <a:pt x="15681842" y="9053378"/>
                </a:lnTo>
                <a:lnTo>
                  <a:pt x="0" y="9053378"/>
                </a:lnTo>
                <a:lnTo>
                  <a:pt x="0" y="0"/>
                </a:lnTo>
                <a:close/>
              </a:path>
            </a:pathLst>
          </a:custGeom>
          <a:blipFill>
            <a:blip r:embed="rId2"/>
            <a:stretch>
              <a:fillRect l="-7799" t="-658" b="-658"/>
            </a:stretch>
          </a:blipFill>
        </p:spPr>
        <p:txBody>
          <a:bodyPr/>
          <a:lstStyle/>
          <a:p>
            <a:endParaRPr lang="en-IN"/>
          </a:p>
        </p:txBody>
      </p:sp>
      <p:sp>
        <p:nvSpPr>
          <p:cNvPr id="3" name="TextBox 3"/>
          <p:cNvSpPr txBox="1"/>
          <p:nvPr/>
        </p:nvSpPr>
        <p:spPr>
          <a:xfrm>
            <a:off x="6026467" y="-76200"/>
            <a:ext cx="6235065" cy="688434"/>
          </a:xfrm>
          <a:prstGeom prst="rect">
            <a:avLst/>
          </a:prstGeom>
        </p:spPr>
        <p:txBody>
          <a:bodyPr lIns="0" tIns="0" rIns="0" bIns="0" rtlCol="0" anchor="t">
            <a:spAutoFit/>
          </a:bodyPr>
          <a:lstStyle/>
          <a:p>
            <a:pPr algn="ctr">
              <a:lnSpc>
                <a:spcPts val="5629"/>
              </a:lnSpc>
            </a:pPr>
            <a:r>
              <a:rPr lang="en-US" sz="4021">
                <a:solidFill>
                  <a:srgbClr val="000000"/>
                </a:solidFill>
                <a:latin typeface="Sanchez"/>
              </a:rPr>
              <a:t>DATA VISUALIZATION</a:t>
            </a:r>
          </a:p>
        </p:txBody>
      </p:sp>
      <p:grpSp>
        <p:nvGrpSpPr>
          <p:cNvPr id="4" name="Group 4"/>
          <p:cNvGrpSpPr/>
          <p:nvPr/>
        </p:nvGrpSpPr>
        <p:grpSpPr>
          <a:xfrm>
            <a:off x="16506836" y="9523114"/>
            <a:ext cx="1504929" cy="763886"/>
            <a:chOff x="0" y="0"/>
            <a:chExt cx="2006571" cy="1018515"/>
          </a:xfrm>
        </p:grpSpPr>
        <p:sp>
          <p:nvSpPr>
            <p:cNvPr id="5" name="TextBox 5"/>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6" name="TextBox 6"/>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6341" y="143582"/>
            <a:ext cx="16975318" cy="9379532"/>
          </a:xfrm>
          <a:custGeom>
            <a:avLst/>
            <a:gdLst/>
            <a:ahLst/>
            <a:cxnLst/>
            <a:rect l="l" t="t" r="r" b="b"/>
            <a:pathLst>
              <a:path w="16975318" h="9379532">
                <a:moveTo>
                  <a:pt x="0" y="0"/>
                </a:moveTo>
                <a:lnTo>
                  <a:pt x="16975318" y="0"/>
                </a:lnTo>
                <a:lnTo>
                  <a:pt x="16975318" y="9379532"/>
                </a:lnTo>
                <a:lnTo>
                  <a:pt x="0" y="9379532"/>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16506836" y="9523114"/>
            <a:ext cx="1504929" cy="763886"/>
            <a:chOff x="0" y="0"/>
            <a:chExt cx="2006571" cy="1018515"/>
          </a:xfrm>
        </p:grpSpPr>
        <p:sp>
          <p:nvSpPr>
            <p:cNvPr id="4" name="TextBox 4"/>
            <p:cNvSpPr txBox="1"/>
            <p:nvPr/>
          </p:nvSpPr>
          <p:spPr>
            <a:xfrm>
              <a:off x="0" y="95250"/>
              <a:ext cx="2006571" cy="674803"/>
            </a:xfrm>
            <a:prstGeom prst="rect">
              <a:avLst/>
            </a:prstGeom>
          </p:spPr>
          <p:txBody>
            <a:bodyPr lIns="0" tIns="0" rIns="0" bIns="0" rtlCol="0" anchor="t">
              <a:spAutoFit/>
            </a:bodyPr>
            <a:lstStyle/>
            <a:p>
              <a:pPr algn="l">
                <a:lnSpc>
                  <a:spcPts val="3621"/>
                </a:lnSpc>
              </a:pPr>
              <a:r>
                <a:rPr lang="en-US" sz="3811" spc="-190">
                  <a:solidFill>
                    <a:srgbClr val="000000"/>
                  </a:solidFill>
                  <a:latin typeface="League Spartan"/>
                </a:rPr>
                <a:t>Nutri</a:t>
              </a:r>
              <a:r>
                <a:rPr lang="en-US" sz="3811" spc="-190">
                  <a:solidFill>
                    <a:srgbClr val="59BD7C"/>
                  </a:solidFill>
                  <a:latin typeface="League Spartan"/>
                </a:rPr>
                <a:t>+</a:t>
              </a:r>
            </a:p>
          </p:txBody>
        </p:sp>
        <p:sp>
          <p:nvSpPr>
            <p:cNvPr id="5" name="TextBox 5"/>
            <p:cNvSpPr txBox="1"/>
            <p:nvPr/>
          </p:nvSpPr>
          <p:spPr>
            <a:xfrm>
              <a:off x="0" y="848385"/>
              <a:ext cx="2006571" cy="170130"/>
            </a:xfrm>
            <a:prstGeom prst="rect">
              <a:avLst/>
            </a:prstGeom>
          </p:spPr>
          <p:txBody>
            <a:bodyPr lIns="0" tIns="0" rIns="0" bIns="0" rtlCol="0" anchor="t">
              <a:spAutoFit/>
            </a:bodyPr>
            <a:lstStyle/>
            <a:p>
              <a:pPr algn="l">
                <a:lnSpc>
                  <a:spcPts val="1097"/>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a:extLst>
              <a:ext uri="{FF2B5EF4-FFF2-40B4-BE49-F238E27FC236}">
                <a16:creationId xmlns:a16="http://schemas.microsoft.com/office/drawing/2014/main" id="{E9CBBBE5-F44B-D5A8-BB52-C3CA7596FC70}"/>
              </a:ext>
            </a:extLst>
          </p:cNvPr>
          <p:cNvPicPr>
            <a:picLocks noChangeAspect="1"/>
          </p:cNvPicPr>
          <p:nvPr/>
        </p:nvPicPr>
        <p:blipFill>
          <a:blip r:embed="rId2"/>
          <a:stretch>
            <a:fillRect/>
          </a:stretch>
        </p:blipFill>
        <p:spPr>
          <a:xfrm>
            <a:off x="0" y="0"/>
            <a:ext cx="18288000" cy="1028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435</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Lato Bold</vt:lpstr>
      <vt:lpstr>Glacial Indifference Bold</vt:lpstr>
      <vt:lpstr>Canva Sans Bold</vt:lpstr>
      <vt:lpstr>Canva Sans</vt:lpstr>
      <vt:lpstr>ITC Bauhaus Light</vt:lpstr>
      <vt:lpstr>Arial</vt:lpstr>
      <vt:lpstr>Calibri</vt:lpstr>
      <vt:lpstr>Sanchez</vt:lpstr>
      <vt:lpstr>League Spartan</vt:lpstr>
      <vt:lpstr>ITC Bauhaus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cp:lastModifiedBy>himanshu agrawal</cp:lastModifiedBy>
  <cp:revision>2</cp:revision>
  <dcterms:created xsi:type="dcterms:W3CDTF">2006-08-16T00:00:00Z</dcterms:created>
  <dcterms:modified xsi:type="dcterms:W3CDTF">2023-10-09T15:28:27Z</dcterms:modified>
  <dc:identifier>DAFsF2TAWjg</dc:identifier>
</cp:coreProperties>
</file>