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8" r:id="rId1"/>
  </p:sldMasterIdLst>
  <p:sldIdLst>
    <p:sldId id="256" r:id="rId2"/>
    <p:sldId id="257" r:id="rId3"/>
    <p:sldId id="258" r:id="rId4"/>
    <p:sldId id="268" r:id="rId5"/>
    <p:sldId id="272" r:id="rId6"/>
    <p:sldId id="275" r:id="rId7"/>
    <p:sldId id="259" r:id="rId8"/>
    <p:sldId id="274" r:id="rId9"/>
    <p:sldId id="269" r:id="rId10"/>
    <p:sldId id="266" r:id="rId11"/>
    <p:sldId id="267" r:id="rId12"/>
    <p:sldId id="276" r:id="rId13"/>
    <p:sldId id="264" r:id="rId14"/>
    <p:sldId id="270" r:id="rId15"/>
    <p:sldId id="260" r:id="rId16"/>
    <p:sldId id="277" r:id="rId17"/>
    <p:sldId id="278" r:id="rId18"/>
    <p:sldId id="273"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5B64C-43E1-497B-BDFA-3F8FD849BF46}" v="18" dt="2023-04-25T18:52:17.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 mehreen" userId="8de8c3b3ea7a1c03" providerId="LiveId" clId="{6475B64C-43E1-497B-BDFA-3F8FD849BF46}"/>
    <pc:docChg chg="modSld">
      <pc:chgData name="mir mehreen" userId="8de8c3b3ea7a1c03" providerId="LiveId" clId="{6475B64C-43E1-497B-BDFA-3F8FD849BF46}" dt="2023-04-25T18:52:17.284" v="17"/>
      <pc:docMkLst>
        <pc:docMk/>
      </pc:docMkLst>
      <pc:sldChg chg="modTransition">
        <pc:chgData name="mir mehreen" userId="8de8c3b3ea7a1c03" providerId="LiveId" clId="{6475B64C-43E1-497B-BDFA-3F8FD849BF46}" dt="2023-04-25T18:51:09.747" v="0"/>
        <pc:sldMkLst>
          <pc:docMk/>
          <pc:sldMk cId="3226535885" sldId="257"/>
        </pc:sldMkLst>
      </pc:sldChg>
      <pc:sldChg chg="modTransition">
        <pc:chgData name="mir mehreen" userId="8de8c3b3ea7a1c03" providerId="LiveId" clId="{6475B64C-43E1-497B-BDFA-3F8FD849BF46}" dt="2023-04-25T18:51:13.559" v="1"/>
        <pc:sldMkLst>
          <pc:docMk/>
          <pc:sldMk cId="81975058" sldId="258"/>
        </pc:sldMkLst>
      </pc:sldChg>
      <pc:sldChg chg="modTransition">
        <pc:chgData name="mir mehreen" userId="8de8c3b3ea7a1c03" providerId="LiveId" clId="{6475B64C-43E1-497B-BDFA-3F8FD849BF46}" dt="2023-04-25T18:51:33.784" v="5"/>
        <pc:sldMkLst>
          <pc:docMk/>
          <pc:sldMk cId="3082391684" sldId="259"/>
        </pc:sldMkLst>
      </pc:sldChg>
      <pc:sldChg chg="modTransition">
        <pc:chgData name="mir mehreen" userId="8de8c3b3ea7a1c03" providerId="LiveId" clId="{6475B64C-43E1-497B-BDFA-3F8FD849BF46}" dt="2023-04-25T18:52:02.704" v="13"/>
        <pc:sldMkLst>
          <pc:docMk/>
          <pc:sldMk cId="474627875" sldId="260"/>
        </pc:sldMkLst>
      </pc:sldChg>
      <pc:sldChg chg="modTransition">
        <pc:chgData name="mir mehreen" userId="8de8c3b3ea7a1c03" providerId="LiveId" clId="{6475B64C-43E1-497B-BDFA-3F8FD849BF46}" dt="2023-04-25T18:52:17.284" v="17"/>
        <pc:sldMkLst>
          <pc:docMk/>
          <pc:sldMk cId="1160680202" sldId="261"/>
        </pc:sldMkLst>
      </pc:sldChg>
      <pc:sldChg chg="modTransition">
        <pc:chgData name="mir mehreen" userId="8de8c3b3ea7a1c03" providerId="LiveId" clId="{6475B64C-43E1-497B-BDFA-3F8FD849BF46}" dt="2023-04-25T18:51:56.377" v="11"/>
        <pc:sldMkLst>
          <pc:docMk/>
          <pc:sldMk cId="960802428" sldId="264"/>
        </pc:sldMkLst>
      </pc:sldChg>
      <pc:sldChg chg="modTransition">
        <pc:chgData name="mir mehreen" userId="8de8c3b3ea7a1c03" providerId="LiveId" clId="{6475B64C-43E1-497B-BDFA-3F8FD849BF46}" dt="2023-04-25T18:51:45.590" v="8"/>
        <pc:sldMkLst>
          <pc:docMk/>
          <pc:sldMk cId="2501934610" sldId="266"/>
        </pc:sldMkLst>
      </pc:sldChg>
      <pc:sldChg chg="modTransition">
        <pc:chgData name="mir mehreen" userId="8de8c3b3ea7a1c03" providerId="LiveId" clId="{6475B64C-43E1-497B-BDFA-3F8FD849BF46}" dt="2023-04-25T18:51:49.237" v="9"/>
        <pc:sldMkLst>
          <pc:docMk/>
          <pc:sldMk cId="1307205546" sldId="267"/>
        </pc:sldMkLst>
      </pc:sldChg>
      <pc:sldChg chg="modTransition">
        <pc:chgData name="mir mehreen" userId="8de8c3b3ea7a1c03" providerId="LiveId" clId="{6475B64C-43E1-497B-BDFA-3F8FD849BF46}" dt="2023-04-25T18:51:18.068" v="2"/>
        <pc:sldMkLst>
          <pc:docMk/>
          <pc:sldMk cId="1921977223" sldId="268"/>
        </pc:sldMkLst>
      </pc:sldChg>
      <pc:sldChg chg="modTransition">
        <pc:chgData name="mir mehreen" userId="8de8c3b3ea7a1c03" providerId="LiveId" clId="{6475B64C-43E1-497B-BDFA-3F8FD849BF46}" dt="2023-04-25T18:51:41.050" v="7"/>
        <pc:sldMkLst>
          <pc:docMk/>
          <pc:sldMk cId="3157262151" sldId="269"/>
        </pc:sldMkLst>
      </pc:sldChg>
      <pc:sldChg chg="modTransition">
        <pc:chgData name="mir mehreen" userId="8de8c3b3ea7a1c03" providerId="LiveId" clId="{6475B64C-43E1-497B-BDFA-3F8FD849BF46}" dt="2023-04-25T18:52:00.092" v="12"/>
        <pc:sldMkLst>
          <pc:docMk/>
          <pc:sldMk cId="525260213" sldId="270"/>
        </pc:sldMkLst>
      </pc:sldChg>
      <pc:sldChg chg="modTransition">
        <pc:chgData name="mir mehreen" userId="8de8c3b3ea7a1c03" providerId="LiveId" clId="{6475B64C-43E1-497B-BDFA-3F8FD849BF46}" dt="2023-04-25T18:51:21.766" v="3"/>
        <pc:sldMkLst>
          <pc:docMk/>
          <pc:sldMk cId="3995587361" sldId="272"/>
        </pc:sldMkLst>
      </pc:sldChg>
      <pc:sldChg chg="modTransition">
        <pc:chgData name="mir mehreen" userId="8de8c3b3ea7a1c03" providerId="LiveId" clId="{6475B64C-43E1-497B-BDFA-3F8FD849BF46}" dt="2023-04-25T18:52:13.499" v="16"/>
        <pc:sldMkLst>
          <pc:docMk/>
          <pc:sldMk cId="2717009545" sldId="273"/>
        </pc:sldMkLst>
      </pc:sldChg>
      <pc:sldChg chg="modTransition">
        <pc:chgData name="mir mehreen" userId="8de8c3b3ea7a1c03" providerId="LiveId" clId="{6475B64C-43E1-497B-BDFA-3F8FD849BF46}" dt="2023-04-25T18:51:37.733" v="6"/>
        <pc:sldMkLst>
          <pc:docMk/>
          <pc:sldMk cId="2478771874" sldId="274"/>
        </pc:sldMkLst>
      </pc:sldChg>
      <pc:sldChg chg="modTransition">
        <pc:chgData name="mir mehreen" userId="8de8c3b3ea7a1c03" providerId="LiveId" clId="{6475B64C-43E1-497B-BDFA-3F8FD849BF46}" dt="2023-04-25T18:51:29.530" v="4"/>
        <pc:sldMkLst>
          <pc:docMk/>
          <pc:sldMk cId="977547124" sldId="275"/>
        </pc:sldMkLst>
      </pc:sldChg>
      <pc:sldChg chg="modTransition">
        <pc:chgData name="mir mehreen" userId="8de8c3b3ea7a1c03" providerId="LiveId" clId="{6475B64C-43E1-497B-BDFA-3F8FD849BF46}" dt="2023-04-25T18:51:52.721" v="10"/>
        <pc:sldMkLst>
          <pc:docMk/>
          <pc:sldMk cId="4180699826" sldId="276"/>
        </pc:sldMkLst>
      </pc:sldChg>
      <pc:sldChg chg="modTransition">
        <pc:chgData name="mir mehreen" userId="8de8c3b3ea7a1c03" providerId="LiveId" clId="{6475B64C-43E1-497B-BDFA-3F8FD849BF46}" dt="2023-04-25T18:52:05.688" v="14"/>
        <pc:sldMkLst>
          <pc:docMk/>
          <pc:sldMk cId="3020675772" sldId="277"/>
        </pc:sldMkLst>
      </pc:sldChg>
      <pc:sldChg chg="modTransition">
        <pc:chgData name="mir mehreen" userId="8de8c3b3ea7a1c03" providerId="LiveId" clId="{6475B64C-43E1-497B-BDFA-3F8FD849BF46}" dt="2023-04-25T18:52:08.829" v="15"/>
        <pc:sldMkLst>
          <pc:docMk/>
          <pc:sldMk cId="3612746604" sldId="27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32715"/>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8403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459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620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9592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867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4609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6025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0716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7293382"/>
      </p:ext>
    </p:extLst>
  </p:cSld>
  <p:clrMapOvr>
    <a:masterClrMapping/>
  </p:clrMapOvr>
  <p:transition spd="slow" advTm="9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966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7388369"/>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880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952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7503672"/>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1094550"/>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690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9601687"/>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4/26/2023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6297643"/>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Lst>
  <p:transition spd="slow">
    <p:randomBar dir="vert"/>
  </p:transition>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30">
          <a:fgClr>
            <a:schemeClr val="accent6">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019E-B88B-ED48-9D04-8DD980CD879D}"/>
              </a:ext>
            </a:extLst>
          </p:cNvPr>
          <p:cNvSpPr>
            <a:spLocks noGrp="1"/>
          </p:cNvSpPr>
          <p:nvPr>
            <p:ph type="ctrTitle"/>
          </p:nvPr>
        </p:nvSpPr>
        <p:spPr>
          <a:xfrm>
            <a:off x="2831690" y="-786734"/>
            <a:ext cx="7737986" cy="2654863"/>
          </a:xfrm>
        </p:spPr>
        <p:txBody>
          <a:bodyPr>
            <a:normAutofit/>
          </a:bodyPr>
          <a:lstStyle/>
          <a:p>
            <a:pPr algn="ctr"/>
            <a:r>
              <a:rPr lang="en-IN" sz="2800" b="1" u="sng" dirty="0">
                <a:effectLst/>
                <a:latin typeface="Algerian" panose="04020705040A02060702" pitchFamily="82" charset="0"/>
                <a:ea typeface="Times New Roman" panose="02020603050405020304" pitchFamily="18" charset="0"/>
                <a:cs typeface="Angsana New" panose="020B0604020202020204" pitchFamily="34" charset="0"/>
              </a:rPr>
              <a:t>Course Title: PROGRAMMING IN JAVA</a:t>
            </a:r>
            <a:br>
              <a:rPr lang="en-IN" sz="2800" b="1" u="sng" dirty="0">
                <a:effectLst/>
                <a:latin typeface="Algerian" panose="04020705040A02060702" pitchFamily="82" charset="0"/>
                <a:ea typeface="Times New Roman" panose="02020603050405020304" pitchFamily="18" charset="0"/>
                <a:cs typeface="Angsana New" panose="020B0604020202020204" pitchFamily="34" charset="0"/>
              </a:rPr>
            </a:br>
            <a:r>
              <a:rPr lang="en-IN" sz="2800" b="1" u="sng" dirty="0">
                <a:effectLst/>
                <a:latin typeface="Algerian" panose="04020705040A02060702" pitchFamily="82" charset="0"/>
                <a:ea typeface="Times New Roman" panose="02020603050405020304" pitchFamily="18" charset="0"/>
                <a:cs typeface="Angsana New" panose="020B0604020202020204" pitchFamily="34" charset="0"/>
              </a:rPr>
              <a:t> </a:t>
            </a:r>
            <a:br>
              <a:rPr lang="en-IN" sz="2800" b="1" u="sng" dirty="0">
                <a:effectLst/>
                <a:latin typeface="Algerian" panose="04020705040A02060702" pitchFamily="82" charset="0"/>
                <a:ea typeface="Times New Roman" panose="02020603050405020304" pitchFamily="18" charset="0"/>
                <a:cs typeface="Angsana New" panose="020B0604020202020204" pitchFamily="34" charset="0"/>
              </a:rPr>
            </a:br>
            <a:r>
              <a:rPr lang="en-IN" sz="2300" b="1" u="sng" dirty="0">
                <a:effectLst/>
                <a:latin typeface="Algerian" panose="04020705040A02060702" pitchFamily="82" charset="0"/>
                <a:ea typeface="Times New Roman" panose="02020603050405020304" pitchFamily="18" charset="0"/>
                <a:cs typeface="Angsana New" panose="020B0604020202020204" pitchFamily="34" charset="0"/>
              </a:rPr>
              <a:t>Course Code: CSE 310</a:t>
            </a:r>
            <a:br>
              <a:rPr lang="en-IN" sz="2300" b="1" u="sng" dirty="0">
                <a:effectLst/>
                <a:latin typeface="Angsana New" panose="020B0604020202020204" pitchFamily="34" charset="0"/>
                <a:ea typeface="Times New Roman" panose="02020603050405020304" pitchFamily="18" charset="0"/>
                <a:cs typeface="Angsana New" panose="020B0604020202020204" pitchFamily="34" charset="0"/>
              </a:rPr>
            </a:br>
            <a:r>
              <a:rPr lang="en-IN" sz="2300" b="1" u="sng" dirty="0">
                <a:effectLst/>
                <a:latin typeface="Angsana New" panose="020B0604020202020204" pitchFamily="34" charset="0"/>
                <a:ea typeface="Times New Roman" panose="02020603050405020304" pitchFamily="18" charset="0"/>
                <a:cs typeface="Angsana New" panose="020B0604020202020204" pitchFamily="34" charset="0"/>
              </a:rPr>
              <a:t> </a:t>
            </a:r>
            <a:endParaRPr lang="en-US" sz="2300" b="1" u="sng" dirty="0">
              <a:latin typeface="Angsana New" panose="020B0604020202020204" pitchFamily="34" charset="0"/>
              <a:cs typeface="Angsana New" panose="020B0604020202020204" pitchFamily="34" charset="0"/>
            </a:endParaRPr>
          </a:p>
        </p:txBody>
      </p:sp>
      <p:sp>
        <p:nvSpPr>
          <p:cNvPr id="3" name="Subtitle 2">
            <a:extLst>
              <a:ext uri="{FF2B5EF4-FFF2-40B4-BE49-F238E27FC236}">
                <a16:creationId xmlns:a16="http://schemas.microsoft.com/office/drawing/2014/main" id="{B2872279-1768-A5F0-C42B-25947D049FA2}"/>
              </a:ext>
            </a:extLst>
          </p:cNvPr>
          <p:cNvSpPr>
            <a:spLocks noGrp="1"/>
          </p:cNvSpPr>
          <p:nvPr>
            <p:ph type="subTitle" idx="1"/>
          </p:nvPr>
        </p:nvSpPr>
        <p:spPr>
          <a:xfrm>
            <a:off x="7205472" y="4230624"/>
            <a:ext cx="4986528" cy="2627376"/>
          </a:xfrm>
        </p:spPr>
        <p:txBody>
          <a:bodyPr>
            <a:normAutofit fontScale="25000" lnSpcReduction="20000"/>
          </a:bodyPr>
          <a:lstStyle/>
          <a:p>
            <a:pPr algn="ctr"/>
            <a:endParaRPr lang="en-IN" sz="12800" u="sng" dirty="0">
              <a:effectLst/>
              <a:latin typeface="Algerian" panose="04020705040A02060702" pitchFamily="82" charset="0"/>
              <a:ea typeface="Times New Roman" panose="020F0502020204030204" pitchFamily="34" charset="0"/>
            </a:endParaRPr>
          </a:p>
          <a:p>
            <a:pPr algn="ctr"/>
            <a:r>
              <a:rPr lang="en-IN" sz="7200" b="1" dirty="0">
                <a:effectLst/>
                <a:latin typeface="Algerian" panose="04020705040A02060702" pitchFamily="82" charset="0"/>
                <a:ea typeface="Times New Roman" panose="020F0502020204030204" pitchFamily="34" charset="0"/>
              </a:rPr>
              <a:t>Submitted to</a:t>
            </a:r>
            <a:r>
              <a:rPr lang="en-IN" sz="7200" dirty="0">
                <a:effectLst/>
                <a:latin typeface="Algerian" panose="04020705040A02060702" pitchFamily="82" charset="0"/>
                <a:ea typeface="Times New Roman" panose="020F0502020204030204" pitchFamily="34" charset="0"/>
              </a:rPr>
              <a:t> : </a:t>
            </a:r>
            <a:r>
              <a:rPr lang="en-IN" sz="7200" dirty="0" err="1">
                <a:effectLst/>
                <a:latin typeface="Algerian" panose="04020705040A02060702" pitchFamily="82" charset="0"/>
                <a:ea typeface="Times New Roman" panose="020F0502020204030204" pitchFamily="34" charset="0"/>
              </a:rPr>
              <a:t>Dr.</a:t>
            </a:r>
            <a:r>
              <a:rPr lang="en-IN" sz="7200" dirty="0">
                <a:effectLst/>
                <a:latin typeface="Algerian" panose="04020705040A02060702" pitchFamily="82" charset="0"/>
                <a:ea typeface="Times New Roman" panose="020F0502020204030204" pitchFamily="34" charset="0"/>
              </a:rPr>
              <a:t> Ranjith Kumar A</a:t>
            </a:r>
          </a:p>
          <a:p>
            <a:pPr algn="ctr"/>
            <a:r>
              <a:rPr lang="en-IN" sz="7200" b="1" dirty="0">
                <a:effectLst/>
                <a:latin typeface="Algerian" panose="04020705040A02060702" pitchFamily="82" charset="0"/>
                <a:ea typeface="Times New Roman" panose="020F0502020204030204" pitchFamily="34" charset="0"/>
              </a:rPr>
              <a:t> </a:t>
            </a:r>
            <a:endParaRPr lang="en-IN" sz="7200" dirty="0">
              <a:effectLst/>
              <a:latin typeface="Algerian" panose="04020705040A02060702" pitchFamily="82" charset="0"/>
              <a:ea typeface="Times New Roman" panose="020F0502020204030204" pitchFamily="34" charset="0"/>
            </a:endParaRPr>
          </a:p>
          <a:p>
            <a:pPr algn="ctr"/>
            <a:r>
              <a:rPr lang="en-IN" sz="7200" b="1" dirty="0">
                <a:effectLst/>
                <a:latin typeface="Algerian" panose="04020705040A02060702" pitchFamily="82" charset="0"/>
                <a:ea typeface="Times New Roman" panose="020F0502020204030204" pitchFamily="34" charset="0"/>
              </a:rPr>
              <a:t>Submitted by</a:t>
            </a:r>
            <a:endParaRPr lang="en-IN" sz="7200" dirty="0">
              <a:effectLst/>
              <a:latin typeface="Algerian" panose="04020705040A02060702" pitchFamily="82" charset="0"/>
              <a:ea typeface="Times New Roman" panose="020F0502020204030204" pitchFamily="34" charset="0"/>
            </a:endParaRPr>
          </a:p>
          <a:p>
            <a:pPr algn="ctr"/>
            <a:r>
              <a:rPr lang="en-IN" sz="7200" dirty="0">
                <a:latin typeface="Algerian" panose="04020705040A02060702" pitchFamily="82" charset="0"/>
                <a:ea typeface="Times New Roman" panose="020F0502020204030204" pitchFamily="34" charset="0"/>
              </a:rPr>
              <a:t>Himanshu </a:t>
            </a:r>
            <a:r>
              <a:rPr lang="en-IN" sz="7200" dirty="0" err="1">
                <a:latin typeface="Algerian" panose="04020705040A02060702" pitchFamily="82" charset="0"/>
                <a:ea typeface="Times New Roman" panose="020F0502020204030204" pitchFamily="34" charset="0"/>
              </a:rPr>
              <a:t>yadav</a:t>
            </a:r>
            <a:r>
              <a:rPr lang="en-IN" sz="7200" dirty="0">
                <a:effectLst/>
                <a:latin typeface="Algerian" panose="04020705040A02060702" pitchFamily="82" charset="0"/>
                <a:ea typeface="Times New Roman" panose="020F0502020204030204" pitchFamily="34" charset="0"/>
              </a:rPr>
              <a:t> 12110311</a:t>
            </a:r>
          </a:p>
          <a:p>
            <a:pPr algn="ctr"/>
            <a:r>
              <a:rPr lang="en-IN" sz="7200" dirty="0" err="1">
                <a:latin typeface="Algerian" panose="04020705040A02060702" pitchFamily="82" charset="0"/>
                <a:ea typeface="Times New Roman" panose="020F0502020204030204" pitchFamily="34" charset="0"/>
              </a:rPr>
              <a:t>Deepanshi</a:t>
            </a:r>
            <a:r>
              <a:rPr lang="en-IN" sz="7200" dirty="0">
                <a:latin typeface="Algerian" panose="04020705040A02060702" pitchFamily="82" charset="0"/>
                <a:ea typeface="Times New Roman" panose="020F0502020204030204" pitchFamily="34" charset="0"/>
              </a:rPr>
              <a:t> Bohra </a:t>
            </a:r>
            <a:r>
              <a:rPr lang="en-IN" sz="7200" dirty="0">
                <a:effectLst/>
                <a:latin typeface="Algerian" panose="04020705040A02060702" pitchFamily="82" charset="0"/>
                <a:ea typeface="Times New Roman" panose="020F0502020204030204" pitchFamily="34" charset="0"/>
              </a:rPr>
              <a:t>12110402</a:t>
            </a:r>
          </a:p>
          <a:p>
            <a:endParaRPr lang="en-US" dirty="0"/>
          </a:p>
        </p:txBody>
      </p:sp>
      <p:sp>
        <p:nvSpPr>
          <p:cNvPr id="4" name="Rectangle 3">
            <a:extLst>
              <a:ext uri="{FF2B5EF4-FFF2-40B4-BE49-F238E27FC236}">
                <a16:creationId xmlns:a16="http://schemas.microsoft.com/office/drawing/2014/main" id="{C64DFDD6-3217-6BA9-F880-1E1DFA58E1DB}"/>
              </a:ext>
            </a:extLst>
          </p:cNvPr>
          <p:cNvSpPr/>
          <p:nvPr/>
        </p:nvSpPr>
        <p:spPr>
          <a:xfrm>
            <a:off x="1072896" y="2097024"/>
            <a:ext cx="10668000" cy="923330"/>
          </a:xfrm>
          <a:prstGeom prst="rect">
            <a:avLst/>
          </a:prstGeom>
          <a:noFill/>
        </p:spPr>
        <p:txBody>
          <a:bodyPr wrap="square" lIns="91440" tIns="45720" rIns="91440" bIns="45720">
            <a:spAutoFit/>
          </a:bodyPr>
          <a:lstStyle/>
          <a:p>
            <a:pPr algn="ctr"/>
            <a:r>
              <a:rPr lang="en-IN"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ea typeface="Times New Roman" panose="020F0502020204030204" pitchFamily="34" charset="0"/>
              </a:rPr>
              <a:t>TOPIC: Daily Task </a:t>
            </a:r>
            <a:r>
              <a:rPr lang="en-IN" sz="5400" b="1" u="sng"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ea typeface="Times New Roman" panose="020F0502020204030204" pitchFamily="34" charset="0"/>
              </a:rPr>
              <a:t>ScHeduler</a:t>
            </a:r>
            <a:r>
              <a:rPr lang="en-IN"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ea typeface="Times New Roman" panose="020F0502020204030204" pitchFamily="34" charset="0"/>
              </a:rPr>
              <a:t> </a:t>
            </a:r>
            <a:endPar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3213146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945A-B9E1-CC91-7B11-514A8B064CB5}"/>
              </a:ext>
            </a:extLst>
          </p:cNvPr>
          <p:cNvSpPr>
            <a:spLocks noGrp="1"/>
          </p:cNvSpPr>
          <p:nvPr>
            <p:ph type="title"/>
          </p:nvPr>
        </p:nvSpPr>
        <p:spPr>
          <a:xfrm>
            <a:off x="4293704" y="188843"/>
            <a:ext cx="1550505" cy="675862"/>
          </a:xfrm>
        </p:spPr>
        <p:txBody>
          <a:bodyPr>
            <a:normAutofit/>
          </a:bodyPr>
          <a:lstStyle/>
          <a:p>
            <a:r>
              <a:rPr lang="en-IN" u="sng" dirty="0">
                <a:latin typeface="Algerian" panose="04020705040A02060702" pitchFamily="82" charset="0"/>
              </a:rPr>
              <a:t>code</a:t>
            </a:r>
          </a:p>
        </p:txBody>
      </p:sp>
      <p:pic>
        <p:nvPicPr>
          <p:cNvPr id="5" name="Content Placeholder 4">
            <a:extLst>
              <a:ext uri="{FF2B5EF4-FFF2-40B4-BE49-F238E27FC236}">
                <a16:creationId xmlns:a16="http://schemas.microsoft.com/office/drawing/2014/main" id="{CE89DAE6-1A4E-4FE4-0441-919CE180B2E7}"/>
              </a:ext>
            </a:extLst>
          </p:cNvPr>
          <p:cNvPicPr>
            <a:picLocks noGrp="1" noChangeAspect="1"/>
          </p:cNvPicPr>
          <p:nvPr>
            <p:ph idx="1"/>
          </p:nvPr>
        </p:nvPicPr>
        <p:blipFill>
          <a:blip r:embed="rId2"/>
          <a:stretch>
            <a:fillRect/>
          </a:stretch>
        </p:blipFill>
        <p:spPr>
          <a:xfrm>
            <a:off x="0" y="710841"/>
            <a:ext cx="11906865" cy="6147159"/>
          </a:xfrm>
        </p:spPr>
      </p:pic>
    </p:spTree>
    <p:extLst>
      <p:ext uri="{BB962C8B-B14F-4D97-AF65-F5344CB8AC3E}">
        <p14:creationId xmlns:p14="http://schemas.microsoft.com/office/powerpoint/2010/main" val="2501934610"/>
      </p:ext>
    </p:extLst>
  </p:cSld>
  <p:clrMapOvr>
    <a:masterClrMapping/>
  </p:clrMapOvr>
  <mc:AlternateContent xmlns:mc="http://schemas.openxmlformats.org/markup-compatibility/2006">
    <mc:Choice xmlns:p14="http://schemas.microsoft.com/office/powerpoint/2010/main" Requires="p14">
      <p:transition spd="slow" p14:dur="3400" advTm="90">
        <p14:reveal/>
      </p:transition>
    </mc:Choice>
    <mc:Fallback>
      <p:transition spd="slow" advTm="9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8B17-1AA5-0455-C18F-3AF7DBA0158D}"/>
              </a:ext>
            </a:extLst>
          </p:cNvPr>
          <p:cNvSpPr>
            <a:spLocks noGrp="1"/>
          </p:cNvSpPr>
          <p:nvPr>
            <p:ph type="title"/>
          </p:nvPr>
        </p:nvSpPr>
        <p:spPr>
          <a:xfrm>
            <a:off x="2474843" y="0"/>
            <a:ext cx="5277679" cy="874643"/>
          </a:xfrm>
        </p:spPr>
        <p:txBody>
          <a:bodyPr>
            <a:normAutofit/>
          </a:bodyPr>
          <a:lstStyle/>
          <a:p>
            <a:r>
              <a:rPr lang="en-US" sz="3600" dirty="0">
                <a:latin typeface="Algerian" panose="04020705040A02060702" pitchFamily="82" charset="0"/>
              </a:rPr>
              <a:t> </a:t>
            </a:r>
            <a:r>
              <a:rPr lang="en-US" sz="2200" u="sng" dirty="0">
                <a:latin typeface="Algerian" panose="04020705040A02060702" pitchFamily="82" charset="0"/>
              </a:rPr>
              <a:t>Setting the frame to be visible</a:t>
            </a:r>
            <a:endParaRPr lang="en-IN" sz="2200"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2883714E-9E8A-2977-7EA9-7AC70D7575F7}"/>
              </a:ext>
            </a:extLst>
          </p:cNvPr>
          <p:cNvPicPr>
            <a:picLocks noGrp="1" noChangeAspect="1"/>
          </p:cNvPicPr>
          <p:nvPr>
            <p:ph idx="1"/>
          </p:nvPr>
        </p:nvPicPr>
        <p:blipFill>
          <a:blip r:embed="rId2"/>
          <a:stretch>
            <a:fillRect/>
          </a:stretch>
        </p:blipFill>
        <p:spPr>
          <a:xfrm>
            <a:off x="127819" y="639096"/>
            <a:ext cx="11926529" cy="6218903"/>
          </a:xfrm>
        </p:spPr>
      </p:pic>
    </p:spTree>
    <p:extLst>
      <p:ext uri="{BB962C8B-B14F-4D97-AF65-F5344CB8AC3E}">
        <p14:creationId xmlns:p14="http://schemas.microsoft.com/office/powerpoint/2010/main" val="1307205546"/>
      </p:ext>
    </p:extLst>
  </p:cSld>
  <p:clrMapOvr>
    <a:masterClrMapping/>
  </p:clrMapOvr>
  <mc:AlternateContent xmlns:mc="http://schemas.openxmlformats.org/markup-compatibility/2006">
    <mc:Choice xmlns:p14="http://schemas.microsoft.com/office/powerpoint/2010/main" Requires="p14">
      <p:transition spd="slow" p14:dur="3400" advTm="90">
        <p14:reveal/>
      </p:transition>
    </mc:Choice>
    <mc:Fallback>
      <p:transition spd="slow" advTm="9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F589-766C-BEC0-55CE-FAC2AE405856}"/>
              </a:ext>
            </a:extLst>
          </p:cNvPr>
          <p:cNvSpPr>
            <a:spLocks noGrp="1"/>
          </p:cNvSpPr>
          <p:nvPr>
            <p:ph type="title"/>
          </p:nvPr>
        </p:nvSpPr>
        <p:spPr>
          <a:xfrm>
            <a:off x="3844412" y="511277"/>
            <a:ext cx="4050891" cy="1248697"/>
          </a:xfrm>
        </p:spPr>
        <p:txBody>
          <a:bodyPr>
            <a:normAutofit/>
          </a:bodyPr>
          <a:lstStyle/>
          <a:p>
            <a:r>
              <a:rPr lang="en-IN" dirty="0">
                <a:latin typeface="Algerian" panose="04020705040A02060702" pitchFamily="82" charset="0"/>
              </a:rPr>
              <a:t>                      </a:t>
            </a:r>
            <a:r>
              <a:rPr lang="en-IN" cap="none" dirty="0">
                <a:latin typeface="Algerian" panose="04020705040A02060702" pitchFamily="82" charset="0"/>
              </a:rPr>
              <a:t> </a:t>
            </a:r>
            <a:endParaRPr lang="en-IN" dirty="0">
              <a:latin typeface="Algerian" panose="04020705040A02060702" pitchFamily="82" charset="0"/>
            </a:endParaRPr>
          </a:p>
        </p:txBody>
      </p:sp>
      <p:sp>
        <p:nvSpPr>
          <p:cNvPr id="3" name="Rectangle 2">
            <a:extLst>
              <a:ext uri="{FF2B5EF4-FFF2-40B4-BE49-F238E27FC236}">
                <a16:creationId xmlns:a16="http://schemas.microsoft.com/office/drawing/2014/main" id="{BFA718D0-7537-5710-657F-D45B7797E3C8}"/>
              </a:ext>
            </a:extLst>
          </p:cNvPr>
          <p:cNvSpPr/>
          <p:nvPr/>
        </p:nvSpPr>
        <p:spPr>
          <a:xfrm>
            <a:off x="2938272" y="1621536"/>
            <a:ext cx="5632704" cy="1754326"/>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IN" sz="5400" b="1" u="sng" cap="none" spc="50" dirty="0">
                <a:ln w="0"/>
                <a:solidFill>
                  <a:schemeClr val="bg2"/>
                </a:solidFill>
                <a:effectLst>
                  <a:innerShdw blurRad="63500" dist="50800" dir="13500000">
                    <a:srgbClr val="000000">
                      <a:alpha val="50000"/>
                    </a:srgbClr>
                  </a:innerShdw>
                </a:effectLst>
                <a:latin typeface="Algerian" panose="04020705040A02060702" pitchFamily="82" charset="0"/>
              </a:rPr>
              <a:t>Output OF THE CODE </a:t>
            </a:r>
            <a:endParaRPr lang="en-IN" sz="5400" b="1" u="sng"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1806998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B72D-E219-101E-CC32-D2FB57014924}"/>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ED111CE-822C-1F99-B169-CB62925BF189}"/>
              </a:ext>
            </a:extLst>
          </p:cNvPr>
          <p:cNvPicPr>
            <a:picLocks noGrp="1" noChangeAspect="1"/>
          </p:cNvPicPr>
          <p:nvPr>
            <p:ph idx="1"/>
          </p:nvPr>
        </p:nvPicPr>
        <p:blipFill>
          <a:blip r:embed="rId2"/>
          <a:stretch>
            <a:fillRect/>
          </a:stretch>
        </p:blipFill>
        <p:spPr>
          <a:xfrm>
            <a:off x="-109728" y="0"/>
            <a:ext cx="12164076" cy="6858000"/>
          </a:xfrm>
        </p:spPr>
      </p:pic>
    </p:spTree>
    <p:extLst>
      <p:ext uri="{BB962C8B-B14F-4D97-AF65-F5344CB8AC3E}">
        <p14:creationId xmlns:p14="http://schemas.microsoft.com/office/powerpoint/2010/main" val="960802428"/>
      </p:ext>
    </p:extLst>
  </p:cSld>
  <p:clrMapOvr>
    <a:masterClrMapping/>
  </p:clrMapOvr>
  <mc:AlternateContent xmlns:mc="http://schemas.openxmlformats.org/markup-compatibility/2006">
    <mc:Choice xmlns:p14="http://schemas.microsoft.com/office/powerpoint/2010/main" Requires="p14">
      <p:transition spd="slow" p14:dur="3400" advTm="90">
        <p14:reveal/>
      </p:transition>
    </mc:Choice>
    <mc:Fallback>
      <p:transition spd="slow" advTm="9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8AAA-756B-CCD9-C2AE-BD63EA68B4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A8EA51B-0CD8-3D5A-3677-B34963639872}"/>
              </a:ext>
            </a:extLst>
          </p:cNvPr>
          <p:cNvPicPr>
            <a:picLocks noGrp="1" noChangeAspect="1"/>
          </p:cNvPicPr>
          <p:nvPr>
            <p:ph idx="1"/>
          </p:nvPr>
        </p:nvPicPr>
        <p:blipFill>
          <a:blip r:embed="rId2"/>
          <a:stretch>
            <a:fillRect/>
          </a:stretch>
        </p:blipFill>
        <p:spPr>
          <a:xfrm>
            <a:off x="0" y="-186814"/>
            <a:ext cx="12192000" cy="7044813"/>
          </a:xfrm>
        </p:spPr>
      </p:pic>
    </p:spTree>
    <p:extLst>
      <p:ext uri="{BB962C8B-B14F-4D97-AF65-F5344CB8AC3E}">
        <p14:creationId xmlns:p14="http://schemas.microsoft.com/office/powerpoint/2010/main" val="525260213"/>
      </p:ext>
    </p:extLst>
  </p:cSld>
  <p:clrMapOvr>
    <a:masterClrMapping/>
  </p:clrMapOvr>
  <mc:AlternateContent xmlns:mc="http://schemas.openxmlformats.org/markup-compatibility/2006">
    <mc:Choice xmlns:p14="http://schemas.microsoft.com/office/powerpoint/2010/main" Requires="p14">
      <p:transition spd="slow" p14:dur="3400" advTm="90">
        <p14:reveal/>
      </p:transition>
    </mc:Choice>
    <mc:Fallback>
      <p:transition spd="slow" advTm="9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324F-3F1C-A496-745A-E48CE38B8F7D}"/>
              </a:ext>
            </a:extLst>
          </p:cNvPr>
          <p:cNvSpPr>
            <a:spLocks noGrp="1"/>
          </p:cNvSpPr>
          <p:nvPr>
            <p:ph type="title"/>
          </p:nvPr>
        </p:nvSpPr>
        <p:spPr>
          <a:xfrm>
            <a:off x="1267968" y="1"/>
            <a:ext cx="10010258" cy="1572767"/>
          </a:xfrm>
        </p:spPr>
        <p:txBody>
          <a:bodyPr/>
          <a:lstStyle/>
          <a:p>
            <a:r>
              <a:rPr lang="en-IN" u="sng" dirty="0">
                <a:latin typeface="Algerian" panose="04020705040A02060702" pitchFamily="82" charset="0"/>
              </a:rPr>
              <a:t>Applications of Daily task scheduler</a:t>
            </a:r>
            <a:r>
              <a:rPr lang="en-IN" dirty="0"/>
              <a:t>:</a:t>
            </a:r>
            <a:endParaRPr lang="en-US" dirty="0"/>
          </a:p>
        </p:txBody>
      </p:sp>
      <p:sp>
        <p:nvSpPr>
          <p:cNvPr id="3" name="Content Placeholder 2">
            <a:extLst>
              <a:ext uri="{FF2B5EF4-FFF2-40B4-BE49-F238E27FC236}">
                <a16:creationId xmlns:a16="http://schemas.microsoft.com/office/drawing/2014/main" id="{09A501E8-C94C-60A6-236A-9CFEEF3C2C9A}"/>
              </a:ext>
            </a:extLst>
          </p:cNvPr>
          <p:cNvSpPr>
            <a:spLocks noGrp="1"/>
          </p:cNvSpPr>
          <p:nvPr>
            <p:ph idx="1"/>
          </p:nvPr>
        </p:nvSpPr>
        <p:spPr>
          <a:xfrm>
            <a:off x="255640" y="1651818"/>
            <a:ext cx="11022586" cy="4060723"/>
          </a:xfrm>
        </p:spPr>
        <p:txBody>
          <a:bodyPr>
            <a:normAutofit/>
          </a:bodyPr>
          <a:lstStyle/>
          <a:p>
            <a:pPr marL="0" indent="0">
              <a:buNone/>
            </a:pPr>
            <a:r>
              <a:rPr lang="en-US" b="1" i="0" u="sng" dirty="0">
                <a:effectLst/>
                <a:latin typeface="Californian FB" panose="0207040306080B030204" pitchFamily="18" charset="0"/>
              </a:rPr>
              <a:t>System maintenance</a:t>
            </a:r>
            <a:r>
              <a:rPr lang="en-US" b="1" i="0" dirty="0">
                <a:effectLst/>
                <a:latin typeface="Söhne"/>
              </a:rPr>
              <a:t>: </a:t>
            </a:r>
            <a:r>
              <a:rPr lang="en-US" b="0" i="0" dirty="0">
                <a:effectLst/>
                <a:latin typeface="Californian FB" panose="0207040306080B030204" pitchFamily="18" charset="0"/>
              </a:rPr>
              <a:t>This helps ensure that your system is always up-to-date, clean, and optimized for maximum performance.</a:t>
            </a:r>
          </a:p>
          <a:p>
            <a:pPr marL="0" indent="0">
              <a:buNone/>
            </a:pPr>
            <a:endParaRPr lang="en-US" b="0" i="0" dirty="0">
              <a:effectLst/>
              <a:latin typeface="Californian FB" panose="0207040306080B030204" pitchFamily="18" charset="0"/>
            </a:endParaRPr>
          </a:p>
          <a:p>
            <a:pPr marL="0" indent="0">
              <a:buNone/>
            </a:pPr>
            <a:r>
              <a:rPr lang="en-US" b="1" i="0" u="sng" dirty="0">
                <a:effectLst/>
                <a:latin typeface="Californian FB" panose="0207040306080B030204" pitchFamily="18" charset="0"/>
              </a:rPr>
              <a:t>Task schedulers </a:t>
            </a:r>
            <a:r>
              <a:rPr lang="en-US" b="0" i="0" dirty="0">
                <a:solidFill>
                  <a:schemeClr val="accent1"/>
                </a:solidFill>
                <a:effectLst/>
                <a:latin typeface="Californian FB" panose="0207040306080B030204" pitchFamily="18" charset="0"/>
              </a:rPr>
              <a:t>:</a:t>
            </a:r>
            <a:r>
              <a:rPr lang="en-US" b="0" i="0" dirty="0">
                <a:effectLst/>
                <a:latin typeface="Californian FB" panose="0207040306080B030204" pitchFamily="18" charset="0"/>
              </a:rPr>
              <a:t>are software programs that allow you to automate and schedule various tasks on your computer or server. They are widely used in many industries and for a variety of purposes</a:t>
            </a:r>
            <a:r>
              <a:rPr lang="en-US" b="0" i="0" dirty="0">
                <a:effectLst/>
                <a:latin typeface="Söhne"/>
              </a:rPr>
              <a:t>.</a:t>
            </a:r>
          </a:p>
          <a:p>
            <a:pPr marL="0" indent="0">
              <a:buNone/>
            </a:pPr>
            <a:endParaRPr lang="en-US" dirty="0"/>
          </a:p>
        </p:txBody>
      </p:sp>
    </p:spTree>
    <p:extLst>
      <p:ext uri="{BB962C8B-B14F-4D97-AF65-F5344CB8AC3E}">
        <p14:creationId xmlns:p14="http://schemas.microsoft.com/office/powerpoint/2010/main" val="474627875"/>
      </p:ext>
    </p:extLst>
  </p:cSld>
  <p:clrMapOvr>
    <a:masterClrMapping/>
  </p:clrMapOvr>
  <mc:AlternateContent xmlns:mc="http://schemas.openxmlformats.org/markup-compatibility/2006">
    <mc:Choice xmlns:p14="http://schemas.microsoft.com/office/powerpoint/2010/main" Requires="p14">
      <p:transition spd="slow" p14:dur="3400" advTm="90">
        <p14:reveal/>
      </p:transition>
    </mc:Choice>
    <mc:Fallback>
      <p:transition spd="slow" advTm="9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2933-28CE-E948-66A0-70D2378C712B}"/>
              </a:ext>
            </a:extLst>
          </p:cNvPr>
          <p:cNvSpPr>
            <a:spLocks noGrp="1"/>
          </p:cNvSpPr>
          <p:nvPr>
            <p:ph type="title"/>
          </p:nvPr>
        </p:nvSpPr>
        <p:spPr>
          <a:xfrm>
            <a:off x="1759974" y="329185"/>
            <a:ext cx="9518252" cy="516389"/>
          </a:xfrm>
        </p:spPr>
        <p:txBody>
          <a:bodyPr>
            <a:normAutofit/>
          </a:bodyPr>
          <a:lstStyle/>
          <a:p>
            <a:r>
              <a:rPr lang="en-IN" sz="2400" u="sng" dirty="0">
                <a:latin typeface="Algerian" panose="04020705040A02060702" pitchFamily="82" charset="0"/>
              </a:rPr>
              <a:t>Explanation of the code</a:t>
            </a:r>
          </a:p>
        </p:txBody>
      </p:sp>
      <p:sp>
        <p:nvSpPr>
          <p:cNvPr id="3" name="Content Placeholder 2">
            <a:extLst>
              <a:ext uri="{FF2B5EF4-FFF2-40B4-BE49-F238E27FC236}">
                <a16:creationId xmlns:a16="http://schemas.microsoft.com/office/drawing/2014/main" id="{1DA10BE9-A7BC-D03E-B689-1B1E58E32F11}"/>
              </a:ext>
            </a:extLst>
          </p:cNvPr>
          <p:cNvSpPr>
            <a:spLocks noGrp="1"/>
          </p:cNvSpPr>
          <p:nvPr>
            <p:ph sz="quarter" idx="13"/>
          </p:nvPr>
        </p:nvSpPr>
        <p:spPr>
          <a:xfrm>
            <a:off x="344129" y="1229033"/>
            <a:ext cx="11311423" cy="5299782"/>
          </a:xfrm>
        </p:spPr>
        <p:txBody>
          <a:bodyPr>
            <a:normAutofit/>
          </a:bodyPr>
          <a:lstStyle/>
          <a:p>
            <a:r>
              <a:rPr lang="en-US" sz="1800" b="0" i="0" dirty="0">
                <a:effectLst/>
                <a:latin typeface="Sitka Display Semibold" pitchFamily="2" charset="0"/>
              </a:rPr>
              <a:t>This code is an implementation of a simple Daily Task Scheduler graphical user interface (GUI) using Java Swing. Here are the key points</a:t>
            </a:r>
            <a:r>
              <a:rPr lang="en-US" sz="1600" b="0" i="0" dirty="0">
                <a:effectLst/>
                <a:latin typeface="Sitka Display Semibold" pitchFamily="2" charset="0"/>
              </a:rPr>
              <a:t>:</a:t>
            </a:r>
          </a:p>
          <a:p>
            <a:r>
              <a:rPr lang="en-US" sz="1800" b="0" i="0" dirty="0">
                <a:effectLst/>
                <a:latin typeface="Sitka Display Semibold" pitchFamily="2" charset="0"/>
              </a:rPr>
              <a:t>The code imports necessary Swing classes for building the GUI, and also imports classes for handling events and working with time data.</a:t>
            </a:r>
          </a:p>
          <a:p>
            <a:r>
              <a:rPr lang="en-US" sz="1800" dirty="0">
                <a:latin typeface="Sitka Display Semibold" pitchFamily="2" charset="0"/>
              </a:rPr>
              <a:t>The class “Daily Task Scheduler GUI” is defined which implements the “action listener” interface to handle events triggered by buttons.</a:t>
            </a:r>
          </a:p>
          <a:p>
            <a:r>
              <a:rPr lang="en-US" sz="1800" b="0" i="0" dirty="0">
                <a:effectLst/>
                <a:latin typeface="Sitka Display Semibold" pitchFamily="2" charset="0"/>
              </a:rPr>
              <a:t>The Gui consists of </a:t>
            </a:r>
            <a:r>
              <a:rPr lang="en-US" sz="1800" dirty="0">
                <a:latin typeface="Sitka Display Semibold" pitchFamily="2" charset="0"/>
              </a:rPr>
              <a:t>a main panel (“j panel”) and main window (“j frame”) which is set to have a vertical box layout and a border with empty padding.</a:t>
            </a:r>
          </a:p>
          <a:p>
            <a:r>
              <a:rPr lang="en-US" sz="1800" b="0" i="0" dirty="0">
                <a:effectLst/>
                <a:latin typeface="Sitka Display Semibold" pitchFamily="2" charset="0"/>
              </a:rPr>
              <a:t>Input j panel is created having horizontal box layout , and its components include two text fields for inputting task names and times and two buttons for adding and removing task.</a:t>
            </a:r>
          </a:p>
          <a:p>
            <a:r>
              <a:rPr lang="en-US" sz="1800" dirty="0">
                <a:latin typeface="Sitka Display Semibold" pitchFamily="2" charset="0"/>
              </a:rPr>
              <a:t>When the add button is clicked the “ action performed” method is called which extracts the task names and time from the task fields and add task to the list.</a:t>
            </a:r>
            <a:endParaRPr lang="en-US" sz="1800" b="0" i="0" dirty="0">
              <a:effectLst/>
              <a:latin typeface="Sitka Display Semibold" pitchFamily="2" charset="0"/>
            </a:endParaRPr>
          </a:p>
          <a:p>
            <a:pPr marL="0" indent="0">
              <a:buNone/>
            </a:pPr>
            <a:endParaRPr lang="en-US" b="0" i="0" dirty="0">
              <a:solidFill>
                <a:srgbClr val="D1D5DB"/>
              </a:solidFill>
              <a:effectLst/>
              <a:latin typeface="Söhne"/>
            </a:endParaRPr>
          </a:p>
          <a:p>
            <a:endParaRPr lang="en-US" b="0" i="0" dirty="0">
              <a:solidFill>
                <a:srgbClr val="D1D5DB"/>
              </a:solidFill>
              <a:effectLst/>
              <a:latin typeface="Söhne"/>
            </a:endParaRPr>
          </a:p>
          <a:p>
            <a:endParaRPr lang="en-US" b="0" i="0" dirty="0">
              <a:solidFill>
                <a:srgbClr val="D1D5DB"/>
              </a:solidFill>
              <a:effectLst/>
              <a:latin typeface="Söhne"/>
            </a:endParaRPr>
          </a:p>
          <a:p>
            <a:endParaRPr lang="en-US" b="0" i="0" dirty="0">
              <a:effectLst/>
              <a:latin typeface="Söhne"/>
            </a:endParaRPr>
          </a:p>
          <a:p>
            <a:pPr marL="0" indent="0">
              <a:buNone/>
            </a:pPr>
            <a:endParaRPr lang="en-IN" dirty="0"/>
          </a:p>
        </p:txBody>
      </p:sp>
    </p:spTree>
    <p:extLst>
      <p:ext uri="{BB962C8B-B14F-4D97-AF65-F5344CB8AC3E}">
        <p14:creationId xmlns:p14="http://schemas.microsoft.com/office/powerpoint/2010/main" val="30206757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D49D9C7-C932-6CBF-EA13-08A5F95344FE}"/>
              </a:ext>
            </a:extLst>
          </p:cNvPr>
          <p:cNvSpPr>
            <a:spLocks noGrp="1"/>
          </p:cNvSpPr>
          <p:nvPr>
            <p:ph sz="quarter" idx="13"/>
          </p:nvPr>
        </p:nvSpPr>
        <p:spPr>
          <a:xfrm>
            <a:off x="894736" y="806245"/>
            <a:ext cx="10402528" cy="5545394"/>
          </a:xfrm>
        </p:spPr>
        <p:txBody>
          <a:bodyPr>
            <a:normAutofit/>
          </a:bodyPr>
          <a:lstStyle/>
          <a:p>
            <a:pPr>
              <a:buFont typeface="Wingdings" panose="05000000000000000000" pitchFamily="2" charset="2"/>
              <a:buChar char="q"/>
            </a:pPr>
            <a:r>
              <a:rPr lang="en-IN" dirty="0"/>
              <a:t> When the user clicked on the remove button the “ action performed” method is </a:t>
            </a:r>
          </a:p>
          <a:p>
            <a:pPr marL="0" indent="0">
              <a:buNone/>
            </a:pPr>
            <a:r>
              <a:rPr lang="en-IN" dirty="0"/>
              <a:t> called which removes the selected task.</a:t>
            </a:r>
          </a:p>
          <a:p>
            <a:pPr>
              <a:buFont typeface="Wingdings" panose="05000000000000000000" pitchFamily="2" charset="2"/>
              <a:buChar char="q"/>
            </a:pPr>
            <a:r>
              <a:rPr lang="en-US" dirty="0"/>
              <a:t> Creates a task list panel with a </a:t>
            </a:r>
            <a:r>
              <a:rPr lang="en-US" b="1" dirty="0"/>
              <a:t>“</a:t>
            </a:r>
            <a:r>
              <a:rPr lang="en-US" b="1" u="sng" dirty="0" err="1"/>
              <a:t>Jlist</a:t>
            </a:r>
            <a:r>
              <a:rPr lang="en-US" b="1" u="sng" dirty="0"/>
              <a:t>” </a:t>
            </a:r>
            <a:r>
              <a:rPr lang="en-US" dirty="0"/>
              <a:t>and the task list panel to the main panel.</a:t>
            </a:r>
          </a:p>
          <a:p>
            <a:pPr>
              <a:buFont typeface="Wingdings" panose="05000000000000000000" pitchFamily="2" charset="2"/>
              <a:buChar char="q"/>
            </a:pPr>
            <a:r>
              <a:rPr lang="en-US" dirty="0"/>
              <a:t> Sets the GUI frame to be visible.</a:t>
            </a:r>
          </a:p>
          <a:p>
            <a:pPr>
              <a:buFont typeface="Wingdings" panose="05000000000000000000" pitchFamily="2" charset="2"/>
              <a:buChar char="q"/>
            </a:pPr>
            <a:r>
              <a:rPr lang="en-US" dirty="0"/>
              <a:t> Implements the main method scroll</a:t>
            </a:r>
            <a:r>
              <a:rPr lang="en-US" b="1" dirty="0"/>
              <a:t>(” </a:t>
            </a:r>
            <a:r>
              <a:rPr lang="en-US" b="1" dirty="0" err="1"/>
              <a:t>pane.Adds</a:t>
            </a:r>
            <a:r>
              <a:rPr lang="en-US" b="1" dirty="0"/>
              <a:t>”)</a:t>
            </a:r>
            <a:r>
              <a:rPr lang="en-US" dirty="0"/>
              <a:t>to create and run a </a:t>
            </a:r>
            <a:r>
              <a:rPr lang="en-US" b="1" dirty="0" err="1"/>
              <a:t>DailyTaskSchedulerGUI</a:t>
            </a:r>
            <a:r>
              <a:rPr lang="en-US" dirty="0"/>
              <a:t> object on the event dispatching thread.</a:t>
            </a:r>
          </a:p>
          <a:p>
            <a:pPr>
              <a:buFont typeface="Wingdings" panose="05000000000000000000" pitchFamily="2" charset="2"/>
              <a:buChar char="q"/>
            </a:pPr>
            <a:r>
              <a:rPr lang="en-US" dirty="0"/>
              <a:t> Implements the </a:t>
            </a:r>
            <a:r>
              <a:rPr lang="en-US" b="1" dirty="0" err="1"/>
              <a:t>actionPerformed</a:t>
            </a:r>
            <a:r>
              <a:rPr lang="en-US" b="1" dirty="0"/>
              <a:t> </a:t>
            </a:r>
            <a:r>
              <a:rPr lang="en-US" dirty="0"/>
              <a:t>method to handle button </a:t>
            </a:r>
            <a:r>
              <a:rPr lang="en-US" b="1" dirty="0" err="1"/>
              <a:t>clicks.Validates</a:t>
            </a:r>
            <a:r>
              <a:rPr lang="en-US" b="1" dirty="0"/>
              <a:t> </a:t>
            </a:r>
            <a:r>
              <a:rPr lang="en-US" dirty="0"/>
              <a:t>user input for task name and time fields.</a:t>
            </a:r>
          </a:p>
          <a:p>
            <a:pPr>
              <a:buFont typeface="Wingdings" panose="05000000000000000000" pitchFamily="2" charset="2"/>
              <a:buChar char="q"/>
            </a:pPr>
            <a:r>
              <a:rPr lang="en-US" dirty="0"/>
              <a:t> Adds the task to the list and updates the display when the "Add" button is clicked.</a:t>
            </a:r>
          </a:p>
          <a:p>
            <a:pPr>
              <a:buFont typeface="Wingdings" panose="05000000000000000000" pitchFamily="2" charset="2"/>
              <a:buChar char="q"/>
            </a:pPr>
            <a:r>
              <a:rPr lang="en-US" dirty="0"/>
              <a:t> Removes the selected task from the list and updates the display when the "Remove" button is clicked.</a:t>
            </a:r>
            <a:endParaRPr lang="en-IN" dirty="0"/>
          </a:p>
        </p:txBody>
      </p:sp>
    </p:spTree>
    <p:extLst>
      <p:ext uri="{BB962C8B-B14F-4D97-AF65-F5344CB8AC3E}">
        <p14:creationId xmlns:p14="http://schemas.microsoft.com/office/powerpoint/2010/main" val="36127466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643A-2944-EE4C-E27C-951C2A7B2F6E}"/>
              </a:ext>
            </a:extLst>
          </p:cNvPr>
          <p:cNvSpPr>
            <a:spLocks noGrp="1"/>
          </p:cNvSpPr>
          <p:nvPr>
            <p:ph type="title"/>
          </p:nvPr>
        </p:nvSpPr>
        <p:spPr>
          <a:xfrm>
            <a:off x="3618270" y="157316"/>
            <a:ext cx="3913239" cy="875071"/>
          </a:xfrm>
        </p:spPr>
        <p:txBody>
          <a:bodyPr>
            <a:normAutofit/>
          </a:bodyPr>
          <a:lstStyle/>
          <a:p>
            <a:r>
              <a:rPr lang="en-IN" u="sng" dirty="0">
                <a:latin typeface="Algerian" panose="04020705040A02060702" pitchFamily="82" charset="0"/>
              </a:rPr>
              <a:t>Future Scopes</a:t>
            </a:r>
          </a:p>
        </p:txBody>
      </p:sp>
      <p:sp>
        <p:nvSpPr>
          <p:cNvPr id="3" name="Content Placeholder 2">
            <a:extLst>
              <a:ext uri="{FF2B5EF4-FFF2-40B4-BE49-F238E27FC236}">
                <a16:creationId xmlns:a16="http://schemas.microsoft.com/office/drawing/2014/main" id="{5840D3BE-A03F-05D7-C915-E34AC2D21959}"/>
              </a:ext>
            </a:extLst>
          </p:cNvPr>
          <p:cNvSpPr>
            <a:spLocks noGrp="1"/>
          </p:cNvSpPr>
          <p:nvPr>
            <p:ph idx="1"/>
          </p:nvPr>
        </p:nvSpPr>
        <p:spPr>
          <a:xfrm>
            <a:off x="816864" y="1032387"/>
            <a:ext cx="10206164" cy="5575677"/>
          </a:xfrm>
        </p:spPr>
        <p:txBody>
          <a:bodyPr>
            <a:normAutofit/>
          </a:bodyPr>
          <a:lstStyle/>
          <a:p>
            <a:pPr algn="l">
              <a:buFont typeface="Wingdings" panose="05000000000000000000" pitchFamily="2" charset="2"/>
              <a:buChar char="Ø"/>
            </a:pPr>
            <a:r>
              <a:rPr lang="en-US" b="0" i="0" dirty="0">
                <a:effectLst/>
                <a:latin typeface="Algerian" panose="04020705040A02060702" pitchFamily="82" charset="0"/>
              </a:rPr>
              <a:t>Automation: </a:t>
            </a:r>
            <a:r>
              <a:rPr lang="en-US" b="0" i="0" dirty="0">
                <a:solidFill>
                  <a:schemeClr val="accent2"/>
                </a:solidFill>
                <a:effectLst/>
                <a:latin typeface="Algerian" panose="04020705040A02060702" pitchFamily="82" charset="0"/>
              </a:rPr>
              <a:t>Task schedulers will become more automated, allowing users to delegate tasks to the software, which will then allocate resources, assign priorities, and set deadlines automatically.</a:t>
            </a:r>
          </a:p>
          <a:p>
            <a:pPr marL="0" indent="0" algn="l">
              <a:buNone/>
            </a:pPr>
            <a:endParaRPr lang="en-US" b="0" i="0" dirty="0">
              <a:solidFill>
                <a:schemeClr val="accent2"/>
              </a:solidFill>
              <a:effectLst/>
              <a:latin typeface="Algerian" panose="04020705040A02060702" pitchFamily="82" charset="0"/>
            </a:endParaRPr>
          </a:p>
          <a:p>
            <a:pPr algn="l">
              <a:buFont typeface="Wingdings" panose="05000000000000000000" pitchFamily="2" charset="2"/>
              <a:buChar char="Ø"/>
            </a:pPr>
            <a:r>
              <a:rPr lang="en-US" b="0" i="0" dirty="0">
                <a:effectLst/>
                <a:latin typeface="Algerian" panose="04020705040A02060702" pitchFamily="82" charset="0"/>
              </a:rPr>
              <a:t>Integration with Artificial Intelligence: </a:t>
            </a:r>
            <a:r>
              <a:rPr lang="en-US" b="0" i="0" dirty="0">
                <a:solidFill>
                  <a:schemeClr val="accent2"/>
                </a:solidFill>
                <a:effectLst/>
                <a:latin typeface="Algerian" panose="04020705040A02060702" pitchFamily="82" charset="0"/>
              </a:rPr>
              <a:t>Task schedulers will be integrated with AI to provide intelligent suggestions for task allocation, prioritization, and scheduling. This will enhance efficiency and save time for users.</a:t>
            </a:r>
          </a:p>
          <a:p>
            <a:pPr marL="0" indent="0" algn="l">
              <a:buNone/>
            </a:pPr>
            <a:endParaRPr lang="en-US" b="0" i="0" dirty="0">
              <a:solidFill>
                <a:srgbClr val="D1D5DB"/>
              </a:solidFill>
              <a:effectLst/>
              <a:latin typeface="Algerian" panose="04020705040A02060702" pitchFamily="82" charset="0"/>
            </a:endParaRPr>
          </a:p>
          <a:p>
            <a:pPr>
              <a:buFont typeface="Wingdings" panose="05000000000000000000" pitchFamily="2" charset="2"/>
              <a:buChar char="Ø"/>
            </a:pPr>
            <a:r>
              <a:rPr lang="en-US" b="0" i="0" dirty="0">
                <a:effectLst/>
                <a:latin typeface="Algerian" panose="04020705040A02060702" pitchFamily="82" charset="0"/>
              </a:rPr>
              <a:t>Personalization: </a:t>
            </a:r>
            <a:r>
              <a:rPr lang="en-US" b="0" i="0" dirty="0">
                <a:solidFill>
                  <a:schemeClr val="accent2"/>
                </a:solidFill>
                <a:effectLst/>
                <a:latin typeface="Algerian" panose="04020705040A02060702" pitchFamily="82" charset="0"/>
              </a:rPr>
              <a:t>Task schedulers will allow users to customize their preferences and workflows, enabling them to work in a way that suits their individual needs.</a:t>
            </a:r>
          </a:p>
        </p:txBody>
      </p:sp>
    </p:spTree>
    <p:extLst>
      <p:ext uri="{BB962C8B-B14F-4D97-AF65-F5344CB8AC3E}">
        <p14:creationId xmlns:p14="http://schemas.microsoft.com/office/powerpoint/2010/main" val="2717009545"/>
      </p:ext>
    </p:extLst>
  </p:cSld>
  <p:clrMapOvr>
    <a:masterClrMapping/>
  </p:clrMapOvr>
  <mc:AlternateContent xmlns:mc="http://schemas.openxmlformats.org/markup-compatibility/2006">
    <mc:Choice xmlns:p14="http://schemas.microsoft.com/office/powerpoint/2010/main" Requires="p14">
      <p:transition spd="slow" p14:dur="3400" advTm="90">
        <p14:reveal/>
      </p:transition>
    </mc:Choice>
    <mc:Fallback>
      <p:transition spd="slow" advTm="9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469E-2CC0-FC1F-B7D4-CD45189E7DCD}"/>
              </a:ext>
            </a:extLst>
          </p:cNvPr>
          <p:cNvSpPr>
            <a:spLocks noGrp="1"/>
          </p:cNvSpPr>
          <p:nvPr>
            <p:ph type="title"/>
          </p:nvPr>
        </p:nvSpPr>
        <p:spPr>
          <a:xfrm>
            <a:off x="3588774" y="766916"/>
            <a:ext cx="3421626" cy="766916"/>
          </a:xfrm>
        </p:spPr>
        <p:txBody>
          <a:bodyPr>
            <a:normAutofit/>
          </a:bodyPr>
          <a:lstStyle/>
          <a:p>
            <a:r>
              <a:rPr lang="en-IN" u="sng" dirty="0">
                <a:latin typeface="Algerian" panose="04020705040A02060702" pitchFamily="82" charset="0"/>
              </a:rPr>
              <a:t>Conclusion</a:t>
            </a:r>
            <a:endParaRPr lang="en-US"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C64DFCCD-2036-211E-1336-AA2FEEC91502}"/>
              </a:ext>
            </a:extLst>
          </p:cNvPr>
          <p:cNvSpPr>
            <a:spLocks noGrp="1"/>
          </p:cNvSpPr>
          <p:nvPr>
            <p:ph idx="1"/>
          </p:nvPr>
        </p:nvSpPr>
        <p:spPr>
          <a:xfrm>
            <a:off x="1032387" y="1995948"/>
            <a:ext cx="10030727" cy="4252452"/>
          </a:xfrm>
        </p:spPr>
        <p:txBody>
          <a:bodyPr>
            <a:normAutofit fontScale="92500" lnSpcReduction="10000"/>
          </a:bodyPr>
          <a:lstStyle/>
          <a:p>
            <a:pPr algn="l">
              <a:buFont typeface="Wingdings" panose="05000000000000000000" pitchFamily="2" charset="2"/>
              <a:buChar char="q"/>
              <a:tabLst>
                <a:tab pos="3224213" algn="l"/>
              </a:tabLst>
            </a:pPr>
            <a:r>
              <a:rPr lang="en-US" dirty="0">
                <a:solidFill>
                  <a:srgbClr val="D1D5DB"/>
                </a:solidFill>
                <a:latin typeface="Californian FB" panose="0207040306080B030204" pitchFamily="18" charset="0"/>
                <a:ea typeface="Calibri" panose="020F0502020204030204" pitchFamily="34" charset="0"/>
                <a:cs typeface="Calibri" panose="020F0502020204030204" pitchFamily="34" charset="0"/>
              </a:rPr>
              <a:t> </a:t>
            </a:r>
            <a:r>
              <a:rPr lang="en-US" dirty="0">
                <a:latin typeface="Californian FB" panose="0207040306080B030204" pitchFamily="18" charset="0"/>
                <a:ea typeface="Calibri" panose="020F0502020204030204" pitchFamily="34" charset="0"/>
                <a:cs typeface="Calibri" panose="020F0502020204030204" pitchFamily="34" charset="0"/>
              </a:rPr>
              <a:t>I</a:t>
            </a:r>
            <a:r>
              <a:rPr lang="en-US" b="0" i="0" dirty="0">
                <a:effectLst/>
                <a:latin typeface="Californian FB" panose="0207040306080B030204" pitchFamily="18" charset="0"/>
                <a:ea typeface="Calibri" panose="020F0502020204030204" pitchFamily="34" charset="0"/>
                <a:cs typeface="Calibri" panose="020F0502020204030204" pitchFamily="34" charset="0"/>
              </a:rPr>
              <a:t>n general, concluding a project task scheduler would involve reviewing the tasks that were planned, evaluating whether they were completed on time and within budget, and identifying any issues or challenges that arose during the project.</a:t>
            </a:r>
          </a:p>
          <a:p>
            <a:pPr algn="l">
              <a:buFont typeface="Wingdings" panose="05000000000000000000" pitchFamily="2" charset="2"/>
              <a:buChar char="q"/>
            </a:pPr>
            <a:r>
              <a:rPr lang="en-US" b="0" i="0" dirty="0">
                <a:effectLst/>
                <a:latin typeface="Californian FB" panose="0207040306080B030204" pitchFamily="18" charset="0"/>
                <a:ea typeface="Calibri" panose="020F0502020204030204" pitchFamily="34" charset="0"/>
                <a:cs typeface="Calibri" panose="020F0502020204030204" pitchFamily="34" charset="0"/>
              </a:rPr>
              <a:t>Based on this evaluation, you could develop recommendations for improving future project task scheduling, such as adjusting the timeline or assigning additional resources to certain tasks. You might also identify best practices that worked well and should be continued in future projects.</a:t>
            </a:r>
          </a:p>
          <a:p>
            <a:pPr algn="l">
              <a:buFont typeface="Wingdings" panose="05000000000000000000" pitchFamily="2" charset="2"/>
              <a:buChar char="q"/>
            </a:pPr>
            <a:r>
              <a:rPr lang="en-US" b="0" i="0" dirty="0">
                <a:effectLst/>
                <a:latin typeface="Californian FB" panose="0207040306080B030204" pitchFamily="18" charset="0"/>
                <a:ea typeface="Calibri" panose="020F0502020204030204" pitchFamily="34" charset="0"/>
                <a:cs typeface="Calibri" panose="020F0502020204030204" pitchFamily="34" charset="0"/>
              </a:rPr>
              <a:t>Ultimately, the conclusion of a project task scheduler should provide a clear summary of the project's performance, as well as insights and recommendations that can be applied to future projects.</a:t>
            </a:r>
          </a:p>
          <a:p>
            <a:endParaRPr lang="en-US" dirty="0"/>
          </a:p>
        </p:txBody>
      </p:sp>
    </p:spTree>
    <p:extLst>
      <p:ext uri="{BB962C8B-B14F-4D97-AF65-F5344CB8AC3E}">
        <p14:creationId xmlns:p14="http://schemas.microsoft.com/office/powerpoint/2010/main" val="1160680202"/>
      </p:ext>
    </p:extLst>
  </p:cSld>
  <p:clrMapOvr>
    <a:masterClrMapping/>
  </p:clrMapOvr>
  <mc:AlternateContent xmlns:mc="http://schemas.openxmlformats.org/markup-compatibility/2006">
    <mc:Choice xmlns:p14="http://schemas.microsoft.com/office/powerpoint/2010/main" Requires="p14">
      <p:transition spd="slow" p14:dur="3400" advTm="90">
        <p14:reveal/>
      </p:transition>
    </mc:Choice>
    <mc:Fallback>
      <p:transition spd="slow" advTm="9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EF9C-997C-E438-838E-DFFF732BB52C}"/>
              </a:ext>
            </a:extLst>
          </p:cNvPr>
          <p:cNvSpPr>
            <a:spLocks noGrp="1"/>
          </p:cNvSpPr>
          <p:nvPr>
            <p:ph type="title"/>
          </p:nvPr>
        </p:nvSpPr>
        <p:spPr/>
        <p:txBody>
          <a:bodyPr>
            <a:normAutofit/>
          </a:bodyPr>
          <a:lstStyle/>
          <a:p>
            <a:r>
              <a:rPr lang="en-IN" sz="4200" u="sng" dirty="0">
                <a:latin typeface="Algerian" panose="04020705040A02060702" pitchFamily="82" charset="0"/>
              </a:rPr>
              <a:t>Contents:</a:t>
            </a:r>
            <a:endParaRPr lang="en-US" sz="4200"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656A7F3C-A1AC-6DA6-EA30-D4338A7A6708}"/>
              </a:ext>
            </a:extLst>
          </p:cNvPr>
          <p:cNvSpPr>
            <a:spLocks noGrp="1"/>
          </p:cNvSpPr>
          <p:nvPr>
            <p:ph idx="1"/>
          </p:nvPr>
        </p:nvSpPr>
        <p:spPr/>
        <p:txBody>
          <a:bodyPr>
            <a:normAutofit fontScale="85000" lnSpcReduction="20000"/>
          </a:bodyPr>
          <a:lstStyle/>
          <a:p>
            <a:pPr lvl="0"/>
            <a:r>
              <a:rPr lang="en-IN" sz="3200" b="1" dirty="0">
                <a:effectLst/>
                <a:latin typeface="Algerian" panose="04020705040A02060702" pitchFamily="82" charset="0"/>
                <a:ea typeface="Times New Roman" panose="02020603050405020304" pitchFamily="18" charset="0"/>
              </a:rPr>
              <a:t>Introduction</a:t>
            </a:r>
            <a:endParaRPr lang="en-IN" sz="3200" dirty="0">
              <a:effectLst/>
              <a:latin typeface="Algerian" panose="04020705040A02060702" pitchFamily="82" charset="0"/>
              <a:ea typeface="Times New Roman" panose="02020603050405020304" pitchFamily="18" charset="0"/>
            </a:endParaRPr>
          </a:p>
          <a:p>
            <a:pPr lvl="0"/>
            <a:r>
              <a:rPr lang="en-IN" sz="3200" b="1" dirty="0">
                <a:effectLst/>
                <a:latin typeface="Algerian" panose="04020705040A02060702" pitchFamily="82" charset="0"/>
                <a:ea typeface="Times New Roman" panose="02020603050405020304" pitchFamily="18" charset="0"/>
              </a:rPr>
              <a:t>Code</a:t>
            </a:r>
          </a:p>
          <a:p>
            <a:pPr lvl="0"/>
            <a:r>
              <a:rPr lang="en-IN" sz="3200" b="1" dirty="0">
                <a:effectLst/>
                <a:latin typeface="Algerian" panose="04020705040A02060702" pitchFamily="82" charset="0"/>
                <a:ea typeface="Times New Roman" panose="02020603050405020304" pitchFamily="18" charset="0"/>
              </a:rPr>
              <a:t>Explanation of the code</a:t>
            </a:r>
          </a:p>
          <a:p>
            <a:pPr lvl="0"/>
            <a:r>
              <a:rPr lang="en-IN" sz="3200" b="1" dirty="0">
                <a:effectLst/>
                <a:latin typeface="Algerian" panose="04020705040A02060702" pitchFamily="82" charset="0"/>
                <a:ea typeface="Times New Roman" panose="02020603050405020304" pitchFamily="18" charset="0"/>
              </a:rPr>
              <a:t>Output</a:t>
            </a:r>
            <a:endParaRPr lang="en-IN" sz="3200" dirty="0">
              <a:effectLst/>
              <a:latin typeface="Algerian" panose="04020705040A02060702" pitchFamily="82" charset="0"/>
              <a:ea typeface="Times New Roman" panose="02020603050405020304" pitchFamily="18" charset="0"/>
            </a:endParaRPr>
          </a:p>
          <a:p>
            <a:pPr lvl="0"/>
            <a:r>
              <a:rPr lang="en-IN" sz="3200" b="1" dirty="0">
                <a:effectLst/>
                <a:latin typeface="Algerian" panose="04020705040A02060702" pitchFamily="82" charset="0"/>
                <a:ea typeface="Times New Roman" panose="02020603050405020304" pitchFamily="18" charset="0"/>
              </a:rPr>
              <a:t>Future scope</a:t>
            </a:r>
            <a:endParaRPr lang="en-IN" sz="3200" dirty="0">
              <a:effectLst/>
              <a:latin typeface="Algerian" panose="04020705040A02060702" pitchFamily="82" charset="0"/>
              <a:ea typeface="Times New Roman" panose="02020603050405020304" pitchFamily="18" charset="0"/>
            </a:endParaRPr>
          </a:p>
          <a:p>
            <a:r>
              <a:rPr lang="en-IN" sz="3200" b="1" dirty="0" err="1">
                <a:effectLst/>
                <a:latin typeface="Algerian" panose="04020705040A02060702" pitchFamily="82" charset="0"/>
                <a:ea typeface="Times New Roman" panose="02020603050405020304" pitchFamily="18" charset="0"/>
              </a:rPr>
              <a:t>Concluson</a:t>
            </a:r>
            <a:endParaRPr lang="en-IN" sz="3200" dirty="0">
              <a:effectLst/>
              <a:latin typeface="Algerian" panose="04020705040A02060702" pitchFamily="82"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26535885"/>
      </p:ext>
    </p:extLst>
  </p:cSld>
  <p:clrMapOvr>
    <a:masterClrMapping/>
  </p:clrMapOvr>
  <mc:AlternateContent xmlns:mc="http://schemas.openxmlformats.org/markup-compatibility/2006">
    <mc:Choice xmlns:p14="http://schemas.microsoft.com/office/powerpoint/2010/main" Requires="p14">
      <p:transition spd="slow" p14:dur="3400" advTm="90">
        <p14:reveal/>
      </p:transition>
    </mc:Choice>
    <mc:Fallback>
      <p:transition spd="slow" advTm="9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E413-8743-3B5D-7439-9F7E6C28455F}"/>
              </a:ext>
            </a:extLst>
          </p:cNvPr>
          <p:cNvSpPr>
            <a:spLocks noGrp="1"/>
          </p:cNvSpPr>
          <p:nvPr>
            <p:ph type="title"/>
          </p:nvPr>
        </p:nvSpPr>
        <p:spPr>
          <a:xfrm>
            <a:off x="3498574" y="451413"/>
            <a:ext cx="3399183" cy="880430"/>
          </a:xfrm>
        </p:spPr>
        <p:txBody>
          <a:bodyPr>
            <a:normAutofit/>
          </a:bodyPr>
          <a:lstStyle/>
          <a:p>
            <a:r>
              <a:rPr lang="en-IN" u="sng" dirty="0">
                <a:latin typeface="Algerian" panose="04020705040A02060702" pitchFamily="82" charset="0"/>
              </a:rPr>
              <a:t>Introduction </a:t>
            </a:r>
            <a:endParaRPr lang="en-US"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E8732055-931F-F84B-9C59-8AC711C95242}"/>
              </a:ext>
            </a:extLst>
          </p:cNvPr>
          <p:cNvSpPr>
            <a:spLocks noGrp="1"/>
          </p:cNvSpPr>
          <p:nvPr>
            <p:ph idx="1"/>
          </p:nvPr>
        </p:nvSpPr>
        <p:spPr>
          <a:xfrm>
            <a:off x="353960" y="1494503"/>
            <a:ext cx="11366091" cy="4912084"/>
          </a:xfrm>
        </p:spPr>
        <p:txBody>
          <a:bodyPr>
            <a:normAutofit/>
          </a:bodyPr>
          <a:lstStyle/>
          <a:p>
            <a:r>
              <a:rPr lang="en-IN" b="1" u="sng" dirty="0">
                <a:effectLst/>
                <a:latin typeface="Calibri" panose="020F0502020204030204" pitchFamily="34" charset="0"/>
                <a:ea typeface="Calibri" panose="020F0502020204030204" pitchFamily="34" charset="0"/>
                <a:cs typeface="Calibri" panose="020F0502020204030204" pitchFamily="34" charset="0"/>
              </a:rPr>
              <a:t>Brief description about Daily Task Scheduler</a:t>
            </a:r>
            <a:endParaRPr lang="en-IN" u="sng" dirty="0">
              <a:effectLst/>
              <a:latin typeface="Calibri" panose="020F0502020204030204" pitchFamily="34" charset="0"/>
              <a:ea typeface="Calibri" panose="020F0502020204030204" pitchFamily="34" charset="0"/>
              <a:cs typeface="Calibri" panose="020F0502020204030204" pitchFamily="34" charset="0"/>
            </a:endParaRPr>
          </a:p>
          <a:p>
            <a:r>
              <a:rPr lang="en-IN" b="1" i="0" u="none" strike="noStrike" dirty="0">
                <a:solidFill>
                  <a:srgbClr val="000000"/>
                </a:solidFill>
                <a:effectLst/>
                <a:latin typeface="Algerian" panose="04020705040A02060702" pitchFamily="82" charset="0"/>
              </a:rPr>
              <a:t>It's a task scheduler for routing life for computer/laptop. It's an very simple project in java which help to schedule your weekly tasks in daily basis.</a:t>
            </a:r>
          </a:p>
          <a:p>
            <a:pPr marL="0" indent="0">
              <a:buNone/>
            </a:pPr>
            <a:endParaRPr lang="en-IN" b="0" i="0" u="none" strike="noStrike" dirty="0">
              <a:solidFill>
                <a:srgbClr val="000000"/>
              </a:solidFill>
              <a:effectLst/>
              <a:latin typeface="Algerian" panose="04020705040A02060702" pitchFamily="82" charset="0"/>
            </a:endParaRPr>
          </a:p>
          <a:p>
            <a:pPr marL="0" indent="0">
              <a:buNone/>
            </a:pPr>
            <a:r>
              <a:rPr lang="en-IN" b="0" i="0" u="none" strike="noStrike" dirty="0">
                <a:solidFill>
                  <a:srgbClr val="000000"/>
                </a:solidFill>
                <a:effectLst/>
                <a:latin typeface="Algerian" panose="04020705040A02060702" pitchFamily="82" charset="0"/>
              </a:rPr>
              <a:t>• </a:t>
            </a:r>
            <a:r>
              <a:rPr lang="en-IN" b="1" i="0" u="none" strike="noStrike" dirty="0">
                <a:solidFill>
                  <a:srgbClr val="000000"/>
                </a:solidFill>
                <a:effectLst/>
                <a:latin typeface="Algerian" panose="04020705040A02060702" pitchFamily="82" charset="0"/>
              </a:rPr>
              <a:t>This project is made using java swing package using Netbeans IDE. Netbeans IDE.</a:t>
            </a:r>
          </a:p>
          <a:p>
            <a:pPr marL="0" indent="0">
              <a:buNone/>
            </a:pPr>
            <a:endParaRPr lang="en-IN" b="0" i="0" u="none" strike="noStrike" dirty="0">
              <a:solidFill>
                <a:srgbClr val="000000"/>
              </a:solidFill>
              <a:effectLst/>
              <a:latin typeface="Algerian" panose="04020705040A02060702" pitchFamily="82" charset="0"/>
            </a:endParaRPr>
          </a:p>
          <a:p>
            <a:r>
              <a:rPr lang="en-IN" b="0" i="0" u="none" strike="noStrike" dirty="0">
                <a:solidFill>
                  <a:srgbClr val="000000"/>
                </a:solidFill>
                <a:effectLst/>
                <a:latin typeface="Algerian" panose="04020705040A02060702" pitchFamily="82" charset="0"/>
              </a:rPr>
              <a:t>• </a:t>
            </a:r>
            <a:r>
              <a:rPr lang="en-IN" b="1" i="0" u="none" strike="noStrike" dirty="0">
                <a:solidFill>
                  <a:srgbClr val="000000"/>
                </a:solidFill>
                <a:effectLst/>
                <a:latin typeface="Algerian" panose="04020705040A02060702" pitchFamily="82" charset="0"/>
              </a:rPr>
              <a:t>User can organise and keep track of daily tasks in one application</a:t>
            </a:r>
            <a:endParaRPr lang="en-IN" b="0" i="0" u="none" strike="noStrike" dirty="0">
              <a:solidFill>
                <a:srgbClr val="000000"/>
              </a:solidFill>
              <a:effectLst/>
              <a:latin typeface="Algerian" panose="04020705040A02060702" pitchFamily="82" charset="0"/>
            </a:endParaRPr>
          </a:p>
          <a:p>
            <a:r>
              <a:rPr lang="en-IN" i="0" u="none" strike="noStrike" dirty="0">
                <a:solidFill>
                  <a:srgbClr val="080A12"/>
                </a:solidFill>
                <a:effectLst/>
                <a:latin typeface="Algerian" panose="04020705040A02060702" pitchFamily="82" charset="0"/>
              </a:rPr>
              <a:t>Comprehensive task management notification scheduling</a:t>
            </a:r>
          </a:p>
        </p:txBody>
      </p:sp>
    </p:spTree>
    <p:extLst>
      <p:ext uri="{BB962C8B-B14F-4D97-AF65-F5344CB8AC3E}">
        <p14:creationId xmlns:p14="http://schemas.microsoft.com/office/powerpoint/2010/main" val="81975058"/>
      </p:ext>
    </p:extLst>
  </p:cSld>
  <p:clrMapOvr>
    <a:masterClrMapping/>
  </p:clrMapOvr>
  <mc:AlternateContent xmlns:mc="http://schemas.openxmlformats.org/markup-compatibility/2006">
    <mc:Choice xmlns:p14="http://schemas.microsoft.com/office/powerpoint/2010/main" Requires="p14">
      <p:transition spd="slow" p14:dur="3400" advTm="90">
        <p14:reveal/>
      </p:transition>
    </mc:Choice>
    <mc:Fallback>
      <p:transition spd="slow" advTm="9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2776-2512-FABC-1ACF-300E46750DD5}"/>
              </a:ext>
            </a:extLst>
          </p:cNvPr>
          <p:cNvSpPr>
            <a:spLocks noGrp="1"/>
          </p:cNvSpPr>
          <p:nvPr>
            <p:ph type="title"/>
          </p:nvPr>
        </p:nvSpPr>
        <p:spPr>
          <a:xfrm>
            <a:off x="4035287" y="198783"/>
            <a:ext cx="2941984" cy="993913"/>
          </a:xfrm>
        </p:spPr>
        <p:txBody>
          <a:bodyPr>
            <a:normAutofit/>
          </a:bodyPr>
          <a:lstStyle/>
          <a:p>
            <a:r>
              <a:rPr lang="en-IN" u="sng" dirty="0">
                <a:latin typeface="Algerian" panose="04020705040A02060702" pitchFamily="82" charset="0"/>
              </a:rPr>
              <a:t>Key points</a:t>
            </a:r>
          </a:p>
        </p:txBody>
      </p:sp>
      <p:sp>
        <p:nvSpPr>
          <p:cNvPr id="3" name="Content Placeholder 2">
            <a:extLst>
              <a:ext uri="{FF2B5EF4-FFF2-40B4-BE49-F238E27FC236}">
                <a16:creationId xmlns:a16="http://schemas.microsoft.com/office/drawing/2014/main" id="{AC506B60-2DBB-2C21-B7CB-72519E9EEC3C}"/>
              </a:ext>
            </a:extLst>
          </p:cNvPr>
          <p:cNvSpPr>
            <a:spLocks noGrp="1"/>
          </p:cNvSpPr>
          <p:nvPr>
            <p:ph idx="1"/>
          </p:nvPr>
        </p:nvSpPr>
        <p:spPr>
          <a:xfrm>
            <a:off x="688257" y="1347018"/>
            <a:ext cx="10366093" cy="4513007"/>
          </a:xfrm>
        </p:spPr>
        <p:txBody>
          <a:bodyPr>
            <a:normAutofit/>
          </a:bodyPr>
          <a:lstStyle/>
          <a:p>
            <a:r>
              <a:rPr lang="en-IN" sz="2400" b="1" i="0" u="none" strike="noStrike" dirty="0">
                <a:solidFill>
                  <a:srgbClr val="000000"/>
                </a:solidFill>
                <a:effectLst/>
                <a:latin typeface="Algerian" panose="04020705040A02060702" pitchFamily="82" charset="0"/>
              </a:rPr>
              <a:t>This Java application was created using </a:t>
            </a:r>
            <a:r>
              <a:rPr lang="en-IN" sz="2400" b="1" i="0" u="none" strike="noStrike" dirty="0" err="1">
                <a:solidFill>
                  <a:srgbClr val="000000"/>
                </a:solidFill>
                <a:effectLst/>
                <a:latin typeface="Algerian" panose="04020705040A02060702" pitchFamily="82" charset="0"/>
              </a:rPr>
              <a:t>Intelli</a:t>
            </a:r>
            <a:r>
              <a:rPr lang="en-IN" sz="2400" b="1" i="0" u="none" strike="noStrike" dirty="0">
                <a:solidFill>
                  <a:srgbClr val="000000"/>
                </a:solidFill>
                <a:effectLst/>
                <a:latin typeface="Algerian" panose="04020705040A02060702" pitchFamily="82" charset="0"/>
              </a:rPr>
              <a:t> J . </a:t>
            </a:r>
          </a:p>
          <a:p>
            <a:endParaRPr lang="en-IN" sz="2400" b="1" i="0" u="none" strike="noStrike" dirty="0">
              <a:solidFill>
                <a:srgbClr val="000000"/>
              </a:solidFill>
              <a:effectLst/>
              <a:latin typeface="Algerian" panose="04020705040A02060702" pitchFamily="82" charset="0"/>
            </a:endParaRPr>
          </a:p>
          <a:p>
            <a:r>
              <a:rPr lang="en-IN" sz="2400" b="1" i="0" u="none" strike="noStrike" dirty="0">
                <a:solidFill>
                  <a:srgbClr val="000000"/>
                </a:solidFill>
                <a:effectLst/>
                <a:latin typeface="Algerian" panose="04020705040A02060702" pitchFamily="82" charset="0"/>
              </a:rPr>
              <a:t>Additional library was added for the support of JDBC (Required to setup the connection between the Database and Java Application). </a:t>
            </a:r>
          </a:p>
          <a:p>
            <a:endParaRPr lang="en-IN" b="1" dirty="0">
              <a:solidFill>
                <a:srgbClr val="000000"/>
              </a:solidFill>
              <a:latin typeface="Algerian" panose="04020705040A02060702" pitchFamily="82" charset="0"/>
            </a:endParaRPr>
          </a:p>
          <a:p>
            <a:r>
              <a:rPr lang="en-IN" sz="2400" b="1" i="0" u="none" strike="noStrike" dirty="0">
                <a:solidFill>
                  <a:srgbClr val="000000"/>
                </a:solidFill>
                <a:effectLst/>
                <a:latin typeface="Algerian" panose="04020705040A02060702" pitchFamily="82" charset="0"/>
              </a:rPr>
              <a:t>It diversifies 4 different kinds </a:t>
            </a:r>
            <a:r>
              <a:rPr lang="en-IN" b="1" dirty="0">
                <a:solidFill>
                  <a:srgbClr val="000000"/>
                </a:solidFill>
                <a:latin typeface="Algerian" panose="04020705040A02060702" pitchFamily="82" charset="0"/>
              </a:rPr>
              <a:t>of </a:t>
            </a:r>
            <a:r>
              <a:rPr lang="en-IN" sz="2400" b="1" i="0" u="none" strike="noStrike" dirty="0">
                <a:solidFill>
                  <a:srgbClr val="000000"/>
                </a:solidFill>
                <a:effectLst/>
                <a:latin typeface="Algerian" panose="04020705040A02060702" pitchFamily="82" charset="0"/>
              </a:rPr>
              <a:t>classes which works together to create a better user experience .</a:t>
            </a:r>
            <a:endParaRPr lang="en-IN" sz="2400" b="0" i="0" u="none" strike="noStrike" dirty="0">
              <a:solidFill>
                <a:srgbClr val="000000"/>
              </a:solidFill>
              <a:effectLst/>
              <a:latin typeface="Algerian" panose="04020705040A02060702" pitchFamily="82" charset="0"/>
            </a:endParaRPr>
          </a:p>
          <a:p>
            <a:pPr marL="0" indent="0">
              <a:buNone/>
            </a:pPr>
            <a:endParaRPr lang="en-IN" dirty="0"/>
          </a:p>
        </p:txBody>
      </p:sp>
    </p:spTree>
    <p:extLst>
      <p:ext uri="{BB962C8B-B14F-4D97-AF65-F5344CB8AC3E}">
        <p14:creationId xmlns:p14="http://schemas.microsoft.com/office/powerpoint/2010/main" val="1921977223"/>
      </p:ext>
    </p:extLst>
  </p:cSld>
  <p:clrMapOvr>
    <a:masterClrMapping/>
  </p:clrMapOvr>
  <mc:AlternateContent xmlns:mc="http://schemas.openxmlformats.org/markup-compatibility/2006">
    <mc:Choice xmlns:p14="http://schemas.microsoft.com/office/powerpoint/2010/main" Requires="p14">
      <p:transition spd="slow" p14:dur="3400" advTm="90">
        <p14:reveal/>
      </p:transition>
    </mc:Choice>
    <mc:Fallback>
      <p:transition spd="slow" advTm="9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192E-9E6C-41CD-711E-8DBDC16FB01D}"/>
              </a:ext>
            </a:extLst>
          </p:cNvPr>
          <p:cNvSpPr>
            <a:spLocks noGrp="1"/>
          </p:cNvSpPr>
          <p:nvPr>
            <p:ph type="title"/>
          </p:nvPr>
        </p:nvSpPr>
        <p:spPr>
          <a:xfrm>
            <a:off x="4424516" y="137651"/>
            <a:ext cx="2251587" cy="953729"/>
          </a:xfrm>
        </p:spPr>
        <p:txBody>
          <a:bodyPr>
            <a:noAutofit/>
          </a:bodyPr>
          <a:lstStyle/>
          <a:p>
            <a:r>
              <a:rPr lang="en-IN" u="sng" dirty="0">
                <a:latin typeface="Algerian" panose="04020705040A02060702" pitchFamily="82" charset="0"/>
              </a:rPr>
              <a:t>classes</a:t>
            </a:r>
            <a:r>
              <a:rPr lang="en-IN" dirty="0">
                <a:latin typeface="Algerian" panose="04020705040A02060702" pitchFamily="82" charset="0"/>
              </a:rPr>
              <a:t> </a:t>
            </a:r>
          </a:p>
        </p:txBody>
      </p:sp>
      <p:sp>
        <p:nvSpPr>
          <p:cNvPr id="3" name="Content Placeholder 2">
            <a:extLst>
              <a:ext uri="{FF2B5EF4-FFF2-40B4-BE49-F238E27FC236}">
                <a16:creationId xmlns:a16="http://schemas.microsoft.com/office/drawing/2014/main" id="{29F78EBA-118F-99B2-6E72-9C622C2D5AD1}"/>
              </a:ext>
            </a:extLst>
          </p:cNvPr>
          <p:cNvSpPr>
            <a:spLocks noGrp="1"/>
          </p:cNvSpPr>
          <p:nvPr>
            <p:ph idx="1"/>
          </p:nvPr>
        </p:nvSpPr>
        <p:spPr>
          <a:xfrm>
            <a:off x="1002889" y="1720645"/>
            <a:ext cx="9805983" cy="3523902"/>
          </a:xfrm>
        </p:spPr>
        <p:txBody>
          <a:bodyPr/>
          <a:lstStyle/>
          <a:p>
            <a:r>
              <a:rPr lang="en-IN" sz="2800" b="1" i="0" u="none" strike="noStrike" dirty="0">
                <a:solidFill>
                  <a:srgbClr val="000000"/>
                </a:solidFill>
                <a:effectLst/>
                <a:latin typeface="Algerian" panose="04020705040A02060702" pitchFamily="82" charset="0"/>
              </a:rPr>
              <a:t>Homepage class</a:t>
            </a:r>
            <a:endParaRPr lang="en-IN" sz="2800" b="0" i="0" u="none" strike="noStrike" dirty="0">
              <a:solidFill>
                <a:srgbClr val="000000"/>
              </a:solidFill>
              <a:effectLst/>
              <a:latin typeface="Algerian" panose="04020705040A02060702" pitchFamily="82" charset="0"/>
            </a:endParaRPr>
          </a:p>
          <a:p>
            <a:r>
              <a:rPr lang="en-IN" sz="2800" b="1" i="0" u="none" strike="noStrike" dirty="0">
                <a:solidFill>
                  <a:srgbClr val="000000"/>
                </a:solidFill>
                <a:effectLst/>
                <a:latin typeface="Algerian" panose="04020705040A02060702" pitchFamily="82" charset="0"/>
              </a:rPr>
              <a:t>Preferences class</a:t>
            </a:r>
            <a:endParaRPr lang="en-IN" sz="2800" b="0" i="0" u="none" strike="noStrike" dirty="0">
              <a:solidFill>
                <a:srgbClr val="000000"/>
              </a:solidFill>
              <a:effectLst/>
              <a:latin typeface="Algerian" panose="04020705040A02060702" pitchFamily="82" charset="0"/>
            </a:endParaRPr>
          </a:p>
          <a:p>
            <a:r>
              <a:rPr lang="en-IN" sz="2800" b="1" i="0" u="none" strike="noStrike" dirty="0">
                <a:solidFill>
                  <a:srgbClr val="000000"/>
                </a:solidFill>
                <a:effectLst/>
                <a:latin typeface="Algerian" panose="04020705040A02060702" pitchFamily="82" charset="0"/>
              </a:rPr>
              <a:t>Settings class</a:t>
            </a:r>
            <a:endParaRPr lang="en-IN" sz="2800" b="0" i="0" u="none" strike="noStrike" dirty="0">
              <a:solidFill>
                <a:srgbClr val="000000"/>
              </a:solidFill>
              <a:effectLst/>
              <a:latin typeface="Algerian" panose="04020705040A02060702" pitchFamily="82" charset="0"/>
            </a:endParaRPr>
          </a:p>
          <a:p>
            <a:r>
              <a:rPr lang="en-IN" sz="2800" b="1" i="0" u="none" strike="noStrike" dirty="0">
                <a:solidFill>
                  <a:srgbClr val="000000"/>
                </a:solidFill>
                <a:effectLst/>
                <a:latin typeface="Algerian" panose="04020705040A02060702" pitchFamily="82" charset="0"/>
              </a:rPr>
              <a:t>Database organisation class</a:t>
            </a:r>
            <a:endParaRPr lang="en-IN" sz="2800" b="0" i="0" u="none" strike="noStrike" dirty="0">
              <a:solidFill>
                <a:srgbClr val="000000"/>
              </a:solidFill>
              <a:effectLst/>
              <a:latin typeface="Algerian" panose="04020705040A02060702" pitchFamily="82" charset="0"/>
            </a:endParaRPr>
          </a:p>
          <a:p>
            <a:pPr marL="457200" lvl="1" indent="0">
              <a:buNone/>
            </a:pPr>
            <a:endParaRPr lang="en-IN" dirty="0"/>
          </a:p>
        </p:txBody>
      </p:sp>
    </p:spTree>
    <p:extLst>
      <p:ext uri="{BB962C8B-B14F-4D97-AF65-F5344CB8AC3E}">
        <p14:creationId xmlns:p14="http://schemas.microsoft.com/office/powerpoint/2010/main" val="3995587361"/>
      </p:ext>
    </p:extLst>
  </p:cSld>
  <p:clrMapOvr>
    <a:masterClrMapping/>
  </p:clrMapOvr>
  <mc:AlternateContent xmlns:mc="http://schemas.openxmlformats.org/markup-compatibility/2006">
    <mc:Choice xmlns:p14="http://schemas.microsoft.com/office/powerpoint/2010/main" Requires="p14">
      <p:transition spd="slow" p14:dur="3400" advTm="90">
        <p14:reveal/>
      </p:transition>
    </mc:Choice>
    <mc:Fallback>
      <p:transition spd="slow" advTm="9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94A73E-CB6D-1017-47CE-7DAD4A2241DE}"/>
              </a:ext>
            </a:extLst>
          </p:cNvPr>
          <p:cNvSpPr/>
          <p:nvPr/>
        </p:nvSpPr>
        <p:spPr>
          <a:xfrm>
            <a:off x="2011680" y="2645664"/>
            <a:ext cx="8206602" cy="923330"/>
          </a:xfrm>
          <a:prstGeom prst="rect">
            <a:avLst/>
          </a:prstGeom>
          <a:noFill/>
        </p:spPr>
        <p:txBody>
          <a:bodyPr wrap="square" lIns="91440" tIns="45720" rIns="91440" bIns="45720">
            <a:spAutoFit/>
          </a:bodyPr>
          <a:lstStyle/>
          <a:p>
            <a:pPr algn="ctr"/>
            <a:r>
              <a:rPr lang="en-IN"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lgerian" panose="04020705040A02060702" pitchFamily="82" charset="0"/>
              </a:rPr>
              <a:t>Snapshots of the code</a:t>
            </a:r>
            <a:endParaRPr lang="en-I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775471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9915-0B88-6410-C2C8-6D05CF73D167}"/>
              </a:ext>
            </a:extLst>
          </p:cNvPr>
          <p:cNvSpPr>
            <a:spLocks noGrp="1"/>
          </p:cNvSpPr>
          <p:nvPr>
            <p:ph type="title"/>
          </p:nvPr>
        </p:nvSpPr>
        <p:spPr>
          <a:xfrm>
            <a:off x="4323522" y="89452"/>
            <a:ext cx="4552122" cy="765313"/>
          </a:xfrm>
        </p:spPr>
        <p:txBody>
          <a:bodyPr>
            <a:normAutofit fontScale="90000"/>
          </a:bodyPr>
          <a:lstStyle/>
          <a:p>
            <a:r>
              <a:rPr lang="en-IN" u="sng" dirty="0">
                <a:latin typeface="Algerian" panose="04020705040A02060702" pitchFamily="82" charset="0"/>
              </a:rPr>
              <a:t>Code of the project </a:t>
            </a:r>
            <a:endParaRPr lang="en-US" u="sng" dirty="0">
              <a:latin typeface="Algerian" panose="04020705040A02060702" pitchFamily="82" charset="0"/>
            </a:endParaRPr>
          </a:p>
        </p:txBody>
      </p:sp>
      <p:pic>
        <p:nvPicPr>
          <p:cNvPr id="9" name="Content Placeholder 8">
            <a:extLst>
              <a:ext uri="{FF2B5EF4-FFF2-40B4-BE49-F238E27FC236}">
                <a16:creationId xmlns:a16="http://schemas.microsoft.com/office/drawing/2014/main" id="{B6FD6395-36A4-DA2F-3CBA-7186016A25B0}"/>
              </a:ext>
            </a:extLst>
          </p:cNvPr>
          <p:cNvPicPr>
            <a:picLocks noGrp="1" noChangeAspect="1"/>
          </p:cNvPicPr>
          <p:nvPr>
            <p:ph idx="1"/>
          </p:nvPr>
        </p:nvPicPr>
        <p:blipFill>
          <a:blip r:embed="rId2"/>
          <a:stretch>
            <a:fillRect/>
          </a:stretch>
        </p:blipFill>
        <p:spPr>
          <a:xfrm>
            <a:off x="0" y="766914"/>
            <a:ext cx="12192000" cy="6120581"/>
          </a:xfrm>
        </p:spPr>
      </p:pic>
    </p:spTree>
    <p:extLst>
      <p:ext uri="{BB962C8B-B14F-4D97-AF65-F5344CB8AC3E}">
        <p14:creationId xmlns:p14="http://schemas.microsoft.com/office/powerpoint/2010/main" val="3082391684"/>
      </p:ext>
    </p:extLst>
  </p:cSld>
  <p:clrMapOvr>
    <a:masterClrMapping/>
  </p:clrMapOvr>
  <mc:AlternateContent xmlns:mc="http://schemas.openxmlformats.org/markup-compatibility/2006">
    <mc:Choice xmlns:p14="http://schemas.microsoft.com/office/powerpoint/2010/main" Requires="p14">
      <p:transition spd="slow" p14:dur="3400" advTm="90">
        <p14:reveal/>
      </p:transition>
    </mc:Choice>
    <mc:Fallback>
      <p:transition spd="slow" advTm="9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32D872-4604-3D11-91DF-B2405128AF19}"/>
              </a:ext>
            </a:extLst>
          </p:cNvPr>
          <p:cNvSpPr/>
          <p:nvPr/>
        </p:nvSpPr>
        <p:spPr>
          <a:xfrm>
            <a:off x="2767584" y="1543610"/>
            <a:ext cx="7412736" cy="1754326"/>
          </a:xfrm>
          <a:prstGeom prst="rect">
            <a:avLst/>
          </a:prstGeom>
          <a:noFill/>
        </p:spPr>
        <p:txBody>
          <a:bodyPr wrap="square" lIns="91440" tIns="45720" rIns="91440" bIns="45720">
            <a:spAutoFit/>
          </a:bodyPr>
          <a:lstStyle/>
          <a:p>
            <a:pPr algn="ctr"/>
            <a:r>
              <a:rPr lang="en-US" sz="5400" b="1" u="sng" cap="none" spc="50" dirty="0" err="1">
                <a:ln w="0"/>
                <a:solidFill>
                  <a:schemeClr val="bg2"/>
                </a:solidFill>
                <a:effectLst>
                  <a:innerShdw blurRad="63500" dist="50800" dir="13500000">
                    <a:srgbClr val="000000">
                      <a:alpha val="50000"/>
                    </a:srgbClr>
                  </a:innerShdw>
                </a:effectLst>
                <a:latin typeface="Algerian" panose="04020705040A02060702" pitchFamily="82" charset="0"/>
              </a:rPr>
              <a:t>CreatE</a:t>
            </a:r>
            <a:r>
              <a:rPr lang="en-US" sz="5400" b="1" u="sng" cap="none" spc="50" dirty="0">
                <a:ln w="0"/>
                <a:solidFill>
                  <a:schemeClr val="bg2"/>
                </a:solidFill>
                <a:effectLst>
                  <a:innerShdw blurRad="63500" dist="50800" dir="13500000">
                    <a:srgbClr val="000000">
                      <a:alpha val="50000"/>
                    </a:srgbClr>
                  </a:innerShdw>
                </a:effectLst>
                <a:latin typeface="Algerian" panose="04020705040A02060702" pitchFamily="82" charset="0"/>
              </a:rPr>
              <a:t> the main panel</a:t>
            </a:r>
            <a:endParaRPr lang="en-IN" sz="5400" b="1" cap="none" spc="50" dirty="0">
              <a:ln w="0"/>
              <a:solidFill>
                <a:schemeClr val="bg2"/>
              </a:solidFill>
              <a:effectLst>
                <a:innerShdw blurRad="63500" dist="50800" dir="13500000">
                  <a:srgbClr val="000000">
                    <a:alpha val="50000"/>
                  </a:srgbClr>
                </a:innerShdw>
              </a:effectLst>
            </a:endParaRPr>
          </a:p>
        </p:txBody>
      </p:sp>
      <p:sp>
        <p:nvSpPr>
          <p:cNvPr id="6" name="Rectangle 5">
            <a:extLst>
              <a:ext uri="{FF2B5EF4-FFF2-40B4-BE49-F238E27FC236}">
                <a16:creationId xmlns:a16="http://schemas.microsoft.com/office/drawing/2014/main" id="{E0865221-74D4-CB92-C528-CE947F177D24}"/>
              </a:ext>
            </a:extLst>
          </p:cNvPr>
          <p:cNvSpPr/>
          <p:nvPr/>
        </p:nvSpPr>
        <p:spPr>
          <a:xfrm>
            <a:off x="1645920" y="3297936"/>
            <a:ext cx="9168384" cy="923330"/>
          </a:xfrm>
          <a:prstGeom prst="rect">
            <a:avLst/>
          </a:prstGeom>
          <a:noFill/>
        </p:spPr>
        <p:txBody>
          <a:bodyPr wrap="square" lIns="91440" tIns="45720" rIns="91440" bIns="45720">
            <a:spAutoFit/>
          </a:bodyPr>
          <a:lstStyle/>
          <a:p>
            <a:pPr algn="ctr"/>
            <a:r>
              <a:rPr lang="en-US" sz="5400" b="1" u="sng" cap="none" spc="50" dirty="0">
                <a:ln w="0"/>
                <a:solidFill>
                  <a:schemeClr val="bg2"/>
                </a:solidFill>
                <a:effectLst>
                  <a:innerShdw blurRad="63500" dist="50800" dir="13500000">
                    <a:srgbClr val="000000">
                      <a:alpha val="50000"/>
                    </a:srgbClr>
                  </a:innerShdw>
                </a:effectLst>
                <a:latin typeface="Algerian" panose="04020705040A02060702" pitchFamily="82" charset="0"/>
              </a:rPr>
              <a:t>          and set its layout</a:t>
            </a:r>
            <a:endParaRPr lang="en-IN"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4787718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39B8-3FDB-DC84-6E4E-A674DBC53323}"/>
              </a:ext>
            </a:extLst>
          </p:cNvPr>
          <p:cNvSpPr>
            <a:spLocks noGrp="1"/>
          </p:cNvSpPr>
          <p:nvPr>
            <p:ph type="title"/>
          </p:nvPr>
        </p:nvSpPr>
        <p:spPr>
          <a:xfrm>
            <a:off x="1936955" y="268358"/>
            <a:ext cx="9110455" cy="798442"/>
          </a:xfrm>
        </p:spPr>
        <p:txBody>
          <a:bodyPr>
            <a:normAutofit fontScale="90000"/>
          </a:bodyPr>
          <a:lstStyle/>
          <a:p>
            <a:r>
              <a:rPr lang="en-US" sz="3600" u="sng" dirty="0">
                <a:latin typeface="Algerian" panose="04020705040A02060702" pitchFamily="82" charset="0"/>
              </a:rPr>
              <a:t>Create the main panel and set its layout</a:t>
            </a:r>
            <a:endParaRPr lang="en-IN"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6D0088F5-9989-8105-4B21-1777804A8702}"/>
              </a:ext>
            </a:extLst>
          </p:cNvPr>
          <p:cNvPicPr>
            <a:picLocks noGrp="1" noChangeAspect="1"/>
          </p:cNvPicPr>
          <p:nvPr>
            <p:ph idx="1"/>
          </p:nvPr>
        </p:nvPicPr>
        <p:blipFill>
          <a:blip r:embed="rId2"/>
          <a:stretch>
            <a:fillRect/>
          </a:stretch>
        </p:blipFill>
        <p:spPr>
          <a:xfrm>
            <a:off x="98323" y="875070"/>
            <a:ext cx="11965857" cy="5982929"/>
          </a:xfrm>
        </p:spPr>
      </p:pic>
    </p:spTree>
    <p:extLst>
      <p:ext uri="{BB962C8B-B14F-4D97-AF65-F5344CB8AC3E}">
        <p14:creationId xmlns:p14="http://schemas.microsoft.com/office/powerpoint/2010/main" val="3157262151"/>
      </p:ext>
    </p:extLst>
  </p:cSld>
  <p:clrMapOvr>
    <a:masterClrMapping/>
  </p:clrMapOvr>
  <mc:AlternateContent xmlns:mc="http://schemas.openxmlformats.org/markup-compatibility/2006">
    <mc:Choice xmlns:p14="http://schemas.microsoft.com/office/powerpoint/2010/main" Requires="p14">
      <p:transition spd="slow" p14:dur="3400" advTm="90">
        <p14:reveal/>
      </p:transition>
    </mc:Choice>
    <mc:Fallback>
      <p:transition spd="slow" advTm="90">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171</TotalTime>
  <Words>815</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Algerian</vt:lpstr>
      <vt:lpstr>Angsana New</vt:lpstr>
      <vt:lpstr>Arial</vt:lpstr>
      <vt:lpstr>Calibri</vt:lpstr>
      <vt:lpstr>Californian FB</vt:lpstr>
      <vt:lpstr>Sitka Display Semibold</vt:lpstr>
      <vt:lpstr>Söhne</vt:lpstr>
      <vt:lpstr>Tw Cen MT</vt:lpstr>
      <vt:lpstr>Wingdings</vt:lpstr>
      <vt:lpstr>Droplet</vt:lpstr>
      <vt:lpstr>Course Title: PROGRAMMING IN JAVA   Course Code: CSE 310  </vt:lpstr>
      <vt:lpstr>Contents:</vt:lpstr>
      <vt:lpstr>Introduction </vt:lpstr>
      <vt:lpstr>Key points</vt:lpstr>
      <vt:lpstr>classes </vt:lpstr>
      <vt:lpstr>PowerPoint Presentation</vt:lpstr>
      <vt:lpstr>Code of the project </vt:lpstr>
      <vt:lpstr>PowerPoint Presentation</vt:lpstr>
      <vt:lpstr>Create the main panel and set its layout</vt:lpstr>
      <vt:lpstr>code</vt:lpstr>
      <vt:lpstr> Setting the frame to be visible</vt:lpstr>
      <vt:lpstr>                       </vt:lpstr>
      <vt:lpstr>PowerPoint Presentation</vt:lpstr>
      <vt:lpstr>PowerPoint Presentation</vt:lpstr>
      <vt:lpstr>Applications of Daily task scheduler:</vt:lpstr>
      <vt:lpstr>Explanation of the code</vt:lpstr>
      <vt:lpstr>PowerPoint Presentation</vt:lpstr>
      <vt:lpstr>Future Scopes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PROGRAMMING IN JAVA   Course Code: CSE 310</dc:title>
  <dc:creator>SRIPERUMBUDUR</dc:creator>
  <cp:lastModifiedBy>Mehreen</cp:lastModifiedBy>
  <cp:revision>4</cp:revision>
  <dcterms:created xsi:type="dcterms:W3CDTF">2023-04-25T03:52:37Z</dcterms:created>
  <dcterms:modified xsi:type="dcterms:W3CDTF">2023-04-25T18:52:21Z</dcterms:modified>
</cp:coreProperties>
</file>