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62" r:id="rId2"/>
    <p:sldId id="363" r:id="rId3"/>
    <p:sldId id="369" r:id="rId4"/>
    <p:sldId id="387" r:id="rId5"/>
    <p:sldId id="431" r:id="rId6"/>
    <p:sldId id="425" r:id="rId7"/>
    <p:sldId id="396" r:id="rId8"/>
    <p:sldId id="418" r:id="rId9"/>
    <p:sldId id="432" r:id="rId10"/>
    <p:sldId id="422" r:id="rId11"/>
    <p:sldId id="423" r:id="rId12"/>
    <p:sldId id="426" r:id="rId13"/>
    <p:sldId id="427" r:id="rId14"/>
    <p:sldId id="428" r:id="rId15"/>
    <p:sldId id="424" r:id="rId16"/>
    <p:sldId id="430" r:id="rId17"/>
    <p:sldId id="410" r:id="rId18"/>
  </p:sldIdLst>
  <p:sldSz cx="12192000" cy="6858000"/>
  <p:notesSz cx="6858000" cy="9144000"/>
  <p:custDataLst>
    <p:tags r:id="rId2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9D9D9"/>
    <a:srgbClr val="FFF265"/>
    <a:srgbClr val="FCF265"/>
    <a:srgbClr val="FCF565"/>
    <a:srgbClr val="FFF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ags" Target="tags/tag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703027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  <a:t>2025/7/3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7636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1430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985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64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6289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58561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线连接符 1">
            <a:extLst>
              <a:ext uri="{FF2B5EF4-FFF2-40B4-BE49-F238E27FC236}">
                <a16:creationId xmlns:a16="http://schemas.microsoft.com/office/drawing/2014/main" id="{893B3CC7-0C85-BA4C-936C-BCCD3D359D1F}"/>
              </a:ext>
            </a:extLst>
          </p:cNvPr>
          <p:cNvCxnSpPr/>
          <p:nvPr userDrawn="1"/>
        </p:nvCxnSpPr>
        <p:spPr>
          <a:xfrm>
            <a:off x="4065104" y="544886"/>
            <a:ext cx="8126896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9F888F22-F74D-3C42-A9C5-7DE50B72B864}"/>
              </a:ext>
            </a:extLst>
          </p:cNvPr>
          <p:cNvSpPr/>
          <p:nvPr userDrawn="1"/>
        </p:nvSpPr>
        <p:spPr>
          <a:xfrm>
            <a:off x="10720" y="377169"/>
            <a:ext cx="1042828" cy="325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2F12F3-2551-8548-A1CE-EABFD5CEF440}"/>
              </a:ext>
            </a:extLst>
          </p:cNvPr>
          <p:cNvSpPr/>
          <p:nvPr userDrawn="1"/>
        </p:nvSpPr>
        <p:spPr>
          <a:xfrm>
            <a:off x="230565" y="177980"/>
            <a:ext cx="684531" cy="64696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6D0A54F-83F8-AD42-A3A9-B731B5A00E8D}"/>
              </a:ext>
            </a:extLst>
          </p:cNvPr>
          <p:cNvSpPr txBox="1"/>
          <p:nvPr userDrawn="1"/>
        </p:nvSpPr>
        <p:spPr>
          <a:xfrm>
            <a:off x="359311" y="342019"/>
            <a:ext cx="466794" cy="369332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pPr algn="ctr"/>
            <a:fld id="{77088EE3-F96F-214F-9CC7-F9A02C5E88A6}" type="slidenum">
              <a:rPr kumimoji="1" lang="en-US" altLang="en-US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pPr algn="ctr"/>
              <a:t>‹#›</a:t>
            </a:fld>
            <a:endParaRPr kumimoji="1" lang="zh-CN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2436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647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84221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81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2802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457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60" r:id="rId4"/>
    <p:sldLayoutId id="2147483655" r:id="rId5"/>
  </p:sldLayoutIdLst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7F53C3B8-8980-534E-94D7-7353EAC56D7D}"/>
              </a:ext>
            </a:extLst>
          </p:cNvPr>
          <p:cNvCxnSpPr/>
          <p:nvPr/>
        </p:nvCxnSpPr>
        <p:spPr>
          <a:xfrm>
            <a:off x="2915920" y="6319520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7B1D1561-FC0B-9A48-ADB1-DD44F6D53F86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29F047-EC66-D9C9-6BAB-2019100BB4C6}"/>
              </a:ext>
            </a:extLst>
          </p:cNvPr>
          <p:cNvSpPr txBox="1">
            <a:spLocks/>
          </p:cNvSpPr>
          <p:nvPr/>
        </p:nvSpPr>
        <p:spPr>
          <a:xfrm>
            <a:off x="777104" y="2230587"/>
            <a:ext cx="9141097" cy="73368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                      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3600" err="1"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-Dac</a:t>
            </a:r>
            <a:endParaRPr lang="en-IN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0F110D-12A2-B785-FE2B-6C036E85EE98}"/>
              </a:ext>
            </a:extLst>
          </p:cNvPr>
          <p:cNvSpPr txBox="1"/>
          <p:nvPr/>
        </p:nvSpPr>
        <p:spPr>
          <a:xfrm>
            <a:off x="3823025" y="3466094"/>
            <a:ext cx="6100762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/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Namrata Godse             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Himanshu Dapurkar       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Prajwal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Hattewar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Saurav Deshmukh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Sayali </a:t>
            </a:r>
            <a:r>
              <a:rPr lang="en-US" sz="16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Thomare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9FB4D1-DF3A-25AA-FE01-77A97266C933}"/>
              </a:ext>
            </a:extLst>
          </p:cNvPr>
          <p:cNvSpPr txBox="1"/>
          <p:nvPr/>
        </p:nvSpPr>
        <p:spPr>
          <a:xfrm>
            <a:off x="7364940" y="3731016"/>
            <a:ext cx="14349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250245920031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250245920032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250245920064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250245920078</a:t>
            </a:r>
          </a:p>
          <a:p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250245920079</a:t>
            </a:r>
            <a:endParaRPr lang="en-IN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AED96DC4-4B61-891F-1129-8951AD89A5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8956" y="405412"/>
            <a:ext cx="1459201" cy="1294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8EA49A2-A09A-EE4C-D11B-44F04CD2E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8601" y="555585"/>
            <a:ext cx="2363501" cy="933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2F8CA6A-1644-F6B5-25BC-09345955333E}"/>
              </a:ext>
            </a:extLst>
          </p:cNvPr>
          <p:cNvSpPr txBox="1"/>
          <p:nvPr/>
        </p:nvSpPr>
        <p:spPr>
          <a:xfrm>
            <a:off x="5589033" y="3083772"/>
            <a:ext cx="17105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509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split orient="vert"/>
      </p:transition>
    </mc:Choice>
    <mc:Fallback xmlns="">
      <p:transition spd="slow" advTm="3000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BB6BC-1072-9FD6-FDFB-FBF2B418A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6B38E36-FFDD-88BB-0E1A-FF67BBA90E08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FB067C-80E3-CCA4-92DF-DC2E516D2234}"/>
              </a:ext>
            </a:extLst>
          </p:cNvPr>
          <p:cNvSpPr txBox="1"/>
          <p:nvPr/>
        </p:nvSpPr>
        <p:spPr>
          <a:xfrm>
            <a:off x="5475984" y="6194575"/>
            <a:ext cx="1446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Class Diagram</a:t>
            </a:r>
            <a:endParaRPr lang="en-IN" sz="1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AFFD8-67A0-49AE-6032-8C2216780A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490" y="678729"/>
            <a:ext cx="10291020" cy="551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389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92C12-E3EE-AEBB-47C9-FF74C2328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D2FDED2-54C2-B188-C3A7-B20CAED704EA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EE425B-9419-9876-8037-29B162FB9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999" y="2517065"/>
            <a:ext cx="3632918" cy="36329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7F1EC9-B921-E425-C069-96FBDA839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5670" y="2451077"/>
            <a:ext cx="3632918" cy="3632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0428B4-AC8B-E7FC-AAB1-3F871AABFF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32" y="2517065"/>
            <a:ext cx="3632918" cy="36329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3336F04-7FFA-E949-52B9-287A54781E8E}"/>
              </a:ext>
            </a:extLst>
          </p:cNvPr>
          <p:cNvSpPr txBox="1"/>
          <p:nvPr/>
        </p:nvSpPr>
        <p:spPr>
          <a:xfrm>
            <a:off x="3890917" y="1150039"/>
            <a:ext cx="4657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7CF002-FB95-68D6-8BC1-E26B2C762E9F}"/>
              </a:ext>
            </a:extLst>
          </p:cNvPr>
          <p:cNvSpPr txBox="1"/>
          <p:nvPr/>
        </p:nvSpPr>
        <p:spPr>
          <a:xfrm>
            <a:off x="2474640" y="4355128"/>
            <a:ext cx="749327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" dirty="0" err="1">
                <a:highlight>
                  <a:srgbClr val="D9D9D9"/>
                </a:highlight>
              </a:rPr>
              <a:t>bloodUnit</a:t>
            </a:r>
            <a:endParaRPr lang="en-IN" sz="600" dirty="0">
              <a:highlight>
                <a:srgbClr val="D9D9D9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923051-2F08-2734-11BB-5AA0640A8361}"/>
              </a:ext>
            </a:extLst>
          </p:cNvPr>
          <p:cNvSpPr txBox="1"/>
          <p:nvPr/>
        </p:nvSpPr>
        <p:spPr>
          <a:xfrm>
            <a:off x="6003705" y="3429000"/>
            <a:ext cx="200963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highlight>
                  <a:srgbClr val="D9D9D9"/>
                </a:highlight>
              </a:rPr>
              <a:t>extend</a:t>
            </a:r>
          </a:p>
        </p:txBody>
      </p:sp>
    </p:spTree>
    <p:extLst>
      <p:ext uri="{BB962C8B-B14F-4D97-AF65-F5344CB8AC3E}">
        <p14:creationId xmlns:p14="http://schemas.microsoft.com/office/powerpoint/2010/main" val="4111987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01D59EC4-5934-CC6B-EE5D-0A4BEFBD5F52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D9A366-16D8-6F03-A0D0-24605B82C7A1}"/>
              </a:ext>
            </a:extLst>
          </p:cNvPr>
          <p:cNvSpPr txBox="1"/>
          <p:nvPr/>
        </p:nvSpPr>
        <p:spPr>
          <a:xfrm>
            <a:off x="4315142" y="1150039"/>
            <a:ext cx="35617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AC447B-3995-13F9-965A-DD1CB73CBAB5}"/>
              </a:ext>
            </a:extLst>
          </p:cNvPr>
          <p:cNvSpPr txBox="1"/>
          <p:nvPr/>
        </p:nvSpPr>
        <p:spPr>
          <a:xfrm>
            <a:off x="1663959" y="2305615"/>
            <a:ext cx="8864082" cy="3246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with role selection (Donor/Requester)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Blood request system with GPS-based routing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Inventory management for blood banks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Automated donor reminders every 3 months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Real-time blood availability display</a:t>
            </a: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2297DA7B-278C-A82C-D516-68683BE29F4E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5D7D16A7-F06E-981B-DECD-117373208AB4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62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1BE430-FCE6-A8F3-D1A6-36DE11ABF66D}"/>
              </a:ext>
            </a:extLst>
          </p:cNvPr>
          <p:cNvSpPr txBox="1"/>
          <p:nvPr/>
        </p:nvSpPr>
        <p:spPr>
          <a:xfrm>
            <a:off x="3196902" y="963953"/>
            <a:ext cx="6606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A6D57F-69BA-36C3-B0A2-5F121689F58A}"/>
              </a:ext>
            </a:extLst>
          </p:cNvPr>
          <p:cNvSpPr txBox="1"/>
          <p:nvPr/>
        </p:nvSpPr>
        <p:spPr>
          <a:xfrm>
            <a:off x="2017745" y="1889363"/>
            <a:ext cx="8964386" cy="38928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1. User registration/login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2. Select donor/requester role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3. Request blood by group and location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4. Donor info managed and stored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5. Blood banks fulfill valid requests</a:t>
            </a:r>
          </a:p>
          <a:p>
            <a:pPr>
              <a:lnSpc>
                <a:spcPct val="150000"/>
              </a:lnSpc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6. Reminder to donor after 3 months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E8CC0BC9-9D52-581A-72B7-75A653EF96EF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8C06D612-A558-168D-6C2D-3DB6CAFA3D3E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0C7B761E-E6FD-A466-A2F5-FC11C14E2E5E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18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F52ED6E-9B37-934A-749E-B4075F5738D0}"/>
              </a:ext>
            </a:extLst>
          </p:cNvPr>
          <p:cNvSpPr txBox="1"/>
          <p:nvPr/>
        </p:nvSpPr>
        <p:spPr>
          <a:xfrm>
            <a:off x="2593910" y="984380"/>
            <a:ext cx="80616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BC1FBB-0C40-7EDD-556C-42C05A7B9BAD}"/>
              </a:ext>
            </a:extLst>
          </p:cNvPr>
          <p:cNvSpPr txBox="1"/>
          <p:nvPr/>
        </p:nvSpPr>
        <p:spPr>
          <a:xfrm>
            <a:off x="1800345" y="2358210"/>
            <a:ext cx="6326158" cy="221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3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Fast Performance </a:t>
            </a:r>
          </a:p>
          <a:p>
            <a:pPr>
              <a:lnSpc>
                <a:spcPct val="150000"/>
              </a:lnSpc>
            </a:pPr>
            <a:r>
              <a:rPr lang="en-IN" sz="3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High Scalability</a:t>
            </a:r>
          </a:p>
          <a:p>
            <a:pPr>
              <a:lnSpc>
                <a:spcPct val="150000"/>
              </a:lnSpc>
            </a:pPr>
            <a:r>
              <a:rPr lang="en-IN" sz="32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Secure Data Handling</a:t>
            </a:r>
          </a:p>
        </p:txBody>
      </p:sp>
      <p:sp>
        <p:nvSpPr>
          <p:cNvPr id="11" name="文本框 1">
            <a:extLst>
              <a:ext uri="{FF2B5EF4-FFF2-40B4-BE49-F238E27FC236}">
                <a16:creationId xmlns:a16="http://schemas.microsoft.com/office/drawing/2014/main" id="{11FA8B8D-81F2-DC85-BF9B-FAA1B38E1A91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12" name="矩形 6">
            <a:extLst>
              <a:ext uri="{FF2B5EF4-FFF2-40B4-BE49-F238E27FC236}">
                <a16:creationId xmlns:a16="http://schemas.microsoft.com/office/drawing/2014/main" id="{98EEB45E-FBD2-5F38-B7BF-B2A4050E7580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5">
            <a:extLst>
              <a:ext uri="{FF2B5EF4-FFF2-40B4-BE49-F238E27FC236}">
                <a16:creationId xmlns:a16="http://schemas.microsoft.com/office/drawing/2014/main" id="{1E6C9D81-DCD7-E031-C048-F262229E1007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212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56438-174A-29A7-0252-F95291DF7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4B4E5A18-8089-4025-58C4-1247B1AEFDD5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pic>
        <p:nvPicPr>
          <p:cNvPr id="2052" name="Picture 4" descr="Insights About Asp.Net Core 2.0 » Smart Sight Innovations">
            <a:extLst>
              <a:ext uri="{FF2B5EF4-FFF2-40B4-BE49-F238E27FC236}">
                <a16:creationId xmlns:a16="http://schemas.microsoft.com/office/drawing/2014/main" id="{85E2DAC4-62DA-D7E0-B909-AEBCD16E6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065" y="2598574"/>
            <a:ext cx="2733870" cy="2733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MySQL Logo icon in Windows 11 Color Style">
            <a:extLst>
              <a:ext uri="{FF2B5EF4-FFF2-40B4-BE49-F238E27FC236}">
                <a16:creationId xmlns:a16="http://schemas.microsoft.com/office/drawing/2014/main" id="{5E9F59B3-4995-8940-89C2-145BBE481E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437" y="3275363"/>
            <a:ext cx="3265714" cy="3265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3C9D25-35C8-8760-88C8-A152E984968D}"/>
              </a:ext>
            </a:extLst>
          </p:cNvPr>
          <p:cNvSpPr txBox="1"/>
          <p:nvPr/>
        </p:nvSpPr>
        <p:spPr>
          <a:xfrm>
            <a:off x="3868183" y="1036030"/>
            <a:ext cx="44556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pic>
        <p:nvPicPr>
          <p:cNvPr id="5" name="Picture 4" descr="A blue and black logo&#10;&#10;AI-generated content may be incorrect.">
            <a:extLst>
              <a:ext uri="{FF2B5EF4-FFF2-40B4-BE49-F238E27FC236}">
                <a16:creationId xmlns:a16="http://schemas.microsoft.com/office/drawing/2014/main" id="{650888DE-EB1E-CADD-F064-331E4FC40F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110" y="1805471"/>
            <a:ext cx="2509935" cy="2509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509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0FD854-DAB2-8180-86FB-DFB90DB39C0B}"/>
              </a:ext>
            </a:extLst>
          </p:cNvPr>
          <p:cNvSpPr txBox="1"/>
          <p:nvPr/>
        </p:nvSpPr>
        <p:spPr>
          <a:xfrm>
            <a:off x="1327278" y="2502265"/>
            <a:ext cx="9608199" cy="1953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BloodLine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bridges the gap between donors and those in need.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Easy, quick, and location-based system.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scalability possible.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69769C5-4854-1E0F-F67F-3DF313FDEB54}"/>
              </a:ext>
            </a:extLst>
          </p:cNvPr>
          <p:cNvSpPr txBox="1"/>
          <p:nvPr/>
        </p:nvSpPr>
        <p:spPr>
          <a:xfrm>
            <a:off x="3229172" y="1163556"/>
            <a:ext cx="610688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5" name="文本框 1">
            <a:extLst>
              <a:ext uri="{FF2B5EF4-FFF2-40B4-BE49-F238E27FC236}">
                <a16:creationId xmlns:a16="http://schemas.microsoft.com/office/drawing/2014/main" id="{11375F89-BBF8-7974-23C3-738EEC848ACC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6" name="矩形 6">
            <a:extLst>
              <a:ext uri="{FF2B5EF4-FFF2-40B4-BE49-F238E27FC236}">
                <a16:creationId xmlns:a16="http://schemas.microsoft.com/office/drawing/2014/main" id="{B37F5781-610C-81F9-857A-50760B2A8923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" name="直线连接符 5">
            <a:extLst>
              <a:ext uri="{FF2B5EF4-FFF2-40B4-BE49-F238E27FC236}">
                <a16:creationId xmlns:a16="http://schemas.microsoft.com/office/drawing/2014/main" id="{0ECB8F50-12A5-775A-EEDA-4FC82799BCB7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7425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500970-7C76-850A-A2B5-7A529C1A69AB}"/>
              </a:ext>
            </a:extLst>
          </p:cNvPr>
          <p:cNvSpPr/>
          <p:nvPr/>
        </p:nvSpPr>
        <p:spPr>
          <a:xfrm rot="1605924">
            <a:off x="277732" y="-2576384"/>
            <a:ext cx="12100775" cy="646593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969F004B-2A89-2F33-629C-6E112F2EBECD}"/>
              </a:ext>
            </a:extLst>
          </p:cNvPr>
          <p:cNvSpPr/>
          <p:nvPr/>
        </p:nvSpPr>
        <p:spPr>
          <a:xfrm rot="8661090">
            <a:off x="6443373" y="3909136"/>
            <a:ext cx="8820598" cy="3969455"/>
          </a:xfrm>
          <a:prstGeom prst="triangle">
            <a:avLst>
              <a:gd name="adj" fmla="val 49436"/>
            </a:avLst>
          </a:prstGeom>
          <a:solidFill>
            <a:srgbClr val="FFF265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文本框 13">
            <a:extLst>
              <a:ext uri="{FF2B5EF4-FFF2-40B4-BE49-F238E27FC236}">
                <a16:creationId xmlns:a16="http://schemas.microsoft.com/office/drawing/2014/main" id="{4BD33799-2DE2-32D9-BE29-F5F46A2D4D4E}"/>
              </a:ext>
            </a:extLst>
          </p:cNvPr>
          <p:cNvSpPr txBox="1"/>
          <p:nvPr/>
        </p:nvSpPr>
        <p:spPr>
          <a:xfrm>
            <a:off x="5620187" y="2191547"/>
            <a:ext cx="4636206" cy="1015663"/>
          </a:xfrm>
          <a:prstGeom prst="rect">
            <a:avLst/>
          </a:prstGeom>
          <a:noFill/>
        </p:spPr>
        <p:txBody>
          <a:bodyPr wrap="none" rtlCol="0">
            <a:normAutofit/>
          </a:bodyPr>
          <a:lstStyle/>
          <a:p>
            <a:r>
              <a:rPr kumimoji="1" lang="en-US" altLang="zh-CN" sz="6000" b="1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THANK</a:t>
            </a:r>
            <a:r>
              <a:rPr kumimoji="1" lang="en-US" altLang="en-US" sz="6000" b="1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 </a:t>
            </a:r>
            <a:r>
              <a:rPr kumimoji="1" lang="en-US" altLang="zh-CN" sz="6000" b="1">
                <a:solidFill>
                  <a:schemeClr val="bg1"/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YOU</a:t>
            </a:r>
            <a:endParaRPr kumimoji="1" lang="zh-CN" altLang="en-US" sz="6000" b="1">
              <a:solidFill>
                <a:schemeClr val="bg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31F1AC1-ED17-0841-B471-B73DC148BE85}"/>
              </a:ext>
            </a:extLst>
          </p:cNvPr>
          <p:cNvSpPr txBox="1"/>
          <p:nvPr/>
        </p:nvSpPr>
        <p:spPr>
          <a:xfrm>
            <a:off x="2492837" y="587390"/>
            <a:ext cx="4253196" cy="10058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en-US" altLang="en-US" sz="4400" b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Table of contents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A5B03C4-D468-3944-891C-5ED90C7E66BE}"/>
              </a:ext>
            </a:extLst>
          </p:cNvPr>
          <p:cNvSpPr txBox="1"/>
          <p:nvPr/>
        </p:nvSpPr>
        <p:spPr>
          <a:xfrm>
            <a:off x="2545751" y="1591594"/>
            <a:ext cx="3892369" cy="44040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zh-CN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Title of project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Problem definition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Objective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Entity-Relation Diagram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Data Flow Diagram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kumimoji="1" lang="en-US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Class Diagram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5303A1D-A1AA-564B-8C19-318BB02EA2C9}"/>
              </a:ext>
            </a:extLst>
          </p:cNvPr>
          <p:cNvSpPr/>
          <p:nvPr/>
        </p:nvSpPr>
        <p:spPr>
          <a:xfrm>
            <a:off x="10944376" y="3708038"/>
            <a:ext cx="1031155" cy="3149962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E94F73F6-C798-1F42-A113-B128D6690A45}"/>
              </a:ext>
            </a:extLst>
          </p:cNvPr>
          <p:cNvCxnSpPr/>
          <p:nvPr/>
        </p:nvCxnSpPr>
        <p:spPr>
          <a:xfrm>
            <a:off x="2915920" y="6319520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>
            <a:extLst>
              <a:ext uri="{FF2B5EF4-FFF2-40B4-BE49-F238E27FC236}">
                <a16:creationId xmlns:a16="http://schemas.microsoft.com/office/drawing/2014/main" id="{99C7674D-5BC0-414E-A8FF-AA3B50974230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乘 26">
            <a:extLst>
              <a:ext uri="{FF2B5EF4-FFF2-40B4-BE49-F238E27FC236}">
                <a16:creationId xmlns:a16="http://schemas.microsoft.com/office/drawing/2014/main" id="{47BF6B47-9962-3F40-B12F-A310B107D6A1}"/>
              </a:ext>
            </a:extLst>
          </p:cNvPr>
          <p:cNvSpPr/>
          <p:nvPr/>
        </p:nvSpPr>
        <p:spPr>
          <a:xfrm>
            <a:off x="10535761" y="4963810"/>
            <a:ext cx="817230" cy="817230"/>
          </a:xfrm>
          <a:prstGeom prst="mathMultiply">
            <a:avLst>
              <a:gd name="adj1" fmla="val 836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矩形 8">
            <a:extLst>
              <a:ext uri="{FF2B5EF4-FFF2-40B4-BE49-F238E27FC236}">
                <a16:creationId xmlns:a16="http://schemas.microsoft.com/office/drawing/2014/main" id="{10DBD553-EC85-9F59-5660-9D7DF0647816}"/>
              </a:ext>
            </a:extLst>
          </p:cNvPr>
          <p:cNvSpPr/>
          <p:nvPr/>
        </p:nvSpPr>
        <p:spPr>
          <a:xfrm>
            <a:off x="10720" y="910957"/>
            <a:ext cx="1766380" cy="32551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9">
            <a:extLst>
              <a:ext uri="{FF2B5EF4-FFF2-40B4-BE49-F238E27FC236}">
                <a16:creationId xmlns:a16="http://schemas.microsoft.com/office/drawing/2014/main" id="{A2F8D94C-DB13-FE03-E26B-14C24CE60388}"/>
              </a:ext>
            </a:extLst>
          </p:cNvPr>
          <p:cNvSpPr/>
          <p:nvPr/>
        </p:nvSpPr>
        <p:spPr>
          <a:xfrm>
            <a:off x="871725" y="212700"/>
            <a:ext cx="1372735" cy="85786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15">
            <a:extLst>
              <a:ext uri="{FF2B5EF4-FFF2-40B4-BE49-F238E27FC236}">
                <a16:creationId xmlns:a16="http://schemas.microsoft.com/office/drawing/2014/main" id="{AC17C5D5-0D73-1F3B-4665-AADBE68059A7}"/>
              </a:ext>
            </a:extLst>
          </p:cNvPr>
          <p:cNvSpPr txBox="1"/>
          <p:nvPr/>
        </p:nvSpPr>
        <p:spPr>
          <a:xfrm>
            <a:off x="5825708" y="1593230"/>
            <a:ext cx="3892369" cy="440404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 startAt="7"/>
            </a:pPr>
            <a:r>
              <a:rPr kumimoji="1"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 startAt="7"/>
            </a:pPr>
            <a:endParaRPr kumimoji="1" lang="en-US" altLang="en-US" sz="200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ource Han Sans SC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11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3EBE0331-A95A-1B47-9146-69401457EC6F}"/>
              </a:ext>
            </a:extLst>
          </p:cNvPr>
          <p:cNvSpPr txBox="1"/>
          <p:nvPr/>
        </p:nvSpPr>
        <p:spPr>
          <a:xfrm>
            <a:off x="3677261" y="2082569"/>
            <a:ext cx="4833257" cy="107299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kumimoji="1" lang="en-US" altLang="en-US" sz="72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Source Han Sans SC"/>
                <a:cs typeface="Times New Roman" panose="02020603050405020304" pitchFamily="18" charset="0"/>
              </a:rPr>
              <a:t>BloodLine</a:t>
            </a:r>
            <a:endParaRPr kumimoji="1" lang="en-US" altLang="en-US" sz="72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Source Han Sans SC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5F59FC8-EAA1-5B40-9B10-F07B868D7E0F}"/>
              </a:ext>
            </a:extLst>
          </p:cNvPr>
          <p:cNvSpPr/>
          <p:nvPr/>
        </p:nvSpPr>
        <p:spPr>
          <a:xfrm>
            <a:off x="10944376" y="3708038"/>
            <a:ext cx="1031155" cy="3149962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highlight>
                <a:srgbClr val="FF0000"/>
              </a:highlight>
            </a:endParaRPr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2EDC39D7-C78B-D446-87A2-D88548727081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8FA6E276-E6B9-A743-B984-13B7665E11FA}"/>
              </a:ext>
            </a:extLst>
          </p:cNvPr>
          <p:cNvSpPr/>
          <p:nvPr/>
        </p:nvSpPr>
        <p:spPr>
          <a:xfrm>
            <a:off x="10720" y="6165726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乘 7">
            <a:extLst>
              <a:ext uri="{FF2B5EF4-FFF2-40B4-BE49-F238E27FC236}">
                <a16:creationId xmlns:a16="http://schemas.microsoft.com/office/drawing/2014/main" id="{931649FE-E9A2-7C44-B1C4-F5498960594F}"/>
              </a:ext>
            </a:extLst>
          </p:cNvPr>
          <p:cNvSpPr/>
          <p:nvPr/>
        </p:nvSpPr>
        <p:spPr>
          <a:xfrm>
            <a:off x="10535761" y="4972775"/>
            <a:ext cx="817230" cy="817230"/>
          </a:xfrm>
          <a:prstGeom prst="mathMultiply">
            <a:avLst>
              <a:gd name="adj1" fmla="val 8366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矩形 21">
            <a:extLst>
              <a:ext uri="{FF2B5EF4-FFF2-40B4-BE49-F238E27FC236}">
                <a16:creationId xmlns:a16="http://schemas.microsoft.com/office/drawing/2014/main" id="{0F4EDA48-C581-006A-C6BC-D69D01296923}"/>
              </a:ext>
            </a:extLst>
          </p:cNvPr>
          <p:cNvSpPr/>
          <p:nvPr/>
        </p:nvSpPr>
        <p:spPr>
          <a:xfrm>
            <a:off x="1460" y="953196"/>
            <a:ext cx="1691555" cy="169155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22">
            <a:extLst>
              <a:ext uri="{FF2B5EF4-FFF2-40B4-BE49-F238E27FC236}">
                <a16:creationId xmlns:a16="http://schemas.microsoft.com/office/drawing/2014/main" id="{FA3B85C1-076F-2FC4-8094-DDAF9DB1DA98}"/>
              </a:ext>
            </a:extLst>
          </p:cNvPr>
          <p:cNvSpPr/>
          <p:nvPr/>
        </p:nvSpPr>
        <p:spPr>
          <a:xfrm>
            <a:off x="862465" y="2190133"/>
            <a:ext cx="1372735" cy="85786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8">
            <a:extLst>
              <a:ext uri="{FF2B5EF4-FFF2-40B4-BE49-F238E27FC236}">
                <a16:creationId xmlns:a16="http://schemas.microsoft.com/office/drawing/2014/main" id="{4A782DEC-9BA3-9987-C8D5-00EBE230F300}"/>
              </a:ext>
            </a:extLst>
          </p:cNvPr>
          <p:cNvSpPr/>
          <p:nvPr/>
        </p:nvSpPr>
        <p:spPr>
          <a:xfrm>
            <a:off x="9952580" y="1906042"/>
            <a:ext cx="176638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矩形 9">
            <a:extLst>
              <a:ext uri="{FF2B5EF4-FFF2-40B4-BE49-F238E27FC236}">
                <a16:creationId xmlns:a16="http://schemas.microsoft.com/office/drawing/2014/main" id="{A7C67685-1ED2-6ABD-FD69-28BB2A0417FB}"/>
              </a:ext>
            </a:extLst>
          </p:cNvPr>
          <p:cNvSpPr/>
          <p:nvPr/>
        </p:nvSpPr>
        <p:spPr>
          <a:xfrm>
            <a:off x="10813585" y="1207785"/>
            <a:ext cx="1372735" cy="857867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FEA8E6-69B4-6279-5139-BD2D165F3880}"/>
              </a:ext>
            </a:extLst>
          </p:cNvPr>
          <p:cNvSpPr txBox="1"/>
          <p:nvPr/>
        </p:nvSpPr>
        <p:spPr>
          <a:xfrm>
            <a:off x="1206631" y="3708038"/>
            <a:ext cx="9445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In emergencies, the gap between a willing blood donor and a patient in need can mean the difference between hope and heartbreak. Our Blood Donation and Matching System website named as </a:t>
            </a:r>
            <a:r>
              <a:rPr lang="en-IN" b="1" dirty="0"/>
              <a:t>“BLOODLINE”</a:t>
            </a:r>
            <a:r>
              <a:rPr lang="en-IN" dirty="0"/>
              <a:t> bridges that gap with technology. This platform connects donors, recipients, and healthcare providers through real-time data, smart matching algorithms, and a streamlined donation process—ensuring that the right blood reaches the right hands at the right time. It's more than just a website—it’s a digital lifeline for those in need.</a:t>
            </a:r>
          </a:p>
        </p:txBody>
      </p:sp>
    </p:spTree>
    <p:extLst>
      <p:ext uri="{BB962C8B-B14F-4D97-AF65-F5344CB8AC3E}">
        <p14:creationId xmlns:p14="http://schemas.microsoft.com/office/powerpoint/2010/main" val="4146469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0351C1F-6B5A-DE43-9656-72D9DCD86E83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A708FC4-E339-274C-B85B-20C7885B00E9}"/>
              </a:ext>
            </a:extLst>
          </p:cNvPr>
          <p:cNvSpPr txBox="1"/>
          <p:nvPr/>
        </p:nvSpPr>
        <p:spPr>
          <a:xfrm>
            <a:off x="5166884" y="4769533"/>
            <a:ext cx="1591792" cy="2015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altLang="en-US" sz="7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Please add text</a:t>
            </a:r>
            <a:endParaRPr lang="en-US" altLang="zh-CN" sz="100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sym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103B35D-A23A-0E46-B0D6-53377882207B}"/>
              </a:ext>
            </a:extLst>
          </p:cNvPr>
          <p:cNvSpPr txBox="1"/>
          <p:nvPr/>
        </p:nvSpPr>
        <p:spPr>
          <a:xfrm>
            <a:off x="5285217" y="4495359"/>
            <a:ext cx="1355124" cy="2015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altLang="en-US" sz="7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Enter title</a:t>
            </a:r>
            <a:endParaRPr lang="en-US" altLang="zh-CN" sz="140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sym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DDF40DC-1688-5D4E-ABC6-362F359863CC}"/>
              </a:ext>
            </a:extLst>
          </p:cNvPr>
          <p:cNvSpPr txBox="1"/>
          <p:nvPr/>
        </p:nvSpPr>
        <p:spPr>
          <a:xfrm>
            <a:off x="7230810" y="4769533"/>
            <a:ext cx="1591792" cy="2015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altLang="en-US" sz="7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Please add text</a:t>
            </a:r>
            <a:endParaRPr lang="en-US" altLang="zh-CN" sz="100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sym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174D3A3-FFC8-694A-BE2D-AA8B9E214756}"/>
              </a:ext>
            </a:extLst>
          </p:cNvPr>
          <p:cNvSpPr txBox="1"/>
          <p:nvPr/>
        </p:nvSpPr>
        <p:spPr>
          <a:xfrm>
            <a:off x="7349142" y="4495359"/>
            <a:ext cx="1355124" cy="2015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altLang="en-US" sz="7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Enter title</a:t>
            </a:r>
            <a:endParaRPr lang="en-US" altLang="zh-CN" sz="140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sym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D97820B-62A2-8F44-AD2D-CDFEA94FEFED}"/>
              </a:ext>
            </a:extLst>
          </p:cNvPr>
          <p:cNvSpPr txBox="1"/>
          <p:nvPr/>
        </p:nvSpPr>
        <p:spPr>
          <a:xfrm>
            <a:off x="9294735" y="4769533"/>
            <a:ext cx="1591792" cy="201523"/>
          </a:xfrm>
          <a:prstGeom prst="rect">
            <a:avLst/>
          </a:prstGeom>
          <a:noFill/>
          <a:effectLst/>
        </p:spPr>
        <p:txBody>
          <a:bodyPr wrap="square" rtlCol="0">
            <a:normAutofit/>
          </a:bodyPr>
          <a:lstStyle/>
          <a:p>
            <a:pPr algn="ctr">
              <a:lnSpc>
                <a:spcPct val="104000"/>
              </a:lnSpc>
            </a:pPr>
            <a:r>
              <a:rPr lang="en-US" altLang="en-US" sz="700">
                <a:solidFill>
                  <a:schemeClr val="bg1"/>
                </a:solidFill>
                <a:latin typeface="Source Han Sans Regular"/>
                <a:ea typeface="Source Han Sans CN Regular" panose="020B0500000000000000" pitchFamily="34" charset="-128"/>
                <a:sym typeface="Arial" panose="020B0604020202020204" pitchFamily="34" charset="0"/>
              </a:rPr>
              <a:t>Please add text</a:t>
            </a:r>
            <a:endParaRPr lang="en-US" altLang="zh-CN" sz="1000">
              <a:solidFill>
                <a:schemeClr val="bg1"/>
              </a:solidFill>
              <a:latin typeface="Source Han Sans CN Regular" panose="020B0500000000000000" pitchFamily="34" charset="-128"/>
              <a:ea typeface="Source Han Sans CN Regular" panose="020B0500000000000000" pitchFamily="34" charset="-128"/>
              <a:sym typeface="Arial" panose="020B0604020202020204" pitchFamily="34" charset="0"/>
            </a:endParaRPr>
          </a:p>
        </p:txBody>
      </p:sp>
      <p:sp>
        <p:nvSpPr>
          <p:cNvPr id="22" name="Flowchart: Connector 21">
            <a:extLst>
              <a:ext uri="{FF2B5EF4-FFF2-40B4-BE49-F238E27FC236}">
                <a16:creationId xmlns:a16="http://schemas.microsoft.com/office/drawing/2014/main" id="{CC2A643B-AE38-13B2-547A-AFFD716E9126}"/>
              </a:ext>
            </a:extLst>
          </p:cNvPr>
          <p:cNvSpPr/>
          <p:nvPr/>
        </p:nvSpPr>
        <p:spPr>
          <a:xfrm>
            <a:off x="4167707" y="1902620"/>
            <a:ext cx="3657600" cy="3387203"/>
          </a:xfrm>
          <a:prstGeom prst="flowChartConnector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37BEEB-A1EF-143E-9091-FD7968F9BA1D}"/>
              </a:ext>
            </a:extLst>
          </p:cNvPr>
          <p:cNvSpPr txBox="1"/>
          <p:nvPr/>
        </p:nvSpPr>
        <p:spPr>
          <a:xfrm>
            <a:off x="5241118" y="3186082"/>
            <a:ext cx="1443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  <a:p>
            <a:r>
              <a:rPr lang="en-IN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B3BD9AB-37D7-FCCA-E00C-8CEE985B1F69}"/>
              </a:ext>
            </a:extLst>
          </p:cNvPr>
          <p:cNvSpPr/>
          <p:nvPr/>
        </p:nvSpPr>
        <p:spPr>
          <a:xfrm>
            <a:off x="1719924" y="1147172"/>
            <a:ext cx="3137647" cy="1882589"/>
          </a:xfrm>
          <a:prstGeom prst="rect">
            <a:avLst/>
          </a:prstGeom>
          <a:solidFill>
            <a:srgbClr val="FFF2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real-time visibility of blood availability.</a:t>
            </a:r>
            <a:endParaRPr lang="en-IN" sz="1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BF93CDA-5368-D26A-CE48-39F3B260F789}"/>
              </a:ext>
            </a:extLst>
          </p:cNvPr>
          <p:cNvSpPr/>
          <p:nvPr/>
        </p:nvSpPr>
        <p:spPr>
          <a:xfrm>
            <a:off x="7050364" y="1147171"/>
            <a:ext cx="3137647" cy="1882589"/>
          </a:xfrm>
          <a:prstGeom prst="rect">
            <a:avLst/>
          </a:prstGeom>
          <a:solidFill>
            <a:srgbClr val="FFF2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finding nearby blood donors in emergencies.</a:t>
            </a:r>
            <a:endParaRPr lang="en-IN" sz="1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3D3A81D-5168-0F15-2EF7-D245D2A43F6F}"/>
              </a:ext>
            </a:extLst>
          </p:cNvPr>
          <p:cNvSpPr/>
          <p:nvPr/>
        </p:nvSpPr>
        <p:spPr>
          <a:xfrm>
            <a:off x="4393955" y="4730050"/>
            <a:ext cx="3137647" cy="1882589"/>
          </a:xfrm>
          <a:prstGeom prst="rect">
            <a:avLst/>
          </a:prstGeom>
          <a:solidFill>
            <a:srgbClr val="FFF265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Manual coordination with blood banks.</a:t>
            </a:r>
            <a:endParaRPr lang="en-IN" sz="160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81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2" grpId="0"/>
      <p:bldP spid="13" grpId="0"/>
      <p:bldP spid="15" grpId="0"/>
      <p:bldP spid="25" grpId="0" animBg="1"/>
      <p:bldP spid="2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DCDD740E-F484-F10F-6EE5-F91A2511CE2F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4C6129-17F6-ACC6-F095-5E386241EF85}"/>
              </a:ext>
            </a:extLst>
          </p:cNvPr>
          <p:cNvSpPr txBox="1"/>
          <p:nvPr/>
        </p:nvSpPr>
        <p:spPr>
          <a:xfrm>
            <a:off x="4781307" y="1062227"/>
            <a:ext cx="2578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verview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36537E-FFCA-88D9-5541-31BCF698A0CB}"/>
              </a:ext>
            </a:extLst>
          </p:cNvPr>
          <p:cNvSpPr txBox="1"/>
          <p:nvPr/>
        </p:nvSpPr>
        <p:spPr>
          <a:xfrm>
            <a:off x="4500282" y="6257365"/>
            <a:ext cx="64725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endParaRPr lang="en-IN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4A59153-4B12-D723-9FCD-9A7D7AE59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129" y="2128900"/>
            <a:ext cx="9036576" cy="2600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Web-based system to manage blood donations and requests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Connects donors, requesters, and blood banks in real time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Frontend developed using React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 powered by a relational database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FE18CA4-7811-78A5-5280-DD342B140C39}"/>
              </a:ext>
            </a:extLst>
          </p:cNvPr>
          <p:cNvSpPr/>
          <p:nvPr/>
        </p:nvSpPr>
        <p:spPr>
          <a:xfrm>
            <a:off x="10720" y="6165726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直线连接符 5">
            <a:extLst>
              <a:ext uri="{FF2B5EF4-FFF2-40B4-BE49-F238E27FC236}">
                <a16:creationId xmlns:a16="http://schemas.microsoft.com/office/drawing/2014/main" id="{6732BAC3-2555-6C75-F5D5-C093F868EC25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3270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0CDB7CF-14E1-114C-2EDE-066461D1AE47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124FA1-9843-F8FF-CC2F-752820E8ABDF}"/>
              </a:ext>
            </a:extLst>
          </p:cNvPr>
          <p:cNvSpPr txBox="1"/>
          <p:nvPr/>
        </p:nvSpPr>
        <p:spPr>
          <a:xfrm>
            <a:off x="4781307" y="1062227"/>
            <a:ext cx="2578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IN" sz="44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bjective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BE5E57-C33A-011C-1D7E-D444842BCC0B}"/>
              </a:ext>
            </a:extLst>
          </p:cNvPr>
          <p:cNvSpPr txBox="1"/>
          <p:nvPr/>
        </p:nvSpPr>
        <p:spPr>
          <a:xfrm>
            <a:off x="1462666" y="2379707"/>
            <a:ext cx="9266668" cy="1953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Enables blood donors and requesters to connect via web.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Route blood requests to nearest blood bank automatically.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Notify donors after 3 months for donation.</a:t>
            </a: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6">
            <a:extLst>
              <a:ext uri="{FF2B5EF4-FFF2-40B4-BE49-F238E27FC236}">
                <a16:creationId xmlns:a16="http://schemas.microsoft.com/office/drawing/2014/main" id="{BB926802-4CA5-6BC2-4D00-9B5249D104DF}"/>
              </a:ext>
            </a:extLst>
          </p:cNvPr>
          <p:cNvSpPr/>
          <p:nvPr/>
        </p:nvSpPr>
        <p:spPr>
          <a:xfrm>
            <a:off x="10720" y="6165726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D574FCFD-9E6C-FABF-00A8-EADE02395891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88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1">
            <a:extLst>
              <a:ext uri="{FF2B5EF4-FFF2-40B4-BE49-F238E27FC236}">
                <a16:creationId xmlns:a16="http://schemas.microsoft.com/office/drawing/2014/main" id="{DE136D3D-7E04-52E2-F10B-E018797EA4F5}"/>
              </a:ext>
            </a:extLst>
          </p:cNvPr>
          <p:cNvSpPr txBox="1"/>
          <p:nvPr/>
        </p:nvSpPr>
        <p:spPr>
          <a:xfrm>
            <a:off x="1323576" y="368017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Aptos SemiBold" panose="020F0502020204030204" pitchFamily="34" charset="0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Aptos SemiBold" panose="020F0502020204030204" pitchFamily="34" charset="0"/>
              <a:ea typeface="Source Han Sans SC"/>
            </a:endParaRPr>
          </a:p>
        </p:txBody>
      </p:sp>
      <p:cxnSp>
        <p:nvCxnSpPr>
          <p:cNvPr id="2" name="直线连接符 5">
            <a:extLst>
              <a:ext uri="{FF2B5EF4-FFF2-40B4-BE49-F238E27FC236}">
                <a16:creationId xmlns:a16="http://schemas.microsoft.com/office/drawing/2014/main" id="{21146927-EBF6-4FD0-4BCC-44C2C5E11747}"/>
              </a:ext>
            </a:extLst>
          </p:cNvPr>
          <p:cNvCxnSpPr/>
          <p:nvPr/>
        </p:nvCxnSpPr>
        <p:spPr>
          <a:xfrm>
            <a:off x="2915920" y="6328485"/>
            <a:ext cx="9276080" cy="0"/>
          </a:xfrm>
          <a:prstGeom prst="line">
            <a:avLst/>
          </a:prstGeom>
          <a:ln w="381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6">
            <a:extLst>
              <a:ext uri="{FF2B5EF4-FFF2-40B4-BE49-F238E27FC236}">
                <a16:creationId xmlns:a16="http://schemas.microsoft.com/office/drawing/2014/main" id="{DFE18DFC-42DF-E617-EE69-FD9031FBD8A6}"/>
              </a:ext>
            </a:extLst>
          </p:cNvPr>
          <p:cNvSpPr/>
          <p:nvPr/>
        </p:nvSpPr>
        <p:spPr>
          <a:xfrm>
            <a:off x="10720" y="6156761"/>
            <a:ext cx="2817250" cy="325517"/>
          </a:xfrm>
          <a:prstGeom prst="rect">
            <a:avLst/>
          </a:prstGeom>
          <a:solidFill>
            <a:srgbClr val="FFF2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35418-3BA5-8854-5169-518BD8119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175" y="704854"/>
            <a:ext cx="7272903" cy="5460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BD8F445-80E0-AF44-1B5A-8571301B0A37}"/>
              </a:ext>
            </a:extLst>
          </p:cNvPr>
          <p:cNvSpPr txBox="1"/>
          <p:nvPr/>
        </p:nvSpPr>
        <p:spPr>
          <a:xfrm>
            <a:off x="603754" y="2492162"/>
            <a:ext cx="356171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Entity-Relationship Diagram</a:t>
            </a:r>
          </a:p>
        </p:txBody>
      </p:sp>
    </p:spTree>
    <p:extLst>
      <p:ext uri="{BB962C8B-B14F-4D97-AF65-F5344CB8AC3E}">
        <p14:creationId xmlns:p14="http://schemas.microsoft.com/office/powerpoint/2010/main" val="33970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50EA803-F7CF-92EC-28E9-75438DBB7699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6CBB19-4AAE-060B-BC08-A1FB3F339BAE}"/>
              </a:ext>
            </a:extLst>
          </p:cNvPr>
          <p:cNvSpPr txBox="1"/>
          <p:nvPr/>
        </p:nvSpPr>
        <p:spPr>
          <a:xfrm>
            <a:off x="5250255" y="6264755"/>
            <a:ext cx="16914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Fig. </a:t>
            </a:r>
            <a:r>
              <a:rPr lang="en-IN" sz="1200">
                <a:latin typeface="Times New Roman" panose="02020603050405020304" pitchFamily="18" charset="0"/>
                <a:ea typeface="Calibri" panose="020F0502020204030204" pitchFamily="34" charset="0"/>
              </a:rPr>
              <a:t>Data Flow</a:t>
            </a:r>
            <a:r>
              <a:rPr lang="en-IN" sz="120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Diagram</a:t>
            </a:r>
            <a:endParaRPr lang="en-IN" sz="12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396235-B49C-9F63-F8AC-0CA976606042}"/>
              </a:ext>
            </a:extLst>
          </p:cNvPr>
          <p:cNvSpPr txBox="1"/>
          <p:nvPr/>
        </p:nvSpPr>
        <p:spPr>
          <a:xfrm>
            <a:off x="684436" y="2891193"/>
            <a:ext cx="3561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endParaRPr lang="en-IN" sz="44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9D3CE47-EE8D-CD09-AEE9-C10091BBD9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8140" y="561975"/>
            <a:ext cx="7071360" cy="6296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65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14ECAFB4-6A3F-3225-8D5B-2B085525C69D}"/>
              </a:ext>
            </a:extLst>
          </p:cNvPr>
          <p:cNvSpPr txBox="1"/>
          <p:nvPr/>
        </p:nvSpPr>
        <p:spPr>
          <a:xfrm>
            <a:off x="1271542" y="352423"/>
            <a:ext cx="2550426" cy="411480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algn="dist"/>
            <a:r>
              <a:rPr kumimoji="1" lang="en-US" altLang="en-US" sz="21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Source Han Sans SC"/>
                <a:ea typeface="Source Han Sans SC"/>
              </a:rPr>
              <a:t>BloodLine</a:t>
            </a:r>
            <a:endParaRPr kumimoji="1" lang="en-US" altLang="en-US" sz="2100" dirty="0">
              <a:solidFill>
                <a:schemeClr val="tx1">
                  <a:lumMod val="75000"/>
                  <a:lumOff val="25000"/>
                </a:schemeClr>
              </a:solidFill>
              <a:latin typeface="Source Han Sans SC"/>
              <a:ea typeface="Source Han Sans S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247B92-706B-FA27-C59F-4CC16C393FB0}"/>
              </a:ext>
            </a:extLst>
          </p:cNvPr>
          <p:cNvSpPr txBox="1"/>
          <p:nvPr/>
        </p:nvSpPr>
        <p:spPr>
          <a:xfrm>
            <a:off x="684436" y="2891193"/>
            <a:ext cx="35617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 Diagram</a:t>
            </a:r>
            <a:endParaRPr lang="en-IN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B0515-D96E-203E-4576-0F4C8755F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736" y="933450"/>
            <a:ext cx="2339578" cy="5924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97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"/>
    </mc:Choice>
    <mc:Fallback xmlns="">
      <p:transition spd="slow" advTm="3000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OS" val="Unix 2.6 unknown"/>
  <p:tag name="AS_RELEASE_DATE" val="2021.11.30"/>
  <p:tag name="AS_TITLE" val="Aspose.Slides for Java"/>
  <p:tag name="AS_VERSION" val="21.11"/>
  <p:tag name="ISPRING_FIRST_PUBLISH" val="1"/>
  <p:tag name="ISPRING_PRESENTATION_TITLE" val="PowerPoint 演示文稿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Arial"/>
      </a:majorFont>
      <a:minorFont>
        <a:latin typeface="Arial"/>
        <a:ea typeface="思源黑体 CN Regular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DengXian Light" panose="020F0302020204030204"/>
        <a:cs typeface="Arial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DengXian" panose="020F0502020204030204"/>
        <a:cs typeface="Arial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23</TotalTime>
  <Words>405</Words>
  <Application>Microsoft Office PowerPoint</Application>
  <PresentationFormat>Widescreen</PresentationFormat>
  <Paragraphs>97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DengXian</vt:lpstr>
      <vt:lpstr>Aptos SemiBold</vt:lpstr>
      <vt:lpstr>Arial</vt:lpstr>
      <vt:lpstr>Source Han Sans CN Regular</vt:lpstr>
      <vt:lpstr>Source Han Sans Regular</vt:lpstr>
      <vt:lpstr>Source Han Sans SC</vt:lpstr>
      <vt:lpstr>Times New Roman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Namrata Godse</cp:lastModifiedBy>
  <cp:revision>3</cp:revision>
  <dcterms:created xsi:type="dcterms:W3CDTF">2018-06-17T04:53:58Z</dcterms:created>
  <dcterms:modified xsi:type="dcterms:W3CDTF">2025-07-03T06:44:46Z</dcterms:modified>
</cp:coreProperties>
</file>