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6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6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1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8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9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3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1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7C6555-B9B8-4C17-A2D3-8D418764D9E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6443B4-A91F-42EE-B09E-F2F71AC3B46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hafiAhmad251192/CreativeMinds_Aerothon5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airbus-aircraft-airplane-airport-587063/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452528"/>
            <a:ext cx="9144000" cy="240547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Team</a:t>
            </a:r>
            <a:r>
              <a:rPr lang="en-US" sz="3200" dirty="0"/>
              <a:t> :Creative Minds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0E540-4B32-AECA-7648-1E101BF054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60"/>
            <a:ext cx="12192000" cy="43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720437"/>
            <a:ext cx="5237018" cy="127461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14944"/>
            <a:ext cx="11166764" cy="4502728"/>
          </a:xfrm>
        </p:spPr>
        <p:txBody>
          <a:bodyPr>
            <a:normAutofit lnSpcReduction="10000"/>
          </a:bodyPr>
          <a:lstStyle/>
          <a:p>
            <a:r>
              <a:rPr lang="en-IN" sz="2800" b="1" i="0" u="sng" dirty="0">
                <a:solidFill>
                  <a:srgbClr val="0070C0"/>
                </a:solidFill>
                <a:effectLst/>
                <a:latin typeface="+mj-lt"/>
              </a:rPr>
              <a:t>Problem Statement:</a:t>
            </a:r>
          </a:p>
          <a:p>
            <a:r>
              <a:rPr lang="en-US" sz="3200" b="0" i="0" dirty="0">
                <a:solidFill>
                  <a:srgbClr val="00B050"/>
                </a:solidFill>
                <a:effectLst/>
                <a:latin typeface="+mj-lt"/>
              </a:rPr>
              <a:t>Develop a platform connecting aircraft manufacturers, airlines, and recycling facilities for the repurposing and recycling of end-of-life aircraft components. The goal is to reduce the aviation industry's environmental impact by promoting sustainability and the circular economy. The platform should include a comprehensive database of aircraft parts, enable manufacturers and airlines to identify and arrange for repurposing or recycling, and allow recycling facilities to source recycled materials. A dashboard should provide key metrics on recycling and repurposing, evaluating efficiency, environmental impact, and performance. The solution should be fully functional, efficient, innovative, and meet the evaluation criteria.</a:t>
            </a:r>
          </a:p>
        </p:txBody>
      </p:sp>
      <p:pic>
        <p:nvPicPr>
          <p:cNvPr id="5" name="Graphic 4" descr="Airplane with solid fill">
            <a:extLst>
              <a:ext uri="{FF2B5EF4-FFF2-40B4-BE49-F238E27FC236}">
                <a16:creationId xmlns:a16="http://schemas.microsoft.com/office/drawing/2014/main" id="{C4141F83-D81C-110F-E773-3D440B006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8066">
            <a:off x="2687781" y="8243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5013-C73B-F0B7-AB8E-778FABDE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u="sng" dirty="0">
                <a:solidFill>
                  <a:srgbClr val="0070C0"/>
                </a:solidFill>
                <a:latin typeface="+mj-lt"/>
              </a:rPr>
              <a:t>Developed application:</a:t>
            </a:r>
            <a:br>
              <a:rPr lang="en-IN" sz="5400" b="1" u="sng" dirty="0">
                <a:solidFill>
                  <a:srgbClr val="0070C0"/>
                </a:solidFill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9DE9-5A27-1BF2-20DD-071BE687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856508"/>
            <a:ext cx="11069782" cy="5361709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  <a:latin typeface="+mj-lt"/>
              </a:rPr>
              <a:t>The developed application is a web platform that connects aircraft manufacturers, airlines, and recycling facilities for the repurposing and recycling of end-of-life aircraft components. It includes a comprehensive database of parts, allows manufacturers and airlines to identify and arrange for repurposing or recycling, and enables recycling facilities to source recycled materials. The platform features a dashboard displaying key metrics on recycling and repurposing, promoting sustainability and the circular economy in the aviation industry</a:t>
            </a:r>
            <a:endParaRPr lang="en-IN" sz="3200" dirty="0">
              <a:solidFill>
                <a:srgbClr val="00B050"/>
              </a:solidFill>
              <a:latin typeface="+mj-lt"/>
            </a:endParaRPr>
          </a:p>
          <a:p>
            <a:endParaRPr lang="en-IN" dirty="0"/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4F6FC6DF-3A62-2E2D-618F-209FE2EF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1781" y="5852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0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310" y="399296"/>
            <a:ext cx="9720072" cy="149961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 of the developed application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9BC87-5ED0-A8B3-36C4-73493F08B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964"/>
            <a:ext cx="5999018" cy="376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3CA59-E9F9-A685-02DF-0B5D4002F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799"/>
            <a:ext cx="5999019" cy="3636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8B3A00-70BD-4D2F-FF5A-506D5004D4CA}"/>
              </a:ext>
            </a:extLst>
          </p:cNvPr>
          <p:cNvSpPr txBox="1"/>
          <p:nvPr/>
        </p:nvSpPr>
        <p:spPr>
          <a:xfrm>
            <a:off x="983672" y="5842568"/>
            <a:ext cx="484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B050"/>
                </a:solidFill>
                <a:latin typeface="+mj-lt"/>
              </a:rPr>
              <a:t>Img</a:t>
            </a:r>
            <a:r>
              <a:rPr lang="en-US" sz="3600" dirty="0">
                <a:solidFill>
                  <a:srgbClr val="00B050"/>
                </a:solidFill>
                <a:latin typeface="+mj-lt"/>
              </a:rPr>
              <a:t> 1-Sign Up Page 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D3084-0921-2647-83AE-113768E5071E}"/>
              </a:ext>
            </a:extLst>
          </p:cNvPr>
          <p:cNvSpPr txBox="1"/>
          <p:nvPr/>
        </p:nvSpPr>
        <p:spPr>
          <a:xfrm>
            <a:off x="6096000" y="58123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Img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 2-Sign In Page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3383BE-8063-D121-61EF-AB1EE24D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2" y="290945"/>
            <a:ext cx="10331837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349C7-20DA-0963-FC48-7CFDACFB1AE2}"/>
              </a:ext>
            </a:extLst>
          </p:cNvPr>
          <p:cNvSpPr txBox="1"/>
          <p:nvPr/>
        </p:nvSpPr>
        <p:spPr>
          <a:xfrm>
            <a:off x="2535382" y="5056909"/>
            <a:ext cx="4959927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36E4F4-8104-D41F-9AF8-10AA16CD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72" y="5713541"/>
            <a:ext cx="4829245" cy="8535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ACA8DC-F0F6-C378-0BD8-E0C40027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091" y="1546278"/>
            <a:ext cx="7968571" cy="37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7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5B2FBB-9513-295A-3C7E-29D28E82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428"/>
            <a:ext cx="9720072" cy="1499616"/>
          </a:xfrm>
        </p:spPr>
        <p:txBody>
          <a:bodyPr/>
          <a:lstStyle/>
          <a:p>
            <a:r>
              <a:rPr lang="en-IN" dirty="0"/>
              <a:t>Data Flow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CB8670-894E-8554-8728-7000D5AB91B0}"/>
              </a:ext>
            </a:extLst>
          </p:cNvPr>
          <p:cNvSpPr/>
          <p:nvPr/>
        </p:nvSpPr>
        <p:spPr>
          <a:xfrm>
            <a:off x="2672084" y="2845353"/>
            <a:ext cx="3048074" cy="26107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Content Placeholder 44" descr="User with solid fill">
            <a:extLst>
              <a:ext uri="{FF2B5EF4-FFF2-40B4-BE49-F238E27FC236}">
                <a16:creationId xmlns:a16="http://schemas.microsoft.com/office/drawing/2014/main" id="{B99068C0-AE44-F5B7-B3F7-5306EA99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319" y="4502915"/>
            <a:ext cx="914400" cy="914400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F9F80-AD3E-106D-7F21-2690EE66F504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5720158" y="4111929"/>
            <a:ext cx="2645541" cy="3881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5F68B54-0582-84FA-F681-DEE7A09417C2}"/>
              </a:ext>
            </a:extLst>
          </p:cNvPr>
          <p:cNvCxnSpPr>
            <a:cxnSpLocks/>
            <a:stCxn id="3" idx="7"/>
          </p:cNvCxnSpPr>
          <p:nvPr/>
        </p:nvCxnSpPr>
        <p:spPr>
          <a:xfrm rot="5400000" flipH="1" flipV="1">
            <a:off x="6610257" y="1093628"/>
            <a:ext cx="797586" cy="347054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B0A419-6C62-0332-DC53-EF672386C18A}"/>
              </a:ext>
            </a:extLst>
          </p:cNvPr>
          <p:cNvCxnSpPr>
            <a:cxnSpLocks/>
            <a:stCxn id="3" idx="5"/>
          </p:cNvCxnSpPr>
          <p:nvPr/>
        </p:nvCxnSpPr>
        <p:spPr>
          <a:xfrm rot="16200000" flipH="1">
            <a:off x="6474670" y="3872899"/>
            <a:ext cx="703292" cy="310507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31" descr="Airplane with solid fill">
            <a:extLst>
              <a:ext uri="{FF2B5EF4-FFF2-40B4-BE49-F238E27FC236}">
                <a16:creationId xmlns:a16="http://schemas.microsoft.com/office/drawing/2014/main" id="{FB18E6CD-3541-CFC0-36B8-46B8DF2B678E}"/>
              </a:ext>
            </a:extLst>
          </p:cNvPr>
          <p:cNvSpPr/>
          <p:nvPr/>
        </p:nvSpPr>
        <p:spPr>
          <a:xfrm>
            <a:off x="8568607" y="3622482"/>
            <a:ext cx="647700" cy="762000"/>
          </a:xfrm>
          <a:custGeom>
            <a:avLst/>
            <a:gdLst>
              <a:gd name="connsiteX0" fmla="*/ 647700 w 647700"/>
              <a:gd name="connsiteY0" fmla="*/ 552450 h 762000"/>
              <a:gd name="connsiteX1" fmla="*/ 647700 w 647700"/>
              <a:gd name="connsiteY1" fmla="*/ 466725 h 762000"/>
              <a:gd name="connsiteX2" fmla="*/ 371475 w 647700"/>
              <a:gd name="connsiteY2" fmla="*/ 271463 h 762000"/>
              <a:gd name="connsiteX3" fmla="*/ 371475 w 647700"/>
              <a:gd name="connsiteY3" fmla="*/ 85725 h 762000"/>
              <a:gd name="connsiteX4" fmla="*/ 323850 w 647700"/>
              <a:gd name="connsiteY4" fmla="*/ 0 h 762000"/>
              <a:gd name="connsiteX5" fmla="*/ 276225 w 647700"/>
              <a:gd name="connsiteY5" fmla="*/ 85725 h 762000"/>
              <a:gd name="connsiteX6" fmla="*/ 276225 w 647700"/>
              <a:gd name="connsiteY6" fmla="*/ 271463 h 762000"/>
              <a:gd name="connsiteX7" fmla="*/ 0 w 647700"/>
              <a:gd name="connsiteY7" fmla="*/ 466725 h 762000"/>
              <a:gd name="connsiteX8" fmla="*/ 0 w 647700"/>
              <a:gd name="connsiteY8" fmla="*/ 552450 h 762000"/>
              <a:gd name="connsiteX9" fmla="*/ 276225 w 647700"/>
              <a:gd name="connsiteY9" fmla="*/ 414338 h 762000"/>
              <a:gd name="connsiteX10" fmla="*/ 276225 w 647700"/>
              <a:gd name="connsiteY10" fmla="*/ 621983 h 762000"/>
              <a:gd name="connsiteX11" fmla="*/ 180975 w 647700"/>
              <a:gd name="connsiteY11" fmla="*/ 704850 h 762000"/>
              <a:gd name="connsiteX12" fmla="*/ 180975 w 647700"/>
              <a:gd name="connsiteY12" fmla="*/ 762000 h 762000"/>
              <a:gd name="connsiteX13" fmla="*/ 323850 w 647700"/>
              <a:gd name="connsiteY13" fmla="*/ 704850 h 762000"/>
              <a:gd name="connsiteX14" fmla="*/ 466725 w 647700"/>
              <a:gd name="connsiteY14" fmla="*/ 762000 h 762000"/>
              <a:gd name="connsiteX15" fmla="*/ 466725 w 647700"/>
              <a:gd name="connsiteY15" fmla="*/ 704850 h 762000"/>
              <a:gd name="connsiteX16" fmla="*/ 371475 w 647700"/>
              <a:gd name="connsiteY16" fmla="*/ 621983 h 762000"/>
              <a:gd name="connsiteX17" fmla="*/ 371475 w 647700"/>
              <a:gd name="connsiteY17" fmla="*/ 414338 h 762000"/>
              <a:gd name="connsiteX18" fmla="*/ 647700 w 647700"/>
              <a:gd name="connsiteY18" fmla="*/ 55245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7700" h="762000">
                <a:moveTo>
                  <a:pt x="647700" y="552450"/>
                </a:moveTo>
                <a:lnTo>
                  <a:pt x="647700" y="466725"/>
                </a:lnTo>
                <a:lnTo>
                  <a:pt x="371475" y="271463"/>
                </a:lnTo>
                <a:lnTo>
                  <a:pt x="371475" y="85725"/>
                </a:lnTo>
                <a:cubicBezTo>
                  <a:pt x="371475" y="48578"/>
                  <a:pt x="352425" y="0"/>
                  <a:pt x="323850" y="0"/>
                </a:cubicBezTo>
                <a:cubicBezTo>
                  <a:pt x="296228" y="0"/>
                  <a:pt x="276225" y="48578"/>
                  <a:pt x="276225" y="85725"/>
                </a:cubicBezTo>
                <a:lnTo>
                  <a:pt x="276225" y="271463"/>
                </a:lnTo>
                <a:lnTo>
                  <a:pt x="0" y="466725"/>
                </a:lnTo>
                <a:lnTo>
                  <a:pt x="0" y="552450"/>
                </a:lnTo>
                <a:lnTo>
                  <a:pt x="276225" y="414338"/>
                </a:lnTo>
                <a:lnTo>
                  <a:pt x="276225" y="621983"/>
                </a:lnTo>
                <a:lnTo>
                  <a:pt x="180975" y="704850"/>
                </a:lnTo>
                <a:lnTo>
                  <a:pt x="180975" y="762000"/>
                </a:lnTo>
                <a:lnTo>
                  <a:pt x="323850" y="704850"/>
                </a:lnTo>
                <a:lnTo>
                  <a:pt x="466725" y="762000"/>
                </a:lnTo>
                <a:lnTo>
                  <a:pt x="466725" y="704850"/>
                </a:lnTo>
                <a:lnTo>
                  <a:pt x="371475" y="621983"/>
                </a:lnTo>
                <a:lnTo>
                  <a:pt x="371475" y="414338"/>
                </a:lnTo>
                <a:lnTo>
                  <a:pt x="647700" y="5524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C021C0D5-F195-B69C-81AF-90893D636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516" y="1634868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AFF0A6-D1AE-2B68-41CF-7B13906E0EDA}"/>
              </a:ext>
            </a:extLst>
          </p:cNvPr>
          <p:cNvCxnSpPr>
            <a:cxnSpLocks/>
          </p:cNvCxnSpPr>
          <p:nvPr/>
        </p:nvCxnSpPr>
        <p:spPr>
          <a:xfrm flipV="1">
            <a:off x="8621269" y="2549268"/>
            <a:ext cx="0" cy="108985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C8D88D-C0C0-B0FB-5B72-B4DFC4D10837}"/>
              </a:ext>
            </a:extLst>
          </p:cNvPr>
          <p:cNvCxnSpPr/>
          <p:nvPr/>
        </p:nvCxnSpPr>
        <p:spPr>
          <a:xfrm>
            <a:off x="9216307" y="2576352"/>
            <a:ext cx="0" cy="109086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192485-F240-A5B5-CD34-F4665EC3120C}"/>
              </a:ext>
            </a:extLst>
          </p:cNvPr>
          <p:cNvCxnSpPr>
            <a:cxnSpLocks/>
          </p:cNvCxnSpPr>
          <p:nvPr/>
        </p:nvCxnSpPr>
        <p:spPr>
          <a:xfrm>
            <a:off x="8568607" y="4378881"/>
            <a:ext cx="0" cy="103062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980A12-84AD-CE14-1E45-1051EABB4156}"/>
              </a:ext>
            </a:extLst>
          </p:cNvPr>
          <p:cNvCxnSpPr>
            <a:cxnSpLocks/>
          </p:cNvCxnSpPr>
          <p:nvPr/>
        </p:nvCxnSpPr>
        <p:spPr>
          <a:xfrm flipV="1">
            <a:off x="9240608" y="4313731"/>
            <a:ext cx="0" cy="111634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 descr="Aircraft Manufacturers">
            <a:extLst>
              <a:ext uri="{FF2B5EF4-FFF2-40B4-BE49-F238E27FC236}">
                <a16:creationId xmlns:a16="http://schemas.microsoft.com/office/drawing/2014/main" id="{592A238F-060E-AF2C-334B-C6479D69FC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538854" y="1833116"/>
            <a:ext cx="2410691" cy="623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E8BB6C-374B-1211-D039-15798E86DA1A}"/>
              </a:ext>
            </a:extLst>
          </p:cNvPr>
          <p:cNvSpPr/>
          <p:nvPr/>
        </p:nvSpPr>
        <p:spPr>
          <a:xfrm>
            <a:off x="9603043" y="3768918"/>
            <a:ext cx="2410691" cy="623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E9E7B2-626C-4FA6-9E4F-6BFF1CF82739}"/>
              </a:ext>
            </a:extLst>
          </p:cNvPr>
          <p:cNvSpPr/>
          <p:nvPr/>
        </p:nvSpPr>
        <p:spPr>
          <a:xfrm>
            <a:off x="9573491" y="5332700"/>
            <a:ext cx="2563479" cy="623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CBF12C-2ABB-8343-C0CA-968426F7A7FE}"/>
              </a:ext>
            </a:extLst>
          </p:cNvPr>
          <p:cNvSpPr txBox="1"/>
          <p:nvPr/>
        </p:nvSpPr>
        <p:spPr>
          <a:xfrm>
            <a:off x="9461034" y="1815560"/>
            <a:ext cx="2410691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Aircraft Manufacturers</a:t>
            </a:r>
          </a:p>
          <a:p>
            <a:endParaRPr lang="en-IN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8273DD-1E74-6260-1FFB-7572FA8D14BC}"/>
              </a:ext>
            </a:extLst>
          </p:cNvPr>
          <p:cNvSpPr txBox="1"/>
          <p:nvPr/>
        </p:nvSpPr>
        <p:spPr>
          <a:xfrm>
            <a:off x="9628521" y="5293488"/>
            <a:ext cx="2563479" cy="70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Recycling facilities.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805445-72BA-E86D-D451-DCF9FA3C3FBE}"/>
              </a:ext>
            </a:extLst>
          </p:cNvPr>
          <p:cNvSpPr txBox="1"/>
          <p:nvPr/>
        </p:nvSpPr>
        <p:spPr>
          <a:xfrm>
            <a:off x="9559635" y="3790511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Airline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DA569-6949-90A3-1468-1508DE778136}"/>
              </a:ext>
            </a:extLst>
          </p:cNvPr>
          <p:cNvSpPr txBox="1"/>
          <p:nvPr/>
        </p:nvSpPr>
        <p:spPr>
          <a:xfrm>
            <a:off x="2685403" y="3827255"/>
            <a:ext cx="270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	Sign in/Sign Up</a:t>
            </a:r>
          </a:p>
        </p:txBody>
      </p:sp>
      <p:pic>
        <p:nvPicPr>
          <p:cNvPr id="79" name="Content Placeholder 44" descr="User with solid fill">
            <a:extLst>
              <a:ext uri="{FF2B5EF4-FFF2-40B4-BE49-F238E27FC236}">
                <a16:creationId xmlns:a16="http://schemas.microsoft.com/office/drawing/2014/main" id="{92B8620E-D59F-8DF1-107A-476D5D659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4" y="3635094"/>
            <a:ext cx="1412810" cy="141281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2788A68-92E1-5E34-BB33-B27B9A92F8D7}"/>
              </a:ext>
            </a:extLst>
          </p:cNvPr>
          <p:cNvSpPr txBox="1"/>
          <p:nvPr/>
        </p:nvSpPr>
        <p:spPr>
          <a:xfrm>
            <a:off x="1319320" y="4323902"/>
            <a:ext cx="132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Login </a:t>
            </a:r>
            <a:endParaRPr lang="en-IN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0CEE81-4EA5-4782-6FB3-556ED60B3830}"/>
              </a:ext>
            </a:extLst>
          </p:cNvPr>
          <p:cNvSpPr txBox="1"/>
          <p:nvPr/>
        </p:nvSpPr>
        <p:spPr>
          <a:xfrm rot="5400000">
            <a:off x="7864842" y="3009056"/>
            <a:ext cx="11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Call 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78C170-A5F4-B7E3-3D21-ED5860AFFA1C}"/>
              </a:ext>
            </a:extLst>
          </p:cNvPr>
          <p:cNvSpPr txBox="1"/>
          <p:nvPr/>
        </p:nvSpPr>
        <p:spPr>
          <a:xfrm rot="5400000">
            <a:off x="8801203" y="2877356"/>
            <a:ext cx="1277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Call</a:t>
            </a:r>
            <a:r>
              <a:rPr lang="en-IN" sz="1800" b="1" dirty="0"/>
              <a:t> 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D66AEB-6AEA-FD2B-7452-266E1B01DD49}"/>
              </a:ext>
            </a:extLst>
          </p:cNvPr>
          <p:cNvSpPr txBox="1"/>
          <p:nvPr/>
        </p:nvSpPr>
        <p:spPr>
          <a:xfrm rot="5400000">
            <a:off x="7764907" y="4836074"/>
            <a:ext cx="124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Call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7F6DB8-8554-2C41-0D63-21F579CD15F0}"/>
              </a:ext>
            </a:extLst>
          </p:cNvPr>
          <p:cNvSpPr txBox="1"/>
          <p:nvPr/>
        </p:nvSpPr>
        <p:spPr>
          <a:xfrm rot="5400000">
            <a:off x="8923422" y="4771725"/>
            <a:ext cx="111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Call </a:t>
            </a:r>
            <a:r>
              <a:rPr lang="en-IN" b="1" dirty="0"/>
              <a:t>In</a:t>
            </a:r>
            <a:endParaRPr lang="en-IN" sz="1800" b="1" dirty="0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F2A2A9ED-6556-C156-1D37-F4BE93F7CADC}"/>
              </a:ext>
            </a:extLst>
          </p:cNvPr>
          <p:cNvSpPr/>
          <p:nvPr/>
        </p:nvSpPr>
        <p:spPr>
          <a:xfrm>
            <a:off x="1108154" y="3926104"/>
            <a:ext cx="1477624" cy="37539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5A7F81-8D62-1B27-2B18-9715C9C02EEA}"/>
              </a:ext>
            </a:extLst>
          </p:cNvPr>
          <p:cNvSpPr txBox="1"/>
          <p:nvPr/>
        </p:nvSpPr>
        <p:spPr>
          <a:xfrm>
            <a:off x="4936114" y="2109173"/>
            <a:ext cx="3685155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Aircraft Manufacturer employee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endParaRPr lang="en-IN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FF1A0B-C655-9EA1-6F13-73ADB759DC58}"/>
              </a:ext>
            </a:extLst>
          </p:cNvPr>
          <p:cNvSpPr txBox="1"/>
          <p:nvPr/>
        </p:nvSpPr>
        <p:spPr>
          <a:xfrm>
            <a:off x="5737700" y="3720468"/>
            <a:ext cx="2541693" cy="36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Airline Employee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B02D20-F463-FF96-35FE-ADB0D7B85358}"/>
              </a:ext>
            </a:extLst>
          </p:cNvPr>
          <p:cNvSpPr txBox="1"/>
          <p:nvPr/>
        </p:nvSpPr>
        <p:spPr>
          <a:xfrm>
            <a:off x="5524197" y="5385311"/>
            <a:ext cx="27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Recycling employee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070749-20DB-881B-F4AB-B9410E597886}"/>
              </a:ext>
            </a:extLst>
          </p:cNvPr>
          <p:cNvSpPr txBox="1"/>
          <p:nvPr/>
        </p:nvSpPr>
        <p:spPr>
          <a:xfrm>
            <a:off x="166255" y="4863238"/>
            <a:ext cx="147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Stakeholder</a:t>
            </a:r>
          </a:p>
        </p:txBody>
      </p:sp>
      <p:pic>
        <p:nvPicPr>
          <p:cNvPr id="99" name="Graphic 98" descr="Arrow circle with solid fill">
            <a:extLst>
              <a:ext uri="{FF2B5EF4-FFF2-40B4-BE49-F238E27FC236}">
                <a16:creationId xmlns:a16="http://schemas.microsoft.com/office/drawing/2014/main" id="{DF49F038-75EB-59C3-0051-3690E2A8C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8517" y="5332700"/>
            <a:ext cx="914400" cy="914400"/>
          </a:xfrm>
          <a:prstGeom prst="rect">
            <a:avLst/>
          </a:prstGeom>
        </p:spPr>
      </p:pic>
      <p:pic>
        <p:nvPicPr>
          <p:cNvPr id="101" name="Graphic 100" descr="Chevron arrows with solid fill">
            <a:extLst>
              <a:ext uri="{FF2B5EF4-FFF2-40B4-BE49-F238E27FC236}">
                <a16:creationId xmlns:a16="http://schemas.microsoft.com/office/drawing/2014/main" id="{758F19BF-EA18-5166-C616-B1DB96FDC4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7048" y="865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the Platform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9" y="1890869"/>
            <a:ext cx="11623962" cy="47731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 Environmental Sustainability: The platform promotes sustainable practices by facilitating the repurposing and recycling of end-of-life aircraft components, reducing waste and minimizing environmental impact.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Resource Optimization: The platform enables efficient management and utilization of aircraft parts, extending their lifespan and reducing the need for new production.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Streamlined Collaboration: Stakeholders in the industry, including manufacturers, airlines, and recycling facilities, can easily connect and collaborate, improving overall efficiency in the repurposing and recycling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Regulatory Compliance: The platform ensures adherence to regulations and industry standards by tracking and documenting the entire lifecycle of aircraft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Data-Driven Insights: Real-time metrics and dashboard analytics show data in chart form  for informed decision-making, allowing stakeholders to monitor performance and implement sustainable strategies.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Cost Efficiency: Manufacturers and airlines can purchase components nearing the end of their useful life at lower costs, reducing expenses without compromising quality.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Graphic 4" descr="Business Growth with solid fill">
            <a:extLst>
              <a:ext uri="{FF2B5EF4-FFF2-40B4-BE49-F238E27FC236}">
                <a16:creationId xmlns:a16="http://schemas.microsoft.com/office/drawing/2014/main" id="{D042F42E-4410-101F-CA9E-C51040F0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6437" y="780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19E0-FD90-99C1-0531-356A6444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Deployment Service Provider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C9FB-90A5-FD4C-1014-DDB0C245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50"/>
                </a:solidFill>
              </a:rPr>
              <a:t> Front End was created using react.js and is hosted on Amazon Web Services (AWS).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Backend was created using </a:t>
            </a:r>
            <a:r>
              <a:rPr lang="en-US" dirty="0" err="1">
                <a:solidFill>
                  <a:srgbClr val="00B050"/>
                </a:solidFill>
              </a:rPr>
              <a:t>springbot</a:t>
            </a:r>
            <a:r>
              <a:rPr lang="en-US" dirty="0">
                <a:solidFill>
                  <a:srgbClr val="00B050"/>
                </a:solidFill>
              </a:rPr>
              <a:t> which is java framework. The web application and </a:t>
            </a:r>
            <a:r>
              <a:rPr lang="en-US" dirty="0" err="1">
                <a:solidFill>
                  <a:srgbClr val="00B050"/>
                </a:solidFill>
              </a:rPr>
              <a:t>postgres</a:t>
            </a:r>
            <a:r>
              <a:rPr lang="en-US" dirty="0">
                <a:solidFill>
                  <a:srgbClr val="00B050"/>
                </a:solidFill>
              </a:rPr>
              <a:t> database was hosted on an AWS EC2 instance.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B050"/>
                </a:solidFill>
                <a:effectLst/>
                <a:latin typeface="AmazonEmber"/>
              </a:rPr>
              <a:t> AWS offers limited free of cost perks as well as low, pay-as-you-go pricing with no up-front expenses or long-term commitments. 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50"/>
                </a:solidFill>
              </a:rPr>
              <a:t> Source code can be found on our GitHub repository:  </a:t>
            </a:r>
            <a:r>
              <a:rPr lang="en-IN" sz="2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2800" u="sng" dirty="0"/>
              <a:t>.</a:t>
            </a:r>
            <a:endParaRPr lang="en-IN" u="sng" dirty="0"/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1AD8C1B5-2BCA-94E4-C1F6-B719C7532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5454" y="813816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12216-9BEB-1C52-D9AC-68C556AB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ABD24-2F95-0E9F-6C09-5CCC61CE8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13" y="-518242"/>
            <a:ext cx="12267414" cy="7376242"/>
          </a:xfrm>
        </p:spPr>
      </p:pic>
    </p:spTree>
    <p:extLst>
      <p:ext uri="{BB962C8B-B14F-4D97-AF65-F5344CB8AC3E}">
        <p14:creationId xmlns:p14="http://schemas.microsoft.com/office/powerpoint/2010/main" val="3943965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550</TotalTime>
  <Words>495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AmazonEmber</vt:lpstr>
      <vt:lpstr>Arial</vt:lpstr>
      <vt:lpstr>Tw Cen MT</vt:lpstr>
      <vt:lpstr>Tw Cen MT Condensed</vt:lpstr>
      <vt:lpstr>Wingdings</vt:lpstr>
      <vt:lpstr>Wingdings 3</vt:lpstr>
      <vt:lpstr>Integral</vt:lpstr>
      <vt:lpstr>PowerPoint Presentation</vt:lpstr>
      <vt:lpstr>Theme</vt:lpstr>
      <vt:lpstr>Developed application: </vt:lpstr>
      <vt:lpstr>Preview of the developed application </vt:lpstr>
      <vt:lpstr>PowerPoint Presentation</vt:lpstr>
      <vt:lpstr>Data Flow </vt:lpstr>
      <vt:lpstr>Benefits of the Platform</vt:lpstr>
      <vt:lpstr>About Deployment Service Provider 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himanshu007parashar@outlook.com;Ankita Basera</dc:creator>
  <cp:lastModifiedBy>himanshu parashar</cp:lastModifiedBy>
  <cp:revision>17</cp:revision>
  <dcterms:created xsi:type="dcterms:W3CDTF">2022-05-27T13:14:29Z</dcterms:created>
  <dcterms:modified xsi:type="dcterms:W3CDTF">2023-05-13T06:45:41Z</dcterms:modified>
</cp:coreProperties>
</file>