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7" r:id="rId2"/>
    <p:sldId id="288" r:id="rId3"/>
    <p:sldId id="289" r:id="rId4"/>
    <p:sldId id="291" r:id="rId5"/>
    <p:sldId id="294" r:id="rId6"/>
    <p:sldId id="290" r:id="rId7"/>
    <p:sldId id="297" r:id="rId8"/>
    <p:sldId id="295" r:id="rId9"/>
    <p:sldId id="260" r:id="rId10"/>
    <p:sldId id="261" r:id="rId11"/>
    <p:sldId id="269" r:id="rId12"/>
    <p:sldId id="262" r:id="rId13"/>
    <p:sldId id="299" r:id="rId14"/>
    <p:sldId id="300" r:id="rId15"/>
    <p:sldId id="301" r:id="rId16"/>
    <p:sldId id="263" r:id="rId17"/>
    <p:sldId id="265" r:id="rId18"/>
    <p:sldId id="302"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9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369CCF-C67B-4D18-9336-7DECABBA4D8C}" type="datetimeFigureOut">
              <a:rPr lang="en-US" smtClean="0"/>
              <a:pPr/>
              <a:t>6/13/2025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117D57-C9CE-48C6-8841-0E674733C8C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3D8848-8CC1-4363-B7DD-2AC9FEC22830}" type="datetime1">
              <a:rPr lang="en-US" smtClean="0"/>
              <a:t>6/13/2025</a:t>
            </a:fld>
            <a:endParaRPr lang="en-US" dirty="0"/>
          </a:p>
        </p:txBody>
      </p:sp>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6CD87C-4A35-469F-8132-BB69036D7103}" type="datetime1">
              <a:rPr lang="en-US" smtClean="0"/>
              <a:t>6/13/2025</a:t>
            </a:fld>
            <a:endParaRPr lang="en-US" dirty="0"/>
          </a:p>
        </p:txBody>
      </p:sp>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6FF11-24BE-48B8-B965-D44279D9149A}" type="datetime1">
              <a:rPr lang="en-US" smtClean="0"/>
              <a:t>6/13/2025</a:t>
            </a:fld>
            <a:endParaRPr lang="en-US" dirty="0"/>
          </a:p>
        </p:txBody>
      </p:sp>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430264-3990-4D1F-B724-765F2D45A656}" type="datetime1">
              <a:rPr lang="en-US" smtClean="0"/>
              <a:t>6/13/2025</a:t>
            </a:fld>
            <a:endParaRPr lang="en-US" dirty="0"/>
          </a:p>
        </p:txBody>
      </p:sp>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230B11-C973-46AC-84C9-02860816AB26}" type="datetime1">
              <a:rPr lang="en-US" smtClean="0"/>
              <a:t>6/13/2025</a:t>
            </a:fld>
            <a:endParaRPr lang="en-US" dirty="0"/>
          </a:p>
        </p:txBody>
      </p:sp>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03B21A-6E47-41CE-8389-7C6AF787A71E}" type="datetime1">
              <a:rPr lang="en-US" smtClean="0"/>
              <a:t>6/13/2025</a:t>
            </a:fld>
            <a:endParaRPr lang="en-US" dirty="0"/>
          </a:p>
        </p:txBody>
      </p:sp>
      <p:sp>
        <p:nvSpPr>
          <p:cNvPr id="6" name="Footer Placeholder 5"/>
          <p:cNvSpPr>
            <a:spLocks noGrp="1"/>
          </p:cNvSpPr>
          <p:nvPr>
            <p:ph type="ftr" sz="quarter" idx="11"/>
          </p:nvPr>
        </p:nvSpPr>
        <p:spPr/>
        <p:txBody>
          <a:bodyPr/>
          <a:lstStyle/>
          <a:p>
            <a:r>
              <a:rPr lang="en-US" dirty="0"/>
              <a:t>BBA306 computer Application</a:t>
            </a:r>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8855E42-3F08-447E-9096-DF50F6B93107}" type="datetime1">
              <a:rPr lang="en-US" smtClean="0"/>
              <a:t>6/13/2025</a:t>
            </a:fld>
            <a:endParaRPr lang="en-US" dirty="0"/>
          </a:p>
        </p:txBody>
      </p:sp>
      <p:sp>
        <p:nvSpPr>
          <p:cNvPr id="8" name="Footer Placeholder 7"/>
          <p:cNvSpPr>
            <a:spLocks noGrp="1"/>
          </p:cNvSpPr>
          <p:nvPr>
            <p:ph type="ftr" sz="quarter" idx="11"/>
          </p:nvPr>
        </p:nvSpPr>
        <p:spPr/>
        <p:txBody>
          <a:bodyPr/>
          <a:lstStyle/>
          <a:p>
            <a:r>
              <a:rPr lang="en-US" dirty="0"/>
              <a:t>BBA306 computer Application</a:t>
            </a:r>
          </a:p>
        </p:txBody>
      </p:sp>
      <p:sp>
        <p:nvSpPr>
          <p:cNvPr id="9" name="Slide Number Placeholder 8"/>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6015D-3562-4F8B-BAD4-03E8EBCD498C}" type="datetime1">
              <a:rPr lang="en-US" smtClean="0"/>
              <a:t>6/13/2025</a:t>
            </a:fld>
            <a:endParaRPr lang="en-US" dirty="0"/>
          </a:p>
        </p:txBody>
      </p:sp>
      <p:sp>
        <p:nvSpPr>
          <p:cNvPr id="4" name="Footer Placeholder 3"/>
          <p:cNvSpPr>
            <a:spLocks noGrp="1"/>
          </p:cNvSpPr>
          <p:nvPr>
            <p:ph type="ftr" sz="quarter" idx="11"/>
          </p:nvPr>
        </p:nvSpPr>
        <p:spPr/>
        <p:txBody>
          <a:bodyPr/>
          <a:lstStyle/>
          <a:p>
            <a:r>
              <a:rPr lang="en-US" dirty="0"/>
              <a:t>BBA306 computer Application</a:t>
            </a:r>
          </a:p>
        </p:txBody>
      </p:sp>
      <p:sp>
        <p:nvSpPr>
          <p:cNvPr id="5" name="Slide Number Placeholder 4"/>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425992-95C5-4A39-8FC1-7E6D72BE62AF}" type="datetime1">
              <a:rPr lang="en-US" smtClean="0"/>
              <a:t>6/13/2025</a:t>
            </a:fld>
            <a:endParaRPr lang="en-US" dirty="0"/>
          </a:p>
        </p:txBody>
      </p:sp>
      <p:sp>
        <p:nvSpPr>
          <p:cNvPr id="3" name="Footer Placeholder 2"/>
          <p:cNvSpPr>
            <a:spLocks noGrp="1"/>
          </p:cNvSpPr>
          <p:nvPr>
            <p:ph type="ftr" sz="quarter" idx="11"/>
          </p:nvPr>
        </p:nvSpPr>
        <p:spPr/>
        <p:txBody>
          <a:bodyPr/>
          <a:lstStyle/>
          <a:p>
            <a:r>
              <a:rPr lang="en-US" dirty="0"/>
              <a:t>BBA306 computer Application</a:t>
            </a:r>
          </a:p>
        </p:txBody>
      </p:sp>
      <p:sp>
        <p:nvSpPr>
          <p:cNvPr id="4" name="Slide Number Placeholder 3"/>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C5615D-9909-4337-A548-73448EF67123}" type="datetime1">
              <a:rPr lang="en-US" smtClean="0"/>
              <a:t>6/13/2025</a:t>
            </a:fld>
            <a:endParaRPr lang="en-US" dirty="0"/>
          </a:p>
        </p:txBody>
      </p:sp>
      <p:sp>
        <p:nvSpPr>
          <p:cNvPr id="6" name="Footer Placeholder 5"/>
          <p:cNvSpPr>
            <a:spLocks noGrp="1"/>
          </p:cNvSpPr>
          <p:nvPr>
            <p:ph type="ftr" sz="quarter" idx="11"/>
          </p:nvPr>
        </p:nvSpPr>
        <p:spPr/>
        <p:txBody>
          <a:bodyPr/>
          <a:lstStyle/>
          <a:p>
            <a:r>
              <a:rPr lang="en-US" dirty="0"/>
              <a:t>BBA306 computer Application</a:t>
            </a:r>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24C099-A994-4782-B615-A296279BB17B}" type="datetime1">
              <a:rPr lang="en-US" smtClean="0"/>
              <a:t>6/13/2025</a:t>
            </a:fld>
            <a:endParaRPr lang="en-US" dirty="0"/>
          </a:p>
        </p:txBody>
      </p:sp>
      <p:sp>
        <p:nvSpPr>
          <p:cNvPr id="6" name="Footer Placeholder 5"/>
          <p:cNvSpPr>
            <a:spLocks noGrp="1"/>
          </p:cNvSpPr>
          <p:nvPr>
            <p:ph type="ftr" sz="quarter" idx="11"/>
          </p:nvPr>
        </p:nvSpPr>
        <p:spPr/>
        <p:txBody>
          <a:bodyPr/>
          <a:lstStyle/>
          <a:p>
            <a:r>
              <a:rPr lang="en-US" dirty="0"/>
              <a:t>BBA306 computer Application</a:t>
            </a:r>
          </a:p>
        </p:txBody>
      </p:sp>
      <p:sp>
        <p:nvSpPr>
          <p:cNvPr id="7" name="Slide Number Placeholder 6"/>
          <p:cNvSpPr>
            <a:spLocks noGrp="1"/>
          </p:cNvSpPr>
          <p:nvPr>
            <p:ph type="sldNum" sz="quarter" idx="12"/>
          </p:nvPr>
        </p:nvSpPr>
        <p:spPr/>
        <p:txBody>
          <a:bodyPr/>
          <a:lstStyle/>
          <a:p>
            <a:fld id="{6D4C96DF-A1DA-41D6-A58E-0581440BF38D}"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A3591-D472-47D4-AC61-D3FC335442AF}" type="datetime1">
              <a:rPr lang="en-US" smtClean="0"/>
              <a:t>6/13/2025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BBA306 computer Application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C96DF-A1DA-41D6-A58E-0581440BF38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A3A4-45F3-40E4-9B1F-F5A1D8D0496C}"/>
              </a:ext>
            </a:extLst>
          </p:cNvPr>
          <p:cNvSpPr>
            <a:spLocks noGrp="1"/>
          </p:cNvSpPr>
          <p:nvPr>
            <p:ph type="ctrTitle"/>
          </p:nvPr>
        </p:nvSpPr>
        <p:spPr>
          <a:xfrm>
            <a:off x="1" y="2000241"/>
            <a:ext cx="4569431" cy="2409583"/>
          </a:xfrm>
        </p:spPr>
        <p:txBody>
          <a:bodyPr>
            <a:normAutofit/>
          </a:bodyPr>
          <a:lstStyle/>
          <a:p>
            <a:r>
              <a:rPr lang="en-US" sz="2400" b="1" dirty="0"/>
              <a:t>BACHELOR OF BUSINESS ADMINISTRATION</a:t>
            </a:r>
            <a:br>
              <a:rPr lang="en-US" sz="2400" b="1" dirty="0"/>
            </a:br>
            <a:br>
              <a:rPr lang="en-US" sz="1800" dirty="0"/>
            </a:br>
            <a:r>
              <a:rPr lang="en-US" sz="1800" dirty="0">
                <a:latin typeface="Arial Black" pitchFamily="34" charset="0"/>
              </a:rPr>
              <a:t> </a:t>
            </a:r>
            <a:r>
              <a:rPr lang="en-US" sz="2000" dirty="0">
                <a:latin typeface="Arial Black" pitchFamily="34" charset="0"/>
                <a:cs typeface="Times New Roman" pitchFamily="18" charset="0"/>
              </a:rPr>
              <a:t>BBA - 3</a:t>
            </a:r>
            <a:r>
              <a:rPr lang="en-US" sz="2000" baseline="30000" dirty="0">
                <a:latin typeface="Arial Black" pitchFamily="34" charset="0"/>
                <a:cs typeface="Times New Roman" pitchFamily="18" charset="0"/>
              </a:rPr>
              <a:t>rd</a:t>
            </a:r>
            <a:r>
              <a:rPr lang="en-US" sz="2000" dirty="0">
                <a:latin typeface="Arial Black" pitchFamily="34" charset="0"/>
                <a:cs typeface="Times New Roman" pitchFamily="18" charset="0"/>
              </a:rPr>
              <a:t>  Semester</a:t>
            </a:r>
            <a:br>
              <a:rPr lang="en-US" sz="2400" dirty="0">
                <a:latin typeface="Calibri "/>
              </a:rPr>
            </a:br>
            <a:br>
              <a:rPr lang="en-US" sz="2400" dirty="0">
                <a:latin typeface="Calibri "/>
              </a:rPr>
            </a:br>
            <a:r>
              <a:rPr lang="en-US" sz="2000" b="1" dirty="0"/>
              <a:t> </a:t>
            </a:r>
            <a:r>
              <a:rPr lang="en-US" sz="2000" b="1" dirty="0">
                <a:latin typeface="Times New Roman" pitchFamily="18" charset="0"/>
                <a:cs typeface="Times New Roman" pitchFamily="18" charset="0"/>
              </a:rPr>
              <a:t>COMPUTER APPLICATION – I </a:t>
            </a:r>
            <a:br>
              <a:rPr lang="en-US" sz="2400" dirty="0">
                <a:latin typeface="Times New Roman" pitchFamily="18" charset="0"/>
                <a:cs typeface="Times New Roman" pitchFamily="18" charset="0"/>
              </a:rPr>
            </a:br>
            <a:r>
              <a:rPr lang="en-US" sz="1800" b="1" dirty="0">
                <a:latin typeface="Times New Roman" pitchFamily="18" charset="0"/>
                <a:cs typeface="Times New Roman" pitchFamily="18" charset="0"/>
              </a:rPr>
              <a:t> : BBA306</a:t>
            </a:r>
            <a:endParaRPr lang="en-IN" sz="2400" dirty="0">
              <a:latin typeface="Times New Roman" pitchFamily="18" charset="0"/>
              <a:cs typeface="Times New Roman" pitchFamily="18" charset="0"/>
            </a:endParaRPr>
          </a:p>
        </p:txBody>
      </p:sp>
      <p:sp>
        <p:nvSpPr>
          <p:cNvPr id="3" name="Subtitle 2">
            <a:extLst>
              <a:ext uri="{FF2B5EF4-FFF2-40B4-BE49-F238E27FC236}">
                <a16:creationId xmlns:a16="http://schemas.microsoft.com/office/drawing/2014/main" id="{9D7E9167-2D70-485C-A7BE-636260A10E56}"/>
              </a:ext>
            </a:extLst>
          </p:cNvPr>
          <p:cNvSpPr>
            <a:spLocks noGrp="1"/>
          </p:cNvSpPr>
          <p:nvPr>
            <p:ph type="subTitle" idx="1"/>
          </p:nvPr>
        </p:nvSpPr>
        <p:spPr>
          <a:xfrm>
            <a:off x="381000" y="4648200"/>
            <a:ext cx="3614979" cy="1655763"/>
          </a:xfrm>
        </p:spPr>
        <p:txBody>
          <a:bodyPr>
            <a:noAutofit/>
          </a:bodyPr>
          <a:lstStyle/>
          <a:p>
            <a:r>
              <a:rPr lang="en-US" sz="1800" b="1" dirty="0">
                <a:solidFill>
                  <a:schemeClr val="tx1"/>
                </a:solidFill>
                <a:latin typeface="Calibri "/>
              </a:rPr>
              <a:t>Manish</a:t>
            </a:r>
          </a:p>
          <a:p>
            <a:r>
              <a:rPr lang="en-US" sz="1800" dirty="0">
                <a:solidFill>
                  <a:schemeClr val="tx1"/>
                </a:solidFill>
                <a:latin typeface="Calibri "/>
              </a:rPr>
              <a:t>Assistant Professor</a:t>
            </a:r>
          </a:p>
          <a:p>
            <a:r>
              <a:rPr lang="en-US" sz="1800" dirty="0">
                <a:solidFill>
                  <a:schemeClr val="tx1"/>
                </a:solidFill>
                <a:latin typeface="Calibri "/>
              </a:rPr>
              <a:t>Faculty of CS &amp;  IT</a:t>
            </a:r>
          </a:p>
          <a:p>
            <a:r>
              <a:rPr lang="en-IN" sz="1800" dirty="0">
                <a:solidFill>
                  <a:schemeClr val="tx1"/>
                </a:solidFill>
                <a:latin typeface="Calibri "/>
              </a:rPr>
              <a:t>Kalinga University</a:t>
            </a:r>
          </a:p>
          <a:p>
            <a:r>
              <a:rPr lang="en-IN" sz="1800" dirty="0">
                <a:solidFill>
                  <a:schemeClr val="tx1"/>
                </a:solidFill>
                <a:latin typeface="Calibri "/>
              </a:rPr>
              <a:t>Naya Raipur (C.G.), India</a:t>
            </a:r>
            <a:endParaRPr lang="en-US" sz="1800" dirty="0">
              <a:solidFill>
                <a:schemeClr val="tx1"/>
              </a:solidFill>
              <a:latin typeface="Calibri "/>
            </a:endParaRPr>
          </a:p>
          <a:p>
            <a:endParaRPr lang="en-IN" sz="1600" dirty="0"/>
          </a:p>
        </p:txBody>
      </p:sp>
      <p:pic>
        <p:nvPicPr>
          <p:cNvPr id="4" name="Picture 3">
            <a:extLst>
              <a:ext uri="{FF2B5EF4-FFF2-40B4-BE49-F238E27FC236}">
                <a16:creationId xmlns:a16="http://schemas.microsoft.com/office/drawing/2014/main" id="{2F14734F-C151-4590-98BD-CEA43D8059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1602" y="1"/>
            <a:ext cx="5866109" cy="1711063"/>
          </a:xfrm>
          <a:prstGeom prst="rect">
            <a:avLst/>
          </a:prstGeom>
        </p:spPr>
      </p:pic>
      <p:sp>
        <p:nvSpPr>
          <p:cNvPr id="5" name="Rectangle 4">
            <a:extLst>
              <a:ext uri="{FF2B5EF4-FFF2-40B4-BE49-F238E27FC236}">
                <a16:creationId xmlns:a16="http://schemas.microsoft.com/office/drawing/2014/main" id="{92A5F871-7706-472E-86D0-31C33173D9C3}"/>
              </a:ext>
            </a:extLst>
          </p:cNvPr>
          <p:cNvSpPr/>
          <p:nvPr/>
        </p:nvSpPr>
        <p:spPr>
          <a:xfrm>
            <a:off x="4572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rtlCol="0" anchor="ctr"/>
          <a:lstStyle/>
          <a:p>
            <a:pPr algn="ctr"/>
            <a:endParaRPr lang="en-IN" dirty="0">
              <a:latin typeface="Times New Roman" pitchFamily="18" charset="0"/>
              <a:cs typeface="Times New Roman" pitchFamily="18" charset="0"/>
            </a:endParaRPr>
          </a:p>
        </p:txBody>
      </p:sp>
      <p:sp>
        <p:nvSpPr>
          <p:cNvPr id="8" name="Footer Placeholder 2">
            <a:extLst>
              <a:ext uri="{FF2B5EF4-FFF2-40B4-BE49-F238E27FC236}">
                <a16:creationId xmlns:a16="http://schemas.microsoft.com/office/drawing/2014/main"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b="1" dirty="0"/>
              <a:t>BBA306 computer Application</a:t>
            </a:r>
            <a:endParaRPr lang="en-IN" dirty="0"/>
          </a:p>
        </p:txBody>
      </p:sp>
      <p:sp>
        <p:nvSpPr>
          <p:cNvPr id="9" name="Slide Number Placeholder 8"/>
          <p:cNvSpPr>
            <a:spLocks noGrp="1"/>
          </p:cNvSpPr>
          <p:nvPr>
            <p:ph type="sldNum" sz="quarter" idx="12"/>
          </p:nvPr>
        </p:nvSpPr>
        <p:spPr/>
        <p:txBody>
          <a:bodyPr/>
          <a:lstStyle/>
          <a:p>
            <a:fld id="{6D4C96DF-A1DA-41D6-A58E-0581440BF38D}" type="slidenum">
              <a:rPr lang="en-US" smtClean="0"/>
              <a:pPr/>
              <a:t>1</a:t>
            </a:fld>
            <a:endParaRPr lang="en-US" dirty="0"/>
          </a:p>
        </p:txBody>
      </p:sp>
      <p:sp>
        <p:nvSpPr>
          <p:cNvPr id="10" name="Date Placeholder 9"/>
          <p:cNvSpPr>
            <a:spLocks noGrp="1"/>
          </p:cNvSpPr>
          <p:nvPr>
            <p:ph type="dt" sz="half" idx="10"/>
          </p:nvPr>
        </p:nvSpPr>
        <p:spPr/>
        <p:txBody>
          <a:bodyPr/>
          <a:lstStyle/>
          <a:p>
            <a:fld id="{C811E6D0-DDD0-4FF4-9ABB-0F81D36E49BA}" type="datetime1">
              <a:rPr lang="en-US" smtClean="0"/>
              <a:t>6/13/2025</a:t>
            </a:fld>
            <a:endParaRPr lang="en-US" dirty="0"/>
          </a:p>
        </p:txBody>
      </p:sp>
    </p:spTree>
    <p:extLst>
      <p:ext uri="{BB962C8B-B14F-4D97-AF65-F5344CB8AC3E}">
        <p14:creationId xmlns:p14="http://schemas.microsoft.com/office/powerpoint/2010/main" val="1366657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00" cy="1143000"/>
          </a:xfrm>
        </p:spPr>
        <p:txBody>
          <a:bodyPr>
            <a:noAutofit/>
          </a:bodyPr>
          <a:lstStyle/>
          <a:p>
            <a:r>
              <a:rPr lang="en-US" sz="2400" dirty="0"/>
              <a:t>The below diagram provides the position of the graphical user interface with respect to the computer system </a:t>
            </a:r>
            <a:endParaRPr lang="en-US" sz="2800" dirty="0"/>
          </a:p>
        </p:txBody>
      </p:sp>
      <p:pic>
        <p:nvPicPr>
          <p:cNvPr id="4" name="Content Placeholder 3" descr="Graphical User Interface.png"/>
          <p:cNvPicPr>
            <a:picLocks noGrp="1" noChangeAspect="1"/>
          </p:cNvPicPr>
          <p:nvPr>
            <p:ph idx="1"/>
          </p:nvPr>
        </p:nvPicPr>
        <p:blipFill>
          <a:blip r:embed="rId2" cstate="print"/>
          <a:stretch>
            <a:fillRect/>
          </a:stretch>
        </p:blipFill>
        <p:spPr>
          <a:xfrm>
            <a:off x="1438955" y="1600200"/>
            <a:ext cx="6266089" cy="4525963"/>
          </a:xfrm>
        </p:spPr>
      </p:pic>
      <p:pic>
        <p:nvPicPr>
          <p:cNvPr id="5" name="Pictur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6" name="Footer Placeholder 5"/>
          <p:cNvSpPr>
            <a:spLocks noGrp="1"/>
          </p:cNvSpPr>
          <p:nvPr>
            <p:ph type="ftr" sz="quarter" idx="11"/>
          </p:nvPr>
        </p:nvSpPr>
        <p:spPr/>
        <p:txBody>
          <a:bodyPr/>
          <a:lstStyle/>
          <a:p>
            <a:r>
              <a:rPr lang="en-US" dirty="0"/>
              <a:t>BBA306 computer Application</a:t>
            </a:r>
          </a:p>
        </p:txBody>
      </p:sp>
      <p:sp>
        <p:nvSpPr>
          <p:cNvPr id="7" name="Slide Number Placeholder 6"/>
          <p:cNvSpPr>
            <a:spLocks noGrp="1"/>
          </p:cNvSpPr>
          <p:nvPr>
            <p:ph type="sldNum" sz="quarter" idx="12"/>
          </p:nvPr>
        </p:nvSpPr>
        <p:spPr/>
        <p:txBody>
          <a:bodyPr/>
          <a:lstStyle/>
          <a:p>
            <a:fld id="{6D4C96DF-A1DA-41D6-A58E-0581440BF38D}" type="slidenum">
              <a:rPr lang="en-US" smtClean="0"/>
              <a:pPr/>
              <a:t>10</a:t>
            </a:fld>
            <a:endParaRPr lang="en-US" dirty="0"/>
          </a:p>
        </p:txBody>
      </p:sp>
      <p:sp>
        <p:nvSpPr>
          <p:cNvPr id="8" name="Date Placeholder 7"/>
          <p:cNvSpPr>
            <a:spLocks noGrp="1"/>
          </p:cNvSpPr>
          <p:nvPr>
            <p:ph type="dt" sz="half" idx="10"/>
          </p:nvPr>
        </p:nvSpPr>
        <p:spPr/>
        <p:txBody>
          <a:bodyPr/>
          <a:lstStyle/>
          <a:p>
            <a:fld id="{86F94444-4C9E-44C4-B159-3E697EA9C2CC}" type="datetime1">
              <a:rPr lang="en-US" smtClean="0"/>
              <a:t>6/13/2025</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800" dirty="0"/>
              <a:t>One of the most important parts of your Desktop is the Taskbar. By default, it sits at the bottom of your screen giving you access to the Start Menu, several application icons, and the Notification Area.</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11</a:t>
            </a:fld>
            <a:endParaRPr lang="en-US" dirty="0"/>
          </a:p>
        </p:txBody>
      </p:sp>
      <p:sp>
        <p:nvSpPr>
          <p:cNvPr id="7" name="Title 1"/>
          <p:cNvSpPr>
            <a:spLocks noGrp="1"/>
          </p:cNvSpPr>
          <p:nvPr>
            <p:ph type="title"/>
          </p:nvPr>
        </p:nvSpPr>
        <p:spPr>
          <a:xfrm>
            <a:off x="152400" y="228600"/>
            <a:ext cx="8229600" cy="1143000"/>
          </a:xfrm>
        </p:spPr>
        <p:txBody>
          <a:bodyPr>
            <a:normAutofit/>
          </a:bodyPr>
          <a:lstStyle/>
          <a:p>
            <a:r>
              <a:rPr lang="en-US" sz="4000" b="1" dirty="0"/>
              <a:t>Menu System </a:t>
            </a:r>
          </a:p>
        </p:txBody>
      </p:sp>
      <p:sp>
        <p:nvSpPr>
          <p:cNvPr id="8" name="Date Placeholder 7"/>
          <p:cNvSpPr>
            <a:spLocks noGrp="1"/>
          </p:cNvSpPr>
          <p:nvPr>
            <p:ph type="dt" sz="half" idx="10"/>
          </p:nvPr>
        </p:nvSpPr>
        <p:spPr/>
        <p:txBody>
          <a:bodyPr/>
          <a:lstStyle/>
          <a:p>
            <a:fld id="{CB13E251-D74E-4843-A0E9-2C4D35C50B59}" type="datetime1">
              <a:rPr lang="en-US" smtClean="0"/>
              <a:t>6/13/2025</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67368"/>
            <a:ext cx="8229600" cy="4525963"/>
          </a:xfrm>
        </p:spPr>
        <p:txBody>
          <a:bodyPr>
            <a:normAutofit/>
          </a:bodyPr>
          <a:lstStyle/>
          <a:p>
            <a:r>
              <a:rPr lang="en-US" sz="2800" dirty="0"/>
              <a:t>Graphical User Interface makes use of visual elements mostly. These elements define the appearance of the GUI. </a:t>
            </a:r>
          </a:p>
          <a:p>
            <a:endParaRPr lang="en-US" sz="2800" dirty="0"/>
          </a:p>
          <a:p>
            <a:r>
              <a:rPr lang="en-US" sz="2800" dirty="0"/>
              <a:t>Some of these are described in detail as follows −</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12</a:t>
            </a:fld>
            <a:endParaRPr lang="en-US" dirty="0"/>
          </a:p>
        </p:txBody>
      </p:sp>
      <p:sp>
        <p:nvSpPr>
          <p:cNvPr id="7" name="Date Placeholder 6"/>
          <p:cNvSpPr>
            <a:spLocks noGrp="1"/>
          </p:cNvSpPr>
          <p:nvPr>
            <p:ph type="dt" sz="half" idx="10"/>
          </p:nvPr>
        </p:nvSpPr>
        <p:spPr/>
        <p:txBody>
          <a:bodyPr/>
          <a:lstStyle/>
          <a:p>
            <a:fld id="{8E18F160-7F7A-461D-8505-7A2BEE7554AB}" type="datetime1">
              <a:rPr lang="en-US" smtClean="0"/>
              <a:t>6/13/2025</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7EA425-0135-4F6E-97C6-45086494DD08}"/>
              </a:ext>
            </a:extLst>
          </p:cNvPr>
          <p:cNvSpPr>
            <a:spLocks noGrp="1"/>
          </p:cNvSpPr>
          <p:nvPr>
            <p:ph type="ftr" sz="quarter" idx="11"/>
          </p:nvPr>
        </p:nvSpPr>
        <p:spPr/>
        <p:txBody>
          <a:bodyPr/>
          <a:lstStyle/>
          <a:p>
            <a:r>
              <a:rPr lang="en-IN" dirty="0"/>
              <a:t>BBA306 computer Application</a:t>
            </a:r>
          </a:p>
        </p:txBody>
      </p:sp>
      <p:sp>
        <p:nvSpPr>
          <p:cNvPr id="3" name="Slide Number Placeholder 2">
            <a:extLst>
              <a:ext uri="{FF2B5EF4-FFF2-40B4-BE49-F238E27FC236}">
                <a16:creationId xmlns:a16="http://schemas.microsoft.com/office/drawing/2014/main" id="{A6DC87EB-FACB-4F9D-9874-66AF5A351FCB}"/>
              </a:ext>
            </a:extLst>
          </p:cNvPr>
          <p:cNvSpPr>
            <a:spLocks noGrp="1"/>
          </p:cNvSpPr>
          <p:nvPr>
            <p:ph type="sldNum" sz="quarter" idx="12"/>
          </p:nvPr>
        </p:nvSpPr>
        <p:spPr/>
        <p:txBody>
          <a:bodyPr/>
          <a:lstStyle/>
          <a:p>
            <a:fld id="{3D79315D-5BB1-406B-A004-7D2D6B4489D3}" type="slidenum">
              <a:rPr lang="en-IN" smtClean="0"/>
              <a:pPr/>
              <a:t>13</a:t>
            </a:fld>
            <a:endParaRPr lang="en-IN" dirty="0"/>
          </a:p>
        </p:txBody>
      </p:sp>
      <p:sp>
        <p:nvSpPr>
          <p:cNvPr id="6" name="TextBox 5">
            <a:extLst>
              <a:ext uri="{FF2B5EF4-FFF2-40B4-BE49-F238E27FC236}">
                <a16:creationId xmlns:a16="http://schemas.microsoft.com/office/drawing/2014/main" id="{EC2A5AE6-27F2-4275-9731-F4EF589B82C6}"/>
              </a:ext>
            </a:extLst>
          </p:cNvPr>
          <p:cNvSpPr txBox="1"/>
          <p:nvPr/>
        </p:nvSpPr>
        <p:spPr>
          <a:xfrm>
            <a:off x="609600" y="635784"/>
            <a:ext cx="8006137" cy="6222216"/>
          </a:xfrm>
          <a:prstGeom prst="rect">
            <a:avLst/>
          </a:prstGeom>
          <a:noFill/>
        </p:spPr>
        <p:txBody>
          <a:bodyPr wrap="square">
            <a:spAutoFit/>
          </a:bodyPr>
          <a:lstStyle/>
          <a:p>
            <a:pPr marL="241300" indent="0">
              <a:lnSpc>
                <a:spcPct val="100000"/>
              </a:lnSpc>
              <a:spcBef>
                <a:spcPts val="100"/>
              </a:spcBef>
            </a:pPr>
            <a:r>
              <a:rPr lang="en-US" altLang="en-US" sz="2800" b="1" dirty="0">
                <a:latin typeface="Times New Roman" panose="02020603050405020304" pitchFamily="18" charset="0"/>
              </a:rPr>
              <a:t>Menus &amp; Menu Bar</a:t>
            </a:r>
          </a:p>
          <a:p>
            <a:pPr marL="241300" indent="0">
              <a:lnSpc>
                <a:spcPct val="100000"/>
              </a:lnSpc>
              <a:spcBef>
                <a:spcPts val="25"/>
              </a:spcBef>
            </a:pPr>
            <a:endParaRPr lang="en-US" altLang="en-US" sz="1600" dirty="0">
              <a:latin typeface="Times New Roman" panose="02020603050405020304" pitchFamily="18" charset="0"/>
            </a:endParaRPr>
          </a:p>
          <a:p>
            <a:pPr marL="241300" indent="0" algn="just">
              <a:lnSpc>
                <a:spcPct val="95000"/>
              </a:lnSpc>
            </a:pPr>
            <a:r>
              <a:rPr lang="en-US" altLang="en-US" sz="2000" dirty="0">
                <a:latin typeface="Times New Roman" panose="02020603050405020304" pitchFamily="18" charset="0"/>
              </a:rPr>
              <a:t>One of the most significant changes in Visual Basic 6.0 is the Integrated Development Environment (IDE). IDE is a term commonly  used in the programming world to describe the interface and environment that we use to create our applications. It is  called </a:t>
            </a:r>
            <a:r>
              <a:rPr lang="en-US" altLang="en-US" sz="2000" i="1" dirty="0">
                <a:latin typeface="Times New Roman" panose="02020603050405020304" pitchFamily="18" charset="0"/>
              </a:rPr>
              <a:t>integrated </a:t>
            </a:r>
            <a:r>
              <a:rPr lang="en-US" altLang="en-US" sz="2000" dirty="0">
                <a:latin typeface="Times New Roman" panose="02020603050405020304" pitchFamily="18" charset="0"/>
              </a:rPr>
              <a:t>because we can access virtually all of the development tools that we need from one screen called an </a:t>
            </a:r>
            <a:r>
              <a:rPr lang="en-US" altLang="en-US" sz="2000" i="1" dirty="0">
                <a:latin typeface="Times New Roman" panose="02020603050405020304" pitchFamily="18" charset="0"/>
              </a:rPr>
              <a:t>interface</a:t>
            </a:r>
            <a:r>
              <a:rPr lang="en-US" altLang="en-US" sz="2000" dirty="0">
                <a:latin typeface="Times New Roman" panose="02020603050405020304" pitchFamily="18" charset="0"/>
              </a:rPr>
              <a:t>. The  IDE is also commonly referred to as the </a:t>
            </a:r>
            <a:r>
              <a:rPr lang="en-US" altLang="en-US" sz="2000" i="1" dirty="0">
                <a:latin typeface="Times New Roman" panose="02020603050405020304" pitchFamily="18" charset="0"/>
              </a:rPr>
              <a:t>design environment</a:t>
            </a:r>
            <a:r>
              <a:rPr lang="en-US" altLang="en-US" sz="2000" dirty="0">
                <a:latin typeface="Times New Roman" panose="02020603050405020304" pitchFamily="18" charset="0"/>
              </a:rPr>
              <a:t>, or the </a:t>
            </a:r>
            <a:r>
              <a:rPr lang="en-US" altLang="en-US" sz="2000" i="1" dirty="0">
                <a:latin typeface="Times New Roman" panose="02020603050405020304" pitchFamily="18" charset="0"/>
              </a:rPr>
              <a:t>program</a:t>
            </a:r>
            <a:r>
              <a:rPr lang="en-US" altLang="en-US" sz="2000" dirty="0">
                <a:latin typeface="Times New Roman" panose="02020603050405020304" pitchFamily="18" charset="0"/>
              </a:rPr>
              <a:t>.</a:t>
            </a:r>
          </a:p>
          <a:p>
            <a:pPr marL="241300" indent="0">
              <a:lnSpc>
                <a:spcPct val="100000"/>
              </a:lnSpc>
              <a:spcBef>
                <a:spcPts val="25"/>
              </a:spcBef>
            </a:pPr>
            <a:endParaRPr lang="en-US" altLang="en-US" sz="1800" dirty="0">
              <a:latin typeface="Times New Roman" panose="02020603050405020304" pitchFamily="18" charset="0"/>
            </a:endParaRPr>
          </a:p>
          <a:p>
            <a:pPr marL="241300" indent="0">
              <a:lnSpc>
                <a:spcPct val="100000"/>
              </a:lnSpc>
              <a:spcBef>
                <a:spcPts val="13"/>
              </a:spcBef>
            </a:pPr>
            <a:r>
              <a:rPr lang="en-US" altLang="en-US" sz="2000" dirty="0">
                <a:latin typeface="Times New Roman" panose="02020603050405020304" pitchFamily="18" charset="0"/>
              </a:rPr>
              <a:t>The Visual Basic IDE is made up of a number of components</a:t>
            </a:r>
          </a:p>
          <a:p>
            <a:pPr marL="241300" indent="0">
              <a:lnSpc>
                <a:spcPct val="100000"/>
              </a:lnSpc>
              <a:spcBef>
                <a:spcPts val="25"/>
              </a:spcBef>
            </a:pPr>
            <a:endParaRPr lang="en-US" altLang="en-US" sz="2000" dirty="0">
              <a:latin typeface="Times New Roman" panose="02020603050405020304" pitchFamily="18" charset="0"/>
            </a:endParaRPr>
          </a:p>
          <a:p>
            <a:pPr lvl="1">
              <a:lnSpc>
                <a:spcPts val="1413"/>
              </a:lnSpc>
              <a:buSzPct val="83000"/>
              <a:buFont typeface="Symbol" panose="05050102010706020507" pitchFamily="18" charset="2"/>
              <a:buChar char=""/>
            </a:pPr>
            <a:r>
              <a:rPr lang="en-US" altLang="en-US" sz="2000" dirty="0">
                <a:latin typeface="Times New Roman" panose="02020603050405020304" pitchFamily="18" charset="0"/>
              </a:rPr>
              <a:t>Menu Bar</a:t>
            </a:r>
          </a:p>
          <a:p>
            <a:pPr lvl="1">
              <a:lnSpc>
                <a:spcPts val="1413"/>
              </a:lnSpc>
              <a:buSzPct val="83000"/>
            </a:pPr>
            <a:endParaRPr lang="en-US" altLang="en-US" sz="2000" dirty="0">
              <a:latin typeface="Times New Roman" panose="02020603050405020304" pitchFamily="18" charset="0"/>
            </a:endParaRPr>
          </a:p>
          <a:p>
            <a:pPr lvl="1">
              <a:lnSpc>
                <a:spcPts val="1375"/>
              </a:lnSpc>
              <a:buSzPct val="83000"/>
              <a:buFont typeface="Symbol" panose="05050102010706020507" pitchFamily="18" charset="2"/>
              <a:buChar char=""/>
            </a:pPr>
            <a:r>
              <a:rPr lang="en-US" altLang="en-US" sz="2000" dirty="0">
                <a:latin typeface="Times New Roman" panose="02020603050405020304" pitchFamily="18" charset="0"/>
              </a:rPr>
              <a:t>Tool Bar</a:t>
            </a:r>
          </a:p>
          <a:p>
            <a:pPr lvl="1">
              <a:lnSpc>
                <a:spcPts val="1375"/>
              </a:lnSpc>
              <a:buSzPct val="83000"/>
            </a:pPr>
            <a:endParaRPr lang="en-US" altLang="en-US" sz="2000" dirty="0">
              <a:latin typeface="Times New Roman" panose="02020603050405020304" pitchFamily="18" charset="0"/>
            </a:endParaRPr>
          </a:p>
          <a:p>
            <a:pPr lvl="1">
              <a:lnSpc>
                <a:spcPts val="1375"/>
              </a:lnSpc>
              <a:buSzPct val="83000"/>
              <a:buFont typeface="Symbol" panose="05050102010706020507" pitchFamily="18" charset="2"/>
              <a:buChar char=""/>
            </a:pPr>
            <a:r>
              <a:rPr lang="en-US" altLang="en-US" sz="2000" dirty="0">
                <a:latin typeface="Times New Roman" panose="02020603050405020304" pitchFamily="18" charset="0"/>
              </a:rPr>
              <a:t>Project Explorer</a:t>
            </a:r>
          </a:p>
          <a:p>
            <a:pPr lvl="1">
              <a:lnSpc>
                <a:spcPts val="1375"/>
              </a:lnSpc>
              <a:buSzPct val="83000"/>
            </a:pPr>
            <a:endParaRPr lang="en-US" altLang="en-US" sz="2000" dirty="0">
              <a:latin typeface="Times New Roman" panose="02020603050405020304" pitchFamily="18" charset="0"/>
            </a:endParaRPr>
          </a:p>
          <a:p>
            <a:pPr lvl="1">
              <a:lnSpc>
                <a:spcPts val="1375"/>
              </a:lnSpc>
              <a:buSzPct val="83000"/>
              <a:buFont typeface="Symbol" panose="05050102010706020507" pitchFamily="18" charset="2"/>
              <a:buChar char=""/>
            </a:pPr>
            <a:r>
              <a:rPr lang="en-US" altLang="en-US" sz="2000" dirty="0">
                <a:latin typeface="Times New Roman" panose="02020603050405020304" pitchFamily="18" charset="0"/>
              </a:rPr>
              <a:t>Properties window</a:t>
            </a:r>
          </a:p>
          <a:p>
            <a:pPr lvl="1">
              <a:lnSpc>
                <a:spcPts val="1375"/>
              </a:lnSpc>
              <a:buSzPct val="83000"/>
            </a:pPr>
            <a:endParaRPr lang="en-US" altLang="en-US" sz="2000" dirty="0">
              <a:latin typeface="Times New Roman" panose="02020603050405020304" pitchFamily="18" charset="0"/>
            </a:endParaRPr>
          </a:p>
          <a:p>
            <a:pPr lvl="1">
              <a:lnSpc>
                <a:spcPts val="1363"/>
              </a:lnSpc>
              <a:buSzPct val="83000"/>
              <a:buFont typeface="Symbol" panose="05050102010706020507" pitchFamily="18" charset="2"/>
              <a:buChar char=""/>
            </a:pPr>
            <a:r>
              <a:rPr lang="en-US" altLang="en-US" sz="2000" dirty="0">
                <a:latin typeface="Times New Roman" panose="02020603050405020304" pitchFamily="18" charset="0"/>
              </a:rPr>
              <a:t>Form Layout Window</a:t>
            </a:r>
          </a:p>
          <a:p>
            <a:pPr lvl="1">
              <a:lnSpc>
                <a:spcPts val="1363"/>
              </a:lnSpc>
              <a:buSzPct val="83000"/>
            </a:pPr>
            <a:endParaRPr lang="en-US" altLang="en-US" sz="2000" dirty="0">
              <a:latin typeface="Times New Roman" panose="02020603050405020304" pitchFamily="18" charset="0"/>
            </a:endParaRPr>
          </a:p>
          <a:p>
            <a:pPr lvl="1">
              <a:lnSpc>
                <a:spcPts val="1375"/>
              </a:lnSpc>
              <a:buSzPct val="83000"/>
              <a:buFont typeface="Symbol" panose="05050102010706020507" pitchFamily="18" charset="2"/>
              <a:buChar char=""/>
            </a:pPr>
            <a:r>
              <a:rPr lang="en-US" altLang="en-US" sz="2000" dirty="0">
                <a:latin typeface="Times New Roman" panose="02020603050405020304" pitchFamily="18" charset="0"/>
              </a:rPr>
              <a:t>Toolbox</a:t>
            </a:r>
          </a:p>
          <a:p>
            <a:pPr lvl="1">
              <a:lnSpc>
                <a:spcPts val="1375"/>
              </a:lnSpc>
              <a:buSzPct val="83000"/>
              <a:buFont typeface="Symbol" panose="05050102010706020507" pitchFamily="18" charset="2"/>
              <a:buChar char=""/>
            </a:pPr>
            <a:endParaRPr lang="en-US" altLang="en-US" sz="2000" dirty="0">
              <a:latin typeface="Times New Roman" panose="02020603050405020304" pitchFamily="18" charset="0"/>
            </a:endParaRPr>
          </a:p>
          <a:p>
            <a:pPr lvl="1">
              <a:lnSpc>
                <a:spcPts val="1375"/>
              </a:lnSpc>
              <a:buSzPct val="83000"/>
              <a:buFont typeface="Symbol" panose="05050102010706020507" pitchFamily="18" charset="2"/>
              <a:buChar char=""/>
            </a:pPr>
            <a:r>
              <a:rPr lang="en-US" altLang="en-US" sz="2000" dirty="0">
                <a:latin typeface="Times New Roman" panose="02020603050405020304" pitchFamily="18" charset="0"/>
              </a:rPr>
              <a:t>Form Designer</a:t>
            </a:r>
          </a:p>
          <a:p>
            <a:pPr lvl="1">
              <a:lnSpc>
                <a:spcPts val="1375"/>
              </a:lnSpc>
              <a:buSzPct val="83000"/>
            </a:pPr>
            <a:endParaRPr lang="en-US" altLang="en-US" sz="2000" dirty="0">
              <a:latin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7" name="Date Placeholder 6"/>
          <p:cNvSpPr>
            <a:spLocks noGrp="1"/>
          </p:cNvSpPr>
          <p:nvPr>
            <p:ph type="dt" sz="half" idx="10"/>
          </p:nvPr>
        </p:nvSpPr>
        <p:spPr/>
        <p:txBody>
          <a:bodyPr/>
          <a:lstStyle/>
          <a:p>
            <a:fld id="{D4C3B8C9-2AAE-4CFF-93E4-244E8906ADCA}" type="datetime1">
              <a:rPr lang="en-US" smtClean="0"/>
              <a:t>6/13/2025</a:t>
            </a:fld>
            <a:endParaRPr lang="en-US" dirty="0"/>
          </a:p>
        </p:txBody>
      </p:sp>
    </p:spTree>
    <p:extLst>
      <p:ext uri="{BB962C8B-B14F-4D97-AF65-F5344CB8AC3E}">
        <p14:creationId xmlns:p14="http://schemas.microsoft.com/office/powerpoint/2010/main" val="1201444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D04180-5B0D-4A3A-81F1-7527DCC7FC44}"/>
              </a:ext>
            </a:extLst>
          </p:cNvPr>
          <p:cNvSpPr>
            <a:spLocks noGrp="1"/>
          </p:cNvSpPr>
          <p:nvPr>
            <p:ph type="ftr" sz="quarter" idx="11"/>
          </p:nvPr>
        </p:nvSpPr>
        <p:spPr/>
        <p:txBody>
          <a:bodyPr/>
          <a:lstStyle/>
          <a:p>
            <a:r>
              <a:rPr lang="en-IN" dirty="0"/>
              <a:t>BBA306 computer Application</a:t>
            </a:r>
          </a:p>
        </p:txBody>
      </p:sp>
      <p:sp>
        <p:nvSpPr>
          <p:cNvPr id="3" name="Slide Number Placeholder 2">
            <a:extLst>
              <a:ext uri="{FF2B5EF4-FFF2-40B4-BE49-F238E27FC236}">
                <a16:creationId xmlns:a16="http://schemas.microsoft.com/office/drawing/2014/main" id="{67674422-AECA-4E8A-BAAB-0B3542FD1F23}"/>
              </a:ext>
            </a:extLst>
          </p:cNvPr>
          <p:cNvSpPr>
            <a:spLocks noGrp="1"/>
          </p:cNvSpPr>
          <p:nvPr>
            <p:ph type="sldNum" sz="quarter" idx="12"/>
          </p:nvPr>
        </p:nvSpPr>
        <p:spPr/>
        <p:txBody>
          <a:bodyPr/>
          <a:lstStyle/>
          <a:p>
            <a:fld id="{3D79315D-5BB1-406B-A004-7D2D6B4489D3}" type="slidenum">
              <a:rPr lang="en-IN" smtClean="0"/>
              <a:pPr/>
              <a:t>14</a:t>
            </a:fld>
            <a:endParaRPr lang="en-IN" dirty="0"/>
          </a:p>
        </p:txBody>
      </p:sp>
      <p:sp>
        <p:nvSpPr>
          <p:cNvPr id="4" name="Rectangle 3">
            <a:extLst>
              <a:ext uri="{FF2B5EF4-FFF2-40B4-BE49-F238E27FC236}">
                <a16:creationId xmlns:a16="http://schemas.microsoft.com/office/drawing/2014/main" id="{058EE3EB-DC5C-4051-9E1A-2964D090855B}"/>
              </a:ext>
            </a:extLst>
          </p:cNvPr>
          <p:cNvSpPr>
            <a:spLocks noChangeArrowheads="1"/>
          </p:cNvSpPr>
          <p:nvPr/>
        </p:nvSpPr>
        <p:spPr bwMode="auto">
          <a:xfrm>
            <a:off x="297656" y="714376"/>
            <a:ext cx="8553450" cy="63041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9pPr>
          </a:lstStyle>
          <a:p>
            <a:pPr marL="12700">
              <a:lnSpc>
                <a:spcPct val="100000"/>
              </a:lnSpc>
              <a:spcBef>
                <a:spcPts val="100"/>
              </a:spcBef>
            </a:pPr>
            <a:r>
              <a:rPr lang="en-US" altLang="en-US" sz="2400" b="1" dirty="0">
                <a:latin typeface="Times New Roman" panose="02020603050405020304" pitchFamily="18" charset="0"/>
              </a:rPr>
              <a:t>System Menu Bar:</a:t>
            </a:r>
          </a:p>
          <a:p>
            <a:pPr marL="12700">
              <a:lnSpc>
                <a:spcPct val="100000"/>
              </a:lnSpc>
              <a:spcBef>
                <a:spcPts val="25"/>
              </a:spcBef>
            </a:pPr>
            <a:endParaRPr lang="en-US" altLang="en-US" sz="2000" dirty="0">
              <a:latin typeface="Times New Roman" panose="02020603050405020304" pitchFamily="18" charset="0"/>
            </a:endParaRPr>
          </a:p>
          <a:p>
            <a:pPr marL="12700" algn="just">
              <a:lnSpc>
                <a:spcPct val="95000"/>
              </a:lnSpc>
            </a:pPr>
            <a:r>
              <a:rPr lang="en-US" altLang="en-US" sz="2000" dirty="0">
                <a:latin typeface="Times New Roman" panose="02020603050405020304" pitchFamily="18" charset="0"/>
              </a:rPr>
              <a:t>This Menu Bar displays the commands that are required to build an application. The main menu items have sub menu items that can  be chosen when needed. The toolbars in the menu bar provide quick access to the commonly used commands and a button in the  toolbar is clicked once to carry out the action represented by it.</a:t>
            </a:r>
          </a:p>
          <a:p>
            <a:pPr marL="12700">
              <a:lnSpc>
                <a:spcPct val="100000"/>
              </a:lnSpc>
              <a:spcBef>
                <a:spcPts val="25"/>
              </a:spcBef>
            </a:pPr>
            <a:endParaRPr lang="en-US" altLang="en-US" sz="2000" dirty="0">
              <a:latin typeface="Times New Roman" panose="02020603050405020304" pitchFamily="18" charset="0"/>
            </a:endParaRPr>
          </a:p>
          <a:p>
            <a:pPr marL="12700">
              <a:lnSpc>
                <a:spcPct val="100000"/>
              </a:lnSpc>
            </a:pPr>
            <a:r>
              <a:rPr lang="en-US" altLang="en-US" sz="2000" b="1" dirty="0">
                <a:latin typeface="Times New Roman" panose="02020603050405020304" pitchFamily="18" charset="0"/>
              </a:rPr>
              <a:t>Toolbar:</a:t>
            </a:r>
          </a:p>
          <a:p>
            <a:pPr marL="12700">
              <a:lnSpc>
                <a:spcPct val="100000"/>
              </a:lnSpc>
              <a:spcBef>
                <a:spcPts val="25"/>
              </a:spcBef>
            </a:pPr>
            <a:endParaRPr lang="en-US" altLang="en-US" sz="2000" dirty="0">
              <a:latin typeface="Times New Roman" panose="02020603050405020304" pitchFamily="18" charset="0"/>
            </a:endParaRPr>
          </a:p>
          <a:p>
            <a:pPr marL="12700" algn="just">
              <a:lnSpc>
                <a:spcPct val="95000"/>
              </a:lnSpc>
              <a:spcBef>
                <a:spcPts val="13"/>
              </a:spcBef>
            </a:pPr>
            <a:r>
              <a:rPr lang="en-US" altLang="en-US" sz="2000" dirty="0">
                <a:latin typeface="Times New Roman" panose="02020603050405020304" pitchFamily="18" charset="0"/>
              </a:rPr>
              <a:t>The Toolbox contains a set of controls that are used to place on a Form at design time thereby creating the user interface area.  Additional controls can be included in the toolbox by using the Components menu item on the Project menu. A Toolbox is represented  in figure 2 shown below.</a:t>
            </a:r>
          </a:p>
          <a:p>
            <a:pPr marL="12700">
              <a:lnSpc>
                <a:spcPct val="100000"/>
              </a:lnSpc>
              <a:spcBef>
                <a:spcPts val="50"/>
              </a:spcBef>
            </a:pPr>
            <a:endParaRPr lang="en-US" altLang="en-US" sz="2000" dirty="0">
              <a:latin typeface="Times New Roman" panose="02020603050405020304" pitchFamily="18" charset="0"/>
            </a:endParaRPr>
          </a:p>
          <a:p>
            <a:pPr marL="12700">
              <a:lnSpc>
                <a:spcPct val="100000"/>
              </a:lnSpc>
            </a:pPr>
            <a:endParaRPr lang="en-US" altLang="en-US" sz="2000" b="1" dirty="0">
              <a:latin typeface="Times New Roman" panose="02020603050405020304" pitchFamily="18" charset="0"/>
            </a:endParaRPr>
          </a:p>
          <a:p>
            <a:pPr marL="12700">
              <a:lnSpc>
                <a:spcPct val="100000"/>
              </a:lnSpc>
            </a:pPr>
            <a:endParaRPr lang="en-US" altLang="en-US" sz="1400" b="1" dirty="0">
              <a:latin typeface="Times New Roman" panose="02020603050405020304" pitchFamily="18" charset="0"/>
            </a:endParaRPr>
          </a:p>
          <a:p>
            <a:pPr marL="12700">
              <a:lnSpc>
                <a:spcPct val="100000"/>
              </a:lnSpc>
            </a:pPr>
            <a:endParaRPr lang="en-US" altLang="en-US" sz="1400" b="1" dirty="0">
              <a:latin typeface="Times New Roman" panose="02020603050405020304" pitchFamily="18" charset="0"/>
            </a:endParaRPr>
          </a:p>
          <a:p>
            <a:pPr marL="12700">
              <a:lnSpc>
                <a:spcPct val="100000"/>
              </a:lnSpc>
            </a:pPr>
            <a:endParaRPr lang="en-US" altLang="en-US" sz="1400" b="1" dirty="0">
              <a:latin typeface="Times New Roman" panose="02020603050405020304" pitchFamily="18" charset="0"/>
            </a:endParaRPr>
          </a:p>
          <a:p>
            <a:pPr marL="12700">
              <a:lnSpc>
                <a:spcPct val="100000"/>
              </a:lnSpc>
            </a:pPr>
            <a:endParaRPr lang="en-US" altLang="en-US" sz="1400" b="1" dirty="0">
              <a:latin typeface="Times New Roman" panose="02020603050405020304" pitchFamily="18" charset="0"/>
            </a:endParaRPr>
          </a:p>
          <a:p>
            <a:pPr marL="12700">
              <a:lnSpc>
                <a:spcPct val="100000"/>
              </a:lnSpc>
            </a:pPr>
            <a:endParaRPr lang="en-US" altLang="en-US" sz="1400" b="1" dirty="0">
              <a:latin typeface="Times New Roman" panose="02020603050405020304" pitchFamily="18" charset="0"/>
            </a:endParaRPr>
          </a:p>
          <a:p>
            <a:pPr marL="12700">
              <a:lnSpc>
                <a:spcPct val="100000"/>
              </a:lnSpc>
            </a:pPr>
            <a:endParaRPr lang="en-US" altLang="en-US" sz="1400" b="1" dirty="0">
              <a:latin typeface="Times New Roman" panose="02020603050405020304" pitchFamily="18" charset="0"/>
            </a:endParaRPr>
          </a:p>
          <a:p>
            <a:pPr marL="12700">
              <a:lnSpc>
                <a:spcPct val="100000"/>
              </a:lnSpc>
            </a:pPr>
            <a:endParaRPr lang="en-US" altLang="en-US" sz="1400" b="1" dirty="0">
              <a:latin typeface="Times New Roman" panose="02020603050405020304" pitchFamily="18" charset="0"/>
            </a:endParaRPr>
          </a:p>
          <a:p>
            <a:pPr marL="12700">
              <a:lnSpc>
                <a:spcPct val="100000"/>
              </a:lnSpc>
            </a:pPr>
            <a:endParaRPr lang="en-US" altLang="en-US" sz="1400" b="1" dirty="0">
              <a:latin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6" name="Date Placeholder 5"/>
          <p:cNvSpPr>
            <a:spLocks noGrp="1"/>
          </p:cNvSpPr>
          <p:nvPr>
            <p:ph type="dt" sz="half" idx="10"/>
          </p:nvPr>
        </p:nvSpPr>
        <p:spPr/>
        <p:txBody>
          <a:bodyPr/>
          <a:lstStyle/>
          <a:p>
            <a:fld id="{92619809-168C-4A1F-9A3D-DE94CDEE29F3}" type="datetime1">
              <a:rPr lang="en-US" smtClean="0"/>
              <a:t>6/13/2025</a:t>
            </a:fld>
            <a:endParaRPr lang="en-US" dirty="0"/>
          </a:p>
        </p:txBody>
      </p:sp>
    </p:spTree>
    <p:extLst>
      <p:ext uri="{BB962C8B-B14F-4D97-AF65-F5344CB8AC3E}">
        <p14:creationId xmlns:p14="http://schemas.microsoft.com/office/powerpoint/2010/main" val="1929618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0F5F725-14B8-44DB-B456-4A868E5AB5DC}"/>
              </a:ext>
            </a:extLst>
          </p:cNvPr>
          <p:cNvSpPr>
            <a:spLocks noGrp="1"/>
          </p:cNvSpPr>
          <p:nvPr>
            <p:ph type="ftr" sz="quarter" idx="11"/>
          </p:nvPr>
        </p:nvSpPr>
        <p:spPr/>
        <p:txBody>
          <a:bodyPr/>
          <a:lstStyle/>
          <a:p>
            <a:r>
              <a:rPr lang="en-IN" dirty="0"/>
              <a:t>BBA306 computer Application</a:t>
            </a:r>
          </a:p>
        </p:txBody>
      </p:sp>
      <p:sp>
        <p:nvSpPr>
          <p:cNvPr id="3" name="Slide Number Placeholder 2">
            <a:extLst>
              <a:ext uri="{FF2B5EF4-FFF2-40B4-BE49-F238E27FC236}">
                <a16:creationId xmlns:a16="http://schemas.microsoft.com/office/drawing/2014/main" id="{006B005B-ADB7-4F0C-A16F-A5D2353429BE}"/>
              </a:ext>
            </a:extLst>
          </p:cNvPr>
          <p:cNvSpPr>
            <a:spLocks noGrp="1"/>
          </p:cNvSpPr>
          <p:nvPr>
            <p:ph type="sldNum" sz="quarter" idx="12"/>
          </p:nvPr>
        </p:nvSpPr>
        <p:spPr/>
        <p:txBody>
          <a:bodyPr/>
          <a:lstStyle/>
          <a:p>
            <a:fld id="{3D79315D-5BB1-406B-A004-7D2D6B4489D3}" type="slidenum">
              <a:rPr lang="en-IN" smtClean="0"/>
              <a:pPr/>
              <a:t>15</a:t>
            </a:fld>
            <a:endParaRPr lang="en-IN" dirty="0"/>
          </a:p>
        </p:txBody>
      </p:sp>
      <p:sp>
        <p:nvSpPr>
          <p:cNvPr id="6" name="TextBox 5">
            <a:extLst>
              <a:ext uri="{FF2B5EF4-FFF2-40B4-BE49-F238E27FC236}">
                <a16:creationId xmlns:a16="http://schemas.microsoft.com/office/drawing/2014/main" id="{8ED95469-62A3-4C8E-B740-DB77E9A70AD8}"/>
              </a:ext>
            </a:extLst>
          </p:cNvPr>
          <p:cNvSpPr txBox="1"/>
          <p:nvPr/>
        </p:nvSpPr>
        <p:spPr>
          <a:xfrm>
            <a:off x="785973" y="5380305"/>
            <a:ext cx="6289710" cy="369332"/>
          </a:xfrm>
          <a:prstGeom prst="rect">
            <a:avLst/>
          </a:prstGeom>
          <a:noFill/>
        </p:spPr>
        <p:txBody>
          <a:bodyPr wrap="square">
            <a:spAutoFit/>
          </a:bodyPr>
          <a:lstStyle/>
          <a:p>
            <a:pPr marL="12700">
              <a:lnSpc>
                <a:spcPct val="100000"/>
              </a:lnSpc>
            </a:pPr>
            <a:r>
              <a:rPr lang="en-US" altLang="en-US" sz="1800" b="1" dirty="0">
                <a:latin typeface="Times New Roman" panose="02020603050405020304" pitchFamily="18" charset="0"/>
              </a:rPr>
              <a:t>Figure: Toolbox window with its controls available commonly.</a:t>
            </a:r>
          </a:p>
        </p:txBody>
      </p:sp>
      <p:pic>
        <p:nvPicPr>
          <p:cNvPr id="8" name="Picture 51">
            <a:extLst>
              <a:ext uri="{FF2B5EF4-FFF2-40B4-BE49-F238E27FC236}">
                <a16:creationId xmlns:a16="http://schemas.microsoft.com/office/drawing/2014/main" id="{4B46FD5E-1F51-4043-A171-4D4FC454EFB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55474" y="563223"/>
            <a:ext cx="3214995" cy="481708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9" name="Date Placeholder 8"/>
          <p:cNvSpPr>
            <a:spLocks noGrp="1"/>
          </p:cNvSpPr>
          <p:nvPr>
            <p:ph type="dt" sz="half" idx="10"/>
          </p:nvPr>
        </p:nvSpPr>
        <p:spPr/>
        <p:txBody>
          <a:bodyPr/>
          <a:lstStyle/>
          <a:p>
            <a:fld id="{4BA65E47-E18D-4CDA-B63D-C96531E17A8F}" type="datetime1">
              <a:rPr lang="en-US" smtClean="0"/>
              <a:t>6/13/2025</a:t>
            </a:fld>
            <a:endParaRPr lang="en-US" dirty="0"/>
          </a:p>
        </p:txBody>
      </p:sp>
    </p:spTree>
    <p:extLst>
      <p:ext uri="{BB962C8B-B14F-4D97-AF65-F5344CB8AC3E}">
        <p14:creationId xmlns:p14="http://schemas.microsoft.com/office/powerpoint/2010/main" val="3522967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t>Client Area</a:t>
            </a:r>
            <a:endParaRPr lang="en-US" sz="4000" dirty="0"/>
          </a:p>
        </p:txBody>
      </p:sp>
      <p:sp>
        <p:nvSpPr>
          <p:cNvPr id="3" name="Content Placeholder 2"/>
          <p:cNvSpPr>
            <a:spLocks noGrp="1"/>
          </p:cNvSpPr>
          <p:nvPr>
            <p:ph idx="1"/>
          </p:nvPr>
        </p:nvSpPr>
        <p:spPr>
          <a:xfrm>
            <a:off x="457200" y="1473588"/>
            <a:ext cx="8229600" cy="4525963"/>
          </a:xfrm>
        </p:spPr>
        <p:txBody>
          <a:bodyPr>
            <a:normAutofit fontScale="92500" lnSpcReduction="20000"/>
          </a:bodyPr>
          <a:lstStyle/>
          <a:p>
            <a:endParaRPr lang="en-US" b="1" dirty="0"/>
          </a:p>
          <a:p>
            <a:pPr algn="just"/>
            <a:r>
              <a:rPr lang="en-US" sz="2800" dirty="0"/>
              <a:t>This is the element that displays the information on the screen. It is very easy to manipulate a window. It can be opened or closed with the click of an icon. Moreover, it can be moved to any area by dragging it around. In a multitasking environment, multiple windows can be open at the same time, all of them performing different tasks.</a:t>
            </a:r>
          </a:p>
          <a:p>
            <a:pPr algn="just"/>
            <a:endParaRPr lang="en-US" sz="2800" dirty="0"/>
          </a:p>
          <a:p>
            <a:pPr algn="just"/>
            <a:r>
              <a:rPr lang="en-US" sz="2800" dirty="0"/>
              <a:t>There are multiple types of windows in a graphical user interface, such as container window, browser window, text terminal window, child window, message window etc.</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16</a:t>
            </a:fld>
            <a:endParaRPr lang="en-US" dirty="0"/>
          </a:p>
        </p:txBody>
      </p:sp>
      <p:sp>
        <p:nvSpPr>
          <p:cNvPr id="7" name="Date Placeholder 6"/>
          <p:cNvSpPr>
            <a:spLocks noGrp="1"/>
          </p:cNvSpPr>
          <p:nvPr>
            <p:ph type="dt" sz="half" idx="10"/>
          </p:nvPr>
        </p:nvSpPr>
        <p:spPr/>
        <p:txBody>
          <a:bodyPr/>
          <a:lstStyle/>
          <a:p>
            <a:fld id="{263DFE1B-03E4-426D-A877-B5CAEE27E1C3}" type="datetime1">
              <a:rPr lang="en-US" smtClean="0"/>
              <a:t>6/13/2025</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Icons</a:t>
            </a:r>
            <a:endParaRPr lang="en-US" sz="3600" dirty="0"/>
          </a:p>
        </p:txBody>
      </p:sp>
      <p:sp>
        <p:nvSpPr>
          <p:cNvPr id="3" name="Content Placeholder 2"/>
          <p:cNvSpPr>
            <a:spLocks noGrp="1"/>
          </p:cNvSpPr>
          <p:nvPr>
            <p:ph idx="1"/>
          </p:nvPr>
        </p:nvSpPr>
        <p:spPr/>
        <p:txBody>
          <a:bodyPr>
            <a:normAutofit/>
          </a:bodyPr>
          <a:lstStyle/>
          <a:p>
            <a:r>
              <a:rPr lang="en-US" dirty="0"/>
              <a:t>Files, programs, web pages etc. can be represented using a small picture in a graphical user interface. This picture is known as an icon. Using an icon is a fast way to open documents, run programs etc. because clicking on them yields instant access.</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17</a:t>
            </a:fld>
            <a:endParaRPr lang="en-US" dirty="0"/>
          </a:p>
        </p:txBody>
      </p:sp>
      <p:sp>
        <p:nvSpPr>
          <p:cNvPr id="7" name="Date Placeholder 6"/>
          <p:cNvSpPr>
            <a:spLocks noGrp="1"/>
          </p:cNvSpPr>
          <p:nvPr>
            <p:ph type="dt" sz="half" idx="10"/>
          </p:nvPr>
        </p:nvSpPr>
        <p:spPr/>
        <p:txBody>
          <a:bodyPr/>
          <a:lstStyle/>
          <a:p>
            <a:fld id="{CB6CBB06-676F-46C2-A60A-349352F5877E}" type="datetime1">
              <a:rPr lang="en-US" smtClean="0"/>
              <a:t>6/13/2025</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911EC66-387F-4604-9052-3D1734CD24B4}"/>
              </a:ext>
            </a:extLst>
          </p:cNvPr>
          <p:cNvSpPr>
            <a:spLocks noGrp="1"/>
          </p:cNvSpPr>
          <p:nvPr>
            <p:ph type="ftr" sz="quarter" idx="11"/>
          </p:nvPr>
        </p:nvSpPr>
        <p:spPr/>
        <p:txBody>
          <a:bodyPr/>
          <a:lstStyle/>
          <a:p>
            <a:r>
              <a:rPr lang="en-IN" dirty="0"/>
              <a:t>BBA306 computer Application</a:t>
            </a:r>
          </a:p>
        </p:txBody>
      </p:sp>
      <p:sp>
        <p:nvSpPr>
          <p:cNvPr id="3" name="Slide Number Placeholder 2">
            <a:extLst>
              <a:ext uri="{FF2B5EF4-FFF2-40B4-BE49-F238E27FC236}">
                <a16:creationId xmlns:a16="http://schemas.microsoft.com/office/drawing/2014/main" id="{E71A4561-FCCE-43B0-9923-1195F8B3404C}"/>
              </a:ext>
            </a:extLst>
          </p:cNvPr>
          <p:cNvSpPr>
            <a:spLocks noGrp="1"/>
          </p:cNvSpPr>
          <p:nvPr>
            <p:ph type="sldNum" sz="quarter" idx="12"/>
          </p:nvPr>
        </p:nvSpPr>
        <p:spPr/>
        <p:txBody>
          <a:bodyPr/>
          <a:lstStyle/>
          <a:p>
            <a:fld id="{3D79315D-5BB1-406B-A004-7D2D6B4489D3}" type="slidenum">
              <a:rPr lang="en-IN" smtClean="0"/>
              <a:pPr/>
              <a:t>18</a:t>
            </a:fld>
            <a:endParaRPr lang="en-IN" dirty="0"/>
          </a:p>
        </p:txBody>
      </p:sp>
      <p:sp>
        <p:nvSpPr>
          <p:cNvPr id="4" name="Rectangle 86">
            <a:extLst>
              <a:ext uri="{FF2B5EF4-FFF2-40B4-BE49-F238E27FC236}">
                <a16:creationId xmlns:a16="http://schemas.microsoft.com/office/drawing/2014/main" id="{A85B35DE-2A34-417A-84D1-40B3138E1A22}"/>
              </a:ext>
            </a:extLst>
          </p:cNvPr>
          <p:cNvSpPr>
            <a:spLocks noChangeArrowheads="1"/>
          </p:cNvSpPr>
          <p:nvPr/>
        </p:nvSpPr>
        <p:spPr bwMode="auto">
          <a:xfrm>
            <a:off x="226218" y="669926"/>
            <a:ext cx="8417719" cy="4552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panose="020B0604020202020204" pitchFamily="34" charset="0"/>
                <a:cs typeface="Noto Sans SC Regular" charset="0"/>
              </a:defRPr>
            </a:lvl9pPr>
          </a:lstStyle>
          <a:p>
            <a:pPr marL="12700" algn="just">
              <a:lnSpc>
                <a:spcPct val="100000"/>
              </a:lnSpc>
              <a:spcBef>
                <a:spcPts val="100"/>
              </a:spcBef>
            </a:pPr>
            <a:r>
              <a:rPr lang="en-US" altLang="en-US" sz="2800" b="1" dirty="0">
                <a:latin typeface="Times New Roman" panose="02020603050405020304" pitchFamily="18" charset="0"/>
              </a:rPr>
              <a:t>Introduction to Visual Basic</a:t>
            </a:r>
          </a:p>
          <a:p>
            <a:pPr marL="12700">
              <a:lnSpc>
                <a:spcPct val="100000"/>
              </a:lnSpc>
            </a:pPr>
            <a:endParaRPr lang="en-US" altLang="en-US" sz="2000" dirty="0">
              <a:latin typeface="Times New Roman" panose="02020603050405020304" pitchFamily="18" charset="0"/>
            </a:endParaRPr>
          </a:p>
          <a:p>
            <a:pPr marL="12700" algn="just">
              <a:lnSpc>
                <a:spcPct val="95000"/>
              </a:lnSpc>
            </a:pPr>
            <a:r>
              <a:rPr lang="en-US" altLang="en-US" sz="2000" dirty="0">
                <a:latin typeface="Times New Roman" panose="02020603050405020304" pitchFamily="18" charset="0"/>
              </a:rPr>
              <a:t>Docked on the right side of the screen, just under the tollbar, is the Project Explorer window. The Project Explorer as shown in in  figure serves as a quick reference to the various elements of a project namely </a:t>
            </a:r>
            <a:r>
              <a:rPr lang="en-US" altLang="en-US" sz="2000" i="1" dirty="0">
                <a:latin typeface="Times New Roman" panose="02020603050405020304" pitchFamily="18" charset="0"/>
              </a:rPr>
              <a:t>form</a:t>
            </a:r>
            <a:r>
              <a:rPr lang="en-US" altLang="en-US" sz="2000" dirty="0">
                <a:latin typeface="Times New Roman" panose="02020603050405020304" pitchFamily="18" charset="0"/>
              </a:rPr>
              <a:t>, </a:t>
            </a:r>
            <a:r>
              <a:rPr lang="en-US" altLang="en-US" sz="2000" i="1" dirty="0">
                <a:latin typeface="Times New Roman" panose="02020603050405020304" pitchFamily="18" charset="0"/>
              </a:rPr>
              <a:t>classes </a:t>
            </a:r>
            <a:r>
              <a:rPr lang="en-US" altLang="en-US" sz="2000" dirty="0">
                <a:latin typeface="Times New Roman" panose="02020603050405020304" pitchFamily="18" charset="0"/>
              </a:rPr>
              <a:t>and </a:t>
            </a:r>
            <a:r>
              <a:rPr lang="en-US" altLang="en-US" sz="2000" i="1" dirty="0">
                <a:latin typeface="Times New Roman" panose="02020603050405020304" pitchFamily="18" charset="0"/>
              </a:rPr>
              <a:t>modules</a:t>
            </a:r>
            <a:r>
              <a:rPr lang="en-US" altLang="en-US" sz="2000" dirty="0">
                <a:latin typeface="Times New Roman" panose="02020603050405020304" pitchFamily="18" charset="0"/>
              </a:rPr>
              <a:t>. All of the object that make  up the application are packed in a project. A simple project will typically contain one form, which is a window that is designed as part of a program's interface. It is possible to develop any number of forms for use in a program, although a program may consist of a  single form. In addition to forms, the Project Explorer window also lists code modules and classes.</a:t>
            </a:r>
          </a:p>
          <a:p>
            <a:pPr marL="12700" algn="just">
              <a:lnSpc>
                <a:spcPct val="95000"/>
              </a:lnSpc>
            </a:pPr>
            <a:endParaRPr lang="en-US" altLang="en-US" sz="2000" dirty="0">
              <a:latin typeface="Times New Roman" panose="02020603050405020304" pitchFamily="18" charset="0"/>
            </a:endParaRPr>
          </a:p>
          <a:p>
            <a:pPr marL="12700" algn="just">
              <a:lnSpc>
                <a:spcPct val="95000"/>
              </a:lnSpc>
            </a:pPr>
            <a:r>
              <a:rPr lang="en-US" altLang="en-US" sz="2000" dirty="0">
                <a:latin typeface="Times New Roman" panose="02020603050405020304" pitchFamily="18" charset="0"/>
              </a:rPr>
              <a:t>Figure: Project Explorer</a:t>
            </a:r>
          </a:p>
          <a:p>
            <a:pPr marL="12700" algn="just">
              <a:lnSpc>
                <a:spcPct val="95000"/>
              </a:lnSpc>
            </a:pPr>
            <a:endParaRPr lang="en-US" altLang="en-US" sz="2000" dirty="0">
              <a:latin typeface="Times New Roman" panose="02020603050405020304" pitchFamily="18" charset="0"/>
            </a:endParaRPr>
          </a:p>
          <a:p>
            <a:pPr marL="12700" algn="just">
              <a:lnSpc>
                <a:spcPct val="95000"/>
              </a:lnSpc>
            </a:pPr>
            <a:endParaRPr lang="en-US" altLang="en-US" sz="2000" dirty="0">
              <a:latin typeface="Times New Roman" panose="02020603050405020304" pitchFamily="18" charset="0"/>
            </a:endParaRPr>
          </a:p>
          <a:p>
            <a:pPr marL="12700" algn="just">
              <a:lnSpc>
                <a:spcPct val="95000"/>
              </a:lnSpc>
            </a:pPr>
            <a:endParaRPr lang="en-US" altLang="en-US" sz="2000" dirty="0">
              <a:latin typeface="Times New Roman" panose="02020603050405020304" pitchFamily="18" charset="0"/>
            </a:endParaRPr>
          </a:p>
        </p:txBody>
      </p:sp>
      <p:pic>
        <p:nvPicPr>
          <p:cNvPr id="8" name="Picture 7">
            <a:extLst>
              <a:ext uri="{FF2B5EF4-FFF2-40B4-BE49-F238E27FC236}">
                <a16:creationId xmlns:a16="http://schemas.microsoft.com/office/drawing/2014/main" id="{D830CB74-8EDC-420B-A147-EE050798B4B1}"/>
              </a:ext>
            </a:extLst>
          </p:cNvPr>
          <p:cNvPicPr>
            <a:picLocks noChangeAspect="1"/>
          </p:cNvPicPr>
          <p:nvPr/>
        </p:nvPicPr>
        <p:blipFill>
          <a:blip r:embed="rId2" cstate="print"/>
          <a:stretch>
            <a:fillRect/>
          </a:stretch>
        </p:blipFill>
        <p:spPr>
          <a:xfrm>
            <a:off x="2162085" y="3560471"/>
            <a:ext cx="4357494" cy="2627604"/>
          </a:xfrm>
          <a:prstGeom prst="rect">
            <a:avLst/>
          </a:prstGeom>
        </p:spPr>
      </p:pic>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7" name="Date Placeholder 6"/>
          <p:cNvSpPr>
            <a:spLocks noGrp="1"/>
          </p:cNvSpPr>
          <p:nvPr>
            <p:ph type="dt" sz="half" idx="10"/>
          </p:nvPr>
        </p:nvSpPr>
        <p:spPr/>
        <p:txBody>
          <a:bodyPr/>
          <a:lstStyle/>
          <a:p>
            <a:fld id="{BF8293A4-1F29-443E-97FE-A04B531A7824}" type="datetime1">
              <a:rPr lang="en-US" smtClean="0"/>
              <a:t>6/13/2025</a:t>
            </a:fld>
            <a:endParaRPr lang="en-US" dirty="0"/>
          </a:p>
        </p:txBody>
      </p:sp>
    </p:spTree>
    <p:extLst>
      <p:ext uri="{BB962C8B-B14F-4D97-AF65-F5344CB8AC3E}">
        <p14:creationId xmlns:p14="http://schemas.microsoft.com/office/powerpoint/2010/main" val="578240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Visual Basic</a:t>
            </a:r>
          </a:p>
        </p:txBody>
      </p:sp>
      <p:sp>
        <p:nvSpPr>
          <p:cNvPr id="3" name="Content Placeholder 2"/>
          <p:cNvSpPr>
            <a:spLocks noGrp="1"/>
          </p:cNvSpPr>
          <p:nvPr>
            <p:ph idx="1"/>
          </p:nvPr>
        </p:nvSpPr>
        <p:spPr/>
        <p:txBody>
          <a:bodyPr>
            <a:normAutofit/>
          </a:bodyPr>
          <a:lstStyle/>
          <a:p>
            <a:pPr algn="just"/>
            <a:r>
              <a:rPr lang="en-US" sz="2400" dirty="0"/>
              <a:t>Visual Basic is a tool that allows you to develop Windows (Graphic User Interface - GUI) applications. The applications have a familiar appearance to the user.</a:t>
            </a:r>
          </a:p>
          <a:p>
            <a:pPr algn="just"/>
            <a:r>
              <a:rPr lang="en-US" sz="2400" dirty="0"/>
              <a:t>Visual Basic is </a:t>
            </a:r>
            <a:r>
              <a:rPr lang="en-US" sz="2400" b="1" dirty="0"/>
              <a:t>event-driven</a:t>
            </a:r>
            <a:r>
              <a:rPr lang="en-US" sz="2400" dirty="0"/>
              <a:t>, meaning code remains idle until called upon to respond to some event (button pressing, menu selection, ...). Visual Basic is governed by an event processor. Nothing happens until an event is detected.</a:t>
            </a:r>
          </a:p>
          <a:p>
            <a:pPr algn="just"/>
            <a:r>
              <a:rPr lang="en-US" sz="2400" dirty="0"/>
              <a:t>Once an event is detected, the code corresponding to that event (event procedure) is executed. Program control is then returned to the event processor.</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19</a:t>
            </a:fld>
            <a:endParaRPr lang="en-US" dirty="0"/>
          </a:p>
        </p:txBody>
      </p:sp>
      <p:sp>
        <p:nvSpPr>
          <p:cNvPr id="7" name="Date Placeholder 6"/>
          <p:cNvSpPr>
            <a:spLocks noGrp="1"/>
          </p:cNvSpPr>
          <p:nvPr>
            <p:ph type="dt" sz="half" idx="10"/>
          </p:nvPr>
        </p:nvSpPr>
        <p:spPr/>
        <p:txBody>
          <a:bodyPr/>
          <a:lstStyle/>
          <a:p>
            <a:fld id="{75A9BBB8-0B28-41E3-8D6D-285F76E8357A}" type="datetime1">
              <a:rPr lang="en-US" smtClean="0"/>
              <a:t>6/13/2025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9940-BE8D-4E19-B1D8-5619E7E2A94C}"/>
              </a:ext>
            </a:extLst>
          </p:cNvPr>
          <p:cNvSpPr>
            <a:spLocks noGrp="1"/>
          </p:cNvSpPr>
          <p:nvPr>
            <p:ph type="title"/>
          </p:nvPr>
        </p:nvSpPr>
        <p:spPr>
          <a:xfrm>
            <a:off x="628650" y="1"/>
            <a:ext cx="7886700" cy="1325563"/>
          </a:xfrm>
        </p:spPr>
        <p:txBody>
          <a:bodyPr>
            <a:normAutofit/>
          </a:bodyPr>
          <a:lstStyle/>
          <a:p>
            <a:r>
              <a:rPr lang="en-IN" b="1" dirty="0"/>
              <a:t>COURSE OBJECTIVES</a:t>
            </a:r>
          </a:p>
        </p:txBody>
      </p:sp>
      <p:sp>
        <p:nvSpPr>
          <p:cNvPr id="3" name="Content Placeholder 2">
            <a:extLst>
              <a:ext uri="{FF2B5EF4-FFF2-40B4-BE49-F238E27FC236}">
                <a16:creationId xmlns:a16="http://schemas.microsoft.com/office/drawing/2014/main" id="{5D6D1013-76AF-43E2-ABCF-137B9D2AEA77}"/>
              </a:ext>
            </a:extLst>
          </p:cNvPr>
          <p:cNvSpPr>
            <a:spLocks noGrp="1"/>
          </p:cNvSpPr>
          <p:nvPr>
            <p:ph idx="1"/>
          </p:nvPr>
        </p:nvSpPr>
        <p:spPr/>
        <p:txBody>
          <a:bodyPr>
            <a:normAutofit/>
          </a:bodyPr>
          <a:lstStyle/>
          <a:p>
            <a:pPr algn="just">
              <a:lnSpc>
                <a:spcPct val="150000"/>
              </a:lnSpc>
              <a:buNone/>
            </a:pPr>
            <a:r>
              <a:rPr lang="en-US" sz="4800" dirty="0">
                <a:solidFill>
                  <a:srgbClr val="000000"/>
                </a:solidFill>
                <a:latin typeface="Times New Roman" pitchFamily="18" charset="0"/>
              </a:rPr>
              <a:t>	</a:t>
            </a:r>
            <a:r>
              <a:rPr lang="en-US" dirty="0"/>
              <a:t> </a:t>
            </a:r>
            <a:r>
              <a:rPr lang="en-US" sz="2800" dirty="0">
                <a:latin typeface="Times New Roman" pitchFamily="18" charset="0"/>
                <a:cs typeface="Times New Roman" pitchFamily="18" charset="0"/>
              </a:rPr>
              <a:t>To familiarize with Front-end concept for developing various IT Applications Project.</a:t>
            </a:r>
            <a:endParaRPr lang="en-US" sz="4400" dirty="0">
              <a:solidFill>
                <a:srgbClr val="FF0000"/>
              </a:solidFill>
              <a:latin typeface="Times New Roman" pitchFamily="18" charset="0"/>
              <a:cs typeface="Times New Roman" pitchFamily="18" charset="0"/>
            </a:endParaRPr>
          </a:p>
          <a:p>
            <a:endParaRPr lang="en-IN" sz="4800" dirty="0">
              <a:latin typeface="Times New Roman" pitchFamily="18" charset="0"/>
            </a:endParaRPr>
          </a:p>
        </p:txBody>
      </p:sp>
      <p:sp>
        <p:nvSpPr>
          <p:cNvPr id="7" name="Footer Placeholder 2">
            <a:extLst>
              <a:ext uri="{FF2B5EF4-FFF2-40B4-BE49-F238E27FC236}">
                <a16:creationId xmlns:a16="http://schemas.microsoft.com/office/drawing/2014/main"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a:t>BBA306 computer Application</a:t>
            </a:r>
            <a:endParaRPr lang="en-IN" sz="1100" dirty="0"/>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9" name="Slide Number Placeholder 8"/>
          <p:cNvSpPr>
            <a:spLocks noGrp="1"/>
          </p:cNvSpPr>
          <p:nvPr>
            <p:ph type="sldNum" sz="quarter" idx="12"/>
          </p:nvPr>
        </p:nvSpPr>
        <p:spPr/>
        <p:txBody>
          <a:bodyPr/>
          <a:lstStyle/>
          <a:p>
            <a:fld id="{6D4C96DF-A1DA-41D6-A58E-0581440BF38D}" type="slidenum">
              <a:rPr lang="en-US" smtClean="0"/>
              <a:pPr/>
              <a:t>2</a:t>
            </a:fld>
            <a:endParaRPr lang="en-US" dirty="0"/>
          </a:p>
        </p:txBody>
      </p:sp>
      <p:sp>
        <p:nvSpPr>
          <p:cNvPr id="10" name="Date Placeholder 9"/>
          <p:cNvSpPr>
            <a:spLocks noGrp="1"/>
          </p:cNvSpPr>
          <p:nvPr>
            <p:ph type="dt" sz="half" idx="10"/>
          </p:nvPr>
        </p:nvSpPr>
        <p:spPr/>
        <p:txBody>
          <a:bodyPr/>
          <a:lstStyle/>
          <a:p>
            <a:fld id="{4C6F0F92-8CDC-4CE3-A07C-978385440222}" type="datetime1">
              <a:rPr lang="en-US" smtClean="0"/>
              <a:t>6/13/2025</a:t>
            </a:fld>
            <a:endParaRPr lang="en-US" dirty="0"/>
          </a:p>
        </p:txBody>
      </p:sp>
    </p:spTree>
    <p:extLst>
      <p:ext uri="{BB962C8B-B14F-4D97-AF65-F5344CB8AC3E}">
        <p14:creationId xmlns:p14="http://schemas.microsoft.com/office/powerpoint/2010/main" val="3868483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l="36748" t="42090" r="17816" b="39390"/>
          <a:stretch>
            <a:fillRect/>
          </a:stretch>
        </p:blipFill>
        <p:spPr bwMode="auto">
          <a:xfrm>
            <a:off x="533400" y="1295400"/>
            <a:ext cx="8229600" cy="3200399"/>
          </a:xfrm>
          <a:prstGeom prst="rect">
            <a:avLst/>
          </a:prstGeom>
          <a:noFill/>
          <a:ln w="9525">
            <a:noFill/>
            <a:miter lim="800000"/>
            <a:headEnd/>
            <a:tailEnd/>
          </a:ln>
          <a:effectLst/>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20</a:t>
            </a:fld>
            <a:endParaRPr lang="en-US" dirty="0"/>
          </a:p>
        </p:txBody>
      </p:sp>
      <p:sp>
        <p:nvSpPr>
          <p:cNvPr id="7" name="TextBox 6"/>
          <p:cNvSpPr txBox="1"/>
          <p:nvPr/>
        </p:nvSpPr>
        <p:spPr>
          <a:xfrm>
            <a:off x="2819400" y="5029200"/>
            <a:ext cx="2819400" cy="381000"/>
          </a:xfrm>
          <a:prstGeom prst="rect">
            <a:avLst/>
          </a:prstGeom>
          <a:noFill/>
        </p:spPr>
        <p:txBody>
          <a:bodyPr wrap="square" rtlCol="0">
            <a:spAutoFit/>
          </a:bodyPr>
          <a:lstStyle/>
          <a:p>
            <a:pPr algn="ctr"/>
            <a:r>
              <a:rPr lang="en-IN" b="1" dirty="0"/>
              <a:t>Event Processor</a:t>
            </a:r>
            <a:endParaRPr lang="en-US" b="1" dirty="0"/>
          </a:p>
        </p:txBody>
      </p:sp>
      <p:sp>
        <p:nvSpPr>
          <p:cNvPr id="8" name="Date Placeholder 7"/>
          <p:cNvSpPr>
            <a:spLocks noGrp="1"/>
          </p:cNvSpPr>
          <p:nvPr>
            <p:ph type="dt" sz="half" idx="10"/>
          </p:nvPr>
        </p:nvSpPr>
        <p:spPr/>
        <p:txBody>
          <a:bodyPr/>
          <a:lstStyle/>
          <a:p>
            <a:fld id="{0C88784F-D96C-42B5-835B-6D9962E1A308}" type="datetime1">
              <a:rPr lang="en-US" smtClean="0"/>
              <a:t>6/13/2025</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normAutofit/>
          </a:bodyPr>
          <a:lstStyle/>
          <a:p>
            <a:r>
              <a:rPr lang="en-US" sz="3600" b="1" dirty="0"/>
              <a:t>Some Features of Visual Basic</a:t>
            </a:r>
          </a:p>
        </p:txBody>
      </p:sp>
      <p:sp>
        <p:nvSpPr>
          <p:cNvPr id="3" name="Content Placeholder 2"/>
          <p:cNvSpPr>
            <a:spLocks noGrp="1"/>
          </p:cNvSpPr>
          <p:nvPr>
            <p:ph idx="1"/>
          </p:nvPr>
        </p:nvSpPr>
        <p:spPr/>
        <p:txBody>
          <a:bodyPr>
            <a:normAutofit fontScale="70000" lnSpcReduction="20000"/>
          </a:bodyPr>
          <a:lstStyle/>
          <a:p>
            <a:pPr>
              <a:buNone/>
            </a:pPr>
            <a:endParaRPr lang="en-US" dirty="0"/>
          </a:p>
          <a:p>
            <a:pPr>
              <a:buFont typeface="Wingdings" pitchFamily="2" charset="2"/>
              <a:buChar char="v"/>
            </a:pPr>
            <a:r>
              <a:rPr lang="en-US" dirty="0"/>
              <a:t> Full set of objects - you 'draw' the application</a:t>
            </a:r>
          </a:p>
          <a:p>
            <a:pPr>
              <a:buFont typeface="Wingdings" pitchFamily="2" charset="2"/>
              <a:buChar char="v"/>
            </a:pPr>
            <a:r>
              <a:rPr lang="en-US" dirty="0"/>
              <a:t> Lots of icons and pictures for your use</a:t>
            </a:r>
          </a:p>
          <a:p>
            <a:pPr>
              <a:buFont typeface="Wingdings" pitchFamily="2" charset="2"/>
              <a:buChar char="v"/>
            </a:pPr>
            <a:r>
              <a:rPr lang="en-US" dirty="0"/>
              <a:t> Response to mouse and keyboard actions</a:t>
            </a:r>
          </a:p>
          <a:p>
            <a:pPr>
              <a:buFont typeface="Wingdings" pitchFamily="2" charset="2"/>
              <a:buChar char="v"/>
            </a:pPr>
            <a:r>
              <a:rPr lang="en-US" dirty="0"/>
              <a:t> Clipboard and printer access</a:t>
            </a:r>
          </a:p>
          <a:p>
            <a:pPr>
              <a:buFont typeface="Wingdings" pitchFamily="2" charset="2"/>
              <a:buChar char="v"/>
            </a:pPr>
            <a:r>
              <a:rPr lang="en-US" dirty="0"/>
              <a:t> Full array of mathematical, string handling, and graphics functions</a:t>
            </a:r>
          </a:p>
          <a:p>
            <a:pPr>
              <a:buFont typeface="Wingdings" pitchFamily="2" charset="2"/>
              <a:buChar char="v"/>
            </a:pPr>
            <a:r>
              <a:rPr lang="en-US" dirty="0"/>
              <a:t> Can handle fixed and dynamic variable and control arrays</a:t>
            </a:r>
          </a:p>
          <a:p>
            <a:pPr>
              <a:buFont typeface="Wingdings" pitchFamily="2" charset="2"/>
              <a:buChar char="v"/>
            </a:pPr>
            <a:r>
              <a:rPr lang="en-US" dirty="0"/>
              <a:t> Sequential and random access file support</a:t>
            </a:r>
          </a:p>
          <a:p>
            <a:pPr>
              <a:buFont typeface="Wingdings" pitchFamily="2" charset="2"/>
              <a:buChar char="v"/>
            </a:pPr>
            <a:r>
              <a:rPr lang="en-US" dirty="0"/>
              <a:t> Useful debugger and error-handling facilities</a:t>
            </a:r>
          </a:p>
          <a:p>
            <a:pPr>
              <a:buFont typeface="Wingdings" pitchFamily="2" charset="2"/>
              <a:buChar char="v"/>
            </a:pPr>
            <a:r>
              <a:rPr lang="en-US" dirty="0"/>
              <a:t> Powerful database access tools</a:t>
            </a:r>
          </a:p>
          <a:p>
            <a:pPr>
              <a:buFont typeface="Wingdings" pitchFamily="2" charset="2"/>
              <a:buChar char="v"/>
            </a:pPr>
            <a:r>
              <a:rPr lang="en-US" dirty="0"/>
              <a:t> ActiveX support</a:t>
            </a:r>
          </a:p>
          <a:p>
            <a:pPr>
              <a:buFont typeface="Wingdings" pitchFamily="2" charset="2"/>
              <a:buChar char="v"/>
            </a:pPr>
            <a:r>
              <a:rPr lang="en-US" dirty="0"/>
              <a:t> Package &amp; Deployment Wizard makes distributing your applications simple</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21</a:t>
            </a:fld>
            <a:endParaRPr lang="en-US" dirty="0"/>
          </a:p>
        </p:txBody>
      </p:sp>
      <p:sp>
        <p:nvSpPr>
          <p:cNvPr id="7" name="Date Placeholder 6"/>
          <p:cNvSpPr>
            <a:spLocks noGrp="1"/>
          </p:cNvSpPr>
          <p:nvPr>
            <p:ph type="dt" sz="half" idx="10"/>
          </p:nvPr>
        </p:nvSpPr>
        <p:spPr/>
        <p:txBody>
          <a:bodyPr/>
          <a:lstStyle/>
          <a:p>
            <a:fld id="{D6326327-C8E3-4CCC-8B9C-A9227CEF57B8}" type="datetime1">
              <a:rPr lang="en-US" smtClean="0"/>
              <a:t>6/13/2025</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1143000"/>
          </a:xfrm>
        </p:spPr>
        <p:txBody>
          <a:bodyPr>
            <a:normAutofit/>
          </a:bodyPr>
          <a:lstStyle/>
          <a:p>
            <a:r>
              <a:rPr lang="en-US" sz="3200" b="1" dirty="0"/>
              <a:t>Structure of a Visual Basic Application</a:t>
            </a:r>
          </a:p>
        </p:txBody>
      </p:sp>
      <p:pic>
        <p:nvPicPr>
          <p:cNvPr id="2050" name="Picture 2"/>
          <p:cNvPicPr>
            <a:picLocks noGrp="1" noChangeAspect="1" noChangeArrowheads="1"/>
          </p:cNvPicPr>
          <p:nvPr>
            <p:ph idx="1"/>
          </p:nvPr>
        </p:nvPicPr>
        <p:blipFill>
          <a:blip r:embed="rId2" cstate="print"/>
          <a:srcRect l="38641" t="38723" r="17817" b="30972"/>
          <a:stretch>
            <a:fillRect/>
          </a:stretch>
        </p:blipFill>
        <p:spPr bwMode="auto">
          <a:xfrm>
            <a:off x="1066800" y="1981200"/>
            <a:ext cx="7010400" cy="3505200"/>
          </a:xfrm>
          <a:prstGeom prst="rect">
            <a:avLst/>
          </a:prstGeom>
          <a:noFill/>
          <a:ln w="9525">
            <a:noFill/>
            <a:miter lim="800000"/>
            <a:headEnd/>
            <a:tailEnd/>
          </a:ln>
          <a:effectLst/>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22</a:t>
            </a:fld>
            <a:endParaRPr lang="en-US" dirty="0"/>
          </a:p>
        </p:txBody>
      </p:sp>
      <p:sp>
        <p:nvSpPr>
          <p:cNvPr id="7" name="Date Placeholder 6"/>
          <p:cNvSpPr>
            <a:spLocks noGrp="1"/>
          </p:cNvSpPr>
          <p:nvPr>
            <p:ph type="dt" sz="half" idx="10"/>
          </p:nvPr>
        </p:nvSpPr>
        <p:spPr/>
        <p:txBody>
          <a:bodyPr/>
          <a:lstStyle/>
          <a:p>
            <a:fld id="{AFB4C888-7614-4DD5-95E0-288A2F64F37C}" type="datetime1">
              <a:rPr lang="en-US" smtClean="0"/>
              <a:t>6/13/2025</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00800" cy="1143000"/>
          </a:xfrm>
        </p:spPr>
        <p:txBody>
          <a:bodyPr>
            <a:noAutofit/>
          </a:bodyPr>
          <a:lstStyle/>
          <a:p>
            <a:r>
              <a:rPr lang="en-US" sz="3200" b="1" dirty="0"/>
              <a:t>Application (Project) is made up of:</a:t>
            </a:r>
          </a:p>
        </p:txBody>
      </p:sp>
      <p:sp>
        <p:nvSpPr>
          <p:cNvPr id="3" name="Content Placeholder 2"/>
          <p:cNvSpPr>
            <a:spLocks noGrp="1"/>
          </p:cNvSpPr>
          <p:nvPr>
            <p:ph idx="1"/>
          </p:nvPr>
        </p:nvSpPr>
        <p:spPr/>
        <p:txBody>
          <a:bodyPr>
            <a:normAutofit fontScale="85000" lnSpcReduction="20000"/>
          </a:bodyPr>
          <a:lstStyle/>
          <a:p>
            <a:r>
              <a:rPr lang="en-US" b="1" dirty="0"/>
              <a:t>Forms</a:t>
            </a:r>
            <a:r>
              <a:rPr lang="en-US" dirty="0"/>
              <a:t> - Windows that you create for user interface</a:t>
            </a:r>
          </a:p>
          <a:p>
            <a:endParaRPr lang="en-US" dirty="0"/>
          </a:p>
          <a:p>
            <a:r>
              <a:rPr lang="en-US" b="1" dirty="0"/>
              <a:t>Controls</a:t>
            </a:r>
            <a:r>
              <a:rPr lang="en-US" dirty="0"/>
              <a:t> - Graphical features drawn on forms to allow user interaction (text boxes, labels, scroll bars, command buttons, etc.) (Forms and Controls are objects.)</a:t>
            </a:r>
          </a:p>
          <a:p>
            <a:endParaRPr lang="en-US" dirty="0"/>
          </a:p>
          <a:p>
            <a:r>
              <a:rPr lang="en-US" b="1" dirty="0"/>
              <a:t>Properties</a:t>
            </a:r>
            <a:r>
              <a:rPr lang="en-US" dirty="0"/>
              <a:t> - Every characteristic of a form or control is specified by a property. Example properties include names, captions, size, color, position, and contents. Visual Basic applies default properties. You can change properties at design time or run time.</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23</a:t>
            </a:fld>
            <a:endParaRPr lang="en-US" dirty="0"/>
          </a:p>
        </p:txBody>
      </p:sp>
      <p:sp>
        <p:nvSpPr>
          <p:cNvPr id="7" name="Date Placeholder 6"/>
          <p:cNvSpPr>
            <a:spLocks noGrp="1"/>
          </p:cNvSpPr>
          <p:nvPr>
            <p:ph type="dt" sz="half" idx="10"/>
          </p:nvPr>
        </p:nvSpPr>
        <p:spPr/>
        <p:txBody>
          <a:bodyPr/>
          <a:lstStyle/>
          <a:p>
            <a:fld id="{2A520400-1570-498E-B110-A9AE94A87C3B}" type="datetime1">
              <a:rPr lang="en-US" smtClean="0"/>
              <a:t>6/13/2025</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b="1" dirty="0"/>
              <a:t>Methods</a:t>
            </a:r>
            <a:r>
              <a:rPr lang="en-US" dirty="0"/>
              <a:t> - Built-in procedure that can be invoked to impart some action to a particular object.</a:t>
            </a:r>
          </a:p>
          <a:p>
            <a:pPr>
              <a:buNone/>
            </a:pPr>
            <a:endParaRPr lang="en-US" dirty="0"/>
          </a:p>
          <a:p>
            <a:pPr>
              <a:buNone/>
            </a:pPr>
            <a:r>
              <a:rPr lang="en-US" b="1" dirty="0"/>
              <a:t>Event Procedures </a:t>
            </a:r>
            <a:r>
              <a:rPr lang="en-US" dirty="0"/>
              <a:t>- Code related to some object. This is the code that is executed when a certain event occurs.</a:t>
            </a:r>
          </a:p>
          <a:p>
            <a:pPr>
              <a:buNone/>
            </a:pPr>
            <a:endParaRPr lang="en-US" dirty="0"/>
          </a:p>
          <a:p>
            <a:pPr>
              <a:buNone/>
            </a:pPr>
            <a:r>
              <a:rPr lang="en-US" b="1" dirty="0"/>
              <a:t>General Procedures </a:t>
            </a:r>
            <a:r>
              <a:rPr lang="en-US" dirty="0"/>
              <a:t>- Code not related to objects. This code must be invoked by the application.</a:t>
            </a:r>
          </a:p>
          <a:p>
            <a:pPr>
              <a:buNone/>
            </a:pPr>
            <a:endParaRPr lang="en-US" dirty="0"/>
          </a:p>
          <a:p>
            <a:pPr>
              <a:buNone/>
            </a:pPr>
            <a:r>
              <a:rPr lang="en-US" b="1" dirty="0"/>
              <a:t>Modules</a:t>
            </a:r>
            <a:r>
              <a:rPr lang="en-US" dirty="0"/>
              <a:t> - Collection of general procedures, variable declarations, and constant definitions used by application. </a:t>
            </a:r>
          </a:p>
          <a:p>
            <a:pPr>
              <a:buNone/>
            </a:pP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24</a:t>
            </a:fld>
            <a:endParaRPr lang="en-US" dirty="0"/>
          </a:p>
        </p:txBody>
      </p:sp>
      <p:sp>
        <p:nvSpPr>
          <p:cNvPr id="7" name="Title 1"/>
          <p:cNvSpPr>
            <a:spLocks noGrp="1"/>
          </p:cNvSpPr>
          <p:nvPr>
            <p:ph type="title"/>
          </p:nvPr>
        </p:nvSpPr>
        <p:spPr>
          <a:xfrm>
            <a:off x="457200" y="274638"/>
            <a:ext cx="6400800" cy="1143000"/>
          </a:xfrm>
        </p:spPr>
        <p:txBody>
          <a:bodyPr>
            <a:noAutofit/>
          </a:bodyPr>
          <a:lstStyle/>
          <a:p>
            <a:r>
              <a:rPr lang="en-US" sz="3200" b="1" dirty="0"/>
              <a:t>Application (Project) is made up of:</a:t>
            </a:r>
          </a:p>
        </p:txBody>
      </p:sp>
      <p:sp>
        <p:nvSpPr>
          <p:cNvPr id="8" name="Date Placeholder 7"/>
          <p:cNvSpPr>
            <a:spLocks noGrp="1"/>
          </p:cNvSpPr>
          <p:nvPr>
            <p:ph type="dt" sz="half" idx="10"/>
          </p:nvPr>
        </p:nvSpPr>
        <p:spPr/>
        <p:txBody>
          <a:bodyPr/>
          <a:lstStyle/>
          <a:p>
            <a:fld id="{ECCEE120-031E-445B-83F7-2EDDEC0259D8}" type="datetime1">
              <a:rPr lang="en-US" smtClean="0"/>
              <a:t>6/13/2025</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229600" cy="1143000"/>
          </a:xfrm>
        </p:spPr>
        <p:txBody>
          <a:bodyPr>
            <a:normAutofit/>
          </a:bodyPr>
          <a:lstStyle/>
          <a:p>
            <a:r>
              <a:rPr lang="en-US" sz="3600" b="1" dirty="0"/>
              <a:t>Starting Visual Basic </a:t>
            </a:r>
          </a:p>
        </p:txBody>
      </p:sp>
      <p:sp>
        <p:nvSpPr>
          <p:cNvPr id="3" name="Content Placeholder 2"/>
          <p:cNvSpPr>
            <a:spLocks noGrp="1"/>
          </p:cNvSpPr>
          <p:nvPr>
            <p:ph idx="1"/>
          </p:nvPr>
        </p:nvSpPr>
        <p:spPr>
          <a:xfrm>
            <a:off x="457200" y="1905001"/>
            <a:ext cx="8229600" cy="3581400"/>
          </a:xfrm>
        </p:spPr>
        <p:txBody>
          <a:bodyPr>
            <a:normAutofit/>
          </a:bodyPr>
          <a:lstStyle/>
          <a:p>
            <a:pPr>
              <a:buNone/>
            </a:pPr>
            <a:r>
              <a:rPr lang="en-US" sz="2800" dirty="0"/>
              <a:t>There are three primary steps involved in building a Visual Basic application: </a:t>
            </a:r>
          </a:p>
          <a:p>
            <a:pPr>
              <a:buNone/>
            </a:pPr>
            <a:r>
              <a:rPr lang="en-US" sz="2800" dirty="0"/>
              <a:t>1. Draw the user interface </a:t>
            </a:r>
          </a:p>
          <a:p>
            <a:pPr>
              <a:buNone/>
            </a:pPr>
            <a:r>
              <a:rPr lang="en-US" sz="2800" dirty="0"/>
              <a:t>2. Assign properties to controls </a:t>
            </a:r>
          </a:p>
          <a:p>
            <a:pPr>
              <a:buNone/>
            </a:pPr>
            <a:r>
              <a:rPr lang="en-US" sz="2800" dirty="0"/>
              <a:t>3. Attach code to controls</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25</a:t>
            </a:fld>
            <a:endParaRPr lang="en-US" dirty="0"/>
          </a:p>
        </p:txBody>
      </p:sp>
      <p:sp>
        <p:nvSpPr>
          <p:cNvPr id="7" name="Date Placeholder 6"/>
          <p:cNvSpPr>
            <a:spLocks noGrp="1"/>
          </p:cNvSpPr>
          <p:nvPr>
            <p:ph type="dt" sz="half" idx="10"/>
          </p:nvPr>
        </p:nvSpPr>
        <p:spPr/>
        <p:txBody>
          <a:bodyPr/>
          <a:lstStyle/>
          <a:p>
            <a:fld id="{45C0D53D-6BF1-497C-8BEE-6FF1B67E69AB}" type="datetime1">
              <a:rPr lang="en-US" smtClean="0"/>
              <a:t>6/13/2025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229600" cy="1143000"/>
          </a:xfrm>
        </p:spPr>
        <p:txBody>
          <a:bodyPr>
            <a:noAutofit/>
          </a:bodyPr>
          <a:lstStyle/>
          <a:p>
            <a:r>
              <a:rPr lang="en-US" sz="3200" b="1" dirty="0"/>
              <a:t>Starting Visual Basic </a:t>
            </a:r>
          </a:p>
        </p:txBody>
      </p:sp>
      <p:sp>
        <p:nvSpPr>
          <p:cNvPr id="3" name="Content Placeholder 2"/>
          <p:cNvSpPr>
            <a:spLocks noGrp="1"/>
          </p:cNvSpPr>
          <p:nvPr>
            <p:ph idx="1"/>
          </p:nvPr>
        </p:nvSpPr>
        <p:spPr>
          <a:xfrm>
            <a:off x="457200" y="1752600"/>
            <a:ext cx="8229600" cy="4525963"/>
          </a:xfrm>
        </p:spPr>
        <p:txBody>
          <a:bodyPr>
            <a:normAutofit/>
          </a:bodyPr>
          <a:lstStyle/>
          <a:p>
            <a:pPr>
              <a:buNone/>
            </a:pPr>
            <a:r>
              <a:rPr lang="en-US" sz="2000" dirty="0"/>
              <a:t>The Main Window consists of the title bar, menu bar, and toolbar. </a:t>
            </a:r>
          </a:p>
          <a:p>
            <a:pPr>
              <a:buNone/>
            </a:pPr>
            <a:endParaRPr lang="en-US" sz="2000" dirty="0"/>
          </a:p>
          <a:p>
            <a:pPr>
              <a:buNone/>
            </a:pPr>
            <a:r>
              <a:rPr lang="en-US" sz="2000" dirty="0"/>
              <a:t>The title bar indicates the project name, the current Visual Basic operating mode, and the current form.</a:t>
            </a:r>
          </a:p>
          <a:p>
            <a:pPr>
              <a:buNone/>
            </a:pPr>
            <a:endParaRPr lang="en-US" sz="2000" dirty="0"/>
          </a:p>
          <a:p>
            <a:pPr>
              <a:buNone/>
            </a:pPr>
            <a:r>
              <a:rPr lang="en-US" sz="2000" dirty="0"/>
              <a:t> The menu bar has drop-down menus from which you control the operation of the Visual Basic environment. The toolbar has buttons that provide shortcuts to some of the menu options.</a:t>
            </a:r>
          </a:p>
          <a:p>
            <a:pPr>
              <a:buNone/>
            </a:pPr>
            <a:endParaRPr lang="en-US" sz="2000" dirty="0"/>
          </a:p>
          <a:p>
            <a:pPr>
              <a:buNone/>
            </a:pPr>
            <a:r>
              <a:rPr lang="en-US" sz="2000" dirty="0"/>
              <a:t>The main window also shows the location of the current form relative to the upper left corner of the screen (measured in twips) and the width and length of the current form.</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26</a:t>
            </a:fld>
            <a:endParaRPr lang="en-US" dirty="0"/>
          </a:p>
        </p:txBody>
      </p:sp>
      <p:sp>
        <p:nvSpPr>
          <p:cNvPr id="7" name="Date Placeholder 6"/>
          <p:cNvSpPr>
            <a:spLocks noGrp="1"/>
          </p:cNvSpPr>
          <p:nvPr>
            <p:ph type="dt" sz="half" idx="10"/>
          </p:nvPr>
        </p:nvSpPr>
        <p:spPr/>
        <p:txBody>
          <a:bodyPr/>
          <a:lstStyle/>
          <a:p>
            <a:fld id="{4FB00E92-7FCD-4C53-8E30-5E7D075827AA}" type="datetime1">
              <a:rPr lang="en-US" smtClean="0"/>
              <a:t>6/13/2025</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l="37695" t="37040" r="15923" b="25921"/>
          <a:stretch>
            <a:fillRect/>
          </a:stretch>
        </p:blipFill>
        <p:spPr bwMode="auto">
          <a:xfrm>
            <a:off x="990600" y="1600200"/>
            <a:ext cx="7297882" cy="4038600"/>
          </a:xfrm>
          <a:prstGeom prst="rect">
            <a:avLst/>
          </a:prstGeom>
          <a:noFill/>
          <a:ln w="9525">
            <a:noFill/>
            <a:miter lim="800000"/>
            <a:headEnd/>
            <a:tailEnd/>
          </a:ln>
          <a:effectLst/>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27</a:t>
            </a:fld>
            <a:endParaRPr lang="en-US" dirty="0"/>
          </a:p>
        </p:txBody>
      </p:sp>
      <p:sp>
        <p:nvSpPr>
          <p:cNvPr id="7" name="Date Placeholder 6"/>
          <p:cNvSpPr>
            <a:spLocks noGrp="1"/>
          </p:cNvSpPr>
          <p:nvPr>
            <p:ph type="dt" sz="half" idx="10"/>
          </p:nvPr>
        </p:nvSpPr>
        <p:spPr/>
        <p:txBody>
          <a:bodyPr/>
          <a:lstStyle/>
          <a:p>
            <a:fld id="{E1A79686-19E9-40C9-8086-EBDD582E06A2}" type="datetime1">
              <a:rPr lang="en-US" smtClean="0"/>
              <a:t>6/13/2025</a:t>
            </a:fld>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cstate="print"/>
          <a:srcRect l="35801" t="30305" r="12137" b="32655"/>
          <a:stretch>
            <a:fillRect/>
          </a:stretch>
        </p:blipFill>
        <p:spPr bwMode="auto">
          <a:xfrm>
            <a:off x="533400" y="1524000"/>
            <a:ext cx="8382000" cy="4267200"/>
          </a:xfrm>
          <a:prstGeom prst="rect">
            <a:avLst/>
          </a:prstGeom>
          <a:noFill/>
          <a:ln w="9525">
            <a:noFill/>
            <a:miter lim="800000"/>
            <a:headEnd/>
            <a:tailEnd/>
          </a:ln>
          <a:effectLst/>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28</a:t>
            </a:fld>
            <a:endParaRPr lang="en-US" dirty="0"/>
          </a:p>
        </p:txBody>
      </p:sp>
      <p:sp>
        <p:nvSpPr>
          <p:cNvPr id="7" name="Date Placeholder 6"/>
          <p:cNvSpPr>
            <a:spLocks noGrp="1"/>
          </p:cNvSpPr>
          <p:nvPr>
            <p:ph type="dt" sz="half" idx="10"/>
          </p:nvPr>
        </p:nvSpPr>
        <p:spPr/>
        <p:txBody>
          <a:bodyPr/>
          <a:lstStyle/>
          <a:p>
            <a:fld id="{434342DA-33C8-449E-8341-77E5FA092B9B}" type="datetime1">
              <a:rPr lang="en-US" smtClean="0"/>
              <a:t>6/13/2025</a:t>
            </a:fld>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l="38641" t="21887" r="24443" b="15819"/>
          <a:stretch>
            <a:fillRect/>
          </a:stretch>
        </p:blipFill>
        <p:spPr bwMode="auto">
          <a:xfrm>
            <a:off x="1371600" y="381000"/>
            <a:ext cx="5638800" cy="5867400"/>
          </a:xfrm>
          <a:prstGeom prst="rect">
            <a:avLst/>
          </a:prstGeom>
          <a:noFill/>
          <a:ln w="9525">
            <a:noFill/>
            <a:miter lim="800000"/>
            <a:headEnd/>
            <a:tailEnd/>
          </a:ln>
          <a:effectLst/>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29</a:t>
            </a:fld>
            <a:endParaRPr lang="en-US" dirty="0"/>
          </a:p>
        </p:txBody>
      </p:sp>
      <p:sp>
        <p:nvSpPr>
          <p:cNvPr id="7" name="Date Placeholder 6"/>
          <p:cNvSpPr>
            <a:spLocks noGrp="1"/>
          </p:cNvSpPr>
          <p:nvPr>
            <p:ph type="dt" sz="half" idx="10"/>
          </p:nvPr>
        </p:nvSpPr>
        <p:spPr/>
        <p:txBody>
          <a:bodyPr/>
          <a:lstStyle/>
          <a:p>
            <a:fld id="{99370E79-F8AB-46A3-A66F-D585ED07F4E1}" type="datetime1">
              <a:rPr lang="en-US" smtClean="0"/>
              <a:t>6/13/2025</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9940-BE8D-4E19-B1D8-5619E7E2A94C}"/>
              </a:ext>
            </a:extLst>
          </p:cNvPr>
          <p:cNvSpPr>
            <a:spLocks noGrp="1"/>
          </p:cNvSpPr>
          <p:nvPr>
            <p:ph type="title"/>
          </p:nvPr>
        </p:nvSpPr>
        <p:spPr>
          <a:xfrm>
            <a:off x="628650" y="1"/>
            <a:ext cx="7886700" cy="1325563"/>
          </a:xfrm>
        </p:spPr>
        <p:txBody>
          <a:bodyPr/>
          <a:lstStyle/>
          <a:p>
            <a:r>
              <a:rPr lang="en-IN" b="1" dirty="0"/>
              <a:t>COURSE OUTCOMES</a:t>
            </a:r>
          </a:p>
        </p:txBody>
      </p:sp>
      <p:sp>
        <p:nvSpPr>
          <p:cNvPr id="3" name="Content Placeholder 2">
            <a:extLst>
              <a:ext uri="{FF2B5EF4-FFF2-40B4-BE49-F238E27FC236}">
                <a16:creationId xmlns:a16="http://schemas.microsoft.com/office/drawing/2014/main" id="{5D6D1013-76AF-43E2-ABCF-137B9D2AEA77}"/>
              </a:ext>
            </a:extLst>
          </p:cNvPr>
          <p:cNvSpPr>
            <a:spLocks noGrp="1"/>
          </p:cNvSpPr>
          <p:nvPr>
            <p:ph idx="1"/>
          </p:nvPr>
        </p:nvSpPr>
        <p:spPr/>
        <p:txBody>
          <a:bodyPr>
            <a:normAutofit/>
          </a:bodyPr>
          <a:lstStyle/>
          <a:p>
            <a:r>
              <a:rPr lang="en-US" sz="2400" dirty="0"/>
              <a:t>The successful completion of this course shall enable the student:</a:t>
            </a:r>
          </a:p>
          <a:p>
            <a:pPr lvl="1">
              <a:lnSpc>
                <a:spcPct val="150000"/>
              </a:lnSpc>
            </a:pPr>
            <a:r>
              <a:rPr lang="en-US" sz="2000" b="1" dirty="0"/>
              <a:t>CO1: </a:t>
            </a:r>
            <a:r>
              <a:rPr lang="en-US" sz="2000" dirty="0"/>
              <a:t>To understand the GUI and Windows Programming. </a:t>
            </a:r>
          </a:p>
          <a:p>
            <a:pPr lvl="1">
              <a:lnSpc>
                <a:spcPct val="150000"/>
              </a:lnSpc>
            </a:pPr>
            <a:r>
              <a:rPr lang="en-US" sz="2000" b="1" dirty="0"/>
              <a:t>CO2: </a:t>
            </a:r>
            <a:r>
              <a:rPr lang="en-US" sz="2000" dirty="0"/>
              <a:t>To understand about the Concepts in Visual Basic. </a:t>
            </a:r>
          </a:p>
          <a:p>
            <a:pPr lvl="1">
              <a:lnSpc>
                <a:spcPct val="150000"/>
              </a:lnSpc>
            </a:pPr>
            <a:r>
              <a:rPr lang="en-US" sz="2000" b="1" dirty="0"/>
              <a:t>CO3: </a:t>
            </a:r>
            <a:r>
              <a:rPr lang="en-US" sz="2000" dirty="0"/>
              <a:t>To understand about the programming in visual basic. </a:t>
            </a:r>
          </a:p>
          <a:p>
            <a:pPr lvl="1">
              <a:lnSpc>
                <a:spcPct val="150000"/>
              </a:lnSpc>
            </a:pPr>
            <a:r>
              <a:rPr lang="en-US" sz="2000" b="1" dirty="0"/>
              <a:t>CO4: </a:t>
            </a:r>
            <a:r>
              <a:rPr lang="en-US" sz="2000" dirty="0"/>
              <a:t>To understand creating and application of problems.</a:t>
            </a:r>
          </a:p>
        </p:txBody>
      </p:sp>
      <p:sp>
        <p:nvSpPr>
          <p:cNvPr id="8" name="Footer Placeholder 2">
            <a:extLst>
              <a:ext uri="{FF2B5EF4-FFF2-40B4-BE49-F238E27FC236}">
                <a16:creationId xmlns:a16="http://schemas.microsoft.com/office/drawing/2014/main"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a:t>BBA306 computer Application</a:t>
            </a:r>
            <a:endParaRPr lang="en-IN" sz="1100" dirty="0"/>
          </a:p>
        </p:txBody>
      </p:sp>
      <p:pic>
        <p:nvPicPr>
          <p:cNvPr id="9" name="Picture 8"/>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10" name="Slide Number Placeholder 9"/>
          <p:cNvSpPr>
            <a:spLocks noGrp="1"/>
          </p:cNvSpPr>
          <p:nvPr>
            <p:ph type="sldNum" sz="quarter" idx="12"/>
          </p:nvPr>
        </p:nvSpPr>
        <p:spPr/>
        <p:txBody>
          <a:bodyPr/>
          <a:lstStyle/>
          <a:p>
            <a:fld id="{6D4C96DF-A1DA-41D6-A58E-0581440BF38D}" type="slidenum">
              <a:rPr lang="en-US" smtClean="0"/>
              <a:pPr/>
              <a:t>3</a:t>
            </a:fld>
            <a:endParaRPr lang="en-US" dirty="0"/>
          </a:p>
        </p:txBody>
      </p:sp>
      <p:sp>
        <p:nvSpPr>
          <p:cNvPr id="7" name="Date Placeholder 6"/>
          <p:cNvSpPr>
            <a:spLocks noGrp="1"/>
          </p:cNvSpPr>
          <p:nvPr>
            <p:ph type="dt" sz="half" idx="10"/>
          </p:nvPr>
        </p:nvSpPr>
        <p:spPr/>
        <p:txBody>
          <a:bodyPr/>
          <a:lstStyle/>
          <a:p>
            <a:fld id="{F3A0DD5E-0773-4CA6-8060-2B7D724D1523}" type="datetime1">
              <a:rPr lang="en-US" smtClean="0"/>
              <a:t>6/13/2025</a:t>
            </a:fld>
            <a:endParaRPr lang="en-US" dirty="0"/>
          </a:p>
        </p:txBody>
      </p:sp>
    </p:spTree>
    <p:extLst>
      <p:ext uri="{BB962C8B-B14F-4D97-AF65-F5344CB8AC3E}">
        <p14:creationId xmlns:p14="http://schemas.microsoft.com/office/powerpoint/2010/main" val="23648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6146" name="Picture 2"/>
          <p:cNvPicPr>
            <a:picLocks noGrp="1" noChangeAspect="1" noChangeArrowheads="1"/>
          </p:cNvPicPr>
          <p:nvPr>
            <p:ph idx="1"/>
          </p:nvPr>
        </p:nvPicPr>
        <p:blipFill>
          <a:blip r:embed="rId2" cstate="print"/>
          <a:srcRect l="36748" t="16836" r="20656" b="12452"/>
          <a:stretch>
            <a:fillRect/>
          </a:stretch>
        </p:blipFill>
        <p:spPr bwMode="auto">
          <a:xfrm>
            <a:off x="1152372" y="411480"/>
            <a:ext cx="6172200" cy="5760720"/>
          </a:xfrm>
          <a:prstGeom prst="rect">
            <a:avLst/>
          </a:prstGeom>
          <a:noFill/>
          <a:ln w="9525">
            <a:noFill/>
            <a:miter lim="800000"/>
            <a:headEnd/>
            <a:tailEnd/>
          </a:ln>
          <a:effectLst/>
        </p:spPr>
      </p:pic>
      <p:pic>
        <p:nvPicPr>
          <p:cNvPr id="4" name="Picture 3"/>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30</a:t>
            </a:fld>
            <a:endParaRPr lang="en-US" dirty="0"/>
          </a:p>
        </p:txBody>
      </p:sp>
      <p:sp>
        <p:nvSpPr>
          <p:cNvPr id="7" name="Date Placeholder 6"/>
          <p:cNvSpPr>
            <a:spLocks noGrp="1"/>
          </p:cNvSpPr>
          <p:nvPr>
            <p:ph type="dt" sz="half" idx="10"/>
          </p:nvPr>
        </p:nvSpPr>
        <p:spPr/>
        <p:txBody>
          <a:bodyPr/>
          <a:lstStyle/>
          <a:p>
            <a:fld id="{E033B363-D16A-47CC-8ADB-7DC5E88F45DC}" type="datetime1">
              <a:rPr lang="en-US" smtClean="0"/>
              <a:t>6/13/2025</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US" sz="8000" dirty="0">
              <a:solidFill>
                <a:schemeClr val="tx2">
                  <a:lumMod val="60000"/>
                  <a:lumOff val="40000"/>
                </a:schemeClr>
              </a:solidFill>
              <a:latin typeface="Bodoni MT Black" pitchFamily="18" charset="0"/>
            </a:endParaRPr>
          </a:p>
          <a:p>
            <a:pPr algn="ctr">
              <a:buNone/>
            </a:pPr>
            <a:r>
              <a:rPr lang="en-US" sz="8000" dirty="0">
                <a:solidFill>
                  <a:schemeClr val="tx2">
                    <a:lumMod val="60000"/>
                    <a:lumOff val="40000"/>
                  </a:schemeClr>
                </a:solidFill>
                <a:latin typeface="Bodoni MT Black" pitchFamily="18" charset="0"/>
              </a:rPr>
              <a:t>Thank You</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4"/>
          <p:cNvSpPr>
            <a:spLocks noGrp="1"/>
          </p:cNvSpPr>
          <p:nvPr>
            <p:ph type="ftr" sz="quarter" idx="11"/>
          </p:nvPr>
        </p:nvSpPr>
        <p:spPr/>
        <p:txBody>
          <a:bodyPr/>
          <a:lstStyle/>
          <a:p>
            <a:r>
              <a:rPr lang="en-US" dirty="0"/>
              <a:t>BBA306 computer Application</a:t>
            </a:r>
          </a:p>
        </p:txBody>
      </p:sp>
      <p:sp>
        <p:nvSpPr>
          <p:cNvPr id="6" name="Slide Number Placeholder 5"/>
          <p:cNvSpPr>
            <a:spLocks noGrp="1"/>
          </p:cNvSpPr>
          <p:nvPr>
            <p:ph type="sldNum" sz="quarter" idx="12"/>
          </p:nvPr>
        </p:nvSpPr>
        <p:spPr/>
        <p:txBody>
          <a:bodyPr/>
          <a:lstStyle/>
          <a:p>
            <a:fld id="{6D4C96DF-A1DA-41D6-A58E-0581440BF38D}" type="slidenum">
              <a:rPr lang="en-US" smtClean="0"/>
              <a:pPr/>
              <a:t>31</a:t>
            </a:fld>
            <a:endParaRPr lang="en-US" dirty="0"/>
          </a:p>
        </p:txBody>
      </p:sp>
      <p:sp>
        <p:nvSpPr>
          <p:cNvPr id="7" name="Date Placeholder 6"/>
          <p:cNvSpPr>
            <a:spLocks noGrp="1"/>
          </p:cNvSpPr>
          <p:nvPr>
            <p:ph type="dt" sz="half" idx="10"/>
          </p:nvPr>
        </p:nvSpPr>
        <p:spPr/>
        <p:txBody>
          <a:bodyPr/>
          <a:lstStyle/>
          <a:p>
            <a:fld id="{1B2F6FFE-F7A7-4C6A-877C-3D46E53839C5}" type="datetime1">
              <a:rPr lang="en-US" smtClean="0"/>
              <a:t>6/13/2025</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9940-BE8D-4E19-B1D8-5619E7E2A94C}"/>
              </a:ext>
            </a:extLst>
          </p:cNvPr>
          <p:cNvSpPr>
            <a:spLocks noGrp="1"/>
          </p:cNvSpPr>
          <p:nvPr>
            <p:ph type="title"/>
          </p:nvPr>
        </p:nvSpPr>
        <p:spPr>
          <a:xfrm>
            <a:off x="467544" y="164637"/>
            <a:ext cx="8229600" cy="1143000"/>
          </a:xfrm>
        </p:spPr>
        <p:txBody>
          <a:bodyPr>
            <a:normAutofit/>
          </a:bodyPr>
          <a:lstStyle/>
          <a:p>
            <a:r>
              <a:rPr lang="en-IN" sz="3200" b="1" dirty="0"/>
              <a:t>CONTENTS</a:t>
            </a:r>
            <a:endParaRPr lang="en-IN" sz="4000" b="1" dirty="0"/>
          </a:p>
        </p:txBody>
      </p:sp>
      <p:sp>
        <p:nvSpPr>
          <p:cNvPr id="3" name="Footer Placeholder 2">
            <a:extLst>
              <a:ext uri="{FF2B5EF4-FFF2-40B4-BE49-F238E27FC236}">
                <a16:creationId xmlns:a16="http://schemas.microsoft.com/office/drawing/2014/main"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050" b="1" dirty="0"/>
              <a:t>BBA306 computer Application</a:t>
            </a:r>
            <a:endParaRPr lang="en-IN" sz="1050" dirty="0"/>
          </a:p>
        </p:txBody>
      </p:sp>
      <p:graphicFrame>
        <p:nvGraphicFramePr>
          <p:cNvPr id="6" name="Table 5">
            <a:extLst>
              <a:ext uri="{FF2B5EF4-FFF2-40B4-BE49-F238E27FC236}">
                <a16:creationId xmlns:a16="http://schemas.microsoft.com/office/drawing/2014/main" id="{55AF6461-0F3E-4D25-AE13-FBE5CE9ED759}"/>
              </a:ext>
            </a:extLst>
          </p:cNvPr>
          <p:cNvGraphicFramePr>
            <a:graphicFrameLocks noGrp="1"/>
          </p:cNvGraphicFramePr>
          <p:nvPr>
            <p:extLst>
              <p:ext uri="{D42A27DB-BD31-4B8C-83A1-F6EECF244321}">
                <p14:modId xmlns:p14="http://schemas.microsoft.com/office/powerpoint/2010/main" val="2992439924"/>
              </p:ext>
            </p:extLst>
          </p:nvPr>
        </p:nvGraphicFramePr>
        <p:xfrm>
          <a:off x="467544" y="982194"/>
          <a:ext cx="8172450" cy="5374156"/>
        </p:xfrm>
        <a:graphic>
          <a:graphicData uri="http://schemas.openxmlformats.org/drawingml/2006/table">
            <a:tbl>
              <a:tblPr/>
              <a:tblGrid>
                <a:gridCol w="742950">
                  <a:extLst>
                    <a:ext uri="{9D8B030D-6E8A-4147-A177-3AD203B41FA5}">
                      <a16:colId xmlns:a16="http://schemas.microsoft.com/office/drawing/2014/main" val="20000"/>
                    </a:ext>
                  </a:extLst>
                </a:gridCol>
                <a:gridCol w="7429500">
                  <a:extLst>
                    <a:ext uri="{9D8B030D-6E8A-4147-A177-3AD203B41FA5}">
                      <a16:colId xmlns:a16="http://schemas.microsoft.com/office/drawing/2014/main" val="20001"/>
                    </a:ext>
                  </a:extLst>
                </a:gridCol>
              </a:tblGrid>
              <a:tr h="408168">
                <a:tc gridSpan="2">
                  <a:txBody>
                    <a:bodyPr/>
                    <a:lstStyle/>
                    <a:p>
                      <a:pPr algn="ctr" fontAlgn="t"/>
                      <a:r>
                        <a:rPr lang="en-US" sz="1800" b="1" dirty="0"/>
                        <a:t>BACHELOR </a:t>
                      </a:r>
                      <a:r>
                        <a:rPr lang="en-US" sz="1900" b="1" dirty="0"/>
                        <a:t>OF BUSINESS ADMINISTRATION</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Semester- </a:t>
                      </a:r>
                      <a:r>
                        <a:rPr lang="en-US" sz="1900" dirty="0">
                          <a:latin typeface="Calibri "/>
                        </a:rPr>
                        <a:t>3</a:t>
                      </a:r>
                      <a:r>
                        <a:rPr lang="en-US" sz="1900" baseline="30000" dirty="0">
                          <a:latin typeface="Calibri "/>
                        </a:rPr>
                        <a:t>rd</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1"/>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Paper Code – </a:t>
                      </a:r>
                      <a:r>
                        <a:rPr lang="en-US" sz="2000" b="1" dirty="0"/>
                        <a:t>BBA306</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2"/>
                  </a:ext>
                </a:extLst>
              </a:tr>
              <a:tr h="408168">
                <a:tc gridSpan="2">
                  <a:txBody>
                    <a:bodyPr/>
                    <a:lstStyle/>
                    <a:p>
                      <a:pPr algn="ctr" fontAlgn="t"/>
                      <a:r>
                        <a:rPr lang="en-US" sz="1900" b="1" i="0" u="none" strike="noStrike" dirty="0">
                          <a:solidFill>
                            <a:srgbClr val="000000"/>
                          </a:solidFill>
                          <a:latin typeface="Times New Roman" pitchFamily="18" charset="0"/>
                          <a:cs typeface="Times New Roman" pitchFamily="18" charset="0"/>
                        </a:rPr>
                        <a:t>Subject Name-</a:t>
                      </a:r>
                      <a:r>
                        <a:rPr lang="en-US" sz="2000" b="1" dirty="0"/>
                        <a:t>COMPUTER APPLICATION – I</a:t>
                      </a:r>
                      <a:endParaRPr lang="en-US" sz="1900" b="1" i="0" u="none" strike="noStrike" dirty="0">
                        <a:solidFill>
                          <a:srgbClr val="000000"/>
                        </a:solidFill>
                        <a:latin typeface="Times New Roman" pitchFamily="18" charset="0"/>
                        <a:cs typeface="Times New Roman" pitchFamily="18" charset="0"/>
                      </a:endParaRPr>
                    </a:p>
                  </a:txBody>
                  <a:tcPr marL="7144" marR="7144"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3"/>
                  </a:ext>
                </a:extLst>
              </a:tr>
              <a:tr h="357746">
                <a:tc>
                  <a:txBody>
                    <a:bodyPr/>
                    <a:lstStyle/>
                    <a:p>
                      <a:pPr algn="ctr" fontAlgn="ctr"/>
                      <a:r>
                        <a:rPr lang="en-US" sz="1900" b="1" i="0" u="none" strike="noStrike" dirty="0">
                          <a:solidFill>
                            <a:srgbClr val="000000"/>
                          </a:solidFill>
                          <a:latin typeface="Times New Roman" pitchFamily="18" charset="0"/>
                          <a:cs typeface="Times New Roman" pitchFamily="18" charset="0"/>
                        </a:rPr>
                        <a:t>S.No.</a:t>
                      </a: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ctr"/>
                      <a:r>
                        <a:rPr lang="en-US" sz="1900" b="1" i="0" u="none" strike="noStrike" dirty="0">
                          <a:solidFill>
                            <a:srgbClr val="000000"/>
                          </a:solidFill>
                          <a:latin typeface="Times New Roman" pitchFamily="18" charset="0"/>
                          <a:cs typeface="Times New Roman" pitchFamily="18" charset="0"/>
                        </a:rPr>
                        <a:t>Unit Name /Topic</a:t>
                      </a: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49345">
                <a:tc>
                  <a:txBody>
                    <a:bodyPr/>
                    <a:lstStyle/>
                    <a:p>
                      <a:pPr algn="ctr" fontAlgn="b"/>
                      <a:r>
                        <a:rPr lang="en-US" sz="1800" b="0" i="0" u="none" strike="noStrike" dirty="0">
                          <a:solidFill>
                            <a:srgbClr val="000000"/>
                          </a:solidFill>
                          <a:latin typeface="Calibri "/>
                        </a:rPr>
                        <a:t>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fontAlgn="ctr"/>
                      <a:r>
                        <a:rPr lang="en-GB" dirty="0"/>
                        <a:t>Concept &amp; Tools, The Title Bar</a:t>
                      </a:r>
                      <a:endParaRPr lang="en-US" sz="1800" b="1" i="0" u="none" strike="noStrike" dirty="0">
                        <a:solidFill>
                          <a:srgbClr val="000000"/>
                        </a:solidFill>
                        <a:latin typeface="Times New Roman"/>
                      </a:endParaRP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0005"/>
                  </a:ext>
                </a:extLst>
              </a:tr>
              <a:tr h="449345">
                <a:tc>
                  <a:txBody>
                    <a:bodyPr/>
                    <a:lstStyle/>
                    <a:p>
                      <a:pPr algn="ctr" fontAlgn="b"/>
                      <a:r>
                        <a:rPr lang="en-US" sz="1800" b="0" i="0" u="none" strike="noStrike" dirty="0">
                          <a:solidFill>
                            <a:srgbClr val="000000"/>
                          </a:solidFill>
                          <a:latin typeface="Calibri "/>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dirty="0"/>
                        <a:t>Menu System, Menus and The Menu Bar</a:t>
                      </a:r>
                      <a:endParaRPr lang="en-US" sz="1800" b="0" i="0" u="none" strike="noStrike" dirty="0">
                        <a:solidFill>
                          <a:srgbClr val="000000"/>
                        </a:solidFill>
                        <a:latin typeface="Times New Roman"/>
                      </a:endParaRP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49345">
                <a:tc>
                  <a:txBody>
                    <a:bodyPr/>
                    <a:lstStyle/>
                    <a:p>
                      <a:pPr algn="ctr" fontAlgn="b"/>
                      <a:r>
                        <a:rPr lang="en-US" sz="1800" b="0" i="0" u="none" strike="noStrike" dirty="0">
                          <a:solidFill>
                            <a:srgbClr val="000000"/>
                          </a:solidFill>
                          <a:latin typeface="Calibri "/>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GB" sz="1800" b="0" i="0" u="none" strike="noStrike" dirty="0">
                          <a:solidFill>
                            <a:srgbClr val="000000"/>
                          </a:solidFill>
                          <a:latin typeface="Times New Roman"/>
                        </a:rPr>
                        <a:t>  </a:t>
                      </a:r>
                      <a:r>
                        <a:rPr lang="en-GB" dirty="0"/>
                        <a:t>The Size Box, System Menu Box, Icons</a:t>
                      </a:r>
                      <a:endParaRPr lang="en-GB" sz="1800" b="0" i="0" u="none" strike="noStrike" dirty="0">
                        <a:solidFill>
                          <a:srgbClr val="000000"/>
                        </a:solidFill>
                        <a:latin typeface="Times New Roman"/>
                      </a:endParaRP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78848">
                <a:tc>
                  <a:txBody>
                    <a:bodyPr/>
                    <a:lstStyle/>
                    <a:p>
                      <a:pPr algn="ctr" fontAlgn="b"/>
                      <a:r>
                        <a:rPr lang="en-US" sz="1800" b="0" i="0" u="none" strike="noStrike" dirty="0">
                          <a:solidFill>
                            <a:srgbClr val="000000"/>
                          </a:solidFill>
                          <a:latin typeface="Calibri "/>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kern="1200" dirty="0">
                          <a:solidFill>
                            <a:schemeClr val="tx1"/>
                          </a:solidFill>
                          <a:latin typeface="+mn-lt"/>
                          <a:ea typeface="+mn-ea"/>
                          <a:cs typeface="+mn-cs"/>
                        </a:rPr>
                        <a:t> </a:t>
                      </a:r>
                      <a:r>
                        <a:rPr lang="en-GB" dirty="0"/>
                        <a:t>Cursors, Scroll Bars, Tool Bar, Client Area. </a:t>
                      </a:r>
                      <a:endParaRPr lang="fr-FR" sz="1800" b="0" i="0" u="none" strike="noStrike" dirty="0">
                        <a:solidFill>
                          <a:srgbClr val="000000"/>
                        </a:solidFill>
                        <a:latin typeface="Times New Roman"/>
                      </a:endParaRP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49345">
                <a:tc>
                  <a:txBody>
                    <a:bodyPr/>
                    <a:lstStyle/>
                    <a:p>
                      <a:pPr algn="ctr" fontAlgn="b"/>
                      <a:r>
                        <a:rPr lang="en-US" sz="1800" b="0" i="0" u="none" strike="noStrike" dirty="0">
                          <a:solidFill>
                            <a:srgbClr val="000000"/>
                          </a:solidFill>
                          <a:latin typeface="Calibri "/>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 </a:t>
                      </a:r>
                      <a:r>
                        <a:rPr lang="en-GB" dirty="0"/>
                        <a:t>Introduction to Visual Basic Environment: features of Visual Basic</a:t>
                      </a:r>
                      <a:endParaRPr lang="en-US" sz="1800" b="0" i="0" u="none" strike="noStrike" dirty="0">
                        <a:solidFill>
                          <a:srgbClr val="000000"/>
                        </a:solidFill>
                        <a:latin typeface="Times New Roman"/>
                      </a:endParaRP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49345">
                <a:tc>
                  <a:txBody>
                    <a:bodyPr/>
                    <a:lstStyle/>
                    <a:p>
                      <a:pPr algn="ctr" fontAlgn="b"/>
                      <a:r>
                        <a:rPr lang="en-US" sz="1800" b="0" i="0" u="none" strike="noStrike" dirty="0">
                          <a:solidFill>
                            <a:srgbClr val="000000"/>
                          </a:solidFill>
                          <a:latin typeface="Calibri "/>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kern="1200" dirty="0">
                          <a:solidFill>
                            <a:schemeClr val="tx1"/>
                          </a:solidFill>
                          <a:latin typeface="+mn-lt"/>
                          <a:ea typeface="+mn-ea"/>
                          <a:cs typeface="+mn-cs"/>
                        </a:rPr>
                        <a:t> </a:t>
                      </a:r>
                      <a:r>
                        <a:rPr lang="en-GB" dirty="0"/>
                        <a:t>Starting Visual Basic the Environment, </a:t>
                      </a:r>
                      <a:endParaRPr lang="en-GB" sz="1800" b="0" i="0" u="none" strike="noStrike" dirty="0">
                        <a:solidFill>
                          <a:srgbClr val="000000"/>
                        </a:solidFill>
                        <a:latin typeface="Times New Roman"/>
                      </a:endParaRP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2318848"/>
                  </a:ext>
                </a:extLst>
              </a:tr>
              <a:tr h="449345">
                <a:tc>
                  <a:txBody>
                    <a:bodyPr/>
                    <a:lstStyle/>
                    <a:p>
                      <a:pPr algn="ctr" fontAlgn="b"/>
                      <a:r>
                        <a:rPr lang="en-US" sz="1800" b="0" i="0" u="none" strike="noStrike" dirty="0">
                          <a:solidFill>
                            <a:srgbClr val="000000"/>
                          </a:solidFill>
                          <a:latin typeface="Calibri "/>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IN" sz="1800" kern="1200" dirty="0">
                          <a:solidFill>
                            <a:schemeClr val="tx1"/>
                          </a:solidFill>
                          <a:latin typeface="+mn-lt"/>
                          <a:ea typeface="+mn-ea"/>
                          <a:cs typeface="+mn-cs"/>
                        </a:rPr>
                        <a:t> </a:t>
                      </a:r>
                      <a:r>
                        <a:rPr lang="en-GB" dirty="0"/>
                        <a:t>The Special Features of the Menu Bar Customizing the Visual Basic Environment</a:t>
                      </a:r>
                      <a:endParaRPr lang="en-GB" sz="1800" b="0" i="0" u="none" strike="noStrike" dirty="0">
                        <a:solidFill>
                          <a:srgbClr val="000000"/>
                        </a:solidFill>
                        <a:latin typeface="Times New Roman"/>
                      </a:endParaRPr>
                    </a:p>
                  </a:txBody>
                  <a:tcPr marL="7144" marR="7144"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2144939"/>
                  </a:ext>
                </a:extLst>
              </a:tr>
            </a:tbl>
          </a:graphicData>
        </a:graphic>
      </p:graphicFrame>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1519" y="103132"/>
            <a:ext cx="1705610" cy="685800"/>
          </a:xfrm>
          <a:prstGeom prst="rect">
            <a:avLst/>
          </a:prstGeom>
          <a:noFill/>
          <a:ln>
            <a:noFill/>
          </a:ln>
        </p:spPr>
      </p:pic>
      <p:sp>
        <p:nvSpPr>
          <p:cNvPr id="9" name="Slide Number Placeholder 8"/>
          <p:cNvSpPr>
            <a:spLocks noGrp="1"/>
          </p:cNvSpPr>
          <p:nvPr>
            <p:ph type="sldNum" sz="quarter" idx="12"/>
          </p:nvPr>
        </p:nvSpPr>
        <p:spPr/>
        <p:txBody>
          <a:bodyPr/>
          <a:lstStyle/>
          <a:p>
            <a:fld id="{6D4C96DF-A1DA-41D6-A58E-0581440BF38D}" type="slidenum">
              <a:rPr lang="en-US" smtClean="0"/>
              <a:pPr/>
              <a:t>4</a:t>
            </a:fld>
            <a:endParaRPr lang="en-US" dirty="0"/>
          </a:p>
        </p:txBody>
      </p:sp>
      <p:sp>
        <p:nvSpPr>
          <p:cNvPr id="7" name="Date Placeholder 6"/>
          <p:cNvSpPr>
            <a:spLocks noGrp="1"/>
          </p:cNvSpPr>
          <p:nvPr>
            <p:ph type="dt" sz="half" idx="10"/>
          </p:nvPr>
        </p:nvSpPr>
        <p:spPr/>
        <p:txBody>
          <a:bodyPr/>
          <a:lstStyle/>
          <a:p>
            <a:fld id="{D0E050E3-7125-434B-861C-FCEA230A0D97}" type="datetime1">
              <a:rPr lang="en-US" smtClean="0"/>
              <a:t>6/13/2025</a:t>
            </a:fld>
            <a:endParaRPr lang="en-US" dirty="0"/>
          </a:p>
        </p:txBody>
      </p:sp>
    </p:spTree>
    <p:extLst>
      <p:ext uri="{BB962C8B-B14F-4D97-AF65-F5344CB8AC3E}">
        <p14:creationId xmlns:p14="http://schemas.microsoft.com/office/powerpoint/2010/main" val="2282634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Content (Unit – I)</a:t>
            </a:r>
          </a:p>
        </p:txBody>
      </p:sp>
      <p:sp>
        <p:nvSpPr>
          <p:cNvPr id="9" name="Content Placeholder 8">
            <a:extLst>
              <a:ext uri="{FF2B5EF4-FFF2-40B4-BE49-F238E27FC236}">
                <a16:creationId xmlns:a16="http://schemas.microsoft.com/office/drawing/2014/main" id="{61ACACF8-7D3B-40A8-B7A5-F8E0B5FA6061}"/>
              </a:ext>
            </a:extLst>
          </p:cNvPr>
          <p:cNvSpPr>
            <a:spLocks noGrp="1"/>
          </p:cNvSpPr>
          <p:nvPr>
            <p:ph idx="1"/>
          </p:nvPr>
        </p:nvSpPr>
        <p:spPr>
          <a:xfrm>
            <a:off x="457200" y="1600200"/>
            <a:ext cx="8458200" cy="4525963"/>
          </a:xfrm>
        </p:spPr>
        <p:txBody>
          <a:bodyPr>
            <a:normAutofit/>
          </a:bodyPr>
          <a:lstStyle/>
          <a:p>
            <a:pPr marL="63500" marR="1317625" indent="0">
              <a:lnSpc>
                <a:spcPts val="1245"/>
              </a:lnSpc>
              <a:spcBef>
                <a:spcPts val="0"/>
              </a:spcBef>
              <a:spcAft>
                <a:spcPts val="0"/>
              </a:spcAft>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marR="1317625" indent="0" algn="just">
              <a:lnSpc>
                <a:spcPts val="1245"/>
              </a:lnSpc>
              <a:spcBef>
                <a:spcPts val="0"/>
              </a:spcBef>
              <a:spcAft>
                <a:spcPts val="0"/>
              </a:spcAft>
            </a:pPr>
            <a:endParaRPr lang="en-US" sz="2000" dirty="0">
              <a:latin typeface="Times New Roman" pitchFamily="18" charset="0"/>
              <a:ea typeface="Times New Roman" panose="02020603050405020304" pitchFamily="18" charset="0"/>
              <a:cs typeface="Times New Roman" pitchFamily="18" charset="0"/>
            </a:endParaRPr>
          </a:p>
          <a:p>
            <a:pPr marL="63500" marR="1317625" indent="0" algn="just">
              <a:lnSpc>
                <a:spcPct val="150000"/>
              </a:lnSpc>
              <a:spcBef>
                <a:spcPts val="0"/>
              </a:spcBef>
              <a:spcAft>
                <a:spcPts val="0"/>
              </a:spcAft>
            </a:pPr>
            <a:r>
              <a:rPr lang="en-GB" sz="1800" dirty="0">
                <a:latin typeface="Times New Roman" pitchFamily="18" charset="0"/>
                <a:cs typeface="Times New Roman" pitchFamily="18" charset="0"/>
              </a:rPr>
              <a:t>Introduction to GUI and Windows Programming: GUI: Concept &amp; Tools, The Title Bar, Menu System, Menus and The Menu Bar, The Size Box, System Menu Box, Icons, Cursors, Scroll Bars, Tool Bar, Client Area. Introduction to Visual Basic Environment: features of Visual Basic, Starting Visual Basic the Environment, The Special Features of the Menu Bar Customizing the Visual Basic Environment.</a:t>
            </a:r>
            <a:endParaRPr lang="en-US" sz="1800" dirty="0">
              <a:effectLst/>
              <a:latin typeface="Times New Roman" pitchFamily="18" charset="0"/>
              <a:ea typeface="Times New Roman" panose="02020603050405020304" pitchFamily="18" charset="0"/>
              <a:cs typeface="Times New Roman"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7" name="Footer Placeholder 2">
            <a:extLst>
              <a:ext uri="{FF2B5EF4-FFF2-40B4-BE49-F238E27FC236}">
                <a16:creationId xmlns:a16="http://schemas.microsoft.com/office/drawing/2014/main" id="{985BB384-7916-4031-BDF5-FBABADE7966A}"/>
              </a:ext>
            </a:extLst>
          </p:cNvPr>
          <p:cNvSpPr txBox="1">
            <a:spLocks/>
          </p:cNvSpPr>
          <p:nvPr/>
        </p:nvSpPr>
        <p:spPr>
          <a:xfrm>
            <a:off x="2590800" y="6248400"/>
            <a:ext cx="3305188"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tint val="75000"/>
                  </a:schemeClr>
                </a:solidFill>
                <a:effectLst/>
                <a:uLnTx/>
                <a:uFillTx/>
                <a:latin typeface="+mn-lt"/>
                <a:ea typeface="+mn-ea"/>
                <a:cs typeface="+mn-cs"/>
              </a:rPr>
              <a:t>BBA306 computer Application</a:t>
            </a:r>
            <a:endParaRPr kumimoji="0" lang="en-IN" sz="11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Slide Number Placeholder 9"/>
          <p:cNvSpPr>
            <a:spLocks noGrp="1"/>
          </p:cNvSpPr>
          <p:nvPr>
            <p:ph type="sldNum" sz="quarter" idx="12"/>
          </p:nvPr>
        </p:nvSpPr>
        <p:spPr/>
        <p:txBody>
          <a:bodyPr/>
          <a:lstStyle/>
          <a:p>
            <a:fld id="{6D4C96DF-A1DA-41D6-A58E-0581440BF38D}" type="slidenum">
              <a:rPr lang="en-US" smtClean="0"/>
              <a:pPr/>
              <a:t>5</a:t>
            </a:fld>
            <a:endParaRPr lang="en-US" dirty="0"/>
          </a:p>
        </p:txBody>
      </p:sp>
      <p:sp>
        <p:nvSpPr>
          <p:cNvPr id="8" name="Date Placeholder 7"/>
          <p:cNvSpPr>
            <a:spLocks noGrp="1"/>
          </p:cNvSpPr>
          <p:nvPr>
            <p:ph type="dt" sz="half" idx="10"/>
          </p:nvPr>
        </p:nvSpPr>
        <p:spPr/>
        <p:txBody>
          <a:bodyPr/>
          <a:lstStyle/>
          <a:p>
            <a:fld id="{AE3C91CA-5A72-4F8E-8E44-1377C2F40335}" type="datetime1">
              <a:rPr lang="en-US" smtClean="0"/>
              <a:t>6/13/2025</a:t>
            </a:fld>
            <a:endParaRPr lang="en-US" dirty="0"/>
          </a:p>
        </p:txBody>
      </p:sp>
      <p:sp>
        <p:nvSpPr>
          <p:cNvPr id="11" name="Footer Placeholder 10"/>
          <p:cNvSpPr>
            <a:spLocks noGrp="1"/>
          </p:cNvSpPr>
          <p:nvPr>
            <p:ph type="ftr" sz="quarter" idx="11"/>
          </p:nvPr>
        </p:nvSpPr>
        <p:spPr/>
        <p:txBody>
          <a:bodyPr/>
          <a:lstStyle/>
          <a:p>
            <a:r>
              <a:rPr lang="en-US"/>
              <a:t>BBA306 computer Application</a:t>
            </a:r>
            <a:endParaRPr lang="en-US" dirty="0"/>
          </a:p>
        </p:txBody>
      </p:sp>
    </p:spTree>
    <p:extLst>
      <p:ext uri="{BB962C8B-B14F-4D97-AF65-F5344CB8AC3E}">
        <p14:creationId xmlns:p14="http://schemas.microsoft.com/office/powerpoint/2010/main" val="1593293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1143000"/>
          </a:xfrm>
        </p:spPr>
        <p:txBody>
          <a:bodyPr>
            <a:normAutofit/>
          </a:bodyPr>
          <a:lstStyle/>
          <a:p>
            <a:r>
              <a:rPr lang="en-US" sz="3600" b="1" dirty="0"/>
              <a:t>Text &amp; </a:t>
            </a:r>
            <a:r>
              <a:rPr lang="en-IN" sz="3600" b="1" dirty="0"/>
              <a:t>Reference</a:t>
            </a:r>
            <a:r>
              <a:rPr lang="en-US" sz="3600" b="1" dirty="0"/>
              <a:t> Books</a:t>
            </a:r>
            <a:r>
              <a:rPr lang="en-IN" sz="3600" b="1" dirty="0"/>
              <a:t> </a:t>
            </a:r>
            <a:r>
              <a:rPr lang="en-US" sz="3600" b="1" dirty="0"/>
              <a:t>:</a:t>
            </a:r>
            <a:endParaRPr lang="en-US" sz="3600" dirty="0"/>
          </a:p>
        </p:txBody>
      </p:sp>
      <p:sp>
        <p:nvSpPr>
          <p:cNvPr id="3" name="Content Placeholder 2"/>
          <p:cNvSpPr>
            <a:spLocks noGrp="1"/>
          </p:cNvSpPr>
          <p:nvPr>
            <p:ph idx="1"/>
          </p:nvPr>
        </p:nvSpPr>
        <p:spPr/>
        <p:txBody>
          <a:bodyPr>
            <a:normAutofit/>
          </a:bodyPr>
          <a:lstStyle/>
          <a:p>
            <a:pPr>
              <a:buNone/>
            </a:pPr>
            <a:r>
              <a:rPr lang="en-US" sz="2400" b="1" dirty="0"/>
              <a:t>Text Book:</a:t>
            </a:r>
          </a:p>
          <a:p>
            <a:pPr lvl="0">
              <a:buFont typeface="Wingdings" pitchFamily="2" charset="2"/>
              <a:buChar char="v"/>
            </a:pPr>
            <a:r>
              <a:rPr lang="en-US" sz="2400" dirty="0"/>
              <a:t>Foxall James, 2008, Visual Basic in 24 hrs/ SAMS Teach Yourself in 24 hrs, 1st Edition, Pearson Education.</a:t>
            </a:r>
          </a:p>
          <a:p>
            <a:pPr lvl="0">
              <a:buFont typeface="Wingdings" pitchFamily="2" charset="2"/>
              <a:buChar char="v"/>
            </a:pPr>
            <a:r>
              <a:rPr lang="en-US" sz="2400" dirty="0"/>
              <a:t>Teach yourself Visual Basic, 2004, Tech media Publication.</a:t>
            </a:r>
          </a:p>
          <a:p>
            <a:pPr>
              <a:buFont typeface="Wingdings" pitchFamily="2" charset="2"/>
              <a:buChar char="v"/>
            </a:pPr>
            <a:endParaRPr lang="en-US" sz="2400" dirty="0"/>
          </a:p>
          <a:p>
            <a:pPr>
              <a:buNone/>
            </a:pPr>
            <a:r>
              <a:rPr lang="en-US" sz="2400" b="1" dirty="0"/>
              <a:t>Reference Books:</a:t>
            </a:r>
          </a:p>
          <a:p>
            <a:pPr lvl="0">
              <a:buFont typeface="Wingdings" pitchFamily="2" charset="2"/>
              <a:buChar char="v"/>
            </a:pPr>
            <a:r>
              <a:rPr lang="en-US" sz="2400" dirty="0"/>
              <a:t>Black Book of Visual Basic, 2008, Dream Tech Press.</a:t>
            </a:r>
          </a:p>
          <a:p>
            <a:pPr lvl="0">
              <a:buFont typeface="Wingdings" pitchFamily="2" charset="2"/>
              <a:buChar char="v"/>
            </a:pPr>
            <a:r>
              <a:rPr lang="en-US" sz="2400" dirty="0"/>
              <a:t>Beginning in Visual Basic 6.0, 2008, Wrox Publication.</a:t>
            </a:r>
          </a:p>
          <a:p>
            <a:endParaRPr lang="en-US" sz="2400"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304800"/>
            <a:ext cx="1705610" cy="685800"/>
          </a:xfrm>
          <a:prstGeom prst="rect">
            <a:avLst/>
          </a:prstGeom>
          <a:noFill/>
          <a:ln>
            <a:noFill/>
          </a:ln>
        </p:spPr>
      </p:pic>
      <p:sp>
        <p:nvSpPr>
          <p:cNvPr id="5" name="Footer Placeholder 2">
            <a:extLst>
              <a:ext uri="{FF2B5EF4-FFF2-40B4-BE49-F238E27FC236}">
                <a16:creationId xmlns:a16="http://schemas.microsoft.com/office/drawing/2014/main"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a:t>BBA306 computer Application</a:t>
            </a:r>
            <a:endParaRPr lang="en-IN" sz="1100"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6</a:t>
            </a:fld>
            <a:endParaRPr lang="en-US" dirty="0"/>
          </a:p>
        </p:txBody>
      </p:sp>
      <p:sp>
        <p:nvSpPr>
          <p:cNvPr id="7" name="Date Placeholder 6"/>
          <p:cNvSpPr>
            <a:spLocks noGrp="1"/>
          </p:cNvSpPr>
          <p:nvPr>
            <p:ph type="dt" sz="half" idx="10"/>
          </p:nvPr>
        </p:nvSpPr>
        <p:spPr/>
        <p:txBody>
          <a:bodyPr/>
          <a:lstStyle/>
          <a:p>
            <a:fld id="{C9EE2660-B418-41D7-BB1B-6951570CE38F}" type="datetime1">
              <a:rPr lang="en-US" smtClean="0"/>
              <a:t>6/13/2025</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9940-BE8D-4E19-B1D8-5619E7E2A94C}"/>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LECTURE PLAN</a:t>
            </a:r>
          </a:p>
        </p:txBody>
      </p:sp>
      <p:sp>
        <p:nvSpPr>
          <p:cNvPr id="3" name="Footer Placeholder 2">
            <a:extLst>
              <a:ext uri="{FF2B5EF4-FFF2-40B4-BE49-F238E27FC236}">
                <a16:creationId xmlns:a16="http://schemas.microsoft.com/office/drawing/2014/main" id="{DECAA794-2398-47CE-8154-C6C8B646CF4B}"/>
              </a:ext>
            </a:extLst>
          </p:cNvPr>
          <p:cNvSpPr>
            <a:spLocks noGrp="1"/>
          </p:cNvSpPr>
          <p:nvPr>
            <p:ph type="ftr" sz="quarter" idx="11"/>
          </p:nvPr>
        </p:nvSpPr>
        <p:spPr/>
        <p:txBody>
          <a:bodyPr/>
          <a:lstStyle/>
          <a:p>
            <a:r>
              <a:rPr lang="en-US"/>
              <a:t>BBA306 computer Application</a:t>
            </a:r>
            <a:endParaRPr lang="en-IN" dirty="0"/>
          </a:p>
        </p:txBody>
      </p:sp>
      <p:sp>
        <p:nvSpPr>
          <p:cNvPr id="4" name="Slide Number Placeholder 3">
            <a:extLst>
              <a:ext uri="{FF2B5EF4-FFF2-40B4-BE49-F238E27FC236}">
                <a16:creationId xmlns:a16="http://schemas.microsoft.com/office/drawing/2014/main" id="{DF71C97E-7B7D-416D-924B-F2DC87940A35}"/>
              </a:ext>
            </a:extLst>
          </p:cNvPr>
          <p:cNvSpPr>
            <a:spLocks noGrp="1"/>
          </p:cNvSpPr>
          <p:nvPr>
            <p:ph type="sldNum" sz="quarter" idx="12"/>
          </p:nvPr>
        </p:nvSpPr>
        <p:spPr/>
        <p:txBody>
          <a:bodyPr/>
          <a:lstStyle/>
          <a:p>
            <a:fld id="{23943BDC-99DC-4972-ADF1-B2EFFD16D0A1}" type="slidenum">
              <a:rPr lang="en-IN" smtClean="0"/>
              <a:pPr/>
              <a:t>7</a:t>
            </a:fld>
            <a:endParaRPr lang="en-IN" dirty="0"/>
          </a:p>
        </p:txBody>
      </p:sp>
      <p:graphicFrame>
        <p:nvGraphicFramePr>
          <p:cNvPr id="6" name="Table 5">
            <a:extLst>
              <a:ext uri="{FF2B5EF4-FFF2-40B4-BE49-F238E27FC236}">
                <a16:creationId xmlns:a16="http://schemas.microsoft.com/office/drawing/2014/main" id="{139325F9-F86C-4534-9EFF-2CD623BFCFEF}"/>
              </a:ext>
            </a:extLst>
          </p:cNvPr>
          <p:cNvGraphicFramePr>
            <a:graphicFrameLocks noGrp="1"/>
          </p:cNvGraphicFramePr>
          <p:nvPr>
            <p:extLst>
              <p:ext uri="{D42A27DB-BD31-4B8C-83A1-F6EECF244321}">
                <p14:modId xmlns:p14="http://schemas.microsoft.com/office/powerpoint/2010/main" val="2576621222"/>
              </p:ext>
            </p:extLst>
          </p:nvPr>
        </p:nvGraphicFramePr>
        <p:xfrm>
          <a:off x="532376" y="1589982"/>
          <a:ext cx="8058150" cy="3952875"/>
        </p:xfrm>
        <a:graphic>
          <a:graphicData uri="http://schemas.openxmlformats.org/drawingml/2006/table">
            <a:tbl>
              <a:tblPr/>
              <a:tblGrid>
                <a:gridCol w="1257300">
                  <a:extLst>
                    <a:ext uri="{9D8B030D-6E8A-4147-A177-3AD203B41FA5}">
                      <a16:colId xmlns:a16="http://schemas.microsoft.com/office/drawing/2014/main" val="20000"/>
                    </a:ext>
                  </a:extLst>
                </a:gridCol>
                <a:gridCol w="5668282">
                  <a:extLst>
                    <a:ext uri="{9D8B030D-6E8A-4147-A177-3AD203B41FA5}">
                      <a16:colId xmlns:a16="http://schemas.microsoft.com/office/drawing/2014/main" val="20001"/>
                    </a:ext>
                  </a:extLst>
                </a:gridCol>
                <a:gridCol w="1132568">
                  <a:extLst>
                    <a:ext uri="{9D8B030D-6E8A-4147-A177-3AD203B41FA5}">
                      <a16:colId xmlns:a16="http://schemas.microsoft.com/office/drawing/2014/main" val="20002"/>
                    </a:ext>
                  </a:extLst>
                </a:gridCol>
              </a:tblGrid>
              <a:tr h="419100">
                <a:tc>
                  <a:txBody>
                    <a:bodyPr/>
                    <a:lstStyle/>
                    <a:p>
                      <a:pPr algn="ctr" rtl="0" fontAlgn="b"/>
                      <a:r>
                        <a:rPr lang="en-US" sz="2400" b="1" i="0" u="none" strike="noStrike" dirty="0">
                          <a:solidFill>
                            <a:srgbClr val="000000"/>
                          </a:solidFill>
                          <a:latin typeface="Calibri"/>
                        </a:rPr>
                        <a:t>Lecture No</a:t>
                      </a:r>
                      <a:r>
                        <a:rPr lang="en-US" sz="2400" b="0" i="0" u="none" strike="noStrike" dirty="0">
                          <a:solidFill>
                            <a:srgbClr val="000000"/>
                          </a:solidFill>
                          <a:latin typeface="Calibri"/>
                        </a:rPr>
                        <a:t>.</a:t>
                      </a:r>
                      <a:endParaRPr lang="en-US" sz="2400" b="1"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400" b="1" i="0" u="none" strike="noStrike" dirty="0">
                          <a:solidFill>
                            <a:srgbClr val="000000"/>
                          </a:solidFill>
                          <a:latin typeface="Calibri"/>
                        </a:rPr>
                        <a:t>Topics to be covered</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400" b="1" i="0" u="none" strike="noStrike" dirty="0">
                          <a:solidFill>
                            <a:srgbClr val="000000"/>
                          </a:solidFill>
                          <a:latin typeface="Calibri"/>
                        </a:rPr>
                        <a:t>Slide No.</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9100">
                <a:tc>
                  <a:txBody>
                    <a:bodyPr/>
                    <a:lstStyle/>
                    <a:p>
                      <a:pPr algn="ctr" rtl="0" fontAlgn="b"/>
                      <a:r>
                        <a:rPr lang="en-US" sz="2000" b="0" i="0" u="none" strike="noStrike" dirty="0">
                          <a:solidFill>
                            <a:srgbClr val="000000"/>
                          </a:solidFill>
                          <a:latin typeface="Calibri"/>
                        </a:rPr>
                        <a:t>L-1</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dirty="0"/>
                        <a:t>Concept &amp; Tools, The Title Bar</a:t>
                      </a:r>
                      <a:endParaRPr lang="en-US" sz="1800" b="1" i="0" u="none" strike="noStrike" dirty="0">
                        <a:solidFill>
                          <a:srgbClr val="000000"/>
                        </a:solidFill>
                        <a:latin typeface="Times New Roman"/>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9-10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9100">
                <a:tc>
                  <a:txBody>
                    <a:bodyPr/>
                    <a:lstStyle/>
                    <a:p>
                      <a:pPr algn="ctr" rtl="0" fontAlgn="b"/>
                      <a:r>
                        <a:rPr lang="en-US" sz="2000" b="0" i="0" u="none" strike="noStrike" dirty="0">
                          <a:solidFill>
                            <a:srgbClr val="000000"/>
                          </a:solidFill>
                          <a:latin typeface="Calibri"/>
                        </a:rPr>
                        <a:t>L-2</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dirty="0"/>
                        <a:t>Menu System, Menus and The Menu Bar</a:t>
                      </a:r>
                      <a:endParaRPr lang="en-US" sz="1800" b="0" i="0" u="none" strike="noStrike" dirty="0">
                        <a:solidFill>
                          <a:srgbClr val="000000"/>
                        </a:solidFill>
                        <a:latin typeface="Times New Roman"/>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11-13</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9100">
                <a:tc>
                  <a:txBody>
                    <a:bodyPr/>
                    <a:lstStyle/>
                    <a:p>
                      <a:pPr algn="ctr" rtl="0" fontAlgn="b"/>
                      <a:r>
                        <a:rPr lang="en-US" sz="2000" b="0" i="0" u="none" strike="noStrike" dirty="0">
                          <a:solidFill>
                            <a:srgbClr val="000000"/>
                          </a:solidFill>
                          <a:latin typeface="Calibri"/>
                        </a:rPr>
                        <a:t>L-3</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GB" sz="1800" b="0" i="0" u="none" strike="noStrike" dirty="0">
                          <a:solidFill>
                            <a:srgbClr val="000000"/>
                          </a:solidFill>
                          <a:latin typeface="Times New Roman"/>
                        </a:rPr>
                        <a:t>  </a:t>
                      </a:r>
                      <a:r>
                        <a:rPr lang="en-GB" dirty="0"/>
                        <a:t>The Size Box, System Menu Box, Icons</a:t>
                      </a:r>
                      <a:endParaRPr lang="en-GB" sz="1800" b="0" i="0" u="none" strike="noStrike" dirty="0">
                        <a:solidFill>
                          <a:srgbClr val="000000"/>
                        </a:solidFill>
                        <a:latin typeface="Times New Roman"/>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14-15</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9100">
                <a:tc>
                  <a:txBody>
                    <a:bodyPr/>
                    <a:lstStyle/>
                    <a:p>
                      <a:pPr algn="ctr" rtl="0" fontAlgn="b"/>
                      <a:r>
                        <a:rPr lang="en-US" sz="2000" b="0" i="0" u="none" strike="noStrike" dirty="0">
                          <a:solidFill>
                            <a:srgbClr val="000000"/>
                          </a:solidFill>
                          <a:latin typeface="Calibri"/>
                        </a:rPr>
                        <a:t>L-4</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800" kern="1200" dirty="0">
                          <a:solidFill>
                            <a:schemeClr val="tx1"/>
                          </a:solidFill>
                          <a:latin typeface="+mn-lt"/>
                          <a:ea typeface="+mn-ea"/>
                          <a:cs typeface="+mn-cs"/>
                        </a:rPr>
                        <a:t> </a:t>
                      </a:r>
                      <a:r>
                        <a:rPr lang="en-GB" dirty="0"/>
                        <a:t>Cursors, Scroll Bars, Tool Bar, Client Area. </a:t>
                      </a:r>
                      <a:endParaRPr lang="fr-FR" sz="1800" b="0" i="0" u="none" strike="noStrike" dirty="0">
                        <a:solidFill>
                          <a:srgbClr val="000000"/>
                        </a:solidFill>
                        <a:latin typeface="Times New Roman"/>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0" i="0" u="none" strike="noStrike" dirty="0">
                          <a:solidFill>
                            <a:srgbClr val="000000"/>
                          </a:solidFill>
                          <a:latin typeface="Calibri"/>
                        </a:rPr>
                        <a:t>16-17</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9100">
                <a:tc>
                  <a:txBody>
                    <a:bodyPr/>
                    <a:lstStyle/>
                    <a:p>
                      <a:pPr algn="ctr" rtl="0" fontAlgn="b"/>
                      <a:r>
                        <a:rPr lang="en-US" sz="2000" b="0" i="0" u="none" strike="noStrike" dirty="0">
                          <a:solidFill>
                            <a:srgbClr val="000000"/>
                          </a:solidFill>
                          <a:latin typeface="Calibri"/>
                        </a:rPr>
                        <a:t>L-5</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IN" sz="1800" kern="1200" dirty="0">
                          <a:solidFill>
                            <a:schemeClr val="tx1"/>
                          </a:solidFill>
                          <a:latin typeface="+mn-lt"/>
                          <a:ea typeface="+mn-ea"/>
                          <a:cs typeface="+mn-cs"/>
                        </a:rPr>
                        <a:t> </a:t>
                      </a:r>
                      <a:r>
                        <a:rPr lang="en-GB" dirty="0"/>
                        <a:t>Introduction to Visual Basic Environment: features of Visual Basic</a:t>
                      </a:r>
                      <a:endParaRPr lang="en-US" sz="1800" b="0" i="0" u="none" strike="noStrike" dirty="0">
                        <a:solidFill>
                          <a:srgbClr val="000000"/>
                        </a:solidFill>
                        <a:latin typeface="Times New Roman"/>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18-24</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9100">
                <a:tc>
                  <a:txBody>
                    <a:bodyPr/>
                    <a:lstStyle/>
                    <a:p>
                      <a:pPr algn="ctr" rtl="0" fontAlgn="b"/>
                      <a:r>
                        <a:rPr lang="en-US" sz="2000" b="0" i="0" u="none" strike="noStrike" dirty="0">
                          <a:solidFill>
                            <a:srgbClr val="000000"/>
                          </a:solidFill>
                          <a:latin typeface="Calibri"/>
                        </a:rPr>
                        <a:t>L-6</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800" kern="1200" dirty="0">
                          <a:solidFill>
                            <a:schemeClr val="tx1"/>
                          </a:solidFill>
                          <a:latin typeface="+mn-lt"/>
                          <a:ea typeface="+mn-ea"/>
                          <a:cs typeface="+mn-cs"/>
                        </a:rPr>
                        <a:t> </a:t>
                      </a:r>
                      <a:r>
                        <a:rPr lang="en-GB" dirty="0"/>
                        <a:t>Starting Visual Basic the Environment, </a:t>
                      </a:r>
                      <a:endParaRPr lang="en-GB" sz="1800" b="0" i="0" u="none" strike="noStrike" dirty="0">
                        <a:solidFill>
                          <a:srgbClr val="000000"/>
                        </a:solidFill>
                        <a:latin typeface="Times New Roman"/>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IN" sz="2000" b="0" i="0" u="none" strike="noStrike" dirty="0">
                          <a:solidFill>
                            <a:srgbClr val="000000"/>
                          </a:solidFill>
                          <a:latin typeface="Calibri"/>
                        </a:rPr>
                        <a:t>25-28</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9100">
                <a:tc>
                  <a:txBody>
                    <a:bodyPr/>
                    <a:lstStyle/>
                    <a:p>
                      <a:pPr algn="ctr" rtl="0" fontAlgn="b"/>
                      <a:r>
                        <a:rPr lang="en-US" sz="2000" b="0" i="0" u="none" strike="noStrike" dirty="0">
                          <a:solidFill>
                            <a:srgbClr val="000000"/>
                          </a:solidFill>
                          <a:latin typeface="Calibri"/>
                        </a:rPr>
                        <a:t>L-7</a:t>
                      </a:r>
                      <a:r>
                        <a:rPr lang="en-US" sz="2000" b="0" i="0" u="none" strike="noStrike" baseline="0" dirty="0">
                          <a:solidFill>
                            <a:srgbClr val="000000"/>
                          </a:solidFill>
                          <a:latin typeface="Calibri"/>
                        </a:rPr>
                        <a:t> -8</a:t>
                      </a:r>
                      <a:endParaRPr lang="en-US" sz="2000" b="0" i="0" u="none" strike="noStrike" dirty="0">
                        <a:solidFill>
                          <a:srgbClr val="000000"/>
                        </a:solidFill>
                        <a:latin typeface="Calibri"/>
                      </a:endParaRP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IN" sz="1800" kern="1200" dirty="0">
                          <a:solidFill>
                            <a:schemeClr val="tx1"/>
                          </a:solidFill>
                          <a:latin typeface="+mn-lt"/>
                          <a:ea typeface="+mn-ea"/>
                          <a:cs typeface="+mn-cs"/>
                        </a:rPr>
                        <a:t> </a:t>
                      </a:r>
                      <a:r>
                        <a:rPr lang="en-GB" dirty="0"/>
                        <a:t>The Special Features of the Menu Bar Customizing the Visual Basic Environment</a:t>
                      </a:r>
                      <a:endParaRPr lang="en-GB" sz="1800" b="0" i="0" u="none" strike="noStrike" dirty="0">
                        <a:solidFill>
                          <a:srgbClr val="000000"/>
                        </a:solidFill>
                        <a:latin typeface="Times New Roman"/>
                      </a:endParaRPr>
                    </a:p>
                  </a:txBody>
                  <a:tcPr marL="7144" marR="7144"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2000" b="0" i="0" u="none" strike="noStrike" dirty="0">
                          <a:solidFill>
                            <a:srgbClr val="000000"/>
                          </a:solidFill>
                          <a:latin typeface="Calibri"/>
                        </a:rPr>
                        <a:t>29-30</a:t>
                      </a:r>
                    </a:p>
                  </a:txBody>
                  <a:tcPr marL="7144" marR="7144"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7" name="Date Placeholder 6"/>
          <p:cNvSpPr>
            <a:spLocks noGrp="1"/>
          </p:cNvSpPr>
          <p:nvPr>
            <p:ph type="dt" sz="half" idx="10"/>
          </p:nvPr>
        </p:nvSpPr>
        <p:spPr/>
        <p:txBody>
          <a:bodyPr/>
          <a:lstStyle/>
          <a:p>
            <a:fld id="{C74059BC-D11F-4742-9E31-02DDF3795D6D}" type="datetime1">
              <a:rPr lang="en-US" smtClean="0"/>
              <a:t>6/13/2025</a:t>
            </a:fld>
            <a:endParaRPr lang="en-US" dirty="0"/>
          </a:p>
        </p:txBody>
      </p:sp>
    </p:spTree>
    <p:extLst>
      <p:ext uri="{BB962C8B-B14F-4D97-AF65-F5344CB8AC3E}">
        <p14:creationId xmlns:p14="http://schemas.microsoft.com/office/powerpoint/2010/main" val="3853416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3D79315D-5BB1-406B-A004-7D2D6B4489D3}" type="slidenum">
              <a:rPr lang="en-IN" smtClean="0"/>
              <a:pPr/>
              <a:t>8</a:t>
            </a:fld>
            <a:endParaRPr lang="en-IN" dirty="0"/>
          </a:p>
        </p:txBody>
      </p:sp>
      <p:sp>
        <p:nvSpPr>
          <p:cNvPr id="4" name="Title 6"/>
          <p:cNvSpPr txBox="1">
            <a:spLocks/>
          </p:cNvSpPr>
          <p:nvPr/>
        </p:nvSpPr>
        <p:spPr>
          <a:xfrm>
            <a:off x="1148043" y="2261160"/>
            <a:ext cx="6847915" cy="14771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11500" dirty="0"/>
              <a:t>Unit – I </a:t>
            </a:r>
          </a:p>
        </p:txBody>
      </p:sp>
      <p:sp>
        <p:nvSpPr>
          <p:cNvPr id="5" name="Footer Placeholder 3">
            <a:extLst>
              <a:ext uri="{FF2B5EF4-FFF2-40B4-BE49-F238E27FC236}">
                <a16:creationId xmlns:a16="http://schemas.microsoft.com/office/drawing/2014/main" id="{74D66D68-8B60-4E87-84BF-8FB814F63C6D}"/>
              </a:ext>
            </a:extLst>
          </p:cNvPr>
          <p:cNvSpPr txBox="1">
            <a:spLocks/>
          </p:cNvSpPr>
          <p:nvPr/>
        </p:nvSpPr>
        <p:spPr>
          <a:xfrm>
            <a:off x="3143250" y="6508751"/>
            <a:ext cx="30861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7" name="Date Placeholder 6"/>
          <p:cNvSpPr>
            <a:spLocks noGrp="1"/>
          </p:cNvSpPr>
          <p:nvPr>
            <p:ph type="dt" sz="half" idx="10"/>
          </p:nvPr>
        </p:nvSpPr>
        <p:spPr/>
        <p:txBody>
          <a:bodyPr/>
          <a:lstStyle/>
          <a:p>
            <a:fld id="{F1EF521E-15FB-4F48-89B6-CF888216248C}" type="datetime1">
              <a:rPr lang="en-US" smtClean="0"/>
              <a:t>6/13/2025</a:t>
            </a:fld>
            <a:endParaRPr lang="en-US" dirty="0"/>
          </a:p>
        </p:txBody>
      </p:sp>
      <p:sp>
        <p:nvSpPr>
          <p:cNvPr id="8" name="Footer Placeholder 7"/>
          <p:cNvSpPr>
            <a:spLocks noGrp="1"/>
          </p:cNvSpPr>
          <p:nvPr>
            <p:ph type="ftr" sz="quarter" idx="11"/>
          </p:nvPr>
        </p:nvSpPr>
        <p:spPr/>
        <p:txBody>
          <a:bodyPr/>
          <a:lstStyle/>
          <a:p>
            <a:r>
              <a:rPr lang="en-US"/>
              <a:t>BBA306 computer Application</a:t>
            </a:r>
            <a:endParaRPr lang="en-US" dirty="0"/>
          </a:p>
        </p:txBody>
      </p:sp>
    </p:spTree>
    <p:extLst>
      <p:ext uri="{BB962C8B-B14F-4D97-AF65-F5344CB8AC3E}">
        <p14:creationId xmlns:p14="http://schemas.microsoft.com/office/powerpoint/2010/main" val="3865166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pPr algn="just"/>
            <a:r>
              <a:rPr lang="en-US" sz="2400" dirty="0"/>
              <a:t>GUI is an interface that allows users to interact with different electronic devices using icons and other visual indicators. The graphical user interfaces were created because command line interfaces were quite complicated and it was difficult to learn all the commands in it.</a:t>
            </a:r>
          </a:p>
          <a:p>
            <a:pPr algn="just"/>
            <a:endParaRPr lang="en-US" sz="2400" dirty="0"/>
          </a:p>
          <a:p>
            <a:pPr algn="just"/>
            <a:r>
              <a:rPr lang="en-US" sz="2400" dirty="0"/>
              <a:t>In today’s times, graphical user interfaces are used in many devices such as mobiles, MP3 players, gaming devices, smart phones etc.</a:t>
            </a: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228600"/>
            <a:ext cx="1705610" cy="685800"/>
          </a:xfrm>
          <a:prstGeom prst="rect">
            <a:avLst/>
          </a:prstGeom>
          <a:noFill/>
          <a:ln>
            <a:noFill/>
          </a:ln>
        </p:spPr>
      </p:pic>
      <p:sp>
        <p:nvSpPr>
          <p:cNvPr id="5" name="Footer Placeholder 2">
            <a:extLst>
              <a:ext uri="{FF2B5EF4-FFF2-40B4-BE49-F238E27FC236}">
                <a16:creationId xmlns:a16="http://schemas.microsoft.com/office/drawing/2014/main" id="{985BB384-7916-4031-BDF5-FBABADE7966A}"/>
              </a:ext>
            </a:extLst>
          </p:cNvPr>
          <p:cNvSpPr>
            <a:spLocks noGrp="1"/>
          </p:cNvSpPr>
          <p:nvPr>
            <p:ph type="ftr" sz="quarter" idx="4294967295"/>
          </p:nvPr>
        </p:nvSpPr>
        <p:spPr>
          <a:xfrm>
            <a:off x="3124200" y="6356351"/>
            <a:ext cx="3305188" cy="365125"/>
          </a:xfrm>
          <a:prstGeom prst="rect">
            <a:avLst/>
          </a:prstGeom>
        </p:spPr>
        <p:txBody>
          <a:bodyPr/>
          <a:lstStyle/>
          <a:p>
            <a:r>
              <a:rPr lang="en-US" sz="1100" b="1" dirty="0"/>
              <a:t>BBA306 computer Application</a:t>
            </a:r>
            <a:endParaRPr lang="en-IN" sz="1100" dirty="0"/>
          </a:p>
        </p:txBody>
      </p:sp>
      <p:sp>
        <p:nvSpPr>
          <p:cNvPr id="6" name="Slide Number Placeholder 5"/>
          <p:cNvSpPr>
            <a:spLocks noGrp="1"/>
          </p:cNvSpPr>
          <p:nvPr>
            <p:ph type="sldNum" sz="quarter" idx="12"/>
          </p:nvPr>
        </p:nvSpPr>
        <p:spPr/>
        <p:txBody>
          <a:bodyPr/>
          <a:lstStyle/>
          <a:p>
            <a:fld id="{6D4C96DF-A1DA-41D6-A58E-0581440BF38D}" type="slidenum">
              <a:rPr lang="en-US" smtClean="0"/>
              <a:pPr/>
              <a:t>9</a:t>
            </a:fld>
            <a:endParaRPr lang="en-US" dirty="0"/>
          </a:p>
        </p:txBody>
      </p:sp>
      <p:sp>
        <p:nvSpPr>
          <p:cNvPr id="7" name="Title 1"/>
          <p:cNvSpPr>
            <a:spLocks noGrp="1"/>
          </p:cNvSpPr>
          <p:nvPr>
            <p:ph type="title"/>
          </p:nvPr>
        </p:nvSpPr>
        <p:spPr>
          <a:xfrm>
            <a:off x="152400" y="228600"/>
            <a:ext cx="8229600" cy="1143000"/>
          </a:xfrm>
        </p:spPr>
        <p:txBody>
          <a:bodyPr>
            <a:normAutofit/>
          </a:bodyPr>
          <a:lstStyle/>
          <a:p>
            <a:r>
              <a:rPr lang="en-US" sz="4000" b="1" dirty="0"/>
              <a:t>Concept &amp; Tools</a:t>
            </a:r>
          </a:p>
        </p:txBody>
      </p:sp>
      <p:sp>
        <p:nvSpPr>
          <p:cNvPr id="8" name="Date Placeholder 7"/>
          <p:cNvSpPr>
            <a:spLocks noGrp="1"/>
          </p:cNvSpPr>
          <p:nvPr>
            <p:ph type="dt" sz="half" idx="10"/>
          </p:nvPr>
        </p:nvSpPr>
        <p:spPr/>
        <p:txBody>
          <a:bodyPr/>
          <a:lstStyle/>
          <a:p>
            <a:fld id="{89403B01-8E50-4657-A30E-B7AABAD9F21B}" type="datetime1">
              <a:rPr lang="en-US" smtClean="0"/>
              <a:t>6/13/2025</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TotalTime>
  <Words>1839</Words>
  <Application>Microsoft Office PowerPoint</Application>
  <PresentationFormat>On-screen Show (4:3)</PresentationFormat>
  <Paragraphs>273</Paragraphs>
  <Slides>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 Black</vt:lpstr>
      <vt:lpstr>Bodoni MT Black</vt:lpstr>
      <vt:lpstr>Calibri</vt:lpstr>
      <vt:lpstr>Calibri </vt:lpstr>
      <vt:lpstr>Symbol</vt:lpstr>
      <vt:lpstr>Times New Roman</vt:lpstr>
      <vt:lpstr>Wingdings</vt:lpstr>
      <vt:lpstr>Office Theme</vt:lpstr>
      <vt:lpstr>BACHELOR OF BUSINESS ADMINISTRATION   BBA - 3rd  Semester   COMPUTER APPLICATION – I   : BBA306</vt:lpstr>
      <vt:lpstr>COURSE OBJECTIVES</vt:lpstr>
      <vt:lpstr>COURSE OUTCOMES</vt:lpstr>
      <vt:lpstr>CONTENTS</vt:lpstr>
      <vt:lpstr>Content (Unit – I)</vt:lpstr>
      <vt:lpstr>Text &amp; Reference Books :</vt:lpstr>
      <vt:lpstr>LECTURE PLAN</vt:lpstr>
      <vt:lpstr>PowerPoint Presentation</vt:lpstr>
      <vt:lpstr>Concept &amp; Tools</vt:lpstr>
      <vt:lpstr>The below diagram provides the position of the graphical user interface with respect to the computer system </vt:lpstr>
      <vt:lpstr>Menu System </vt:lpstr>
      <vt:lpstr>PowerPoint Presentation</vt:lpstr>
      <vt:lpstr>PowerPoint Presentation</vt:lpstr>
      <vt:lpstr>PowerPoint Presentation</vt:lpstr>
      <vt:lpstr>PowerPoint Presentation</vt:lpstr>
      <vt:lpstr>Client Area</vt:lpstr>
      <vt:lpstr>Icons</vt:lpstr>
      <vt:lpstr>PowerPoint Presentation</vt:lpstr>
      <vt:lpstr>Visual Basic</vt:lpstr>
      <vt:lpstr>PowerPoint Presentation</vt:lpstr>
      <vt:lpstr>Some Features of Visual Basic</vt:lpstr>
      <vt:lpstr>Structure of a Visual Basic Application</vt:lpstr>
      <vt:lpstr>Application (Project) is made up of:</vt:lpstr>
      <vt:lpstr>Application (Project) is made up of:</vt:lpstr>
      <vt:lpstr>Starting Visual Basic </vt:lpstr>
      <vt:lpstr>Starting Visual Basic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Graphical User Interface (GUI)</dc:title>
  <dc:creator>kalinga</dc:creator>
  <cp:lastModifiedBy>dawakit lepcha</cp:lastModifiedBy>
  <cp:revision>49</cp:revision>
  <dcterms:created xsi:type="dcterms:W3CDTF">2022-05-07T10:08:00Z</dcterms:created>
  <dcterms:modified xsi:type="dcterms:W3CDTF">2025-06-13T06:06:55Z</dcterms:modified>
</cp:coreProperties>
</file>