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87" r:id="rId2"/>
    <p:sldId id="288" r:id="rId3"/>
    <p:sldId id="289" r:id="rId4"/>
    <p:sldId id="291" r:id="rId5"/>
    <p:sldId id="294" r:id="rId6"/>
    <p:sldId id="290" r:id="rId7"/>
    <p:sldId id="297" r:id="rId8"/>
    <p:sldId id="295" r:id="rId9"/>
    <p:sldId id="334" r:id="rId10"/>
    <p:sldId id="335" r:id="rId11"/>
    <p:sldId id="336" r:id="rId12"/>
    <p:sldId id="337" r:id="rId13"/>
    <p:sldId id="338" r:id="rId14"/>
    <p:sldId id="339" r:id="rId15"/>
    <p:sldId id="341" r:id="rId16"/>
    <p:sldId id="340" r:id="rId17"/>
    <p:sldId id="343" r:id="rId18"/>
    <p:sldId id="342" r:id="rId19"/>
    <p:sldId id="345" r:id="rId20"/>
    <p:sldId id="346" r:id="rId21"/>
    <p:sldId id="326" r:id="rId22"/>
    <p:sldId id="327" r:id="rId23"/>
    <p:sldId id="328" r:id="rId24"/>
    <p:sldId id="329" r:id="rId25"/>
    <p:sldId id="330" r:id="rId26"/>
    <p:sldId id="332" r:id="rId27"/>
    <p:sldId id="333" r:id="rId28"/>
    <p:sldId id="310" r:id="rId29"/>
    <p:sldId id="303" r:id="rId30"/>
    <p:sldId id="321" r:id="rId31"/>
    <p:sldId id="322" r:id="rId32"/>
    <p:sldId id="323" r:id="rId33"/>
    <p:sldId id="324" r:id="rId34"/>
    <p:sldId id="325" r:id="rId35"/>
    <p:sldId id="309"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3" d="100"/>
          <a:sy n="73" d="100"/>
        </p:scale>
        <p:origin x="-127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9CCF-C67B-4D18-9336-7DECABBA4D8C}" type="datetimeFigureOut">
              <a:rPr lang="en-US" smtClean="0"/>
              <a:pPr/>
              <a:t>6/16/2025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17D57-C9CE-48C6-8841-0E674733C8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541109-111F-4D73-A947-348EA4C47E7C}" type="datetime1">
              <a:rPr lang="en-US" smtClean="0"/>
              <a:pPr/>
              <a:t>6/16/2025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95AA43-2301-43BB-89F0-C9E56B3B2E18}" type="datetime1">
              <a:rPr lang="en-US" smtClean="0"/>
              <a:pPr/>
              <a:t>6/16/2025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FD5287-7020-4B77-9BFF-4767AFFF42D5}" type="datetime1">
              <a:rPr lang="en-US" smtClean="0"/>
              <a:pPr/>
              <a:t>6/16/2025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5A3B7-E2F3-45F0-8552-D6C751774FB8}" type="datetime1">
              <a:rPr lang="en-US" smtClean="0"/>
              <a:pPr/>
              <a:t>6/16/2025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DE11D9-F292-4DDD-AF9A-941A37A1FFD0}" type="datetime1">
              <a:rPr lang="en-US" smtClean="0"/>
              <a:pPr/>
              <a:t>6/16/2025</a:t>
            </a:fld>
            <a:endParaRPr lang="en-US" dirty="0"/>
          </a:p>
        </p:txBody>
      </p:sp>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AE3F6-8C32-4CFC-836A-DA4E3E61FD70}" type="datetime1">
              <a:rPr lang="en-US" smtClean="0"/>
              <a:pPr/>
              <a:t>6/16/2025</a:t>
            </a:fld>
            <a:endParaRPr lang="en-US" dirty="0"/>
          </a:p>
        </p:txBody>
      </p:sp>
      <p:sp>
        <p:nvSpPr>
          <p:cNvPr id="6" name="Footer Placeholder 5"/>
          <p:cNvSpPr>
            <a:spLocks noGrp="1"/>
          </p:cNvSpPr>
          <p:nvPr>
            <p:ph type="ftr" sz="quarter" idx="11"/>
          </p:nvPr>
        </p:nvSpPr>
        <p:spPr/>
        <p:txBody>
          <a:bodyPr/>
          <a:lstStyle/>
          <a:p>
            <a:r>
              <a:rPr lang="en-US" dirty="0" smtClean="0"/>
              <a:t>BBA306 computer Application</a:t>
            </a:r>
            <a:endParaRPr lang="en-US" dirty="0"/>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9BF7FD-1919-4B20-A994-3F8907D99C5A}" type="datetime1">
              <a:rPr lang="en-US" smtClean="0"/>
              <a:pPr/>
              <a:t>6/16/2025</a:t>
            </a:fld>
            <a:endParaRPr lang="en-US" dirty="0"/>
          </a:p>
        </p:txBody>
      </p:sp>
      <p:sp>
        <p:nvSpPr>
          <p:cNvPr id="8" name="Footer Placeholder 7"/>
          <p:cNvSpPr>
            <a:spLocks noGrp="1"/>
          </p:cNvSpPr>
          <p:nvPr>
            <p:ph type="ftr" sz="quarter" idx="11"/>
          </p:nvPr>
        </p:nvSpPr>
        <p:spPr/>
        <p:txBody>
          <a:bodyPr/>
          <a:lstStyle/>
          <a:p>
            <a:r>
              <a:rPr lang="en-US" dirty="0" smtClean="0"/>
              <a:t>BBA306 computer Application</a:t>
            </a:r>
            <a:endParaRPr lang="en-US" dirty="0"/>
          </a:p>
        </p:txBody>
      </p:sp>
      <p:sp>
        <p:nvSpPr>
          <p:cNvPr id="9" name="Slide Number Placeholder 8"/>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67E1724-C8A8-4733-9F3B-4F53F6C8D907}" type="datetime1">
              <a:rPr lang="en-US" smtClean="0"/>
              <a:pPr/>
              <a:t>6/16/2025</a:t>
            </a:fld>
            <a:endParaRPr lang="en-US" dirty="0"/>
          </a:p>
        </p:txBody>
      </p:sp>
      <p:sp>
        <p:nvSpPr>
          <p:cNvPr id="4" name="Footer Placeholder 3"/>
          <p:cNvSpPr>
            <a:spLocks noGrp="1"/>
          </p:cNvSpPr>
          <p:nvPr>
            <p:ph type="ftr" sz="quarter" idx="11"/>
          </p:nvPr>
        </p:nvSpPr>
        <p:spPr/>
        <p:txBody>
          <a:bodyPr/>
          <a:lstStyle/>
          <a:p>
            <a:r>
              <a:rPr lang="en-US" dirty="0"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65646-BD69-4F3C-A0CE-29CFF10B83B8}" type="datetime1">
              <a:rPr lang="en-US" smtClean="0"/>
              <a:pPr/>
              <a:t>6/16/2025</a:t>
            </a:fld>
            <a:endParaRPr lang="en-US" dirty="0"/>
          </a:p>
        </p:txBody>
      </p:sp>
      <p:sp>
        <p:nvSpPr>
          <p:cNvPr id="3" name="Footer Placeholder 2"/>
          <p:cNvSpPr>
            <a:spLocks noGrp="1"/>
          </p:cNvSpPr>
          <p:nvPr>
            <p:ph type="ftr" sz="quarter" idx="11"/>
          </p:nvPr>
        </p:nvSpPr>
        <p:spPr/>
        <p:txBody>
          <a:bodyPr/>
          <a:lstStyle/>
          <a:p>
            <a:r>
              <a:rPr lang="en-US" dirty="0" smtClean="0"/>
              <a:t>BBA306 computer Application</a:t>
            </a:r>
            <a:endParaRPr lang="en-US" dirty="0"/>
          </a:p>
        </p:txBody>
      </p:sp>
      <p:sp>
        <p:nvSpPr>
          <p:cNvPr id="4" name="Slide Number Placeholder 3"/>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5E846F-2E88-4FA6-A55C-1ACDD3DE04AE}" type="datetime1">
              <a:rPr lang="en-US" smtClean="0"/>
              <a:pPr/>
              <a:t>6/16/2025</a:t>
            </a:fld>
            <a:endParaRPr lang="en-US" dirty="0"/>
          </a:p>
        </p:txBody>
      </p:sp>
      <p:sp>
        <p:nvSpPr>
          <p:cNvPr id="6" name="Footer Placeholder 5"/>
          <p:cNvSpPr>
            <a:spLocks noGrp="1"/>
          </p:cNvSpPr>
          <p:nvPr>
            <p:ph type="ftr" sz="quarter" idx="11"/>
          </p:nvPr>
        </p:nvSpPr>
        <p:spPr/>
        <p:txBody>
          <a:bodyPr/>
          <a:lstStyle/>
          <a:p>
            <a:r>
              <a:rPr lang="en-US" dirty="0" smtClean="0"/>
              <a:t>BBA306 computer Application</a:t>
            </a:r>
            <a:endParaRPr lang="en-US" dirty="0"/>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2E832A-A777-447A-974B-1E56BB38B746}" type="datetime1">
              <a:rPr lang="en-US" smtClean="0"/>
              <a:pPr/>
              <a:t>6/16/2025</a:t>
            </a:fld>
            <a:endParaRPr lang="en-US" dirty="0"/>
          </a:p>
        </p:txBody>
      </p:sp>
      <p:sp>
        <p:nvSpPr>
          <p:cNvPr id="6" name="Footer Placeholder 5"/>
          <p:cNvSpPr>
            <a:spLocks noGrp="1"/>
          </p:cNvSpPr>
          <p:nvPr>
            <p:ph type="ftr" sz="quarter" idx="11"/>
          </p:nvPr>
        </p:nvSpPr>
        <p:spPr/>
        <p:txBody>
          <a:bodyPr/>
          <a:lstStyle/>
          <a:p>
            <a:r>
              <a:rPr lang="en-US" dirty="0" smtClean="0"/>
              <a:t>BBA306 computer Application</a:t>
            </a:r>
            <a:endParaRPr lang="en-US" dirty="0"/>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D2F87-B14E-4BB5-9139-6552017FBD54}" type="datetime1">
              <a:rPr lang="en-US" smtClean="0"/>
              <a:pPr/>
              <a:t>6/16/2025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BBA306 computer Application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C96DF-A1DA-41D6-A58E-0581440BF3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o.ezodn.com/ads/charity/proxy?p_id=58b14db7-ba91-4fcc-5de9-8a4be9940de3&amp;d_id=407103&amp;imp_id=8315917310406381&amp;c_id=1079&amp;l_id=10016&amp;url=https://www.directrelief.org/emergency/hurricane-ian/&amp;ffid=1&amp;co=I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blogger.com/share-post.g?blogID=5865809887088093407&amp;pageID=7018810927475612000&amp;target=emai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0A3A4-45F3-40E4-9B1F-F5A1D8D0496C}"/>
              </a:ext>
            </a:extLst>
          </p:cNvPr>
          <p:cNvSpPr>
            <a:spLocks noGrp="1"/>
          </p:cNvSpPr>
          <p:nvPr>
            <p:ph type="ctrTitle"/>
          </p:nvPr>
        </p:nvSpPr>
        <p:spPr>
          <a:xfrm>
            <a:off x="1" y="2000241"/>
            <a:ext cx="4569431" cy="2409583"/>
          </a:xfrm>
        </p:spPr>
        <p:txBody>
          <a:bodyPr>
            <a:normAutofit/>
          </a:bodyPr>
          <a:lstStyle/>
          <a:p>
            <a:r>
              <a:rPr lang="en-US" sz="2400" b="1" dirty="0"/>
              <a:t>BACHELOR OF BUSINESS ADMINISTRATION</a:t>
            </a:r>
            <a:br>
              <a:rPr lang="en-US" sz="2400" b="1" dirty="0"/>
            </a:br>
            <a:r>
              <a:rPr lang="en-US" sz="1800" dirty="0"/>
              <a:t/>
            </a:r>
            <a:br>
              <a:rPr lang="en-US" sz="1800" dirty="0"/>
            </a:br>
            <a:r>
              <a:rPr lang="en-US" sz="1800" dirty="0">
                <a:latin typeface="Arial Black" pitchFamily="34" charset="0"/>
              </a:rPr>
              <a:t> </a:t>
            </a:r>
            <a:r>
              <a:rPr lang="en-US" sz="2000" dirty="0">
                <a:latin typeface="Arial Black" pitchFamily="34" charset="0"/>
                <a:cs typeface="Times New Roman" pitchFamily="18" charset="0"/>
              </a:rPr>
              <a:t>BBA - 3</a:t>
            </a:r>
            <a:r>
              <a:rPr lang="en-US" sz="2000" baseline="30000" dirty="0">
                <a:latin typeface="Arial Black" pitchFamily="34" charset="0"/>
                <a:cs typeface="Times New Roman" pitchFamily="18" charset="0"/>
              </a:rPr>
              <a:t>rd</a:t>
            </a:r>
            <a:r>
              <a:rPr lang="en-US" sz="2000" dirty="0">
                <a:latin typeface="Arial Black" pitchFamily="34" charset="0"/>
                <a:cs typeface="Times New Roman" pitchFamily="18" charset="0"/>
              </a:rPr>
              <a:t>  Semester</a:t>
            </a:r>
            <a:r>
              <a:rPr lang="en-US" sz="2400" dirty="0">
                <a:latin typeface="Calibri "/>
              </a:rPr>
              <a:t/>
            </a:r>
            <a:br>
              <a:rPr lang="en-US" sz="2400" dirty="0">
                <a:latin typeface="Calibri "/>
              </a:rPr>
            </a:br>
            <a:r>
              <a:rPr lang="en-US" sz="2400" dirty="0">
                <a:latin typeface="Calibri "/>
              </a:rPr>
              <a:t/>
            </a:r>
            <a:br>
              <a:rPr lang="en-US" sz="2400" dirty="0">
                <a:latin typeface="Calibri "/>
              </a:rPr>
            </a:br>
            <a:r>
              <a:rPr lang="en-US" sz="2000" b="1" dirty="0"/>
              <a:t> </a:t>
            </a:r>
            <a:r>
              <a:rPr lang="en-US" sz="2000" b="1" dirty="0">
                <a:latin typeface="Times New Roman" pitchFamily="18" charset="0"/>
                <a:cs typeface="Times New Roman" pitchFamily="18" charset="0"/>
              </a:rPr>
              <a:t>COMPUTER APPLICATION – I </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1800" b="1" dirty="0">
                <a:latin typeface="Times New Roman" pitchFamily="18" charset="0"/>
                <a:cs typeface="Times New Roman" pitchFamily="18" charset="0"/>
              </a:rPr>
              <a:t> : BBA306</a:t>
            </a:r>
            <a:endParaRPr lang="en-IN" sz="24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xmlns="" id="{9D7E9167-2D70-485C-A7BE-636260A10E56}"/>
              </a:ext>
            </a:extLst>
          </p:cNvPr>
          <p:cNvSpPr>
            <a:spLocks noGrp="1"/>
          </p:cNvSpPr>
          <p:nvPr>
            <p:ph type="subTitle" idx="1"/>
          </p:nvPr>
        </p:nvSpPr>
        <p:spPr>
          <a:xfrm>
            <a:off x="381000" y="4648200"/>
            <a:ext cx="3614979" cy="1655763"/>
          </a:xfrm>
        </p:spPr>
        <p:txBody>
          <a:bodyPr>
            <a:noAutofit/>
          </a:bodyPr>
          <a:lstStyle/>
          <a:p>
            <a:r>
              <a:rPr lang="en-US" sz="1800" b="1" smtClean="0">
                <a:solidFill>
                  <a:schemeClr val="tx1"/>
                </a:solidFill>
                <a:latin typeface="Calibri "/>
              </a:rPr>
              <a:t>Manish</a:t>
            </a:r>
            <a:endParaRPr lang="en-US" sz="1800" b="1" dirty="0">
              <a:solidFill>
                <a:schemeClr val="tx1"/>
              </a:solidFill>
              <a:latin typeface="Calibri "/>
            </a:endParaRPr>
          </a:p>
          <a:p>
            <a:r>
              <a:rPr lang="en-US" sz="1800" dirty="0">
                <a:solidFill>
                  <a:schemeClr val="tx1"/>
                </a:solidFill>
                <a:latin typeface="Calibri "/>
              </a:rPr>
              <a:t>Assistant Professor</a:t>
            </a:r>
          </a:p>
          <a:p>
            <a:r>
              <a:rPr lang="en-US" sz="1800" dirty="0" smtClean="0">
                <a:solidFill>
                  <a:schemeClr val="tx1"/>
                </a:solidFill>
                <a:latin typeface="Calibri "/>
              </a:rPr>
              <a:t>Faculty of CS &amp;  </a:t>
            </a:r>
            <a:r>
              <a:rPr lang="en-US" sz="1800" dirty="0">
                <a:solidFill>
                  <a:schemeClr val="tx1"/>
                </a:solidFill>
                <a:latin typeface="Calibri "/>
              </a:rPr>
              <a:t>IT</a:t>
            </a:r>
          </a:p>
          <a:p>
            <a:r>
              <a:rPr lang="en-IN" sz="1800" dirty="0">
                <a:solidFill>
                  <a:schemeClr val="tx1"/>
                </a:solidFill>
                <a:latin typeface="Calibri "/>
              </a:rPr>
              <a:t>Kalinga </a:t>
            </a:r>
            <a:r>
              <a:rPr lang="en-IN" sz="1800" dirty="0" smtClean="0">
                <a:solidFill>
                  <a:schemeClr val="tx1"/>
                </a:solidFill>
                <a:latin typeface="Calibri "/>
              </a:rPr>
              <a:t>University</a:t>
            </a:r>
            <a:endParaRPr lang="en-IN" sz="1800" dirty="0">
              <a:solidFill>
                <a:schemeClr val="tx1"/>
              </a:solidFill>
              <a:latin typeface="Calibri "/>
            </a:endParaRPr>
          </a:p>
          <a:p>
            <a:r>
              <a:rPr lang="en-IN" sz="1800" dirty="0">
                <a:solidFill>
                  <a:schemeClr val="tx1"/>
                </a:solidFill>
                <a:latin typeface="Calibri "/>
              </a:rPr>
              <a:t>Naya Raipur (C.G.), India</a:t>
            </a:r>
            <a:endParaRPr lang="en-US" sz="1800" dirty="0">
              <a:solidFill>
                <a:schemeClr val="tx1"/>
              </a:solidFill>
              <a:latin typeface="Calibri "/>
            </a:endParaRPr>
          </a:p>
          <a:p>
            <a:endParaRPr lang="en-IN" sz="1600" dirty="0"/>
          </a:p>
        </p:txBody>
      </p:sp>
      <p:pic>
        <p:nvPicPr>
          <p:cNvPr id="4" name="Picture 3">
            <a:extLst>
              <a:ext uri="{FF2B5EF4-FFF2-40B4-BE49-F238E27FC236}">
                <a16:creationId xmlns:a16="http://schemas.microsoft.com/office/drawing/2014/main" xmlns="" id="{2F14734F-C151-4590-98BD-CEA43D8059B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071602" y="1"/>
            <a:ext cx="5866109" cy="1711063"/>
          </a:xfrm>
          <a:prstGeom prst="rect">
            <a:avLst/>
          </a:prstGeom>
        </p:spPr>
      </p:pic>
      <p:sp>
        <p:nvSpPr>
          <p:cNvPr id="5" name="Rectangle 4">
            <a:extLst>
              <a:ext uri="{FF2B5EF4-FFF2-40B4-BE49-F238E27FC236}">
                <a16:creationId xmlns:a16="http://schemas.microsoft.com/office/drawing/2014/main" xmlns="" id="{92A5F871-7706-472E-86D0-31C33173D9C3}"/>
              </a:ext>
            </a:extLst>
          </p:cNvPr>
          <p:cNvSpPr/>
          <p:nvPr/>
        </p:nvSpPr>
        <p:spPr>
          <a:xfrm>
            <a:off x="4572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p>
            <a:pPr algn="ctr"/>
            <a:endParaRPr lang="en-IN" dirty="0">
              <a:latin typeface="Times New Roman" pitchFamily="18" charset="0"/>
              <a:cs typeface="Times New Roman" pitchFamily="18" charset="0"/>
            </a:endParaRPr>
          </a:p>
        </p:txBody>
      </p:sp>
      <p:sp>
        <p:nvSpPr>
          <p:cNvPr id="8"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b="1" dirty="0" smtClean="0"/>
              <a:t>BBA306 computer Application</a:t>
            </a:r>
            <a:endParaRPr lang="en-IN" dirty="0"/>
          </a:p>
        </p:txBody>
      </p:sp>
      <p:sp>
        <p:nvSpPr>
          <p:cNvPr id="9" name="Slide Number Placeholder 8"/>
          <p:cNvSpPr>
            <a:spLocks noGrp="1"/>
          </p:cNvSpPr>
          <p:nvPr>
            <p:ph type="sldNum" sz="quarter" idx="12"/>
          </p:nvPr>
        </p:nvSpPr>
        <p:spPr/>
        <p:txBody>
          <a:bodyPr/>
          <a:lstStyle/>
          <a:p>
            <a:fld id="{6D4C96DF-A1DA-41D6-A58E-0581440BF38D}" type="slidenum">
              <a:rPr lang="en-US" smtClean="0"/>
              <a:pPr/>
              <a:t>1</a:t>
            </a:fld>
            <a:endParaRPr lang="en-US" dirty="0"/>
          </a:p>
        </p:txBody>
      </p:sp>
    </p:spTree>
    <p:extLst>
      <p:ext uri="{BB962C8B-B14F-4D97-AF65-F5344CB8AC3E}">
        <p14:creationId xmlns:p14="http://schemas.microsoft.com/office/powerpoint/2010/main" xmlns="" val="1366657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70672"/>
            <a:ext cx="8610600" cy="5334000"/>
          </a:xfrm>
        </p:spPr>
        <p:txBody>
          <a:bodyPr>
            <a:normAutofit fontScale="25000" lnSpcReduction="20000"/>
          </a:bodyPr>
          <a:lstStyle/>
          <a:p>
            <a:pPr>
              <a:buNone/>
            </a:pPr>
            <a:endParaRPr lang="en-GB" b="1" dirty="0" smtClean="0">
              <a:latin typeface="Times New Roman" pitchFamily="18" charset="0"/>
              <a:cs typeface="Times New Roman" pitchFamily="18" charset="0"/>
            </a:endParaRPr>
          </a:p>
          <a:p>
            <a:pPr>
              <a:buNone/>
            </a:pPr>
            <a:endParaRPr lang="en-GB"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      </a:t>
            </a:r>
            <a:r>
              <a:rPr lang="en-GB" sz="8000" b="1" dirty="0" smtClean="0">
                <a:latin typeface="Times New Roman" pitchFamily="18" charset="0"/>
                <a:cs typeface="Times New Roman" pitchFamily="18" charset="0"/>
              </a:rPr>
              <a:t>Declaring Events </a:t>
            </a:r>
          </a:p>
          <a:p>
            <a:pPr>
              <a:buNone/>
            </a:pPr>
            <a:r>
              <a:rPr lang="en-GB" sz="8000" dirty="0" smtClean="0">
                <a:latin typeface="Times New Roman" pitchFamily="18" charset="0"/>
                <a:cs typeface="Times New Roman" pitchFamily="18" charset="0"/>
              </a:rPr>
              <a:t>	You declare events within classes, structures, modules, and  interfaces using the Event keyword</a:t>
            </a:r>
          </a:p>
          <a:p>
            <a:pPr>
              <a:buNone/>
            </a:pPr>
            <a:endParaRPr lang="en-GB" sz="4400" dirty="0" smtClean="0">
              <a:latin typeface="Times New Roman" pitchFamily="18" charset="0"/>
              <a:cs typeface="Times New Roman" pitchFamily="18" charset="0"/>
            </a:endParaRPr>
          </a:p>
          <a:p>
            <a:pPr>
              <a:buNone/>
            </a:pPr>
            <a:r>
              <a:rPr lang="en-GB" sz="8000" b="1" dirty="0" smtClean="0">
                <a:latin typeface="Times New Roman" pitchFamily="18" charset="0"/>
                <a:cs typeface="Times New Roman" pitchFamily="18" charset="0"/>
              </a:rPr>
              <a:t>      Raising Events </a:t>
            </a:r>
          </a:p>
          <a:p>
            <a:pPr algn="just">
              <a:buNone/>
            </a:pPr>
            <a:r>
              <a:rPr lang="en-GB" sz="8000" dirty="0" smtClean="0">
                <a:latin typeface="Times New Roman" pitchFamily="18" charset="0"/>
                <a:cs typeface="Times New Roman" pitchFamily="18" charset="0"/>
              </a:rPr>
              <a:t>	An event is like a message announcing that something important has occurred. The act of broadcasting the message is called raising the event. In VB, you raise events with the Raise Event statement  Events must be raised within the scope of the class, module, or structure where they are declared.</a:t>
            </a:r>
          </a:p>
          <a:p>
            <a:pPr>
              <a:buNone/>
            </a:pPr>
            <a:r>
              <a:rPr lang="en-GB" sz="8000" dirty="0" smtClean="0">
                <a:latin typeface="Times New Roman" pitchFamily="18" charset="0"/>
                <a:cs typeface="Times New Roman" pitchFamily="18" charset="0"/>
              </a:rPr>
              <a:t> </a:t>
            </a:r>
          </a:p>
          <a:p>
            <a:pPr>
              <a:buNone/>
            </a:pPr>
            <a:r>
              <a:rPr lang="en-GB" sz="8000" dirty="0" smtClean="0">
                <a:latin typeface="Times New Roman" pitchFamily="18" charset="0"/>
                <a:cs typeface="Times New Roman" pitchFamily="18" charset="0"/>
              </a:rPr>
              <a:t>	</a:t>
            </a:r>
            <a:r>
              <a:rPr lang="en-GB" sz="8000" b="1" dirty="0" smtClean="0">
                <a:latin typeface="Times New Roman" pitchFamily="18" charset="0"/>
                <a:cs typeface="Times New Roman" pitchFamily="18" charset="0"/>
              </a:rPr>
              <a:t>Event Senders </a:t>
            </a:r>
          </a:p>
          <a:p>
            <a:pPr>
              <a:buNone/>
            </a:pPr>
            <a:r>
              <a:rPr lang="en-GB" sz="8000" dirty="0" smtClean="0">
                <a:latin typeface="Times New Roman" pitchFamily="18" charset="0"/>
                <a:cs typeface="Times New Roman" pitchFamily="18" charset="0"/>
              </a:rPr>
              <a:t>	Any object capable of raising an event is an event sender, also known as an event source. Forms, controls, and user-defined objects are examples of event senders.</a:t>
            </a:r>
          </a:p>
          <a:p>
            <a:pPr>
              <a:buNone/>
            </a:pPr>
            <a:endParaRPr lang="en-GB"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	</a:t>
            </a:r>
            <a:r>
              <a:rPr lang="en-GB" sz="8000" b="1" dirty="0" smtClean="0">
                <a:latin typeface="Times New Roman" pitchFamily="18" charset="0"/>
                <a:cs typeface="Times New Roman" pitchFamily="18" charset="0"/>
              </a:rPr>
              <a:t>Event Handlers </a:t>
            </a:r>
          </a:p>
          <a:p>
            <a:pPr>
              <a:buNone/>
            </a:pPr>
            <a:r>
              <a:rPr lang="en-GB" sz="8000" dirty="0" smtClean="0">
                <a:latin typeface="Times New Roman" pitchFamily="18" charset="0"/>
                <a:cs typeface="Times New Roman" pitchFamily="18" charset="0"/>
              </a:rPr>
              <a:t>	Event handlers are procedures that are called when a corresponding event occurs. You can use any valid subroutine with a matching signature as an event handler. </a:t>
            </a:r>
            <a:endParaRPr lang="en-US"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10</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Title 1"/>
          <p:cNvSpPr>
            <a:spLocks noGrp="1"/>
          </p:cNvSpPr>
          <p:nvPr>
            <p:ph type="title"/>
          </p:nvPr>
        </p:nvSpPr>
        <p:spPr>
          <a:xfrm>
            <a:off x="381000" y="0"/>
            <a:ext cx="8229600" cy="1143000"/>
          </a:xfrm>
        </p:spPr>
        <p:txBody>
          <a:bodyPr>
            <a:normAutofit/>
          </a:bodyPr>
          <a:lstStyle/>
          <a:p>
            <a:pPr algn="l"/>
            <a:r>
              <a:rPr lang="en-GB" sz="4000" b="1" dirty="0" smtClean="0"/>
              <a:t>Concepts in Visual Basic Events </a:t>
            </a:r>
            <a:endParaRPr lang="en-US" sz="4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fontAlgn="ctr"/>
            <a:r>
              <a:rPr lang="en-US" sz="4000" b="1" dirty="0" smtClean="0">
                <a:latin typeface="Times New Roman" pitchFamily="18" charset="0"/>
                <a:cs typeface="Times New Roman" pitchFamily="18" charset="0"/>
              </a:rPr>
              <a:t>Methods, Procedure</a:t>
            </a:r>
            <a:endParaRPr lang="en-US" sz="4000" b="1" dirty="0">
              <a:solidFill>
                <a:srgbClr val="00000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73484"/>
            <a:ext cx="8229600" cy="5105400"/>
          </a:xfrm>
        </p:spPr>
        <p:txBody>
          <a:bodyPr>
            <a:normAutofit/>
          </a:bodyPr>
          <a:lstStyle/>
          <a:p>
            <a:pPr algn="just">
              <a:buNone/>
            </a:pPr>
            <a:r>
              <a:rPr lang="en-GB" sz="2200" dirty="0" smtClean="0">
                <a:latin typeface="Times New Roman" pitchFamily="18" charset="0"/>
                <a:cs typeface="Times New Roman" pitchFamily="18" charset="0"/>
              </a:rPr>
              <a:t>     </a:t>
            </a:r>
            <a:r>
              <a:rPr lang="en-GB" sz="2000" dirty="0" smtClean="0">
                <a:latin typeface="Times New Roman" pitchFamily="18" charset="0"/>
                <a:cs typeface="Times New Roman" pitchFamily="18" charset="0"/>
              </a:rPr>
              <a:t>In visual basic, </a:t>
            </a:r>
            <a:r>
              <a:rPr lang="en-GB" sz="2000" b="1" dirty="0" smtClean="0">
                <a:latin typeface="Times New Roman" pitchFamily="18" charset="0"/>
                <a:cs typeface="Times New Roman" pitchFamily="18" charset="0"/>
              </a:rPr>
              <a:t>Method</a:t>
            </a:r>
            <a:r>
              <a:rPr lang="en-GB" sz="2000" dirty="0" smtClean="0">
                <a:latin typeface="Times New Roman" pitchFamily="18" charset="0"/>
                <a:cs typeface="Times New Roman" pitchFamily="18" charset="0"/>
              </a:rPr>
              <a:t> is a separate code block that will contain a series of statements to perform particular operations.</a:t>
            </a:r>
          </a:p>
          <a:p>
            <a:pPr algn="just">
              <a:buNone/>
            </a:pPr>
            <a:r>
              <a:rPr lang="en-GB" sz="2000" dirty="0" smtClean="0">
                <a:latin typeface="Times New Roman" pitchFamily="18" charset="0"/>
                <a:cs typeface="Times New Roman" pitchFamily="18" charset="0"/>
              </a:rPr>
              <a:t> </a:t>
            </a:r>
          </a:p>
          <a:p>
            <a:pPr algn="just">
              <a:buNone/>
            </a:pPr>
            <a:r>
              <a:rPr lang="en-GB" sz="2000" dirty="0" smtClean="0">
                <a:latin typeface="Times New Roman" pitchFamily="18" charset="0"/>
                <a:cs typeface="Times New Roman" pitchFamily="18" charset="0"/>
              </a:rPr>
              <a:t>      Generally, visual basic Methods are useful to improve the code reusability by reducing code duplication. Suppose, if we have the same functionality to perform in multiple places, we can create one method with the required functionality and use it wherever required in the application.</a:t>
            </a:r>
          </a:p>
          <a:p>
            <a:pPr algn="just">
              <a:buNone/>
            </a:pPr>
            <a:r>
              <a:rPr lang="en-GB" sz="2000" dirty="0" smtClean="0">
                <a:latin typeface="Times New Roman" pitchFamily="18" charset="0"/>
                <a:cs typeface="Times New Roman" pitchFamily="18" charset="0"/>
              </a:rPr>
              <a:t>     </a:t>
            </a:r>
          </a:p>
          <a:p>
            <a:pPr algn="just">
              <a:buNone/>
            </a:pP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Synatx</a:t>
            </a:r>
            <a:r>
              <a:rPr lang="en-GB" sz="2000" dirty="0" smtClean="0">
                <a:latin typeface="Times New Roman" pitchFamily="18" charset="0"/>
                <a:cs typeface="Times New Roman" pitchFamily="18" charset="0"/>
              </a:rPr>
              <a:t>: </a:t>
            </a:r>
          </a:p>
          <a:p>
            <a:pPr lvl="2">
              <a:buNone/>
            </a:pPr>
            <a:r>
              <a:rPr lang="en-GB" sz="2000" dirty="0" smtClean="0">
                <a:latin typeface="Times New Roman" pitchFamily="18" charset="0"/>
                <a:cs typeface="Times New Roman" pitchFamily="18" charset="0"/>
              </a:rPr>
              <a:t>&lt;</a:t>
            </a:r>
            <a:r>
              <a:rPr lang="en-GB" sz="2000" dirty="0" err="1" smtClean="0">
                <a:latin typeface="Times New Roman" pitchFamily="18" charset="0"/>
                <a:cs typeface="Times New Roman" pitchFamily="18" charset="0"/>
              </a:rPr>
              <a:t>Access_Specifier</a:t>
            </a:r>
            <a:r>
              <a:rPr lang="en-GB" sz="2000" dirty="0" smtClean="0">
                <a:latin typeface="Times New Roman" pitchFamily="18" charset="0"/>
                <a:cs typeface="Times New Roman" pitchFamily="18" charset="0"/>
              </a:rPr>
              <a:t>&gt; Sub </a:t>
            </a:r>
            <a:r>
              <a:rPr lang="en-GB" sz="2000" dirty="0" err="1" smtClean="0">
                <a:latin typeface="Times New Roman" pitchFamily="18" charset="0"/>
                <a:cs typeface="Times New Roman" pitchFamily="18" charset="0"/>
              </a:rPr>
              <a:t>Method_Name</a:t>
            </a:r>
            <a:r>
              <a:rPr lang="en-GB" sz="2000" dirty="0" smtClean="0">
                <a:latin typeface="Times New Roman" pitchFamily="18" charset="0"/>
                <a:cs typeface="Times New Roman" pitchFamily="18" charset="0"/>
              </a:rPr>
              <a:t>(&lt;Parameters&gt;)</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  // Statements to Execute</a:t>
            </a:r>
            <a:br>
              <a:rPr lang="en-GB" sz="2000" dirty="0" smtClean="0">
                <a:latin typeface="Times New Roman" pitchFamily="18" charset="0"/>
                <a:cs typeface="Times New Roman" pitchFamily="18" charset="0"/>
              </a:rPr>
            </a:br>
            <a:r>
              <a:rPr lang="en-GB" sz="2000" dirty="0" smtClean="0">
                <a:latin typeface="Times New Roman" pitchFamily="18" charset="0"/>
                <a:cs typeface="Times New Roman" pitchFamily="18" charset="0"/>
              </a:rPr>
              <a:t>End Sub</a:t>
            </a:r>
          </a:p>
          <a:p>
            <a:pPr algn="just">
              <a:buNone/>
            </a:pPr>
            <a:endParaRPr lang="en-GB" sz="2200" dirty="0" smtClean="0">
              <a:latin typeface="Times New Roman" pitchFamily="18" charset="0"/>
              <a:cs typeface="Times New Roman" pitchFamily="18" charset="0"/>
            </a:endParaRPr>
          </a:p>
          <a:p>
            <a:pPr>
              <a:buNone/>
            </a:pPr>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11</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1"/>
            <a:ext cx="8458200" cy="4267200"/>
          </a:xfrm>
        </p:spPr>
        <p:txBody>
          <a:bodyPr>
            <a:normAutofit fontScale="77500" lnSpcReduction="20000"/>
          </a:bodyPr>
          <a:lstStyle/>
          <a:p>
            <a:pPr algn="just">
              <a:buNone/>
            </a:pPr>
            <a:r>
              <a:rPr lang="en-GB" dirty="0" smtClean="0">
                <a:latin typeface="Times New Roman" pitchFamily="18" charset="0"/>
                <a:cs typeface="Times New Roman" pitchFamily="18" charset="0"/>
              </a:rPr>
              <a:t>    		</a:t>
            </a:r>
            <a:r>
              <a:rPr lang="en-GB" sz="2600" dirty="0" smtClean="0">
                <a:latin typeface="Times New Roman" pitchFamily="18" charset="0"/>
                <a:cs typeface="Times New Roman" pitchFamily="18" charset="0"/>
              </a:rPr>
              <a:t>We use procedures and functions to create modular programs. Visual Basic statements are grouped in a block enclosed by Sub, Function and matching End statements. The difference between the two is that functions return values, procedures do not.</a:t>
            </a:r>
          </a:p>
          <a:p>
            <a:pPr algn="just">
              <a:buNone/>
            </a:pPr>
            <a:endParaRPr lang="en-GB" sz="2600" dirty="0" smtClean="0">
              <a:latin typeface="Times New Roman" pitchFamily="18" charset="0"/>
              <a:cs typeface="Times New Roman" pitchFamily="18" charset="0"/>
            </a:endParaRPr>
          </a:p>
          <a:p>
            <a:pPr algn="just">
              <a:buNone/>
            </a:pPr>
            <a:r>
              <a:rPr lang="en-GB" sz="2600" dirty="0" smtClean="0">
                <a:latin typeface="Times New Roman" pitchFamily="18" charset="0"/>
                <a:cs typeface="Times New Roman" pitchFamily="18" charset="0"/>
              </a:rPr>
              <a:t>		A procedure and function is a piece of code in a larger program. They perform a specific task. The advantages of using procedures and functions are:</a:t>
            </a:r>
          </a:p>
          <a:p>
            <a:pPr algn="just">
              <a:buNone/>
            </a:pPr>
            <a:endParaRPr lang="en-GB" sz="2600" dirty="0" smtClean="0">
              <a:latin typeface="Times New Roman" pitchFamily="18" charset="0"/>
              <a:cs typeface="Times New Roman" pitchFamily="18" charset="0"/>
              <a:hlinkClick r:id="rId2"/>
            </a:endParaRPr>
          </a:p>
          <a:p>
            <a:pPr lvl="2" algn="just">
              <a:buFont typeface="Wingdings" pitchFamily="2" charset="2"/>
              <a:buChar char="§"/>
            </a:pPr>
            <a:r>
              <a:rPr lang="en-GB" sz="2600" dirty="0" smtClean="0">
                <a:latin typeface="Times New Roman" pitchFamily="18" charset="0"/>
                <a:cs typeface="Times New Roman" pitchFamily="18" charset="0"/>
              </a:rPr>
              <a:t>Reducing duplication of code</a:t>
            </a:r>
          </a:p>
          <a:p>
            <a:pPr lvl="2" algn="just">
              <a:buFont typeface="Wingdings" pitchFamily="2" charset="2"/>
              <a:buChar char="§"/>
            </a:pPr>
            <a:r>
              <a:rPr lang="en-GB" sz="2600" dirty="0" smtClean="0">
                <a:latin typeface="Times New Roman" pitchFamily="18" charset="0"/>
                <a:cs typeface="Times New Roman" pitchFamily="18" charset="0"/>
              </a:rPr>
              <a:t>Decomposing complex problems into simpler pieces</a:t>
            </a:r>
          </a:p>
          <a:p>
            <a:pPr lvl="2" algn="just">
              <a:buFont typeface="Wingdings" pitchFamily="2" charset="2"/>
              <a:buChar char="§"/>
            </a:pPr>
            <a:r>
              <a:rPr lang="en-GB" sz="2600" dirty="0" smtClean="0">
                <a:latin typeface="Times New Roman" pitchFamily="18" charset="0"/>
                <a:cs typeface="Times New Roman" pitchFamily="18" charset="0"/>
              </a:rPr>
              <a:t>Improving clarity of the code</a:t>
            </a:r>
          </a:p>
          <a:p>
            <a:pPr lvl="2" algn="just">
              <a:buFont typeface="Wingdings" pitchFamily="2" charset="2"/>
              <a:buChar char="§"/>
            </a:pPr>
            <a:r>
              <a:rPr lang="en-GB" sz="2600" dirty="0" smtClean="0">
                <a:latin typeface="Times New Roman" pitchFamily="18" charset="0"/>
                <a:cs typeface="Times New Roman" pitchFamily="18" charset="0"/>
              </a:rPr>
              <a:t>Reuse of code</a:t>
            </a:r>
          </a:p>
          <a:p>
            <a:pPr lvl="2" algn="just">
              <a:buFont typeface="Wingdings" pitchFamily="2" charset="2"/>
              <a:buChar char="§"/>
            </a:pPr>
            <a:r>
              <a:rPr lang="en-GB" sz="2600" dirty="0" smtClean="0">
                <a:latin typeface="Times New Roman" pitchFamily="18" charset="0"/>
                <a:cs typeface="Times New Roman" pitchFamily="18" charset="0"/>
              </a:rPr>
              <a:t>Information hiding</a:t>
            </a:r>
          </a:p>
          <a:p>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12</a:t>
            </a:fld>
            <a:endParaRPr lang="en-US" dirty="0"/>
          </a:p>
        </p:txBody>
      </p:sp>
      <p:sp>
        <p:nvSpPr>
          <p:cNvPr id="6" name="Title 1"/>
          <p:cNvSpPr>
            <a:spLocks noGrp="1"/>
          </p:cNvSpPr>
          <p:nvPr>
            <p:ph type="title"/>
          </p:nvPr>
        </p:nvSpPr>
        <p:spPr>
          <a:xfrm>
            <a:off x="457200" y="21414"/>
            <a:ext cx="8229600" cy="1143000"/>
          </a:xfrm>
        </p:spPr>
        <p:txBody>
          <a:bodyPr>
            <a:normAutofit/>
          </a:bodyPr>
          <a:lstStyle/>
          <a:p>
            <a:pPr algn="l" fontAlgn="ctr"/>
            <a:r>
              <a:rPr lang="en-US" sz="3600" b="1" dirty="0" smtClean="0">
                <a:latin typeface="Times New Roman" pitchFamily="18" charset="0"/>
                <a:cs typeface="Times New Roman" pitchFamily="18" charset="0"/>
              </a:rPr>
              <a:t>Sub Procedure , Event Procedure</a:t>
            </a:r>
            <a:endParaRPr lang="en-US" sz="3600" b="1" dirty="0">
              <a:solidFill>
                <a:srgbClr val="000000"/>
              </a:solidFill>
              <a:latin typeface="Times New Roman" pitchFamily="18" charset="0"/>
              <a:cs typeface="Times New Roman" pitchFamily="18" charset="0"/>
            </a:endParaRPr>
          </a:p>
        </p:txBody>
      </p:sp>
      <p:pic>
        <p:nvPicPr>
          <p:cNvPr id="7" name="Picture 6"/>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30456"/>
            <a:ext cx="8610600" cy="5181600"/>
          </a:xfrm>
        </p:spPr>
        <p:txBody>
          <a:bodyPr>
            <a:normAutofit fontScale="55000" lnSpcReduction="20000"/>
          </a:bodyPr>
          <a:lstStyle/>
          <a:p>
            <a:pPr algn="just">
              <a:buNone/>
            </a:pPr>
            <a:r>
              <a:rPr lang="en-GB" dirty="0" smtClean="0">
                <a:latin typeface="Times New Roman" pitchFamily="18" charset="0"/>
                <a:cs typeface="Times New Roman" pitchFamily="18" charset="0"/>
              </a:rPr>
              <a:t> </a:t>
            </a:r>
            <a:r>
              <a:rPr lang="en-GB" sz="3600" dirty="0" smtClean="0">
                <a:latin typeface="Times New Roman" pitchFamily="18" charset="0"/>
                <a:cs typeface="Times New Roman" pitchFamily="18" charset="0"/>
              </a:rPr>
              <a:t>A procedure is a block of Visual Basic statements inside Sub, End Sub statements. Procedures do not return values.</a:t>
            </a:r>
          </a:p>
          <a:p>
            <a:pPr algn="just">
              <a:buNone/>
            </a:pPr>
            <a:r>
              <a:rPr lang="en-GB" sz="3600" b="1" dirty="0" err="1" smtClean="0">
                <a:latin typeface="Times New Roman" pitchFamily="18" charset="0"/>
                <a:cs typeface="Times New Roman" pitchFamily="18" charset="0"/>
              </a:rPr>
              <a:t>Program.vb</a:t>
            </a:r>
            <a:endParaRPr lang="en-GB" sz="3600" b="1" dirty="0" smtClean="0">
              <a:latin typeface="Times New Roman" pitchFamily="18" charset="0"/>
              <a:cs typeface="Times New Roman" pitchFamily="18" charset="0"/>
            </a:endParaRPr>
          </a:p>
          <a:p>
            <a:pPr algn="just">
              <a:buNone/>
            </a:pPr>
            <a:endParaRPr lang="en-GB" sz="3600" b="1" dirty="0" smtClean="0">
              <a:latin typeface="Times New Roman" pitchFamily="18" charset="0"/>
              <a:cs typeface="Times New Roman" pitchFamily="18" charset="0"/>
            </a:endParaRPr>
          </a:p>
          <a:p>
            <a:pPr algn="just">
              <a:buNone/>
            </a:pPr>
            <a:r>
              <a:rPr lang="en-GB" sz="3600" dirty="0" smtClean="0">
                <a:latin typeface="Times New Roman" pitchFamily="18" charset="0"/>
                <a:cs typeface="Times New Roman" pitchFamily="18" charset="0"/>
              </a:rPr>
              <a:t>Option Strict On </a:t>
            </a:r>
          </a:p>
          <a:p>
            <a:pPr algn="just">
              <a:buNone/>
            </a:pPr>
            <a:r>
              <a:rPr lang="en-GB" sz="3600" dirty="0" smtClean="0">
                <a:latin typeface="Times New Roman" pitchFamily="18" charset="0"/>
                <a:cs typeface="Times New Roman" pitchFamily="18" charset="0"/>
              </a:rPr>
              <a:t>Module Example </a:t>
            </a:r>
          </a:p>
          <a:p>
            <a:pPr algn="just">
              <a:buNone/>
            </a:pPr>
            <a:r>
              <a:rPr lang="en-GB" sz="3600" dirty="0" smtClean="0">
                <a:latin typeface="Times New Roman" pitchFamily="18" charset="0"/>
                <a:cs typeface="Times New Roman" pitchFamily="18" charset="0"/>
              </a:rPr>
              <a:t>Sub Main() </a:t>
            </a:r>
          </a:p>
          <a:p>
            <a:pPr lvl="1" algn="just">
              <a:buNone/>
            </a:pPr>
            <a:r>
              <a:rPr lang="en-GB" sz="3600" dirty="0" err="1" smtClean="0">
                <a:latin typeface="Times New Roman" pitchFamily="18" charset="0"/>
                <a:cs typeface="Times New Roman" pitchFamily="18" charset="0"/>
              </a:rPr>
              <a:t>SimpleProcedure</a:t>
            </a:r>
            <a:r>
              <a:rPr lang="en-GB" sz="3600" dirty="0" smtClean="0">
                <a:latin typeface="Times New Roman" pitchFamily="18" charset="0"/>
                <a:cs typeface="Times New Roman" pitchFamily="18" charset="0"/>
              </a:rPr>
              <a:t>() </a:t>
            </a:r>
          </a:p>
          <a:p>
            <a:pPr algn="just">
              <a:buNone/>
            </a:pPr>
            <a:r>
              <a:rPr lang="en-GB" sz="3600" dirty="0" smtClean="0">
                <a:latin typeface="Times New Roman" pitchFamily="18" charset="0"/>
                <a:cs typeface="Times New Roman" pitchFamily="18" charset="0"/>
              </a:rPr>
              <a:t>End Sub </a:t>
            </a:r>
            <a:r>
              <a:rPr lang="en-GB" sz="3600" dirty="0" err="1" smtClean="0">
                <a:latin typeface="Times New Roman" pitchFamily="18" charset="0"/>
                <a:cs typeface="Times New Roman" pitchFamily="18" charset="0"/>
              </a:rPr>
              <a:t>Sub</a:t>
            </a:r>
            <a:r>
              <a:rPr lang="en-GB" sz="3600" dirty="0" smtClean="0">
                <a:latin typeface="Times New Roman" pitchFamily="18" charset="0"/>
                <a:cs typeface="Times New Roman" pitchFamily="18" charset="0"/>
              </a:rPr>
              <a:t> </a:t>
            </a:r>
          </a:p>
          <a:p>
            <a:pPr algn="just">
              <a:buNone/>
            </a:pPr>
            <a:r>
              <a:rPr lang="en-GB" sz="3600" dirty="0" err="1" smtClean="0">
                <a:latin typeface="Times New Roman" pitchFamily="18" charset="0"/>
                <a:cs typeface="Times New Roman" pitchFamily="18" charset="0"/>
              </a:rPr>
              <a:t>SimpleProcedure</a:t>
            </a:r>
            <a:r>
              <a:rPr lang="en-GB" sz="3600" dirty="0" smtClean="0">
                <a:latin typeface="Times New Roman" pitchFamily="18" charset="0"/>
                <a:cs typeface="Times New Roman" pitchFamily="18" charset="0"/>
              </a:rPr>
              <a:t>()</a:t>
            </a:r>
          </a:p>
          <a:p>
            <a:pPr lvl="1" algn="just">
              <a:buNone/>
            </a:pPr>
            <a:r>
              <a:rPr lang="en-GB" sz="3600" dirty="0" smtClean="0">
                <a:latin typeface="Times New Roman" pitchFamily="18" charset="0"/>
                <a:cs typeface="Times New Roman" pitchFamily="18" charset="0"/>
              </a:rPr>
              <a:t> </a:t>
            </a:r>
            <a:r>
              <a:rPr lang="en-GB" sz="3600" dirty="0" err="1" smtClean="0">
                <a:latin typeface="Times New Roman" pitchFamily="18" charset="0"/>
                <a:cs typeface="Times New Roman" pitchFamily="18" charset="0"/>
              </a:rPr>
              <a:t>Console.WriteLine</a:t>
            </a:r>
            <a:r>
              <a:rPr lang="en-GB" sz="3600" dirty="0" smtClean="0">
                <a:latin typeface="Times New Roman" pitchFamily="18" charset="0"/>
                <a:cs typeface="Times New Roman" pitchFamily="18" charset="0"/>
              </a:rPr>
              <a:t>("Simple procedure") </a:t>
            </a:r>
          </a:p>
          <a:p>
            <a:pPr algn="just">
              <a:buNone/>
            </a:pPr>
            <a:r>
              <a:rPr lang="en-GB" sz="3600" dirty="0" smtClean="0">
                <a:latin typeface="Times New Roman" pitchFamily="18" charset="0"/>
                <a:cs typeface="Times New Roman" pitchFamily="18" charset="0"/>
              </a:rPr>
              <a:t>End Sub End Module </a:t>
            </a:r>
          </a:p>
          <a:p>
            <a:pPr lvl="1" algn="just">
              <a:buNone/>
            </a:pPr>
            <a:endParaRPr lang="en-GB" sz="3600" dirty="0" smtClean="0">
              <a:latin typeface="Times New Roman" pitchFamily="18" charset="0"/>
              <a:cs typeface="Times New Roman" pitchFamily="18" charset="0"/>
            </a:endParaRPr>
          </a:p>
          <a:p>
            <a:pPr algn="just">
              <a:buNone/>
            </a:pPr>
            <a:r>
              <a:rPr lang="en-GB" sz="3600" dirty="0" smtClean="0">
                <a:latin typeface="Times New Roman" pitchFamily="18" charset="0"/>
                <a:cs typeface="Times New Roman" pitchFamily="18" charset="0"/>
              </a:rPr>
              <a:t>      This example shows basic usage of procedures. In our program, we have two procedures. The Main procedure and the user defined </a:t>
            </a:r>
            <a:r>
              <a:rPr lang="en-GB" sz="3600" dirty="0" err="1" smtClean="0">
                <a:latin typeface="Times New Roman" pitchFamily="18" charset="0"/>
                <a:cs typeface="Times New Roman" pitchFamily="18" charset="0"/>
              </a:rPr>
              <a:t>SimpleProcedure</a:t>
            </a:r>
            <a:r>
              <a:rPr lang="en-GB" sz="3600" dirty="0" smtClean="0">
                <a:latin typeface="Times New Roman" pitchFamily="18" charset="0"/>
                <a:cs typeface="Times New Roman" pitchFamily="18" charset="0"/>
              </a:rPr>
              <a:t>. As we already know, the Main procedure is the entry point of a Visual Basic program.</a:t>
            </a:r>
          </a:p>
          <a:p>
            <a:pPr lvl="1" algn="just">
              <a:buNone/>
            </a:pPr>
            <a:endParaRPr lang="en-GB" dirty="0" smtClean="0">
              <a:latin typeface="Times New Roman" pitchFamily="18" charset="0"/>
              <a:cs typeface="Times New Roman" pitchFamily="18" charset="0"/>
            </a:endParaRPr>
          </a:p>
          <a:p>
            <a:pPr lvl="1" algn="just">
              <a:buNone/>
            </a:pPr>
            <a:endParaRPr lang="en-GB" dirty="0" smtClean="0">
              <a:latin typeface="Times New Roman" pitchFamily="18" charset="0"/>
              <a:cs typeface="Times New Roman" pitchFamily="18" charset="0"/>
            </a:endParaRPr>
          </a:p>
          <a:p>
            <a:pPr lvl="1" algn="just">
              <a:buNone/>
            </a:pPr>
            <a:endParaRPr lang="en-GB" dirty="0" smtClean="0">
              <a:latin typeface="Times New Roman" pitchFamily="18" charset="0"/>
              <a:cs typeface="Times New Roman" pitchFamily="18" charset="0"/>
            </a:endParaRPr>
          </a:p>
          <a:p>
            <a:pPr lvl="1" algn="just">
              <a:buNone/>
            </a:pPr>
            <a:endParaRPr lang="en-GB" dirty="0" smtClean="0">
              <a:latin typeface="Times New Roman" pitchFamily="18" charset="0"/>
              <a:cs typeface="Times New Roman" pitchFamily="18" charset="0"/>
            </a:endParaRPr>
          </a:p>
          <a:p>
            <a:pPr lvl="1" algn="just">
              <a:buNone/>
            </a:pPr>
            <a:endParaRPr lang="en-GB"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13</a:t>
            </a:fld>
            <a:endParaRPr lang="en-US" dirty="0"/>
          </a:p>
        </p:txBody>
      </p:sp>
      <p:sp>
        <p:nvSpPr>
          <p:cNvPr id="6" name="Title 1"/>
          <p:cNvSpPr>
            <a:spLocks noGrp="1"/>
          </p:cNvSpPr>
          <p:nvPr>
            <p:ph type="title"/>
          </p:nvPr>
        </p:nvSpPr>
        <p:spPr>
          <a:xfrm>
            <a:off x="381000" y="0"/>
            <a:ext cx="8229600" cy="990600"/>
          </a:xfrm>
        </p:spPr>
        <p:txBody>
          <a:bodyPr>
            <a:normAutofit/>
          </a:bodyPr>
          <a:lstStyle/>
          <a:p>
            <a:pPr algn="l" fontAlgn="ctr"/>
            <a:r>
              <a:rPr lang="en-US" sz="3600" b="1" dirty="0" smtClean="0">
                <a:latin typeface="Times New Roman" pitchFamily="18" charset="0"/>
                <a:cs typeface="Times New Roman" pitchFamily="18" charset="0"/>
              </a:rPr>
              <a:t>Sub Procedure , Event Procedure</a:t>
            </a:r>
            <a:endParaRPr lang="en-US" sz="3600" b="1" dirty="0">
              <a:solidFill>
                <a:srgbClr val="000000"/>
              </a:solidFill>
              <a:latin typeface="Times New Roman" pitchFamily="18" charset="0"/>
              <a:cs typeface="Times New Roman" pitchFamily="18" charset="0"/>
            </a:endParaRPr>
          </a:p>
        </p:txBody>
      </p:sp>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686"/>
            <a:ext cx="8229600" cy="1143000"/>
          </a:xfrm>
        </p:spPr>
        <p:txBody>
          <a:bodyPr>
            <a:noAutofit/>
          </a:bodyPr>
          <a:lstStyle/>
          <a:p>
            <a:pPr algn="l"/>
            <a:r>
              <a:rPr lang="en-IN" sz="3600" b="1" dirty="0" smtClean="0">
                <a:latin typeface="Times New Roman" pitchFamily="18" charset="0"/>
                <a:cs typeface="Times New Roman" pitchFamily="18" charset="0"/>
              </a:rPr>
              <a:t>Event Procedure with Parts </a:t>
            </a:r>
            <a:endParaRPr lang="en-US" sz="3600" b="1" dirty="0" smtClean="0">
              <a:latin typeface="Times New Roman" pitchFamily="18" charset="0"/>
              <a:cs typeface="Times New Roman" pitchFamily="18" charset="0"/>
            </a:endParaRPr>
          </a:p>
        </p:txBody>
      </p:sp>
      <p:sp>
        <p:nvSpPr>
          <p:cNvPr id="3" name="Content Placeholder 2"/>
          <p:cNvSpPr>
            <a:spLocks noGrp="1"/>
          </p:cNvSpPr>
          <p:nvPr>
            <p:ph idx="1"/>
          </p:nvPr>
        </p:nvSpPr>
        <p:spPr>
          <a:xfrm>
            <a:off x="228600" y="1295400"/>
            <a:ext cx="8458200" cy="5029200"/>
          </a:xfrm>
        </p:spPr>
        <p:txBody>
          <a:bodyPr>
            <a:normAutofit fontScale="25000" lnSpcReduction="20000"/>
          </a:bodyPr>
          <a:lstStyle/>
          <a:p>
            <a:pPr>
              <a:buNone/>
            </a:pPr>
            <a:r>
              <a:rPr lang="en-GB" sz="8000" b="1" dirty="0" smtClean="0">
                <a:latin typeface="Times New Roman" pitchFamily="18" charset="0"/>
                <a:cs typeface="Times New Roman" pitchFamily="18" charset="0"/>
              </a:rPr>
              <a:t>Event Procedures</a:t>
            </a:r>
          </a:p>
          <a:p>
            <a:pPr>
              <a:buNone/>
            </a:pPr>
            <a:r>
              <a:rPr lang="en-GB" sz="8000" dirty="0" smtClean="0">
                <a:latin typeface="Times New Roman" pitchFamily="18" charset="0"/>
                <a:cs typeface="Times New Roman" pitchFamily="18" charset="0"/>
              </a:rPr>
              <a:t>An Event Procedure is a block of code that executes in response to an event, such as a user action like clicking a button or typing text into a textbox.</a:t>
            </a:r>
          </a:p>
          <a:p>
            <a:pPr>
              <a:buNone/>
            </a:pPr>
            <a:r>
              <a:rPr lang="en-GB" sz="8000" b="1" dirty="0" smtClean="0">
                <a:latin typeface="Times New Roman" pitchFamily="18" charset="0"/>
                <a:cs typeface="Times New Roman" pitchFamily="18" charset="0"/>
              </a:rPr>
              <a:t>Parts of an Event Procedure</a:t>
            </a:r>
          </a:p>
          <a:p>
            <a:pPr>
              <a:buNone/>
            </a:pPr>
            <a:r>
              <a:rPr lang="en-GB" sz="8000" b="1" dirty="0" smtClean="0">
                <a:latin typeface="Times New Roman" pitchFamily="18" charset="0"/>
                <a:cs typeface="Times New Roman" pitchFamily="18" charset="0"/>
              </a:rPr>
              <a:t>Declaration Section</a:t>
            </a:r>
            <a:r>
              <a:rPr lang="en-GB" sz="8000" dirty="0" smtClean="0">
                <a:latin typeface="Times New Roman" pitchFamily="18" charset="0"/>
                <a:cs typeface="Times New Roman" pitchFamily="18" charset="0"/>
              </a:rPr>
              <a:t>:</a:t>
            </a:r>
          </a:p>
          <a:p>
            <a:pPr>
              <a:buNone/>
            </a:pPr>
            <a:r>
              <a:rPr lang="en-GB" sz="8000" dirty="0" smtClean="0">
                <a:latin typeface="Times New Roman" pitchFamily="18" charset="0"/>
                <a:cs typeface="Times New Roman" pitchFamily="18" charset="0"/>
              </a:rPr>
              <a:t>     This part defines the procedure and the event it handles. It typically includes the event keyword and the name of the control, followed by the event type.</a:t>
            </a:r>
          </a:p>
          <a:p>
            <a:pPr>
              <a:buNone/>
            </a:pPr>
            <a:r>
              <a:rPr lang="en-GB" sz="8000" b="1" dirty="0" smtClean="0">
                <a:latin typeface="Times New Roman" pitchFamily="18" charset="0"/>
                <a:cs typeface="Times New Roman" pitchFamily="18" charset="0"/>
              </a:rPr>
              <a:t>Statements</a:t>
            </a:r>
            <a:r>
              <a:rPr lang="en-GB" sz="8000" dirty="0" smtClean="0">
                <a:latin typeface="Times New Roman" pitchFamily="18" charset="0"/>
                <a:cs typeface="Times New Roman" pitchFamily="18" charset="0"/>
              </a:rPr>
              <a:t>:</a:t>
            </a:r>
          </a:p>
          <a:p>
            <a:pPr lvl="1">
              <a:buNone/>
            </a:pPr>
            <a:r>
              <a:rPr lang="en-GB" sz="8000" dirty="0" smtClean="0">
                <a:latin typeface="Times New Roman" pitchFamily="18" charset="0"/>
                <a:cs typeface="Times New Roman" pitchFamily="18" charset="0"/>
              </a:rPr>
              <a:t>This part contains the actual code that runs when the event occurs. It can</a:t>
            </a:r>
          </a:p>
          <a:p>
            <a:pPr lvl="1">
              <a:buNone/>
            </a:pPr>
            <a:r>
              <a:rPr lang="en-GB" sz="8000" dirty="0" smtClean="0">
                <a:latin typeface="Times New Roman" pitchFamily="18" charset="0"/>
                <a:cs typeface="Times New Roman" pitchFamily="18" charset="0"/>
              </a:rPr>
              <a:t>include method calls, property assignments, and other executable code.</a:t>
            </a:r>
          </a:p>
          <a:p>
            <a:pPr>
              <a:buNone/>
            </a:pPr>
            <a:r>
              <a:rPr lang="en-GB" sz="8000" b="1" dirty="0" smtClean="0">
                <a:latin typeface="Times New Roman" pitchFamily="18" charset="0"/>
                <a:cs typeface="Times New Roman" pitchFamily="18" charset="0"/>
              </a:rPr>
              <a:t>End Sub Statement</a:t>
            </a:r>
            <a:r>
              <a:rPr lang="en-GB" sz="8000" dirty="0" smtClean="0">
                <a:latin typeface="Times New Roman" pitchFamily="18" charset="0"/>
                <a:cs typeface="Times New Roman" pitchFamily="18" charset="0"/>
              </a:rPr>
              <a:t>:</a:t>
            </a:r>
          </a:p>
          <a:p>
            <a:pPr lvl="1">
              <a:buNone/>
            </a:pPr>
            <a:r>
              <a:rPr lang="en-GB" sz="8000" dirty="0" smtClean="0">
                <a:latin typeface="Times New Roman" pitchFamily="18" charset="0"/>
                <a:cs typeface="Times New Roman" pitchFamily="18" charset="0"/>
              </a:rPr>
              <a:t>This part marks the end of the Event Procedure.</a:t>
            </a:r>
          </a:p>
          <a:p>
            <a:pPr>
              <a:buNone/>
            </a:pPr>
            <a:endParaRPr lang="en-GB" sz="2000"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Example</a:t>
            </a:r>
          </a:p>
          <a:p>
            <a:pPr>
              <a:buNone/>
            </a:pPr>
            <a:r>
              <a:rPr lang="en-GB" sz="8000" dirty="0" smtClean="0">
                <a:latin typeface="Times New Roman" pitchFamily="18" charset="0"/>
                <a:cs typeface="Times New Roman" pitchFamily="18" charset="0"/>
              </a:rPr>
              <a:t>Private Sub Button1_Click(sender As Object, e As </a:t>
            </a:r>
            <a:r>
              <a:rPr lang="en-GB" sz="8000" dirty="0" err="1" smtClean="0">
                <a:latin typeface="Times New Roman" pitchFamily="18" charset="0"/>
                <a:cs typeface="Times New Roman" pitchFamily="18" charset="0"/>
              </a:rPr>
              <a:t>EventArgs</a:t>
            </a:r>
            <a:r>
              <a:rPr lang="en-GB" sz="8000" dirty="0" smtClean="0">
                <a:latin typeface="Times New Roman" pitchFamily="18" charset="0"/>
                <a:cs typeface="Times New Roman" pitchFamily="18" charset="0"/>
              </a:rPr>
              <a:t>) Handles Button1.Click </a:t>
            </a:r>
          </a:p>
          <a:p>
            <a:pPr>
              <a:buNone/>
            </a:pPr>
            <a:r>
              <a:rPr lang="en-GB" sz="8000" dirty="0" smtClean="0">
                <a:latin typeface="Times New Roman" pitchFamily="18" charset="0"/>
                <a:cs typeface="Times New Roman" pitchFamily="18" charset="0"/>
              </a:rPr>
              <a:t>    </a:t>
            </a:r>
            <a:r>
              <a:rPr lang="en-GB" sz="8000" dirty="0" err="1" smtClean="0">
                <a:latin typeface="Times New Roman" pitchFamily="18" charset="0"/>
                <a:cs typeface="Times New Roman" pitchFamily="18" charset="0"/>
              </a:rPr>
              <a:t>MessageBox.Show</a:t>
            </a:r>
            <a:r>
              <a:rPr lang="en-GB" sz="8000" dirty="0" smtClean="0">
                <a:latin typeface="Times New Roman" pitchFamily="18" charset="0"/>
                <a:cs typeface="Times New Roman" pitchFamily="18" charset="0"/>
              </a:rPr>
              <a:t>("Button Clicked") ‘</a:t>
            </a:r>
          </a:p>
          <a:p>
            <a:pPr>
              <a:buNone/>
            </a:pPr>
            <a:r>
              <a:rPr lang="en-GB" sz="8000" dirty="0" smtClean="0">
                <a:latin typeface="Times New Roman" pitchFamily="18" charset="0"/>
                <a:cs typeface="Times New Roman" pitchFamily="18" charset="0"/>
              </a:rPr>
              <a:t>    End Sub</a:t>
            </a:r>
          </a:p>
          <a:p>
            <a:pPr>
              <a:buNone/>
            </a:pPr>
            <a:endParaRPr lang="en-GB" sz="5000" dirty="0" smtClean="0">
              <a:latin typeface="Times New Roman" pitchFamily="18" charset="0"/>
              <a:cs typeface="Times New Roman" pitchFamily="18" charset="0"/>
            </a:endParaRPr>
          </a:p>
          <a:p>
            <a:pPr>
              <a:buNone/>
            </a:pPr>
            <a:endParaRPr lang="en-GB" sz="5000" dirty="0" smtClean="0">
              <a:latin typeface="Times New Roman" pitchFamily="18" charset="0"/>
              <a:cs typeface="Times New Roman" pitchFamily="18" charset="0"/>
            </a:endParaRPr>
          </a:p>
          <a:p>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14</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1444" y="77686"/>
            <a:ext cx="8229600" cy="1143000"/>
          </a:xfrm>
        </p:spPr>
        <p:txBody>
          <a:bodyPr>
            <a:normAutofit fontScale="90000"/>
          </a:bodyPr>
          <a:lstStyle/>
          <a:p>
            <a:pPr algn="l"/>
            <a:r>
              <a:rPr lang="en-US" sz="4000" b="1" dirty="0" smtClean="0">
                <a:latin typeface="Times New Roman" pitchFamily="18" charset="0"/>
                <a:cs typeface="Times New Roman" pitchFamily="18" charset="0"/>
              </a:rPr>
              <a:t>General Procedures </a:t>
            </a:r>
            <a:r>
              <a:rPr lang="en-US" b="1" dirty="0" smtClean="0">
                <a:latin typeface="Times New Roman" pitchFamily="18" charset="0"/>
                <a:cs typeface="Times New Roman" pitchFamily="18" charset="0"/>
              </a:rPr>
              <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a:xfrm>
            <a:off x="457200" y="1041013"/>
            <a:ext cx="8229600" cy="4750188"/>
          </a:xfrm>
        </p:spPr>
        <p:txBody>
          <a:bodyPr>
            <a:normAutofit fontScale="92500" lnSpcReduction="10000"/>
          </a:bodyPr>
          <a:lstStyle/>
          <a:p>
            <a:pPr algn="just">
              <a:buNone/>
            </a:pPr>
            <a:r>
              <a:rPr lang="en-GB" sz="2200" b="1" dirty="0" smtClean="0">
                <a:latin typeface="Times New Roman" pitchFamily="18" charset="0"/>
                <a:cs typeface="Times New Roman" pitchFamily="18" charset="0"/>
              </a:rPr>
              <a:t>General Procedures</a:t>
            </a:r>
          </a:p>
          <a:p>
            <a:pPr algn="just">
              <a:buNone/>
            </a:pPr>
            <a:r>
              <a:rPr lang="en-GB" sz="2200" dirty="0" smtClean="0">
                <a:latin typeface="Times New Roman" pitchFamily="18" charset="0"/>
                <a:cs typeface="Times New Roman" pitchFamily="18" charset="0"/>
              </a:rPr>
              <a:t>General procedures in Visual Basic are blocks of code that can be called from multiple places within an application. They are used to perform common tasks and can be divided into two types: </a:t>
            </a:r>
            <a:r>
              <a:rPr lang="en-GB" sz="2200" b="1" dirty="0" smtClean="0">
                <a:latin typeface="Times New Roman" pitchFamily="18" charset="0"/>
                <a:cs typeface="Times New Roman" pitchFamily="18" charset="0"/>
              </a:rPr>
              <a:t>Function Procedures</a:t>
            </a:r>
            <a:r>
              <a:rPr lang="en-GB" sz="2200" dirty="0" smtClean="0">
                <a:latin typeface="Times New Roman" pitchFamily="18" charset="0"/>
                <a:cs typeface="Times New Roman" pitchFamily="18" charset="0"/>
              </a:rPr>
              <a:t> and </a:t>
            </a:r>
            <a:r>
              <a:rPr lang="en-GB" sz="2200" b="1" dirty="0" smtClean="0">
                <a:latin typeface="Times New Roman" pitchFamily="18" charset="0"/>
                <a:cs typeface="Times New Roman" pitchFamily="18" charset="0"/>
              </a:rPr>
              <a:t>Sub Procedures</a:t>
            </a:r>
            <a:r>
              <a:rPr lang="en-GB" sz="2200" dirty="0" smtClean="0">
                <a:latin typeface="Times New Roman" pitchFamily="18" charset="0"/>
                <a:cs typeface="Times New Roman" pitchFamily="18" charset="0"/>
              </a:rPr>
              <a:t>.</a:t>
            </a:r>
          </a:p>
          <a:p>
            <a:pPr algn="just">
              <a:buNone/>
            </a:pPr>
            <a:endParaRPr lang="en-GB" sz="2200" dirty="0" smtClean="0">
              <a:latin typeface="Times New Roman" pitchFamily="18" charset="0"/>
              <a:cs typeface="Times New Roman" pitchFamily="18" charset="0"/>
            </a:endParaRPr>
          </a:p>
          <a:p>
            <a:pPr algn="just">
              <a:buNone/>
            </a:pPr>
            <a:r>
              <a:rPr lang="en-GB" sz="2200" b="1" dirty="0" smtClean="0">
                <a:latin typeface="Times New Roman" pitchFamily="18" charset="0"/>
                <a:cs typeface="Times New Roman" pitchFamily="18" charset="0"/>
              </a:rPr>
              <a:t>Function Procedures</a:t>
            </a:r>
          </a:p>
          <a:p>
            <a:pPr algn="just">
              <a:buNone/>
            </a:pPr>
            <a:r>
              <a:rPr lang="en-GB" sz="2200" dirty="0" smtClean="0">
                <a:latin typeface="Times New Roman" pitchFamily="18" charset="0"/>
                <a:cs typeface="Times New Roman" pitchFamily="18" charset="0"/>
              </a:rPr>
              <a:t>A Function Procedure returns a value after performing a task. It can be called from anywhere in the application to perform its defined task and return a result.</a:t>
            </a:r>
          </a:p>
          <a:p>
            <a:pPr algn="just">
              <a:buNone/>
            </a:pPr>
            <a:endParaRPr lang="en-GB" sz="2200" dirty="0" smtClean="0">
              <a:latin typeface="Times New Roman" pitchFamily="18" charset="0"/>
              <a:cs typeface="Times New Roman" pitchFamily="18" charset="0"/>
            </a:endParaRPr>
          </a:p>
          <a:p>
            <a:pPr algn="just">
              <a:buNone/>
            </a:pPr>
            <a:r>
              <a:rPr lang="en-GB" sz="2200" b="1" dirty="0" smtClean="0">
                <a:latin typeface="Times New Roman" pitchFamily="18" charset="0"/>
                <a:cs typeface="Times New Roman" pitchFamily="18" charset="0"/>
              </a:rPr>
              <a:t>Sub Procedures</a:t>
            </a:r>
          </a:p>
          <a:p>
            <a:pPr algn="just">
              <a:buNone/>
            </a:pPr>
            <a:r>
              <a:rPr lang="en-GB" sz="2200" dirty="0" smtClean="0">
                <a:latin typeface="Times New Roman" pitchFamily="18" charset="0"/>
                <a:cs typeface="Times New Roman" pitchFamily="18" charset="0"/>
              </a:rPr>
              <a:t>A Sub Procedure performs a task but does not return a value. It is used when the task does not need to return any result.</a:t>
            </a:r>
          </a:p>
          <a:p>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15</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16</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Title 1"/>
          <p:cNvSpPr txBox="1">
            <a:spLocks/>
          </p:cNvSpPr>
          <p:nvPr/>
        </p:nvSpPr>
        <p:spPr>
          <a:xfrm>
            <a:off x="381000" y="-32832"/>
            <a:ext cx="8229600" cy="914400"/>
          </a:xfrm>
          <a:prstGeom prst="rect">
            <a:avLst/>
          </a:prstGeom>
        </p:spPr>
        <p:txBody>
          <a:bodyPr vert="horz" lIns="91440" tIns="45720" rIns="91440" bIns="45720" rtlCol="0" anchor="ct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Working with Forms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8" name="Rectangle 7"/>
          <p:cNvSpPr/>
          <p:nvPr/>
        </p:nvSpPr>
        <p:spPr>
          <a:xfrm>
            <a:off x="364584" y="889776"/>
            <a:ext cx="8382000" cy="5909310"/>
          </a:xfrm>
          <a:prstGeom prst="rect">
            <a:avLst/>
          </a:prstGeom>
        </p:spPr>
        <p:txBody>
          <a:bodyPr wrap="square">
            <a:spAutoFit/>
          </a:bodyPr>
          <a:lstStyle/>
          <a:p>
            <a:r>
              <a:rPr lang="en-GB" dirty="0" smtClean="0">
                <a:latin typeface="Times New Roman" pitchFamily="18" charset="0"/>
                <a:cs typeface="Times New Roman" pitchFamily="18" charset="0"/>
              </a:rPr>
              <a:t>Forms are the fundamental building blocks of a Visual Basic application’s user interface. They act as containers for controls, such as buttons, textboxes, labels, and other UI elements.</a:t>
            </a:r>
          </a:p>
          <a:p>
            <a:r>
              <a:rPr lang="en-GB" b="1" dirty="0" smtClean="0">
                <a:latin typeface="Times New Roman" pitchFamily="18" charset="0"/>
                <a:cs typeface="Times New Roman" pitchFamily="18" charset="0"/>
              </a:rPr>
              <a:t>Creating a New Form</a:t>
            </a:r>
            <a:r>
              <a:rPr lang="en-GB" dirty="0" smtClean="0">
                <a:latin typeface="Times New Roman" pitchFamily="18" charset="0"/>
                <a:cs typeface="Times New Roman" pitchFamily="18" charset="0"/>
              </a:rPr>
              <a:t>:</a:t>
            </a:r>
          </a:p>
          <a:p>
            <a:pPr lvl="1"/>
            <a:r>
              <a:rPr lang="en-GB" dirty="0" smtClean="0">
                <a:latin typeface="Times New Roman" pitchFamily="18" charset="0"/>
                <a:cs typeface="Times New Roman" pitchFamily="18" charset="0"/>
              </a:rPr>
              <a:t>In Visual Studio, you can create a new form by adding a new Windows Form to your project. Right-click on your project in the Solution Explorer, select "Add," and then "Windows Form."</a:t>
            </a:r>
          </a:p>
          <a:p>
            <a:r>
              <a:rPr lang="en-GB" b="1" dirty="0" smtClean="0">
                <a:latin typeface="Times New Roman" pitchFamily="18" charset="0"/>
                <a:cs typeface="Times New Roman" pitchFamily="18" charset="0"/>
              </a:rPr>
              <a:t>Designing the Form</a:t>
            </a:r>
            <a:r>
              <a:rPr lang="en-GB" dirty="0" smtClean="0">
                <a:latin typeface="Times New Roman" pitchFamily="18" charset="0"/>
                <a:cs typeface="Times New Roman" pitchFamily="18" charset="0"/>
              </a:rPr>
              <a:t>:</a:t>
            </a:r>
          </a:p>
          <a:p>
            <a:pPr lvl="1"/>
            <a:r>
              <a:rPr lang="en-GB" dirty="0" smtClean="0">
                <a:latin typeface="Times New Roman" pitchFamily="18" charset="0"/>
                <a:cs typeface="Times New Roman" pitchFamily="18" charset="0"/>
              </a:rPr>
              <a:t>Use the Visual Studio Designer to add controls (such as buttons, textboxes, labels, etc.) to your form. You can drag and drop controls from the Toolbox onto the form.</a:t>
            </a:r>
          </a:p>
          <a:p>
            <a:pPr lvl="1"/>
            <a:r>
              <a:rPr lang="en-GB" dirty="0" smtClean="0">
                <a:latin typeface="Times New Roman" pitchFamily="18" charset="0"/>
                <a:cs typeface="Times New Roman" pitchFamily="18" charset="0"/>
              </a:rPr>
              <a:t>Arrange and resize controls as needed.</a:t>
            </a:r>
          </a:p>
          <a:p>
            <a:pPr lvl="1"/>
            <a:endParaRPr lang="en-GB" dirty="0" smtClean="0">
              <a:latin typeface="Times New Roman" pitchFamily="18" charset="0"/>
              <a:cs typeface="Times New Roman" pitchFamily="18" charset="0"/>
            </a:endParaRPr>
          </a:p>
          <a:p>
            <a:r>
              <a:rPr lang="en-GB" b="1" dirty="0" smtClean="0">
                <a:latin typeface="Times New Roman" pitchFamily="18" charset="0"/>
                <a:cs typeface="Times New Roman" pitchFamily="18" charset="0"/>
              </a:rPr>
              <a:t>Common Controls and Their Properties</a:t>
            </a:r>
          </a:p>
          <a:p>
            <a:r>
              <a:rPr lang="en-GB" b="1" dirty="0" smtClean="0">
                <a:latin typeface="Times New Roman" pitchFamily="18" charset="0"/>
                <a:cs typeface="Times New Roman" pitchFamily="18" charset="0"/>
              </a:rPr>
              <a:t>Button</a:t>
            </a:r>
            <a:r>
              <a:rPr lang="en-GB" dirty="0" smtClean="0">
                <a:latin typeface="Times New Roman" pitchFamily="18" charset="0"/>
                <a:cs typeface="Times New Roman" pitchFamily="18" charset="0"/>
              </a:rPr>
              <a:t>: Used to initiate actions. Properties: Text, Enabled, Visible.</a:t>
            </a:r>
          </a:p>
          <a:p>
            <a:r>
              <a:rPr lang="en-GB" b="1" dirty="0" err="1" smtClean="0">
                <a:latin typeface="Times New Roman" pitchFamily="18" charset="0"/>
                <a:cs typeface="Times New Roman" pitchFamily="18" charset="0"/>
              </a:rPr>
              <a:t>TextBox</a:t>
            </a:r>
            <a:r>
              <a:rPr lang="en-GB" dirty="0" smtClean="0">
                <a:latin typeface="Times New Roman" pitchFamily="18" charset="0"/>
                <a:cs typeface="Times New Roman" pitchFamily="18" charset="0"/>
              </a:rPr>
              <a:t>: Used to accept user input. Properties: Text, </a:t>
            </a:r>
            <a:r>
              <a:rPr lang="en-GB" dirty="0" err="1" smtClean="0">
                <a:latin typeface="Times New Roman" pitchFamily="18" charset="0"/>
                <a:cs typeface="Times New Roman" pitchFamily="18" charset="0"/>
              </a:rPr>
              <a:t>MaxLength</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ReadOnly</a:t>
            </a:r>
            <a:r>
              <a:rPr lang="en-GB" dirty="0" smtClean="0">
                <a:latin typeface="Times New Roman" pitchFamily="18" charset="0"/>
                <a:cs typeface="Times New Roman" pitchFamily="18" charset="0"/>
              </a:rPr>
              <a:t>.</a:t>
            </a:r>
          </a:p>
          <a:p>
            <a:r>
              <a:rPr lang="en-GB" b="1" dirty="0" smtClean="0">
                <a:latin typeface="Times New Roman" pitchFamily="18" charset="0"/>
                <a:cs typeface="Times New Roman" pitchFamily="18" charset="0"/>
              </a:rPr>
              <a:t>Label</a:t>
            </a:r>
            <a:r>
              <a:rPr lang="en-GB" dirty="0" smtClean="0">
                <a:latin typeface="Times New Roman" pitchFamily="18" charset="0"/>
                <a:cs typeface="Times New Roman" pitchFamily="18" charset="0"/>
              </a:rPr>
              <a:t>: Used to display text. Properties: Text, Font, </a:t>
            </a:r>
            <a:r>
              <a:rPr lang="en-GB" dirty="0" err="1" smtClean="0">
                <a:latin typeface="Times New Roman" pitchFamily="18" charset="0"/>
                <a:cs typeface="Times New Roman" pitchFamily="18" charset="0"/>
              </a:rPr>
              <a:t>ForeColor</a:t>
            </a:r>
            <a:r>
              <a:rPr lang="en-GB" dirty="0" smtClean="0">
                <a:latin typeface="Times New Roman" pitchFamily="18" charset="0"/>
                <a:cs typeface="Times New Roman" pitchFamily="18" charset="0"/>
              </a:rPr>
              <a:t>.</a:t>
            </a:r>
          </a:p>
          <a:p>
            <a:r>
              <a:rPr lang="en-GB" b="1" dirty="0" err="1" smtClean="0">
                <a:latin typeface="Times New Roman" pitchFamily="18" charset="0"/>
                <a:cs typeface="Times New Roman" pitchFamily="18" charset="0"/>
              </a:rPr>
              <a:t>ComboBox</a:t>
            </a:r>
            <a:r>
              <a:rPr lang="en-GB" dirty="0" smtClean="0">
                <a:latin typeface="Times New Roman" pitchFamily="18" charset="0"/>
                <a:cs typeface="Times New Roman" pitchFamily="18" charset="0"/>
              </a:rPr>
              <a:t>: Used to display a drop-down list of items. Properties: Items, </a:t>
            </a:r>
            <a:r>
              <a:rPr lang="en-GB" dirty="0" err="1" smtClean="0">
                <a:latin typeface="Times New Roman" pitchFamily="18" charset="0"/>
                <a:cs typeface="Times New Roman" pitchFamily="18" charset="0"/>
              </a:rPr>
              <a:t>SelectedIndex</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DropDownStyle</a:t>
            </a:r>
            <a:r>
              <a:rPr lang="en-GB" dirty="0" smtClean="0">
                <a:latin typeface="Times New Roman" pitchFamily="18" charset="0"/>
                <a:cs typeface="Times New Roman" pitchFamily="18" charset="0"/>
              </a:rPr>
              <a:t>.</a:t>
            </a:r>
          </a:p>
          <a:p>
            <a:r>
              <a:rPr lang="en-GB" b="1" dirty="0" err="1" smtClean="0">
                <a:latin typeface="Times New Roman" pitchFamily="18" charset="0"/>
                <a:cs typeface="Times New Roman" pitchFamily="18" charset="0"/>
              </a:rPr>
              <a:t>ListBox</a:t>
            </a:r>
            <a:r>
              <a:rPr lang="en-GB" dirty="0" smtClean="0">
                <a:latin typeface="Times New Roman" pitchFamily="18" charset="0"/>
                <a:cs typeface="Times New Roman" pitchFamily="18" charset="0"/>
              </a:rPr>
              <a:t>: Used to display a list of items. Properties: Items, </a:t>
            </a:r>
            <a:r>
              <a:rPr lang="en-GB" dirty="0" err="1" smtClean="0">
                <a:latin typeface="Times New Roman" pitchFamily="18" charset="0"/>
                <a:cs typeface="Times New Roman" pitchFamily="18" charset="0"/>
              </a:rPr>
              <a:t>SelectedIndex</a:t>
            </a:r>
            <a:r>
              <a:rPr lang="en-GB" dirty="0" smtClean="0">
                <a:latin typeface="Times New Roman" pitchFamily="18" charset="0"/>
                <a:cs typeface="Times New Roman" pitchFamily="18" charset="0"/>
              </a:rPr>
              <a:t>, </a:t>
            </a:r>
            <a:r>
              <a:rPr lang="en-GB" dirty="0" err="1" smtClean="0">
                <a:latin typeface="Times New Roman" pitchFamily="18" charset="0"/>
                <a:cs typeface="Times New Roman" pitchFamily="18" charset="0"/>
              </a:rPr>
              <a:t>SelectionMode</a:t>
            </a:r>
            <a:r>
              <a:rPr lang="en-GB" dirty="0" smtClean="0">
                <a:latin typeface="Times New Roman" pitchFamily="18" charset="0"/>
                <a:cs typeface="Times New Roman" pitchFamily="18" charset="0"/>
              </a:rPr>
              <a:t>.</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00600"/>
          </a:xfrm>
        </p:spPr>
        <p:txBody>
          <a:bodyPr>
            <a:normAutofit/>
          </a:bodyPr>
          <a:lstStyle/>
          <a:p>
            <a:pPr algn="just"/>
            <a:r>
              <a:rPr lang="en-GB" sz="2000" dirty="0" smtClean="0">
                <a:latin typeface="Times New Roman" pitchFamily="18" charset="0"/>
                <a:cs typeface="Times New Roman" pitchFamily="18" charset="0"/>
              </a:rPr>
              <a:t>MDI (Multiple Document Interface) forms in Visual Basic (VB) allow an application to manage multiple child forms within a single parent form. This interface is useful for applications that need to handle multiple documents or windows simultaneously, such as text editors or spreadsheet programs.</a:t>
            </a:r>
          </a:p>
          <a:p>
            <a:pPr algn="just"/>
            <a:endParaRPr lang="en-GB" sz="2000" dirty="0" smtClean="0">
              <a:latin typeface="Times New Roman" pitchFamily="18" charset="0"/>
              <a:cs typeface="Times New Roman" pitchFamily="18" charset="0"/>
            </a:endParaRPr>
          </a:p>
          <a:p>
            <a:pPr algn="just"/>
            <a:r>
              <a:rPr lang="en-GB" sz="2000" b="1" dirty="0" smtClean="0">
                <a:latin typeface="Times New Roman" pitchFamily="18" charset="0"/>
                <a:cs typeface="Times New Roman" pitchFamily="18" charset="0"/>
              </a:rPr>
              <a:t>Key Concepts of MDI Forms</a:t>
            </a:r>
          </a:p>
          <a:p>
            <a:pPr algn="just"/>
            <a:r>
              <a:rPr lang="en-GB" sz="2000" b="1" dirty="0" smtClean="0">
                <a:latin typeface="Times New Roman" pitchFamily="18" charset="0"/>
                <a:cs typeface="Times New Roman" pitchFamily="18" charset="0"/>
              </a:rPr>
              <a:t>MDI Parent Form</a:t>
            </a:r>
            <a:r>
              <a:rPr lang="en-GB" sz="2000" dirty="0" smtClean="0">
                <a:latin typeface="Times New Roman" pitchFamily="18" charset="0"/>
                <a:cs typeface="Times New Roman" pitchFamily="18" charset="0"/>
              </a:rPr>
              <a:t>: The main form that acts as a container for child forms. It holds the menu bar, toolbars, and other UI elements that are shared among all child forms.</a:t>
            </a:r>
          </a:p>
          <a:p>
            <a:pPr algn="just"/>
            <a:endParaRPr lang="en-GB" sz="2000" dirty="0" smtClean="0">
              <a:latin typeface="Times New Roman" pitchFamily="18" charset="0"/>
              <a:cs typeface="Times New Roman" pitchFamily="18" charset="0"/>
            </a:endParaRPr>
          </a:p>
          <a:p>
            <a:pPr algn="just"/>
            <a:r>
              <a:rPr lang="en-GB" sz="2000" b="1" dirty="0" smtClean="0">
                <a:latin typeface="Times New Roman" pitchFamily="18" charset="0"/>
                <a:cs typeface="Times New Roman" pitchFamily="18" charset="0"/>
              </a:rPr>
              <a:t>MDI Child Form</a:t>
            </a:r>
            <a:r>
              <a:rPr lang="en-GB" sz="2000" dirty="0" smtClean="0">
                <a:latin typeface="Times New Roman" pitchFamily="18" charset="0"/>
                <a:cs typeface="Times New Roman" pitchFamily="18" charset="0"/>
              </a:rPr>
              <a:t>: Forms that reside within the MDI parent form. These child forms can be minimized, maximized, or restored within the parent form</a:t>
            </a:r>
            <a:r>
              <a:rPr lang="en-GB" sz="2200" dirty="0" smtClean="0">
                <a:latin typeface="Times New Roman" pitchFamily="18" charset="0"/>
                <a:cs typeface="Times New Roman" pitchFamily="18" charset="0"/>
              </a:rPr>
              <a:t>.</a:t>
            </a:r>
          </a:p>
          <a:p>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17</a:t>
            </a:fld>
            <a:endParaRPr lang="en-US" dirty="0"/>
          </a:p>
        </p:txBody>
      </p:sp>
      <p:sp>
        <p:nvSpPr>
          <p:cNvPr id="6" name="Title 1"/>
          <p:cNvSpPr txBox="1">
            <a:spLocks/>
          </p:cNvSpPr>
          <p:nvPr/>
        </p:nvSpPr>
        <p:spPr>
          <a:xfrm>
            <a:off x="228600" y="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none" strike="noStrike" kern="1200" cap="none" spc="0" normalizeH="0" baseline="0" noProof="0" smtClean="0">
                <a:ln>
                  <a:noFill/>
                </a:ln>
                <a:solidFill>
                  <a:schemeClr val="tx1"/>
                </a:solidFill>
                <a:effectLst/>
                <a:uLnTx/>
                <a:uFillTx/>
                <a:latin typeface="Times New Roman" pitchFamily="18" charset="0"/>
                <a:ea typeface="+mj-ea"/>
                <a:cs typeface="Times New Roman" pitchFamily="18" charset="0"/>
              </a:rPr>
              <a:t>MDI Forms</a:t>
            </a:r>
            <a:endParaRPr kumimoji="0" lang="en-US" sz="4000" b="1" i="0" u="none" strike="noStrike" kern="1200" cap="none" spc="0" normalizeH="0" baseline="0" noProof="0" dirty="0">
              <a:ln>
                <a:noFill/>
              </a:ln>
              <a:solidFill>
                <a:schemeClr val="tx1"/>
              </a:solidFill>
              <a:effectLst/>
              <a:uLnTx/>
              <a:uFillTx/>
              <a:latin typeface="+mj-lt"/>
              <a:ea typeface="+mj-ea"/>
              <a:cs typeface="+mj-cs"/>
            </a:endParaRPr>
          </a:p>
        </p:txBody>
      </p:sp>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latin typeface="Times New Roman" pitchFamily="18" charset="0"/>
                <a:cs typeface="Times New Roman" pitchFamily="18" charset="0"/>
              </a:rPr>
              <a:t>Creating MDI Forms</a:t>
            </a:r>
            <a:endParaRPr lang="en-US" sz="4000" b="1" dirty="0"/>
          </a:p>
        </p:txBody>
      </p:sp>
      <p:sp>
        <p:nvSpPr>
          <p:cNvPr id="3" name="Content Placeholder 2"/>
          <p:cNvSpPr>
            <a:spLocks noGrp="1"/>
          </p:cNvSpPr>
          <p:nvPr>
            <p:ph idx="1"/>
          </p:nvPr>
        </p:nvSpPr>
        <p:spPr>
          <a:xfrm>
            <a:off x="228600" y="896820"/>
            <a:ext cx="8686800" cy="5580180"/>
          </a:xfrm>
        </p:spPr>
        <p:txBody>
          <a:bodyPr>
            <a:normAutofit fontScale="25000" lnSpcReduction="20000"/>
          </a:bodyPr>
          <a:lstStyle/>
          <a:p>
            <a:pPr>
              <a:buNone/>
            </a:pPr>
            <a:r>
              <a:rPr lang="en-GB" sz="4300" dirty="0" smtClean="0">
                <a:latin typeface="Times New Roman" pitchFamily="18" charset="0"/>
                <a:cs typeface="Times New Roman" pitchFamily="18" charset="0"/>
              </a:rPr>
              <a:t>1. </a:t>
            </a:r>
            <a:r>
              <a:rPr lang="en-GB" sz="8000" dirty="0" smtClean="0">
                <a:latin typeface="Times New Roman" pitchFamily="18" charset="0"/>
                <a:cs typeface="Times New Roman" pitchFamily="18" charset="0"/>
              </a:rPr>
              <a:t>Start a new project by selecting file-&gt;new project. Select standard EXE as the project type if you have the project wizard enabled.</a:t>
            </a:r>
          </a:p>
          <a:p>
            <a:pPr>
              <a:buNone/>
            </a:pPr>
            <a:endParaRPr lang="en-GB" sz="8000"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2. You will already a have a form in the project. Set its name property to </a:t>
            </a:r>
            <a:r>
              <a:rPr lang="en-GB" sz="8000" dirty="0" err="1" smtClean="0">
                <a:latin typeface="Times New Roman" pitchFamily="18" charset="0"/>
                <a:cs typeface="Times New Roman" pitchFamily="18" charset="0"/>
              </a:rPr>
              <a:t>formchild</a:t>
            </a:r>
            <a:r>
              <a:rPr lang="en-GB" sz="8000" dirty="0" smtClean="0">
                <a:latin typeface="Times New Roman" pitchFamily="18" charset="0"/>
                <a:cs typeface="Times New Roman" pitchFamily="18" charset="0"/>
              </a:rPr>
              <a:t> and its caption property to MDI child.</a:t>
            </a:r>
          </a:p>
          <a:p>
            <a:pPr>
              <a:buNone/>
            </a:pPr>
            <a:endParaRPr lang="en-GB" sz="8000"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3. To create the MDI parent form, right click the forms folder in the project Explore and select add -&gt;MDI form. If the form wizard appears, select MDI form.</a:t>
            </a:r>
          </a:p>
          <a:p>
            <a:pPr>
              <a:buNone/>
            </a:pPr>
            <a:endParaRPr lang="en-GB" sz="8000"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4. Set the name property to </a:t>
            </a:r>
            <a:r>
              <a:rPr lang="en-GB" sz="8000" dirty="0" err="1" smtClean="0">
                <a:latin typeface="Times New Roman" pitchFamily="18" charset="0"/>
                <a:cs typeface="Times New Roman" pitchFamily="18" charset="0"/>
              </a:rPr>
              <a:t>formMDI</a:t>
            </a:r>
            <a:r>
              <a:rPr lang="en-GB" sz="8000" dirty="0" smtClean="0">
                <a:latin typeface="Times New Roman" pitchFamily="18" charset="0"/>
                <a:cs typeface="Times New Roman" pitchFamily="18" charset="0"/>
              </a:rPr>
              <a:t> and the caption property to MDI parent to MDI parent.</a:t>
            </a:r>
          </a:p>
          <a:p>
            <a:pPr>
              <a:buNone/>
            </a:pPr>
            <a:endParaRPr lang="en-GB" sz="8000"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5.  Right click project1 in the project Explorer and select project1 properties from the top-up menu. Set the </a:t>
            </a:r>
            <a:r>
              <a:rPr lang="en-GB" sz="8000" dirty="0" err="1" smtClean="0">
                <a:latin typeface="Times New Roman" pitchFamily="18" charset="0"/>
                <a:cs typeface="Times New Roman" pitchFamily="18" charset="0"/>
              </a:rPr>
              <a:t>startup</a:t>
            </a:r>
            <a:r>
              <a:rPr lang="en-GB" sz="8000" dirty="0" smtClean="0">
                <a:latin typeface="Times New Roman" pitchFamily="18" charset="0"/>
                <a:cs typeface="Times New Roman" pitchFamily="18" charset="0"/>
              </a:rPr>
              <a:t> object list to form MDI. If you omit this, the application will start with the child form showing.</a:t>
            </a:r>
          </a:p>
          <a:p>
            <a:pPr>
              <a:buNone/>
            </a:pPr>
            <a:endParaRPr lang="en-GB" sz="8000" dirty="0" smtClean="0">
              <a:latin typeface="Times New Roman" pitchFamily="18" charset="0"/>
              <a:cs typeface="Times New Roman" pitchFamily="18" charset="0"/>
            </a:endParaRPr>
          </a:p>
          <a:p>
            <a:pPr>
              <a:buNone/>
            </a:pPr>
            <a:r>
              <a:rPr lang="en-GB" sz="8000" dirty="0" smtClean="0">
                <a:latin typeface="Times New Roman" pitchFamily="18" charset="0"/>
                <a:cs typeface="Times New Roman" pitchFamily="18" charset="0"/>
              </a:rPr>
              <a:t>6. Select form child from the project Explorer. Set the form’s MDI child property to true. This will case this form, which is the child, to rest inside of the MDI parent container.</a:t>
            </a:r>
          </a:p>
          <a:p>
            <a:pPr>
              <a:buNone/>
            </a:pPr>
            <a:endParaRPr lang="en-GB" sz="8000" dirty="0" smtClean="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18</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914400"/>
          </a:xfrm>
        </p:spPr>
        <p:txBody>
          <a:bodyPr>
            <a:normAutofit/>
          </a:bodyPr>
          <a:lstStyle/>
          <a:p>
            <a:r>
              <a:rPr lang="en-US" sz="4000" b="1" dirty="0" smtClean="0">
                <a:latin typeface="Times New Roman" pitchFamily="18" charset="0"/>
                <a:cs typeface="Times New Roman" pitchFamily="18" charset="0"/>
              </a:rPr>
              <a:t>Creating MDI Forms</a:t>
            </a:r>
            <a:endParaRPr lang="en-US" sz="4000" b="1" dirty="0"/>
          </a:p>
        </p:txBody>
      </p:sp>
      <p:sp>
        <p:nvSpPr>
          <p:cNvPr id="3" name="Content Placeholder 2"/>
          <p:cNvSpPr>
            <a:spLocks noGrp="1"/>
          </p:cNvSpPr>
          <p:nvPr>
            <p:ph idx="1"/>
          </p:nvPr>
        </p:nvSpPr>
        <p:spPr>
          <a:xfrm>
            <a:off x="381000" y="914400"/>
            <a:ext cx="8229600" cy="5562600"/>
          </a:xfrm>
        </p:spPr>
        <p:txBody>
          <a:bodyPr>
            <a:normAutofit fontScale="55000" lnSpcReduction="20000"/>
          </a:bodyPr>
          <a:lstStyle/>
          <a:p>
            <a:pPr>
              <a:buNone/>
            </a:pPr>
            <a:r>
              <a:rPr lang="en-GB" sz="3600" dirty="0" smtClean="0">
                <a:latin typeface="Times New Roman" pitchFamily="18" charset="0"/>
                <a:cs typeface="Times New Roman" pitchFamily="18" charset="0"/>
              </a:rPr>
              <a:t>7. Select form MDI the project Explorer.</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8. Start the menu designer by selecting tools-&gt;Menu Editor. You will see a window like the one in</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9. Type &amp; file in the caption field.</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10. in the name field, type </a:t>
            </a:r>
            <a:r>
              <a:rPr lang="en-GB" sz="3600" dirty="0" err="1" smtClean="0">
                <a:latin typeface="Times New Roman" pitchFamily="18" charset="0"/>
                <a:cs typeface="Times New Roman" pitchFamily="18" charset="0"/>
              </a:rPr>
              <a:t>menufile</a:t>
            </a:r>
            <a:r>
              <a:rPr lang="en-GB" sz="3600" dirty="0" smtClean="0">
                <a:latin typeface="Times New Roman" pitchFamily="18" charset="0"/>
                <a:cs typeface="Times New Roman" pitchFamily="18" charset="0"/>
              </a:rPr>
              <a:t>.</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11. Click the next button.</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12. Click the arrow right button.</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13. Enter &amp; new in the caption field.</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14. in the name field, type </a:t>
            </a:r>
            <a:r>
              <a:rPr lang="en-GB" sz="3600" dirty="0" err="1" smtClean="0">
                <a:latin typeface="Times New Roman" pitchFamily="18" charset="0"/>
                <a:cs typeface="Times New Roman" pitchFamily="18" charset="0"/>
              </a:rPr>
              <a:t>menunew</a:t>
            </a:r>
            <a:r>
              <a:rPr lang="en-GB" sz="3600" dirty="0" smtClean="0">
                <a:latin typeface="Times New Roman" pitchFamily="18" charset="0"/>
                <a:cs typeface="Times New Roman" pitchFamily="18" charset="0"/>
              </a:rPr>
              <a:t>.</a:t>
            </a:r>
          </a:p>
          <a:p>
            <a:pPr>
              <a:buNone/>
            </a:pPr>
            <a:endParaRPr lang="en-GB" sz="3600" dirty="0" smtClean="0">
              <a:latin typeface="Times New Roman" pitchFamily="18" charset="0"/>
              <a:cs typeface="Times New Roman" pitchFamily="18" charset="0"/>
            </a:endParaRPr>
          </a:p>
          <a:p>
            <a:pPr>
              <a:buNone/>
            </a:pPr>
            <a:r>
              <a:rPr lang="en-GB" sz="3600" dirty="0" smtClean="0">
                <a:latin typeface="Times New Roman" pitchFamily="18" charset="0"/>
                <a:cs typeface="Times New Roman" pitchFamily="18" charset="0"/>
              </a:rPr>
              <a:t>15. Click the ok button to close the Menu Editor.</a:t>
            </a:r>
          </a:p>
          <a:p>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19</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276950" y="1"/>
            <a:ext cx="7886700" cy="1325563"/>
          </a:xfrm>
        </p:spPr>
        <p:txBody>
          <a:bodyPr>
            <a:normAutofit/>
          </a:bodyPr>
          <a:lstStyle/>
          <a:p>
            <a:r>
              <a:rPr lang="en-IN" sz="4000" b="1" dirty="0">
                <a:latin typeface="Times New Roman" pitchFamily="18" charset="0"/>
                <a:cs typeface="Times New Roman" pitchFamily="18" charset="0"/>
              </a:rPr>
              <a:t>COURSE OBJECTIVES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p:txBody>
          <a:bodyPr>
            <a:normAutofit/>
          </a:bodyPr>
          <a:lstStyle/>
          <a:p>
            <a:pPr algn="just">
              <a:lnSpc>
                <a:spcPct val="150000"/>
              </a:lnSpc>
              <a:buNone/>
            </a:pPr>
            <a:r>
              <a:rPr lang="en-US" sz="4800" dirty="0">
                <a:solidFill>
                  <a:srgbClr val="000000"/>
                </a:solidFill>
                <a:latin typeface="Times New Roman" pitchFamily="18" charset="0"/>
              </a:rPr>
              <a:t>	</a:t>
            </a:r>
            <a:r>
              <a:rPr lang="en-US" dirty="0"/>
              <a:t> </a:t>
            </a:r>
            <a:r>
              <a:rPr lang="en-US" sz="2800" dirty="0">
                <a:latin typeface="Times New Roman" pitchFamily="18" charset="0"/>
                <a:cs typeface="Times New Roman" pitchFamily="18" charset="0"/>
              </a:rPr>
              <a:t>To familiarize with Front-end concept for developing various IT Applications Project.</a:t>
            </a:r>
            <a:endParaRPr lang="en-US" sz="4400" dirty="0">
              <a:solidFill>
                <a:srgbClr val="FF0000"/>
              </a:solidFill>
              <a:latin typeface="Times New Roman" pitchFamily="18" charset="0"/>
              <a:cs typeface="Times New Roman" pitchFamily="18" charset="0"/>
            </a:endParaRPr>
          </a:p>
          <a:p>
            <a:endParaRPr lang="en-IN" sz="4800" dirty="0">
              <a:latin typeface="Times New Roman" pitchFamily="18" charset="0"/>
            </a:endParaRPr>
          </a:p>
        </p:txBody>
      </p:sp>
      <p:sp>
        <p:nvSpPr>
          <p:cNvPr id="7"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smtClean="0"/>
              <a:t>BBA306 computer Application</a:t>
            </a:r>
            <a:endParaRPr lang="en-IN" sz="1100" dirty="0"/>
          </a:p>
        </p:txBody>
      </p:sp>
      <p:pic>
        <p:nvPicPr>
          <p:cNvPr id="8" name="Picture 7"/>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9" name="Slide Number Placeholder 8"/>
          <p:cNvSpPr>
            <a:spLocks noGrp="1"/>
          </p:cNvSpPr>
          <p:nvPr>
            <p:ph type="sldNum" sz="quarter" idx="12"/>
          </p:nvPr>
        </p:nvSpPr>
        <p:spPr/>
        <p:txBody>
          <a:bodyPr/>
          <a:lstStyle/>
          <a:p>
            <a:fld id="{6D4C96DF-A1DA-41D6-A58E-0581440BF38D}" type="slidenum">
              <a:rPr lang="en-US" smtClean="0"/>
              <a:pPr/>
              <a:t>2</a:t>
            </a:fld>
            <a:endParaRPr lang="en-US" dirty="0"/>
          </a:p>
        </p:txBody>
      </p:sp>
    </p:spTree>
    <p:extLst>
      <p:ext uri="{BB962C8B-B14F-4D97-AF65-F5344CB8AC3E}">
        <p14:creationId xmlns:p14="http://schemas.microsoft.com/office/powerpoint/2010/main" xmlns="" val="38684832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762000"/>
          </a:xfrm>
        </p:spPr>
        <p:txBody>
          <a:bodyPr>
            <a:normAutofit/>
          </a:bodyPr>
          <a:lstStyle/>
          <a:p>
            <a:r>
              <a:rPr lang="en-US" sz="4000" b="1" dirty="0" smtClean="0">
                <a:latin typeface="Times New Roman" pitchFamily="18" charset="0"/>
                <a:cs typeface="Times New Roman" pitchFamily="18" charset="0"/>
              </a:rPr>
              <a:t>Creating MDI Forms</a:t>
            </a:r>
            <a:endParaRPr lang="en-US" sz="4000" b="1" dirty="0"/>
          </a:p>
        </p:txBody>
      </p:sp>
      <p:sp>
        <p:nvSpPr>
          <p:cNvPr id="3" name="Content Placeholder 2"/>
          <p:cNvSpPr>
            <a:spLocks noGrp="1"/>
          </p:cNvSpPr>
          <p:nvPr>
            <p:ph idx="1"/>
          </p:nvPr>
        </p:nvSpPr>
        <p:spPr>
          <a:xfrm>
            <a:off x="232112" y="965976"/>
            <a:ext cx="8229600" cy="5282424"/>
          </a:xfrm>
        </p:spPr>
        <p:txBody>
          <a:bodyPr>
            <a:normAutofit fontScale="47500" lnSpcReduction="20000"/>
          </a:bodyPr>
          <a:lstStyle/>
          <a:p>
            <a:pPr>
              <a:buNone/>
            </a:pPr>
            <a:r>
              <a:rPr lang="en-GB" sz="4200" dirty="0" smtClean="0">
                <a:latin typeface="Times New Roman" pitchFamily="18" charset="0"/>
                <a:cs typeface="Times New Roman" pitchFamily="18" charset="0"/>
              </a:rPr>
              <a:t>16. The form MDI from should now have a file menu on it. Select file -&gt;New from the MDI menu. this will open up the window.</a:t>
            </a:r>
          </a:p>
          <a:p>
            <a:pPr>
              <a:buNone/>
            </a:pPr>
            <a:endParaRPr lang="en-GB" sz="4200" dirty="0" smtClean="0">
              <a:latin typeface="Times New Roman" pitchFamily="18" charset="0"/>
              <a:cs typeface="Times New Roman" pitchFamily="18" charset="0"/>
            </a:endParaRPr>
          </a:p>
          <a:p>
            <a:pPr>
              <a:buNone/>
            </a:pPr>
            <a:r>
              <a:rPr lang="en-GB" sz="4200" dirty="0" smtClean="0">
                <a:latin typeface="Times New Roman" pitchFamily="18" charset="0"/>
                <a:cs typeface="Times New Roman" pitchFamily="18" charset="0"/>
              </a:rPr>
              <a:t>17. In the private sub menu file New-click () event, type the lines of code:</a:t>
            </a:r>
          </a:p>
          <a:p>
            <a:pPr>
              <a:buNone/>
            </a:pPr>
            <a:endParaRPr lang="en-GB" sz="4200" dirty="0" smtClean="0">
              <a:latin typeface="Times New Roman" pitchFamily="18" charset="0"/>
              <a:cs typeface="Times New Roman" pitchFamily="18" charset="0"/>
            </a:endParaRPr>
          </a:p>
          <a:p>
            <a:pPr>
              <a:buNone/>
            </a:pPr>
            <a:r>
              <a:rPr lang="en-GB" sz="4200" dirty="0" smtClean="0">
                <a:latin typeface="Times New Roman" pitchFamily="18" charset="0"/>
                <a:cs typeface="Times New Roman" pitchFamily="18" charset="0"/>
              </a:rPr>
              <a:t>18. Save and Run the project.</a:t>
            </a:r>
          </a:p>
          <a:p>
            <a:pPr>
              <a:buNone/>
            </a:pPr>
            <a:endParaRPr lang="en-GB" sz="4200" dirty="0" smtClean="0">
              <a:latin typeface="Times New Roman" pitchFamily="18" charset="0"/>
              <a:cs typeface="Times New Roman" pitchFamily="18" charset="0"/>
            </a:endParaRPr>
          </a:p>
          <a:p>
            <a:pPr>
              <a:buNone/>
            </a:pPr>
            <a:r>
              <a:rPr lang="en-GB" sz="4200" b="1" dirty="0" smtClean="0">
                <a:latin typeface="Times New Roman" pitchFamily="18" charset="0"/>
                <a:cs typeface="Times New Roman" pitchFamily="18" charset="0"/>
              </a:rPr>
              <a:t>CODING:</a:t>
            </a:r>
            <a:r>
              <a:rPr lang="en-GB" sz="4200" dirty="0" smtClean="0">
                <a:latin typeface="Times New Roman" pitchFamily="18" charset="0"/>
                <a:cs typeface="Times New Roman" pitchFamily="18" charset="0"/>
              </a:rPr>
              <a:t> </a:t>
            </a:r>
          </a:p>
          <a:p>
            <a:pPr>
              <a:buNone/>
            </a:pPr>
            <a:r>
              <a:rPr lang="en-GB" sz="4200" dirty="0" smtClean="0">
                <a:latin typeface="Times New Roman" pitchFamily="18" charset="0"/>
                <a:cs typeface="Times New Roman" pitchFamily="18" charset="0"/>
              </a:rPr>
              <a:t>Private Sub </a:t>
            </a:r>
            <a:r>
              <a:rPr lang="en-GB" sz="4200" dirty="0" err="1" smtClean="0">
                <a:latin typeface="Times New Roman" pitchFamily="18" charset="0"/>
                <a:cs typeface="Times New Roman" pitchFamily="18" charset="0"/>
              </a:rPr>
              <a:t>menunew_Click</a:t>
            </a:r>
            <a:r>
              <a:rPr lang="en-GB" sz="4200" dirty="0" smtClean="0">
                <a:latin typeface="Times New Roman" pitchFamily="18" charset="0"/>
                <a:cs typeface="Times New Roman" pitchFamily="18" charset="0"/>
              </a:rPr>
              <a:t> (Index As Integer)</a:t>
            </a:r>
          </a:p>
          <a:p>
            <a:pPr>
              <a:buNone/>
            </a:pPr>
            <a:r>
              <a:rPr lang="en-GB" sz="4200" dirty="0" smtClean="0">
                <a:latin typeface="Times New Roman" pitchFamily="18" charset="0"/>
                <a:cs typeface="Times New Roman" pitchFamily="18" charset="0"/>
              </a:rPr>
              <a:t>Dim Form As New </a:t>
            </a:r>
            <a:r>
              <a:rPr lang="en-GB" sz="4200" dirty="0" err="1" smtClean="0">
                <a:latin typeface="Times New Roman" pitchFamily="18" charset="0"/>
                <a:cs typeface="Times New Roman" pitchFamily="18" charset="0"/>
              </a:rPr>
              <a:t>formchild</a:t>
            </a:r>
            <a:endParaRPr lang="en-GB" sz="4200" dirty="0" smtClean="0">
              <a:latin typeface="Times New Roman" pitchFamily="18" charset="0"/>
              <a:cs typeface="Times New Roman" pitchFamily="18" charset="0"/>
            </a:endParaRPr>
          </a:p>
          <a:p>
            <a:pPr>
              <a:buNone/>
            </a:pPr>
            <a:r>
              <a:rPr lang="en-GB" sz="4200" dirty="0" err="1" smtClean="0">
                <a:latin typeface="Times New Roman" pitchFamily="18" charset="0"/>
                <a:cs typeface="Times New Roman" pitchFamily="18" charset="0"/>
              </a:rPr>
              <a:t>Form.Show</a:t>
            </a:r>
            <a:endParaRPr lang="en-GB" sz="4200" dirty="0" smtClean="0">
              <a:latin typeface="Times New Roman" pitchFamily="18" charset="0"/>
              <a:cs typeface="Times New Roman" pitchFamily="18" charset="0"/>
            </a:endParaRPr>
          </a:p>
          <a:p>
            <a:pPr>
              <a:buNone/>
            </a:pPr>
            <a:r>
              <a:rPr lang="en-GB" sz="4200" dirty="0" smtClean="0">
                <a:latin typeface="Times New Roman" pitchFamily="18" charset="0"/>
                <a:cs typeface="Times New Roman" pitchFamily="18" charset="0"/>
              </a:rPr>
              <a:t>End Sub</a:t>
            </a:r>
          </a:p>
          <a:p>
            <a:pPr>
              <a:buNone/>
            </a:pPr>
            <a:endParaRPr lang="en-GB" sz="4200" dirty="0" smtClean="0">
              <a:latin typeface="Times New Roman" pitchFamily="18" charset="0"/>
              <a:cs typeface="Times New Roman" pitchFamily="18" charset="0"/>
            </a:endParaRPr>
          </a:p>
          <a:p>
            <a:pPr>
              <a:buNone/>
            </a:pPr>
            <a:endParaRPr lang="en-US" sz="2000" dirty="0" smtClean="0"/>
          </a:p>
          <a:p>
            <a:pPr>
              <a:buNone/>
            </a:pPr>
            <a:endParaRPr lang="en-GB" sz="2400" dirty="0" smtClean="0">
              <a:latin typeface="Times New Roman" pitchFamily="18" charset="0"/>
              <a:cs typeface="Times New Roman" pitchFamily="18" charset="0"/>
            </a:endParaRPr>
          </a:p>
          <a:p>
            <a:pPr>
              <a:buNone/>
            </a:pPr>
            <a:endParaRPr lang="en-GB" sz="2400" dirty="0" smtClean="0">
              <a:latin typeface="Times New Roman" pitchFamily="18" charset="0"/>
              <a:cs typeface="Times New Roman" pitchFamily="18" charset="0"/>
            </a:endParaRPr>
          </a:p>
          <a:p>
            <a:pPr>
              <a:buNone/>
            </a:pPr>
            <a:r>
              <a:rPr lang="en-GB" dirty="0" smtClean="0">
                <a:hlinkClick r:id="rId2" tooltip="Email This"/>
              </a:rPr>
              <a:t/>
            </a:r>
            <a:br>
              <a:rPr lang="en-GB" dirty="0" smtClean="0">
                <a:hlinkClick r:id="rId2" tooltip="Email This"/>
              </a:rPr>
            </a:br>
            <a:endParaRPr lang="en-US" dirty="0"/>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20</a:t>
            </a:fld>
            <a:endParaRPr lang="en-US" dirty="0"/>
          </a:p>
        </p:txBody>
      </p:sp>
      <p:pic>
        <p:nvPicPr>
          <p:cNvPr id="6" name="Picture 5"/>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pic>
        <p:nvPicPr>
          <p:cNvPr id="1028" name="Picture 4" descr="C:\Users\Anupa\Downloads\MDIForm1.jpg"/>
          <p:cNvPicPr>
            <a:picLocks noChangeAspect="1" noChangeArrowheads="1"/>
          </p:cNvPicPr>
          <p:nvPr/>
        </p:nvPicPr>
        <p:blipFill>
          <a:blip r:embed="rId4" cstate="print"/>
          <a:srcRect/>
          <a:stretch>
            <a:fillRect/>
          </a:stretch>
        </p:blipFill>
        <p:spPr bwMode="auto">
          <a:xfrm>
            <a:off x="3581400" y="3886200"/>
            <a:ext cx="5162550" cy="24384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028950" y="6336666"/>
            <a:ext cx="3086100" cy="365125"/>
          </a:xfrm>
        </p:spPr>
        <p:txBody>
          <a:bodyPr/>
          <a:lstStyle/>
          <a:p>
            <a:r>
              <a:rPr lang="en-IN" dirty="0" smtClean="0"/>
              <a:t>BBA306 computer Application</a:t>
            </a:r>
            <a:endParaRPr lang="en-IN" dirty="0"/>
          </a:p>
        </p:txBody>
      </p:sp>
      <p:sp>
        <p:nvSpPr>
          <p:cNvPr id="3" name="Slide Number Placeholder 2"/>
          <p:cNvSpPr>
            <a:spLocks noGrp="1"/>
          </p:cNvSpPr>
          <p:nvPr>
            <p:ph type="sldNum" sz="quarter" idx="12"/>
          </p:nvPr>
        </p:nvSpPr>
        <p:spPr/>
        <p:txBody>
          <a:bodyPr/>
          <a:lstStyle/>
          <a:p>
            <a:fld id="{3D79315D-5BB1-406B-A004-7D2D6B4489D3}" type="slidenum">
              <a:rPr lang="en-IN" smtClean="0"/>
              <a:pPr/>
              <a:t>21</a:t>
            </a:fld>
            <a:endParaRPr lang="en-IN"/>
          </a:p>
        </p:txBody>
      </p:sp>
      <p:sp>
        <p:nvSpPr>
          <p:cNvPr id="9" name="Footer Placeholder 3">
            <a:extLst>
              <a:ext uri="{FF2B5EF4-FFF2-40B4-BE49-F238E27FC236}">
                <a16:creationId xmlns="" xmlns:a16="http://schemas.microsoft.com/office/drawing/2014/main" id="{1A2F5DC3-2205-479C-97C4-2BFC13CABB23}"/>
              </a:ext>
            </a:extLst>
          </p:cNvPr>
          <p:cNvSpPr txBox="1">
            <a:spLocks/>
          </p:cNvSpPr>
          <p:nvPr/>
        </p:nvSpPr>
        <p:spPr>
          <a:xfrm>
            <a:off x="3028950" y="6356351"/>
            <a:ext cx="3086100" cy="640351"/>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7" name="TextBox 6">
            <a:extLst>
              <a:ext uri="{FF2B5EF4-FFF2-40B4-BE49-F238E27FC236}">
                <a16:creationId xmlns="" xmlns:a16="http://schemas.microsoft.com/office/drawing/2014/main" id="{2EB6D446-50E3-4836-9E56-33B530EE0A27}"/>
              </a:ext>
            </a:extLst>
          </p:cNvPr>
          <p:cNvSpPr txBox="1"/>
          <p:nvPr/>
        </p:nvSpPr>
        <p:spPr>
          <a:xfrm>
            <a:off x="570216" y="617788"/>
            <a:ext cx="7945134" cy="5632311"/>
          </a:xfrm>
          <a:prstGeom prst="rect">
            <a:avLst/>
          </a:prstGeom>
          <a:noFill/>
        </p:spPr>
        <p:txBody>
          <a:bodyPr wrap="square">
            <a:spAutoFit/>
          </a:bodyPr>
          <a:lstStyle/>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285750" marR="0" indent="-285750" algn="just">
              <a:spcBef>
                <a:spcPts val="0"/>
              </a:spcBef>
              <a:spcAft>
                <a:spcPts val="0"/>
              </a:spcAft>
              <a:buFont typeface="Arial" panose="020B0604020202020204" pitchFamily="34" charset="0"/>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effectLst/>
                <a:latin typeface="Times New Roman" pitchFamily="18" charset="0"/>
                <a:ea typeface="Times New Roman" panose="02020603050405020304" pitchFamily="18" charset="0"/>
                <a:cs typeface="Times New Roman" pitchFamily="18" charset="0"/>
              </a:rPr>
              <a:t>Windows applications provide groups of related commands in Menus. These commands depends on the application, but some-such as Open and Save are frequently found in applications. Menus are intrinsic controls, and as such they deserve a place in this chapter. On the other hand, menus behave differently from other controls. For example, you don't drop menu items on a form from the Toolbox; rather, you design them in the Menu Editor window, as you can see in the figure below. You invoke this tool from the Menu Editor button on the standard toolbar or by pressing the </a:t>
            </a:r>
            <a:r>
              <a:rPr lang="en-US" sz="2000" dirty="0" err="1">
                <a:solidFill>
                  <a:srgbClr val="000000"/>
                </a:solidFill>
                <a:effectLst/>
                <a:latin typeface="Times New Roman" pitchFamily="18" charset="0"/>
                <a:ea typeface="Times New Roman" panose="02020603050405020304" pitchFamily="18" charset="0"/>
                <a:cs typeface="Times New Roman" pitchFamily="18" charset="0"/>
              </a:rPr>
              <a:t>Ctrl+E</a:t>
            </a:r>
            <a:r>
              <a:rPr lang="en-US" sz="2000" dirty="0">
                <a:solidFill>
                  <a:srgbClr val="000000"/>
                </a:solidFill>
                <a:effectLst/>
                <a:latin typeface="Times New Roman" pitchFamily="18" charset="0"/>
                <a:ea typeface="Times New Roman" panose="02020603050405020304" pitchFamily="18" charset="0"/>
                <a:cs typeface="Times New Roman" pitchFamily="18" charset="0"/>
              </a:rPr>
              <a:t> shortcut key. There's also a Menu Editor command in the Tools menu, but you probably won't use it often.</a:t>
            </a:r>
          </a:p>
          <a:p>
            <a:pPr marR="0" algn="just">
              <a:spcBef>
                <a:spcPts val="0"/>
              </a:spcBef>
              <a:spcAft>
                <a:spcPts val="0"/>
              </a:spcAft>
            </a:pPr>
            <a:endParaRPr lang="en-US" sz="2000" dirty="0">
              <a:effectLst/>
              <a:latin typeface="Times New Roman" pitchFamily="18" charset="0"/>
              <a:ea typeface="Times New Roman" panose="02020603050405020304" pitchFamily="18" charset="0"/>
              <a:cs typeface="Times New Roman" pitchFamily="18" charset="0"/>
            </a:endParaRPr>
          </a:p>
          <a:p>
            <a:pPr marL="285750" indent="-285750" algn="just">
              <a:buFont typeface="Arial" panose="020B0604020202020204" pitchFamily="34" charset="0"/>
              <a:buChar char="•"/>
            </a:pPr>
            <a:r>
              <a:rPr lang="en-US" sz="2000" dirty="0">
                <a:effectLst/>
                <a:latin typeface="Times New Roman" pitchFamily="18" charset="0"/>
                <a:ea typeface="Calibri" panose="020F0502020204030204" pitchFamily="34" charset="0"/>
                <a:cs typeface="Times New Roman" pitchFamily="18" charset="0"/>
              </a:rPr>
              <a:t>Visual Basic provides an easy way to create menus with the modal Menu Editor dialog. The below dialog is displayed when the Menu Editor is selected in the Tool Menu. The Menu Editor command is grayed unless the form is visible. And also you can display the Menu Editor window by right clicking on the Form and selecting Menu Editor.</a:t>
            </a:r>
            <a:endParaRPr lang="en-US" sz="2000" dirty="0">
              <a:latin typeface="Times New Roman" pitchFamily="18" charset="0"/>
              <a:cs typeface="Times New Roman" pitchFamily="18" charset="0"/>
            </a:endParaRP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8" name="Rectangle 7"/>
          <p:cNvSpPr/>
          <p:nvPr/>
        </p:nvSpPr>
        <p:spPr>
          <a:xfrm>
            <a:off x="731516" y="262596"/>
            <a:ext cx="6173485" cy="646331"/>
          </a:xfrm>
          <a:prstGeom prst="rect">
            <a:avLst/>
          </a:prstGeom>
        </p:spPr>
        <p:txBody>
          <a:bodyPr wrap="none">
            <a:spAutoFit/>
          </a:bodyPr>
          <a:lstStyle/>
          <a:p>
            <a:pPr>
              <a:spcBef>
                <a:spcPts val="2400"/>
              </a:spcBef>
            </a:pPr>
            <a:r>
              <a:rPr lang="en-US" sz="3600" b="1"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Working With Menus In VB 6</a:t>
            </a:r>
            <a:endParaRPr lang="en-US" sz="40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20981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B87EA425-0135-4F6E-97C6-45086494DD08}"/>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A6DC87EB-FACB-4F9D-9874-66AF5A351FCB}"/>
              </a:ext>
            </a:extLst>
          </p:cNvPr>
          <p:cNvSpPr>
            <a:spLocks noGrp="1"/>
          </p:cNvSpPr>
          <p:nvPr>
            <p:ph type="sldNum" sz="quarter" idx="12"/>
          </p:nvPr>
        </p:nvSpPr>
        <p:spPr/>
        <p:txBody>
          <a:bodyPr/>
          <a:lstStyle/>
          <a:p>
            <a:fld id="{3D79315D-5BB1-406B-A004-7D2D6B4489D3}" type="slidenum">
              <a:rPr lang="en-IN" smtClean="0"/>
              <a:pPr/>
              <a:t>22</a:t>
            </a:fld>
            <a:endParaRPr lang="en-IN"/>
          </a:p>
        </p:txBody>
      </p:sp>
      <p:sp>
        <p:nvSpPr>
          <p:cNvPr id="6" name="TextBox 5">
            <a:extLst>
              <a:ext uri="{FF2B5EF4-FFF2-40B4-BE49-F238E27FC236}">
                <a16:creationId xmlns="" xmlns:a16="http://schemas.microsoft.com/office/drawing/2014/main" id="{4AB5D1F7-374F-48B3-8953-E86648CF389B}"/>
              </a:ext>
            </a:extLst>
          </p:cNvPr>
          <p:cNvSpPr txBox="1"/>
          <p:nvPr/>
        </p:nvSpPr>
        <p:spPr>
          <a:xfrm>
            <a:off x="164120" y="228600"/>
            <a:ext cx="7162800" cy="646331"/>
          </a:xfrm>
          <a:prstGeom prst="rect">
            <a:avLst/>
          </a:prstGeom>
          <a:noFill/>
        </p:spPr>
        <p:txBody>
          <a:bodyPr wrap="square">
            <a:spAutoFit/>
          </a:bodyPr>
          <a:lstStyle/>
          <a:p>
            <a:pPr marL="0" marR="0"/>
            <a:r>
              <a:rPr lang="en-US" sz="3600" b="1" dirty="0">
                <a:solidFill>
                  <a:srgbClr val="000000"/>
                </a:solidFill>
                <a:effectLst/>
                <a:latin typeface="Times New Roman" panose="02020603050405020304" pitchFamily="18" charset="0"/>
                <a:ea typeface="Times New Roman" panose="02020603050405020304" pitchFamily="18" charset="0"/>
              </a:rPr>
              <a:t>An expanded Menu Editor </a:t>
            </a:r>
            <a:r>
              <a:rPr lang="en-US" sz="3600" b="1" dirty="0" smtClean="0">
                <a:solidFill>
                  <a:srgbClr val="000000"/>
                </a:solidFill>
                <a:effectLst/>
                <a:latin typeface="Times New Roman" panose="02020603050405020304" pitchFamily="18" charset="0"/>
                <a:ea typeface="Times New Roman" panose="02020603050405020304" pitchFamily="18" charset="0"/>
              </a:rPr>
              <a:t>window</a:t>
            </a:r>
            <a:endParaRPr lang="en-US" sz="36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 xmlns:a16="http://schemas.microsoft.com/office/drawing/2014/main" id="{B7BFA7F1-5A2C-4D3D-80BB-CCEBA6BF814B}"/>
              </a:ext>
            </a:extLst>
          </p:cNvPr>
          <p:cNvPicPr>
            <a:picLocks noChangeAspect="1"/>
          </p:cNvPicPr>
          <p:nvPr/>
        </p:nvPicPr>
        <p:blipFill>
          <a:blip r:embed="rId2" cstate="print"/>
          <a:stretch>
            <a:fillRect/>
          </a:stretch>
        </p:blipFill>
        <p:spPr>
          <a:xfrm>
            <a:off x="1422130" y="1446636"/>
            <a:ext cx="4692920" cy="4820292"/>
          </a:xfrm>
          <a:prstGeom prst="rect">
            <a:avLst/>
          </a:prstGeom>
        </p:spPr>
      </p:pic>
      <p:pic>
        <p:nvPicPr>
          <p:cNvPr id="7" name="Picture 6"/>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 xmlns:p14="http://schemas.microsoft.com/office/powerpoint/2010/main" val="1201444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1DD04180-5B0D-4A3A-81F1-7527DCC7FC44}"/>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67674422-AECA-4E8A-BAAB-0B3542FD1F23}"/>
              </a:ext>
            </a:extLst>
          </p:cNvPr>
          <p:cNvSpPr>
            <a:spLocks noGrp="1"/>
          </p:cNvSpPr>
          <p:nvPr>
            <p:ph type="sldNum" sz="quarter" idx="12"/>
          </p:nvPr>
        </p:nvSpPr>
        <p:spPr/>
        <p:txBody>
          <a:bodyPr/>
          <a:lstStyle/>
          <a:p>
            <a:fld id="{3D79315D-5BB1-406B-A004-7D2D6B4489D3}" type="slidenum">
              <a:rPr lang="en-IN" smtClean="0"/>
              <a:pPr/>
              <a:t>23</a:t>
            </a:fld>
            <a:endParaRPr lang="en-IN"/>
          </a:p>
        </p:txBody>
      </p:sp>
      <p:pic>
        <p:nvPicPr>
          <p:cNvPr id="5" name="Picture 4" descr="An expanded menu">
            <a:extLst>
              <a:ext uri="{FF2B5EF4-FFF2-40B4-BE49-F238E27FC236}">
                <a16:creationId xmlns="" xmlns:a16="http://schemas.microsoft.com/office/drawing/2014/main" id="{CA12EB6E-2E0A-4825-9F65-305E8A6BF651}"/>
              </a:ext>
            </a:extLst>
          </p:cNvPr>
          <p:cNvPicPr/>
          <p:nvPr/>
        </p:nvPicPr>
        <p:blipFill>
          <a:blip r:embed="rId2" cstate="print"/>
          <a:srcRect/>
          <a:stretch>
            <a:fillRect/>
          </a:stretch>
        </p:blipFill>
        <p:spPr bwMode="auto">
          <a:xfrm>
            <a:off x="1562876" y="1371600"/>
            <a:ext cx="6438124" cy="4267200"/>
          </a:xfrm>
          <a:prstGeom prst="rect">
            <a:avLst/>
          </a:prstGeom>
          <a:noFill/>
          <a:ln w="9525">
            <a:noFill/>
            <a:miter lim="800000"/>
            <a:headEnd/>
            <a:tailEnd/>
          </a:ln>
        </p:spPr>
      </p:pic>
      <p:pic>
        <p:nvPicPr>
          <p:cNvPr id="6" name="Picture 5"/>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8" name="TextBox 7">
            <a:extLst>
              <a:ext uri="{FF2B5EF4-FFF2-40B4-BE49-F238E27FC236}">
                <a16:creationId xmlns="" xmlns:a16="http://schemas.microsoft.com/office/drawing/2014/main" id="{4AB5D1F7-374F-48B3-8953-E86648CF389B}"/>
              </a:ext>
            </a:extLst>
          </p:cNvPr>
          <p:cNvSpPr txBox="1"/>
          <p:nvPr/>
        </p:nvSpPr>
        <p:spPr>
          <a:xfrm>
            <a:off x="164120" y="228600"/>
            <a:ext cx="7162800" cy="646331"/>
          </a:xfrm>
          <a:prstGeom prst="rect">
            <a:avLst/>
          </a:prstGeom>
          <a:noFill/>
        </p:spPr>
        <p:txBody>
          <a:bodyPr wrap="square">
            <a:spAutoFit/>
          </a:bodyPr>
          <a:lstStyle/>
          <a:p>
            <a:pPr marL="0" marR="0"/>
            <a:r>
              <a:rPr lang="en-US" sz="3600" b="1" dirty="0">
                <a:solidFill>
                  <a:srgbClr val="000000"/>
                </a:solidFill>
                <a:effectLst/>
                <a:latin typeface="Times New Roman" panose="02020603050405020304" pitchFamily="18" charset="0"/>
                <a:ea typeface="Times New Roman" panose="02020603050405020304" pitchFamily="18" charset="0"/>
              </a:rPr>
              <a:t>An expanded Menu Editor </a:t>
            </a:r>
            <a:r>
              <a:rPr lang="en-US" sz="3600" b="1" dirty="0" smtClean="0">
                <a:solidFill>
                  <a:srgbClr val="000000"/>
                </a:solidFill>
                <a:effectLst/>
                <a:latin typeface="Times New Roman" panose="02020603050405020304" pitchFamily="18" charset="0"/>
                <a:ea typeface="Times New Roman" panose="02020603050405020304" pitchFamily="18" charset="0"/>
              </a:rPr>
              <a:t>window</a:t>
            </a:r>
            <a:endParaRPr lang="en-US"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1929618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60F5F725-14B8-44DB-B456-4A868E5AB5DC}"/>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006B005B-ADB7-4F0C-A16F-A5D2353429BE}"/>
              </a:ext>
            </a:extLst>
          </p:cNvPr>
          <p:cNvSpPr>
            <a:spLocks noGrp="1"/>
          </p:cNvSpPr>
          <p:nvPr>
            <p:ph type="sldNum" sz="quarter" idx="12"/>
          </p:nvPr>
        </p:nvSpPr>
        <p:spPr/>
        <p:txBody>
          <a:bodyPr/>
          <a:lstStyle/>
          <a:p>
            <a:fld id="{3D79315D-5BB1-406B-A004-7D2D6B4489D3}" type="slidenum">
              <a:rPr lang="en-IN" smtClean="0"/>
              <a:pPr/>
              <a:t>24</a:t>
            </a:fld>
            <a:endParaRPr lang="en-IN"/>
          </a:p>
        </p:txBody>
      </p:sp>
      <p:sp>
        <p:nvSpPr>
          <p:cNvPr id="9" name="TextBox 8">
            <a:extLst>
              <a:ext uri="{FF2B5EF4-FFF2-40B4-BE49-F238E27FC236}">
                <a16:creationId xmlns="" xmlns:a16="http://schemas.microsoft.com/office/drawing/2014/main" id="{4F4A7419-7AE2-4FCF-B3C8-047F9206EF1F}"/>
              </a:ext>
            </a:extLst>
          </p:cNvPr>
          <p:cNvSpPr txBox="1"/>
          <p:nvPr/>
        </p:nvSpPr>
        <p:spPr>
          <a:xfrm>
            <a:off x="277402" y="927974"/>
            <a:ext cx="8237948" cy="6463308"/>
          </a:xfrm>
          <a:prstGeom prst="rect">
            <a:avLst/>
          </a:prstGeom>
          <a:noFill/>
        </p:spPr>
        <p:txBody>
          <a:bodyPr wrap="square">
            <a:spAutoFit/>
          </a:bodyPr>
          <a:lstStyle/>
          <a:p>
            <a:pPr marL="0" marR="0" algn="just"/>
            <a:r>
              <a:rPr lang="en-US" sz="2000" dirty="0">
                <a:solidFill>
                  <a:srgbClr val="000000"/>
                </a:solidFill>
                <a:effectLst/>
                <a:latin typeface="Times New Roman" pitchFamily="18" charset="0"/>
                <a:ea typeface="Times New Roman" panose="02020603050405020304" pitchFamily="18" charset="0"/>
                <a:cs typeface="Times New Roman" pitchFamily="18" charset="0"/>
              </a:rPr>
              <a:t>The Menu Editor dialog also provides several Check Boxes to control the appearance of the Menu.</a:t>
            </a:r>
            <a:endParaRPr lang="en-US" sz="2000" dirty="0">
              <a:effectLst/>
              <a:latin typeface="Times New Roman" pitchFamily="18" charset="0"/>
              <a:ea typeface="Times New Roman" panose="02020603050405020304" pitchFamily="18" charset="0"/>
              <a:cs typeface="Times New Roman" pitchFamily="18" charset="0"/>
            </a:endParaRPr>
          </a:p>
          <a:p>
            <a:pPr algn="just"/>
            <a:r>
              <a:rPr lang="en-US" sz="2000" b="1" dirty="0">
                <a:effectLst/>
                <a:latin typeface="Times New Roman" pitchFamily="18" charset="0"/>
                <a:ea typeface="Calibri" panose="020F0502020204030204" pitchFamily="34" charset="0"/>
                <a:cs typeface="Times New Roman" pitchFamily="18" charset="0"/>
              </a:rPr>
              <a:t>Checked</a:t>
            </a:r>
            <a:r>
              <a:rPr lang="en-US" sz="2000" b="1" i="1" dirty="0">
                <a:effectLst/>
                <a:latin typeface="Times New Roman" pitchFamily="18" charset="0"/>
                <a:ea typeface="Calibri" panose="020F0502020204030204" pitchFamily="34" charset="0"/>
                <a:cs typeface="Times New Roman" pitchFamily="18" charset="0"/>
              </a:rPr>
              <a:t> </a:t>
            </a:r>
            <a:r>
              <a:rPr lang="en-US" sz="2000" dirty="0">
                <a:effectLst/>
                <a:latin typeface="Times New Roman" pitchFamily="18" charset="0"/>
                <a:ea typeface="Calibri" panose="020F0502020204030204" pitchFamily="34" charset="0"/>
                <a:cs typeface="Times New Roman" pitchFamily="18" charset="0"/>
              </a:rPr>
              <a:t>: This is unchecked by default and allows the programmer the option of creating a checked menu item( a menu item that act as a toggle and displays a check mark when selected. The following is a Check Menu items.</a:t>
            </a: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marR="0" algn="just"/>
            <a:r>
              <a:rPr lang="en-US" sz="2000" b="1" dirty="0" smtClean="0">
                <a:solidFill>
                  <a:srgbClr val="000000"/>
                </a:solidFill>
                <a:effectLst/>
                <a:latin typeface="Times New Roman" pitchFamily="18" charset="0"/>
                <a:ea typeface="Times New Roman" panose="02020603050405020304" pitchFamily="18" charset="0"/>
                <a:cs typeface="Times New Roman" pitchFamily="18" charset="0"/>
              </a:rPr>
              <a:t>Enabled</a:t>
            </a:r>
            <a:r>
              <a:rPr lang="en-US" sz="2000" dirty="0">
                <a:solidFill>
                  <a:srgbClr val="000000"/>
                </a:solidFill>
                <a:effectLst/>
                <a:latin typeface="Times New Roman" pitchFamily="18" charset="0"/>
                <a:ea typeface="Times New Roman" panose="02020603050405020304" pitchFamily="18" charset="0"/>
                <a:cs typeface="Times New Roman" pitchFamily="18" charset="0"/>
              </a:rPr>
              <a:t> : specifies whether a menu is disabled or not. If you see a disabled command in a menu that means that feature is not available. The Visible checkbox specifies whether the menu is visible or not.</a:t>
            </a:r>
            <a:endParaRPr lang="en-US" sz="2000" dirty="0">
              <a:effectLst/>
              <a:latin typeface="Times New Roman" pitchFamily="18" charset="0"/>
              <a:ea typeface="Times New Roman" panose="02020603050405020304" pitchFamily="18" charset="0"/>
              <a:cs typeface="Times New Roman" pitchFamily="18" charset="0"/>
            </a:endParaRPr>
          </a:p>
          <a:p>
            <a:pPr marL="0" marR="0" algn="just"/>
            <a:r>
              <a:rPr lang="en-US" sz="2000" dirty="0">
                <a:solidFill>
                  <a:srgbClr val="000000"/>
                </a:solidFill>
                <a:effectLst/>
                <a:latin typeface="Times New Roman" pitchFamily="18" charset="0"/>
                <a:ea typeface="Times New Roman" panose="02020603050405020304" pitchFamily="18" charset="0"/>
                <a:cs typeface="Times New Roman" pitchFamily="18" charset="0"/>
              </a:rPr>
              <a:t>To add commands to the Form's menu bar, enter a caption and a name for each command. As soon as you start typing the command's caption, it also appears in a new line in the list at the bottom of the Menu Editor window. To add more commands click Enter and type the Caption and the Name.</a:t>
            </a:r>
            <a:endParaRPr lang="en-US" sz="2000" dirty="0">
              <a:effectLst/>
              <a:latin typeface="Times New Roman" pitchFamily="18" charset="0"/>
              <a:ea typeface="Times New Roman" panose="02020603050405020304" pitchFamily="18" charset="0"/>
              <a:cs typeface="Times New Roman" pitchFamily="18" charset="0"/>
            </a:endParaRPr>
          </a:p>
          <a:p>
            <a:endParaRPr lang="en-US" dirty="0">
              <a:latin typeface="Calibri" panose="020F0502020204030204" pitchFamily="34" charset="0"/>
              <a:cs typeface="Times New Roman" panose="02020603050405020304" pitchFamily="18" charset="0"/>
            </a:endParaRPr>
          </a:p>
          <a:p>
            <a:endParaRPr lang="en-US" dirty="0">
              <a:latin typeface="Calibri" panose="020F0502020204030204" pitchFamily="34" charset="0"/>
              <a:cs typeface="Times New Roman" panose="02020603050405020304" pitchFamily="18" charset="0"/>
            </a:endParaRPr>
          </a:p>
          <a:p>
            <a:endParaRPr lang="en-US" dirty="0"/>
          </a:p>
        </p:txBody>
      </p:sp>
      <p:pic>
        <p:nvPicPr>
          <p:cNvPr id="8" name="Picture 7">
            <a:extLst>
              <a:ext uri="{FF2B5EF4-FFF2-40B4-BE49-F238E27FC236}">
                <a16:creationId xmlns="" xmlns:a16="http://schemas.microsoft.com/office/drawing/2014/main" id="{99B24AF4-8412-4F0F-9144-D8FFC9BC7E87}"/>
              </a:ext>
            </a:extLst>
          </p:cNvPr>
          <p:cNvPicPr/>
          <p:nvPr/>
        </p:nvPicPr>
        <p:blipFill>
          <a:blip r:embed="rId2" cstate="print"/>
          <a:srcRect/>
          <a:stretch>
            <a:fillRect/>
          </a:stretch>
        </p:blipFill>
        <p:spPr bwMode="auto">
          <a:xfrm>
            <a:off x="3203691" y="2525159"/>
            <a:ext cx="1673966" cy="1782166"/>
          </a:xfrm>
          <a:prstGeom prst="rect">
            <a:avLst/>
          </a:prstGeom>
          <a:noFill/>
          <a:ln w="9525">
            <a:noFill/>
            <a:miter lim="800000"/>
            <a:headEnd/>
            <a:tailEnd/>
          </a:ln>
        </p:spPr>
      </p:pic>
      <p:pic>
        <p:nvPicPr>
          <p:cNvPr id="6" name="Picture 5"/>
          <p:cNvPicPr/>
          <p:nvPr/>
        </p:nvPicPr>
        <p:blipFill>
          <a:blip r:embed="rId3"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TextBox 6">
            <a:extLst>
              <a:ext uri="{FF2B5EF4-FFF2-40B4-BE49-F238E27FC236}">
                <a16:creationId xmlns="" xmlns:a16="http://schemas.microsoft.com/office/drawing/2014/main" id="{4AB5D1F7-374F-48B3-8953-E86648CF389B}"/>
              </a:ext>
            </a:extLst>
          </p:cNvPr>
          <p:cNvSpPr txBox="1"/>
          <p:nvPr/>
        </p:nvSpPr>
        <p:spPr>
          <a:xfrm>
            <a:off x="164120" y="228600"/>
            <a:ext cx="7162800" cy="646331"/>
          </a:xfrm>
          <a:prstGeom prst="rect">
            <a:avLst/>
          </a:prstGeom>
          <a:noFill/>
        </p:spPr>
        <p:txBody>
          <a:bodyPr wrap="square">
            <a:spAutoFit/>
          </a:bodyPr>
          <a:lstStyle/>
          <a:p>
            <a:pPr marL="0" marR="0"/>
            <a:r>
              <a:rPr lang="en-US" sz="3600" b="1" dirty="0">
                <a:solidFill>
                  <a:srgbClr val="000000"/>
                </a:solidFill>
                <a:effectLst/>
                <a:latin typeface="Times New Roman" panose="02020603050405020304" pitchFamily="18" charset="0"/>
                <a:ea typeface="Times New Roman" panose="02020603050405020304" pitchFamily="18" charset="0"/>
              </a:rPr>
              <a:t>An expanded Menu Editor </a:t>
            </a:r>
            <a:r>
              <a:rPr lang="en-US" sz="3600" b="1" dirty="0" smtClean="0">
                <a:solidFill>
                  <a:srgbClr val="000000"/>
                </a:solidFill>
                <a:effectLst/>
                <a:latin typeface="Times New Roman" panose="02020603050405020304" pitchFamily="18" charset="0"/>
                <a:ea typeface="Times New Roman" panose="02020603050405020304" pitchFamily="18" charset="0"/>
              </a:rPr>
              <a:t>window</a:t>
            </a:r>
            <a:endParaRPr lang="en-US"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3522967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8911EC66-387F-4604-9052-3D1734CD24B4}"/>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E71A4561-FCCE-43B0-9923-1195F8B3404C}"/>
              </a:ext>
            </a:extLst>
          </p:cNvPr>
          <p:cNvSpPr>
            <a:spLocks noGrp="1"/>
          </p:cNvSpPr>
          <p:nvPr>
            <p:ph type="sldNum" sz="quarter" idx="12"/>
          </p:nvPr>
        </p:nvSpPr>
        <p:spPr/>
        <p:txBody>
          <a:bodyPr/>
          <a:lstStyle/>
          <a:p>
            <a:fld id="{3D79315D-5BB1-406B-A004-7D2D6B4489D3}" type="slidenum">
              <a:rPr lang="en-IN" smtClean="0"/>
              <a:pPr/>
              <a:t>25</a:t>
            </a:fld>
            <a:endParaRPr lang="en-IN"/>
          </a:p>
        </p:txBody>
      </p:sp>
      <p:sp>
        <p:nvSpPr>
          <p:cNvPr id="6" name="TextBox 5">
            <a:extLst>
              <a:ext uri="{FF2B5EF4-FFF2-40B4-BE49-F238E27FC236}">
                <a16:creationId xmlns="" xmlns:a16="http://schemas.microsoft.com/office/drawing/2014/main" id="{A08FBA5D-43A4-406F-B425-D45227163C83}"/>
              </a:ext>
            </a:extLst>
          </p:cNvPr>
          <p:cNvSpPr txBox="1"/>
          <p:nvPr/>
        </p:nvSpPr>
        <p:spPr>
          <a:xfrm>
            <a:off x="289560" y="1044417"/>
            <a:ext cx="8042910" cy="3139321"/>
          </a:xfrm>
          <a:prstGeom prst="rect">
            <a:avLst/>
          </a:prstGeom>
          <a:noFill/>
        </p:spPr>
        <p:txBody>
          <a:bodyPr wrap="square">
            <a:spAutoFit/>
          </a:bodyPr>
          <a:lstStyle/>
          <a:p>
            <a:pPr marL="0" marR="0"/>
            <a:r>
              <a:rPr lang="en-US" sz="1800" dirty="0" smtClean="0">
                <a:solidFill>
                  <a:srgbClr val="000000"/>
                </a:solidFill>
                <a:effectLst/>
                <a:latin typeface="Times New Roman" panose="02020603050405020304" pitchFamily="18" charset="0"/>
                <a:ea typeface="Times New Roman" panose="02020603050405020304" pitchFamily="18" charset="0"/>
              </a:rPr>
              <a:t>Open </a:t>
            </a:r>
            <a:r>
              <a:rPr lang="en-US" sz="1800" dirty="0">
                <a:solidFill>
                  <a:srgbClr val="000000"/>
                </a:solidFill>
                <a:effectLst/>
                <a:latin typeface="Times New Roman" panose="02020603050405020304" pitchFamily="18" charset="0"/>
                <a:ea typeface="Times New Roman" panose="02020603050405020304" pitchFamily="18" charset="0"/>
              </a:rPr>
              <a:t>a new Project and save the form as menu.frm and save the project as menu.vbp.</a:t>
            </a:r>
          </a:p>
          <a:p>
            <a:pPr marL="0" marR="0"/>
            <a:endParaRPr lang="en-US" sz="1800" dirty="0">
              <a:effectLst/>
              <a:latin typeface="Times New Roman" panose="02020603050405020304" pitchFamily="18" charset="0"/>
              <a:ea typeface="Times New Roman" panose="02020603050405020304" pitchFamily="18" charset="0"/>
            </a:endParaRPr>
          </a:p>
          <a:p>
            <a:pPr marL="0" marR="0"/>
            <a:r>
              <a:rPr lang="en-US" sz="1800" dirty="0">
                <a:solidFill>
                  <a:srgbClr val="000000"/>
                </a:solidFill>
                <a:effectLst/>
                <a:latin typeface="Times New Roman" panose="02020603050405020304" pitchFamily="18" charset="0"/>
                <a:ea typeface="Times New Roman" panose="02020603050405020304" pitchFamily="18" charset="0"/>
              </a:rPr>
              <a:t>Choose </a:t>
            </a:r>
            <a:r>
              <a:rPr lang="en-US" sz="1800" b="1" dirty="0">
                <a:solidFill>
                  <a:srgbClr val="000000"/>
                </a:solidFill>
                <a:effectLst/>
                <a:latin typeface="Times New Roman" panose="02020603050405020304" pitchFamily="18" charset="0"/>
                <a:ea typeface="Times New Roman" panose="02020603050405020304" pitchFamily="18" charset="0"/>
              </a:rPr>
              <a:t>Tools ››› Menu Editor </a:t>
            </a:r>
            <a:r>
              <a:rPr lang="en-US" sz="1800" dirty="0">
                <a:solidFill>
                  <a:srgbClr val="000000"/>
                </a:solidFill>
                <a:effectLst/>
                <a:latin typeface="Times New Roman" panose="02020603050405020304" pitchFamily="18" charset="0"/>
                <a:ea typeface="Times New Roman" panose="02020603050405020304" pitchFamily="18" charset="0"/>
              </a:rPr>
              <a:t>and type the menu items as shown below.</a:t>
            </a:r>
          </a:p>
          <a:p>
            <a:pPr marL="0" marR="0"/>
            <a:endParaRPr lang="en-US" dirty="0">
              <a:solidFill>
                <a:srgbClr val="000000"/>
              </a:solidFill>
              <a:latin typeface="Times New Roman" panose="02020603050405020304" pitchFamily="18" charset="0"/>
              <a:ea typeface="Times New Roman" panose="02020603050405020304" pitchFamily="18" charset="0"/>
            </a:endParaRPr>
          </a:p>
          <a:p>
            <a:pPr marL="0" marR="0"/>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endParaRPr lang="en-US" dirty="0">
              <a:solidFill>
                <a:srgbClr val="000000"/>
              </a:solidFill>
              <a:latin typeface="Times New Roman" panose="02020603050405020304" pitchFamily="18" charset="0"/>
              <a:ea typeface="Times New Roman" panose="02020603050405020304" pitchFamily="18" charset="0"/>
            </a:endParaRPr>
          </a:p>
          <a:p>
            <a:pPr marL="0" marR="0"/>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endParaRPr lang="en-US" dirty="0">
              <a:solidFill>
                <a:srgbClr val="000000"/>
              </a:solidFill>
              <a:latin typeface="Times New Roman" panose="02020603050405020304" pitchFamily="18" charset="0"/>
              <a:ea typeface="Times New Roman" panose="02020603050405020304" pitchFamily="18" charset="0"/>
            </a:endParaRPr>
          </a:p>
          <a:p>
            <a:pPr marL="0" marR="0"/>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a:endParaRPr lang="en-US" dirty="0">
              <a:solidFill>
                <a:srgbClr val="000000"/>
              </a:solidFill>
              <a:latin typeface="Times New Roman" panose="02020603050405020304" pitchFamily="18" charset="0"/>
              <a:ea typeface="Times New Roman" panose="02020603050405020304" pitchFamily="18" charset="0"/>
            </a:endParaRPr>
          </a:p>
          <a:p>
            <a:pPr marL="0" marR="0"/>
            <a:endParaRPr lang="en-US" sz="1800"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Rectangle 6"/>
          <p:cNvSpPr/>
          <p:nvPr/>
        </p:nvSpPr>
        <p:spPr>
          <a:xfrm>
            <a:off x="1143000" y="152400"/>
            <a:ext cx="4114800" cy="646331"/>
          </a:xfrm>
          <a:prstGeom prst="rect">
            <a:avLst/>
          </a:prstGeom>
        </p:spPr>
        <p:txBody>
          <a:bodyPr wrap="square">
            <a:spAutoFit/>
          </a:bodyPr>
          <a:lstStyle/>
          <a:p>
            <a:pPr>
              <a:spcBef>
                <a:spcPts val="1000"/>
              </a:spcBef>
            </a:pPr>
            <a:r>
              <a:rPr lang="en-US" sz="3600" b="1"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Creating Menus:</a:t>
            </a:r>
            <a:endParaRPr lang="en-US" sz="36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0D412948-C394-4074-98C5-C40C1439426C}"/>
              </a:ext>
            </a:extLst>
          </p:cNvPr>
          <p:cNvPicPr/>
          <p:nvPr/>
        </p:nvPicPr>
        <p:blipFill>
          <a:blip r:embed="rId3" cstate="print"/>
          <a:srcRect/>
          <a:stretch>
            <a:fillRect/>
          </a:stretch>
        </p:blipFill>
        <p:spPr bwMode="auto">
          <a:xfrm>
            <a:off x="990600" y="2438400"/>
            <a:ext cx="4057650" cy="3952240"/>
          </a:xfrm>
          <a:prstGeom prst="rect">
            <a:avLst/>
          </a:prstGeom>
          <a:noFill/>
          <a:ln w="9525">
            <a:noFill/>
            <a:miter lim="800000"/>
            <a:headEnd/>
            <a:tailEnd/>
          </a:ln>
        </p:spPr>
      </p:pic>
      <p:sp>
        <p:nvSpPr>
          <p:cNvPr id="9" name="TextBox 8">
            <a:extLst>
              <a:ext uri="{FF2B5EF4-FFF2-40B4-BE49-F238E27FC236}">
                <a16:creationId xmlns="" xmlns:a16="http://schemas.microsoft.com/office/drawing/2014/main" id="{CFC5E8CE-CE3C-49AC-BC52-56E775BC434E}"/>
              </a:ext>
            </a:extLst>
          </p:cNvPr>
          <p:cNvSpPr txBox="1"/>
          <p:nvPr/>
        </p:nvSpPr>
        <p:spPr>
          <a:xfrm>
            <a:off x="5486400" y="3352800"/>
            <a:ext cx="2971800" cy="1015663"/>
          </a:xfrm>
          <a:prstGeom prst="rect">
            <a:avLst/>
          </a:prstGeom>
          <a:noFill/>
        </p:spPr>
        <p:txBody>
          <a:bodyPr wrap="square">
            <a:spAutoFit/>
          </a:bodyPr>
          <a:lstStyle/>
          <a:p>
            <a:pPr marL="0" marR="0"/>
            <a:r>
              <a:rPr lang="en-US" sz="2000" dirty="0">
                <a:solidFill>
                  <a:srgbClr val="000000"/>
                </a:solidFill>
                <a:effectLst/>
                <a:latin typeface="Times New Roman" panose="02020603050405020304" pitchFamily="18" charset="0"/>
                <a:ea typeface="Times New Roman" panose="02020603050405020304" pitchFamily="18" charset="0"/>
              </a:rPr>
              <a:t>Run the application by pressing F5. You can see that you can select a menu.</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 xmlns:p14="http://schemas.microsoft.com/office/powerpoint/2010/main" val="57824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7E83E996-AC7E-4A6B-B09F-CDDF88C56E11}"/>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DF3B15F0-9625-4E89-AE40-4D03087B1876}"/>
              </a:ext>
            </a:extLst>
          </p:cNvPr>
          <p:cNvSpPr>
            <a:spLocks noGrp="1"/>
          </p:cNvSpPr>
          <p:nvPr>
            <p:ph type="sldNum" sz="quarter" idx="12"/>
          </p:nvPr>
        </p:nvSpPr>
        <p:spPr/>
        <p:txBody>
          <a:bodyPr/>
          <a:lstStyle/>
          <a:p>
            <a:fld id="{3D79315D-5BB1-406B-A004-7D2D6B4489D3}" type="slidenum">
              <a:rPr lang="en-IN" smtClean="0"/>
              <a:pPr/>
              <a:t>26</a:t>
            </a:fld>
            <a:endParaRPr lang="en-IN"/>
          </a:p>
        </p:txBody>
      </p:sp>
      <p:sp>
        <p:nvSpPr>
          <p:cNvPr id="6" name="TextBox 5">
            <a:extLst>
              <a:ext uri="{FF2B5EF4-FFF2-40B4-BE49-F238E27FC236}">
                <a16:creationId xmlns="" xmlns:a16="http://schemas.microsoft.com/office/drawing/2014/main" id="{417F160A-3A3B-4ED1-A93E-7422364F28CA}"/>
              </a:ext>
            </a:extLst>
          </p:cNvPr>
          <p:cNvSpPr txBox="1"/>
          <p:nvPr/>
        </p:nvSpPr>
        <p:spPr>
          <a:xfrm>
            <a:off x="360476" y="1307523"/>
            <a:ext cx="8097724" cy="4431983"/>
          </a:xfrm>
          <a:prstGeom prst="rect">
            <a:avLst/>
          </a:prstGeom>
          <a:noFill/>
        </p:spPr>
        <p:txBody>
          <a:bodyPr wrap="square">
            <a:spAutoFit/>
          </a:bodyPr>
          <a:lstStyle/>
          <a:p>
            <a:pPr marL="0" marR="0">
              <a:spcBef>
                <a:spcPts val="0"/>
              </a:spcBef>
              <a:spcAft>
                <a:spcPts val="0"/>
              </a:spcAft>
            </a:pP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Visual </a:t>
            </a:r>
            <a:r>
              <a:rPr lang="en-US" sz="2000" dirty="0">
                <a:solidFill>
                  <a:srgbClr val="000000"/>
                </a:solidFill>
                <a:effectLst/>
                <a:latin typeface="Times New Roman" pitchFamily="18" charset="0"/>
                <a:ea typeface="Times New Roman" panose="02020603050405020304" pitchFamily="18" charset="0"/>
                <a:cs typeface="Times New Roman" pitchFamily="18" charset="0"/>
              </a:rPr>
              <a:t>Basic also supports pop-up menus, those context-sensitive menus that most commercial applications show when you right-click on an user interface object. In Visual Basic, you can display a pop-up menu by calling the form's </a:t>
            </a:r>
            <a:r>
              <a:rPr lang="en-US" sz="2000" dirty="0" err="1">
                <a:solidFill>
                  <a:srgbClr val="000000"/>
                </a:solidFill>
                <a:effectLst/>
                <a:latin typeface="Times New Roman" pitchFamily="18" charset="0"/>
                <a:ea typeface="Times New Roman" panose="02020603050405020304" pitchFamily="18" charset="0"/>
                <a:cs typeface="Times New Roman" pitchFamily="18" charset="0"/>
              </a:rPr>
              <a:t>PopupMenu</a:t>
            </a:r>
            <a:r>
              <a:rPr lang="en-US" sz="2000" dirty="0">
                <a:solidFill>
                  <a:srgbClr val="000000"/>
                </a:solidFill>
                <a:effectLst/>
                <a:latin typeface="Times New Roman" pitchFamily="18" charset="0"/>
                <a:ea typeface="Times New Roman" panose="02020603050405020304" pitchFamily="18" charset="0"/>
                <a:cs typeface="Times New Roman" pitchFamily="18" charset="0"/>
              </a:rPr>
              <a:t> method, typically from within the </a:t>
            </a:r>
            <a:r>
              <a:rPr lang="en-US" sz="2000" dirty="0" err="1">
                <a:solidFill>
                  <a:srgbClr val="000000"/>
                </a:solidFill>
                <a:effectLst/>
                <a:latin typeface="Times New Roman" pitchFamily="18" charset="0"/>
                <a:ea typeface="Times New Roman" panose="02020603050405020304" pitchFamily="18" charset="0"/>
                <a:cs typeface="Times New Roman" pitchFamily="18" charset="0"/>
              </a:rPr>
              <a:t>MouseDown</a:t>
            </a:r>
            <a:r>
              <a:rPr lang="en-US" sz="2000" dirty="0">
                <a:solidFill>
                  <a:srgbClr val="000000"/>
                </a:solidFill>
                <a:effectLst/>
                <a:latin typeface="Times New Roman" pitchFamily="18" charset="0"/>
                <a:ea typeface="Times New Roman" panose="02020603050405020304" pitchFamily="18" charset="0"/>
                <a:cs typeface="Times New Roman" pitchFamily="18" charset="0"/>
              </a:rPr>
              <a:t> event procedure of the object</a:t>
            </a: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a:t>
            </a:r>
          </a:p>
          <a:p>
            <a:pPr marL="0" marR="0" algn="just">
              <a:spcBef>
                <a:spcPts val="0"/>
              </a:spcBef>
              <a:spcAft>
                <a:spcPts val="0"/>
              </a:spcAft>
            </a:pPr>
            <a:endParaRPr lang="en-US" sz="2000" dirty="0">
              <a:effectLst/>
              <a:latin typeface="Times New Roman" pitchFamily="18" charset="0"/>
              <a:ea typeface="Calibri" panose="020F0502020204030204" pitchFamily="34" charset="0"/>
              <a:cs typeface="Times New Roman" pitchFamily="18" charset="0"/>
            </a:endParaRPr>
          </a:p>
          <a:p>
            <a:pPr marL="0" marR="0">
              <a:spcBef>
                <a:spcPts val="0"/>
              </a:spcBef>
              <a:spcAft>
                <a:spcPts val="0"/>
              </a:spcAft>
            </a:pPr>
            <a:r>
              <a:rPr lang="en-US" sz="2000" dirty="0">
                <a:solidFill>
                  <a:srgbClr val="000000"/>
                </a:solidFill>
                <a:effectLst/>
                <a:latin typeface="Times New Roman" pitchFamily="18" charset="0"/>
                <a:ea typeface="Times New Roman" panose="02020603050405020304" pitchFamily="18" charset="0"/>
                <a:cs typeface="Times New Roman" pitchFamily="18" charset="0"/>
              </a:rPr>
              <a:t>Private Sub List1_MouseDown(Button As Integer, Shift As Integer, </a:t>
            </a: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_ X </a:t>
            </a:r>
            <a:r>
              <a:rPr lang="en-US" sz="2000" dirty="0">
                <a:solidFill>
                  <a:srgbClr val="000000"/>
                </a:solidFill>
                <a:effectLst/>
                <a:latin typeface="Times New Roman" pitchFamily="18" charset="0"/>
                <a:ea typeface="Times New Roman" panose="02020603050405020304" pitchFamily="18" charset="0"/>
                <a:cs typeface="Times New Roman" pitchFamily="18" charset="0"/>
              </a:rPr>
              <a:t>As Single, Y As Single)</a:t>
            </a:r>
            <a:br>
              <a:rPr lang="en-US" sz="2000" dirty="0">
                <a:solidFill>
                  <a:srgbClr val="000000"/>
                </a:solidFill>
                <a:effectLst/>
                <a:latin typeface="Times New Roman" pitchFamily="18" charset="0"/>
                <a:ea typeface="Times New Roman" panose="02020603050405020304" pitchFamily="18" charset="0"/>
                <a:cs typeface="Times New Roman" pitchFamily="18" charset="0"/>
              </a:rPr>
            </a:b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	If </a:t>
            </a:r>
            <a:r>
              <a:rPr lang="en-US" sz="2000" dirty="0">
                <a:solidFill>
                  <a:srgbClr val="000000"/>
                </a:solidFill>
                <a:effectLst/>
                <a:latin typeface="Times New Roman" pitchFamily="18" charset="0"/>
                <a:ea typeface="Times New Roman" panose="02020603050405020304" pitchFamily="18" charset="0"/>
                <a:cs typeface="Times New Roman" pitchFamily="18" charset="0"/>
              </a:rPr>
              <a:t>Button And </a:t>
            </a:r>
            <a:r>
              <a:rPr lang="en-US" sz="2000" dirty="0" err="1">
                <a:solidFill>
                  <a:srgbClr val="000000"/>
                </a:solidFill>
                <a:effectLst/>
                <a:latin typeface="Times New Roman" pitchFamily="18" charset="0"/>
                <a:ea typeface="Times New Roman" panose="02020603050405020304" pitchFamily="18" charset="0"/>
                <a:cs typeface="Times New Roman" pitchFamily="18" charset="0"/>
              </a:rPr>
              <a:t>vbRightButton</a:t>
            </a:r>
            <a:r>
              <a:rPr lang="en-US" sz="2000" dirty="0">
                <a:solidFill>
                  <a:srgbClr val="000000"/>
                </a:solidFill>
                <a:effectLst/>
                <a:latin typeface="Times New Roman" pitchFamily="18" charset="0"/>
                <a:ea typeface="Times New Roman" panose="02020603050405020304" pitchFamily="18" charset="0"/>
                <a:cs typeface="Times New Roman" pitchFamily="18" charset="0"/>
              </a:rPr>
              <a:t> Then</a:t>
            </a:r>
            <a:br>
              <a:rPr lang="en-US" sz="2000" dirty="0">
                <a:solidFill>
                  <a:srgbClr val="000000"/>
                </a:solidFill>
                <a:effectLst/>
                <a:latin typeface="Times New Roman" pitchFamily="18" charset="0"/>
                <a:ea typeface="Times New Roman" panose="02020603050405020304" pitchFamily="18" charset="0"/>
                <a:cs typeface="Times New Roman" pitchFamily="18" charset="0"/>
              </a:rPr>
            </a:b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		' </a:t>
            </a:r>
            <a:r>
              <a:rPr lang="en-US" sz="2000" dirty="0">
                <a:solidFill>
                  <a:srgbClr val="000000"/>
                </a:solidFill>
                <a:effectLst/>
                <a:latin typeface="Times New Roman" pitchFamily="18" charset="0"/>
                <a:ea typeface="Times New Roman" panose="02020603050405020304" pitchFamily="18" charset="0"/>
                <a:cs typeface="Times New Roman" pitchFamily="18" charset="0"/>
              </a:rPr>
              <a:t>User right-clicked the list box.</a:t>
            </a:r>
            <a:br>
              <a:rPr lang="en-US" sz="2000" dirty="0">
                <a:solidFill>
                  <a:srgbClr val="000000"/>
                </a:solidFill>
                <a:effectLst/>
                <a:latin typeface="Times New Roman" pitchFamily="18" charset="0"/>
                <a:ea typeface="Times New Roman" panose="02020603050405020304" pitchFamily="18" charset="0"/>
                <a:cs typeface="Times New Roman" pitchFamily="18" charset="0"/>
              </a:rPr>
            </a:b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		</a:t>
            </a:r>
            <a:r>
              <a:rPr lang="en-US" sz="2000" dirty="0" err="1" smtClean="0">
                <a:solidFill>
                  <a:srgbClr val="000000"/>
                </a:solidFill>
                <a:effectLst/>
                <a:latin typeface="Times New Roman" pitchFamily="18" charset="0"/>
                <a:ea typeface="Times New Roman" panose="02020603050405020304" pitchFamily="18" charset="0"/>
                <a:cs typeface="Times New Roman" pitchFamily="18" charset="0"/>
              </a:rPr>
              <a:t>PopupMenu</a:t>
            </a: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 </a:t>
            </a:r>
            <a:r>
              <a:rPr lang="en-US" sz="2000" dirty="0" err="1">
                <a:solidFill>
                  <a:srgbClr val="000000"/>
                </a:solidFill>
                <a:effectLst/>
                <a:latin typeface="Times New Roman" pitchFamily="18" charset="0"/>
                <a:ea typeface="Times New Roman" panose="02020603050405020304" pitchFamily="18" charset="0"/>
                <a:cs typeface="Times New Roman" pitchFamily="18" charset="0"/>
              </a:rPr>
              <a:t>mnuListPopup</a:t>
            </a:r>
            <a:r>
              <a:rPr lang="en-US" sz="2000" dirty="0">
                <a:solidFill>
                  <a:srgbClr val="000000"/>
                </a:solidFill>
                <a:effectLst/>
                <a:latin typeface="Times New Roman" pitchFamily="18" charset="0"/>
                <a:ea typeface="Times New Roman" panose="02020603050405020304" pitchFamily="18" charset="0"/>
                <a:cs typeface="Times New Roman" pitchFamily="18" charset="0"/>
              </a:rPr>
              <a:t/>
            </a:r>
            <a:br>
              <a:rPr lang="en-US" sz="2000" dirty="0">
                <a:solidFill>
                  <a:srgbClr val="000000"/>
                </a:solidFill>
                <a:effectLst/>
                <a:latin typeface="Times New Roman" pitchFamily="18" charset="0"/>
                <a:ea typeface="Times New Roman" panose="02020603050405020304" pitchFamily="18" charset="0"/>
                <a:cs typeface="Times New Roman" pitchFamily="18" charset="0"/>
              </a:rPr>
            </a:br>
            <a:r>
              <a:rPr lang="en-US" sz="2000" dirty="0" smtClean="0">
                <a:solidFill>
                  <a:srgbClr val="000000"/>
                </a:solidFill>
                <a:effectLst/>
                <a:latin typeface="Times New Roman" pitchFamily="18" charset="0"/>
                <a:ea typeface="Times New Roman" panose="02020603050405020304" pitchFamily="18" charset="0"/>
                <a:cs typeface="Times New Roman" pitchFamily="18" charset="0"/>
              </a:rPr>
              <a:t>	End </a:t>
            </a:r>
            <a:r>
              <a:rPr lang="en-US" sz="2000" dirty="0">
                <a:solidFill>
                  <a:srgbClr val="000000"/>
                </a:solidFill>
                <a:effectLst/>
                <a:latin typeface="Times New Roman" pitchFamily="18" charset="0"/>
                <a:ea typeface="Times New Roman" panose="02020603050405020304" pitchFamily="18" charset="0"/>
                <a:cs typeface="Times New Roman" pitchFamily="18" charset="0"/>
              </a:rPr>
              <a:t>If</a:t>
            </a:r>
            <a:br>
              <a:rPr lang="en-US" sz="2000" dirty="0">
                <a:solidFill>
                  <a:srgbClr val="000000"/>
                </a:solidFill>
                <a:effectLst/>
                <a:latin typeface="Times New Roman" pitchFamily="18" charset="0"/>
                <a:ea typeface="Times New Roman" panose="02020603050405020304" pitchFamily="18" charset="0"/>
                <a:cs typeface="Times New Roman" pitchFamily="18" charset="0"/>
              </a:rPr>
            </a:br>
            <a:r>
              <a:rPr lang="en-US" sz="2000" dirty="0">
                <a:solidFill>
                  <a:srgbClr val="000000"/>
                </a:solidFill>
                <a:effectLst/>
                <a:latin typeface="Times New Roman" pitchFamily="18" charset="0"/>
                <a:ea typeface="Times New Roman" panose="02020603050405020304" pitchFamily="18" charset="0"/>
                <a:cs typeface="Times New Roman" pitchFamily="18" charset="0"/>
              </a:rPr>
              <a:t>End Sub</a:t>
            </a:r>
            <a:endParaRPr lang="en-US" sz="2000" dirty="0">
              <a:effectLst/>
              <a:latin typeface="Times New Roman" pitchFamily="18" charset="0"/>
              <a:ea typeface="Calibri" panose="020F0502020204030204" pitchFamily="34" charset="0"/>
              <a:cs typeface="Times New Roman" pitchFamily="18" charset="0"/>
            </a:endParaRP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Rectangle 6"/>
          <p:cNvSpPr/>
          <p:nvPr/>
        </p:nvSpPr>
        <p:spPr>
          <a:xfrm>
            <a:off x="381000" y="304800"/>
            <a:ext cx="6378669" cy="646331"/>
          </a:xfrm>
          <a:prstGeom prst="rect">
            <a:avLst/>
          </a:prstGeom>
        </p:spPr>
        <p:txBody>
          <a:bodyPr wrap="none">
            <a:spAutoFit/>
          </a:bodyPr>
          <a:lstStyle/>
          <a:p>
            <a:pPr>
              <a:spcBef>
                <a:spcPts val="2400"/>
              </a:spcBef>
            </a:pPr>
            <a:r>
              <a:rPr lang="en-US" sz="3600" b="1"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Creating Pop-Up Menus In VB</a:t>
            </a:r>
            <a:r>
              <a:rPr lang="en-US" kern="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2000" b="1" kern="0" dirty="0">
              <a:solidFill>
                <a:srgbClr val="365F91"/>
              </a:solidFill>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91005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 xmlns:a16="http://schemas.microsoft.com/office/drawing/2014/main" id="{C952A05A-6BD9-406B-B98B-B849AE53F9CF}"/>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 xmlns:a16="http://schemas.microsoft.com/office/drawing/2014/main" id="{8BDC3810-9727-4AB4-9BB4-F57244BCFDCA}"/>
              </a:ext>
            </a:extLst>
          </p:cNvPr>
          <p:cNvSpPr>
            <a:spLocks noGrp="1"/>
          </p:cNvSpPr>
          <p:nvPr>
            <p:ph type="sldNum" sz="quarter" idx="12"/>
          </p:nvPr>
        </p:nvSpPr>
        <p:spPr/>
        <p:txBody>
          <a:bodyPr/>
          <a:lstStyle/>
          <a:p>
            <a:fld id="{3D79315D-5BB1-406B-A004-7D2D6B4489D3}" type="slidenum">
              <a:rPr lang="en-IN" smtClean="0"/>
              <a:pPr/>
              <a:t>27</a:t>
            </a:fld>
            <a:endParaRPr lang="en-IN"/>
          </a:p>
        </p:txBody>
      </p:sp>
      <p:sp>
        <p:nvSpPr>
          <p:cNvPr id="5" name="TextBox 4">
            <a:extLst>
              <a:ext uri="{FF2B5EF4-FFF2-40B4-BE49-F238E27FC236}">
                <a16:creationId xmlns="" xmlns:a16="http://schemas.microsoft.com/office/drawing/2014/main" id="{00317DC0-E840-41B9-9B04-93C4A4B38341}"/>
              </a:ext>
            </a:extLst>
          </p:cNvPr>
          <p:cNvSpPr txBox="1"/>
          <p:nvPr/>
        </p:nvSpPr>
        <p:spPr>
          <a:xfrm>
            <a:off x="411480" y="959678"/>
            <a:ext cx="8427720" cy="5324535"/>
          </a:xfrm>
          <a:prstGeom prst="rect">
            <a:avLst/>
          </a:prstGeom>
          <a:noFill/>
        </p:spPr>
        <p:txBody>
          <a:bodyPr wrap="square">
            <a:spAutoFit/>
          </a:bodyPr>
          <a:lstStyle/>
          <a:p>
            <a:pPr marL="0" marR="0">
              <a:spcBef>
                <a:spcPts val="0"/>
              </a:spcBef>
              <a:spcAft>
                <a:spcPts val="0"/>
              </a:spcAft>
            </a:pPr>
            <a:r>
              <a:rPr lang="en-US" sz="2000" dirty="0">
                <a:effectLst/>
                <a:latin typeface="Times New Roman" pitchFamily="18" charset="0"/>
                <a:ea typeface="Times New Roman" panose="02020603050405020304" pitchFamily="18" charset="0"/>
                <a:cs typeface="Times New Roman" pitchFamily="18" charset="0"/>
              </a:rPr>
              <a:t> </a:t>
            </a:r>
            <a:endParaRPr lang="en-US" sz="2000" dirty="0" smtClean="0">
              <a:effectLst/>
              <a:latin typeface="Times New Roman" pitchFamily="18" charset="0"/>
              <a:ea typeface="Calibri" panose="020F0502020204030204" pitchFamily="34" charset="0"/>
              <a:cs typeface="Times New Roman" pitchFamily="18" charset="0"/>
            </a:endParaRPr>
          </a:p>
          <a:p>
            <a:pPr marL="342900" marR="0" indent="-342900" algn="just">
              <a:spcBef>
                <a:spcPts val="0"/>
              </a:spcBef>
              <a:spcAft>
                <a:spcPts val="0"/>
              </a:spcAft>
              <a:buFont typeface="Arial" panose="020B0604020202020204" pitchFamily="34" charset="0"/>
              <a:buChar char="•"/>
            </a:pPr>
            <a:r>
              <a:rPr lang="en-US" sz="2000" dirty="0" smtClean="0">
                <a:effectLst/>
                <a:latin typeface="Times New Roman" pitchFamily="18" charset="0"/>
                <a:ea typeface="Times New Roman" panose="02020603050405020304" pitchFamily="18" charset="0"/>
                <a:cs typeface="Times New Roman" pitchFamily="18" charset="0"/>
              </a:rPr>
              <a:t>The Common Dialog control provides a standard set of dialog boxes for operations such as opening, saving, and printing files, as well as selecting colors and fonts and displaying help.  Any six of the different dialog boxes can be displayed with just one Common Dialog control.  A particular dialog box is displayed by using one of the six "Show..." methods of the Common </a:t>
            </a:r>
            <a:r>
              <a:rPr lang="en-US" sz="2000" dirty="0" err="1" smtClean="0">
                <a:effectLst/>
                <a:latin typeface="Times New Roman" pitchFamily="18" charset="0"/>
                <a:ea typeface="Times New Roman" panose="02020603050405020304" pitchFamily="18" charset="0"/>
                <a:cs typeface="Times New Roman" pitchFamily="18" charset="0"/>
              </a:rPr>
              <a:t>Dialocontrol</a:t>
            </a:r>
            <a:r>
              <a:rPr lang="en-US" sz="2000" dirty="0" smtClean="0">
                <a:effectLst/>
                <a:latin typeface="Times New Roman" pitchFamily="18" charset="0"/>
                <a:ea typeface="Times New Roman" panose="02020603050405020304" pitchFamily="18" charset="0"/>
                <a:cs typeface="Times New Roman" pitchFamily="18" charset="0"/>
              </a:rPr>
              <a:t>: </a:t>
            </a:r>
            <a:r>
              <a:rPr lang="en-US" sz="2000" b="1" dirty="0" err="1" smtClean="0">
                <a:effectLst/>
                <a:latin typeface="Times New Roman" pitchFamily="18" charset="0"/>
                <a:ea typeface="Times New Roman" panose="02020603050405020304" pitchFamily="18" charset="0"/>
                <a:cs typeface="Times New Roman" pitchFamily="18" charset="0"/>
              </a:rPr>
              <a:t>ShowOpen</a:t>
            </a:r>
            <a:r>
              <a:rPr lang="en-US" sz="2000" dirty="0" smtClean="0">
                <a:effectLst/>
                <a:latin typeface="Times New Roman" pitchFamily="18" charset="0"/>
                <a:ea typeface="Times New Roman" panose="02020603050405020304" pitchFamily="18" charset="0"/>
                <a:cs typeface="Times New Roman" pitchFamily="18" charset="0"/>
              </a:rPr>
              <a:t>,</a:t>
            </a:r>
            <a:r>
              <a:rPr lang="en-US" sz="2000" b="1" dirty="0" smtClean="0">
                <a:effectLst/>
                <a:latin typeface="Times New Roman" pitchFamily="18" charset="0"/>
                <a:ea typeface="Times New Roman" panose="02020603050405020304" pitchFamily="18" charset="0"/>
                <a:cs typeface="Times New Roman" pitchFamily="18" charset="0"/>
              </a:rPr>
              <a:t> </a:t>
            </a:r>
            <a:r>
              <a:rPr lang="en-US" sz="2000" b="1" dirty="0" err="1" smtClean="0">
                <a:effectLst/>
                <a:latin typeface="Times New Roman" pitchFamily="18" charset="0"/>
                <a:ea typeface="Times New Roman" panose="02020603050405020304" pitchFamily="18" charset="0"/>
                <a:cs typeface="Times New Roman" pitchFamily="18" charset="0"/>
              </a:rPr>
              <a:t>ShowSave</a:t>
            </a:r>
            <a:r>
              <a:rPr lang="en-US" sz="2000" dirty="0" smtClean="0">
                <a:effectLst/>
                <a:latin typeface="Times New Roman" pitchFamily="18" charset="0"/>
                <a:ea typeface="Times New Roman" panose="02020603050405020304" pitchFamily="18" charset="0"/>
                <a:cs typeface="Times New Roman" pitchFamily="18" charset="0"/>
              </a:rPr>
              <a:t>, </a:t>
            </a:r>
            <a:r>
              <a:rPr lang="en-US" sz="2000" b="1" dirty="0" err="1" smtClean="0">
                <a:effectLst/>
                <a:latin typeface="Times New Roman" pitchFamily="18" charset="0"/>
                <a:ea typeface="Times New Roman" panose="02020603050405020304" pitchFamily="18" charset="0"/>
                <a:cs typeface="Times New Roman" pitchFamily="18" charset="0"/>
              </a:rPr>
              <a:t>ShowPrinter</a:t>
            </a:r>
            <a:r>
              <a:rPr lang="en-US" sz="2000" dirty="0" smtClean="0">
                <a:effectLst/>
                <a:latin typeface="Times New Roman" pitchFamily="18" charset="0"/>
                <a:ea typeface="Times New Roman" panose="02020603050405020304" pitchFamily="18" charset="0"/>
                <a:cs typeface="Times New Roman" pitchFamily="18" charset="0"/>
              </a:rPr>
              <a:t>, </a:t>
            </a:r>
            <a:r>
              <a:rPr lang="en-US" sz="2000" b="1" dirty="0" err="1" smtClean="0">
                <a:effectLst/>
                <a:latin typeface="Times New Roman" pitchFamily="18" charset="0"/>
                <a:ea typeface="Times New Roman" panose="02020603050405020304" pitchFamily="18" charset="0"/>
                <a:cs typeface="Times New Roman" pitchFamily="18" charset="0"/>
              </a:rPr>
              <a:t>ShowColor</a:t>
            </a:r>
            <a:r>
              <a:rPr lang="en-US" sz="2000" dirty="0" smtClean="0">
                <a:effectLst/>
                <a:latin typeface="Times New Roman" pitchFamily="18" charset="0"/>
                <a:ea typeface="Times New Roman" panose="02020603050405020304" pitchFamily="18" charset="0"/>
                <a:cs typeface="Times New Roman" pitchFamily="18" charset="0"/>
              </a:rPr>
              <a:t>, </a:t>
            </a:r>
            <a:r>
              <a:rPr lang="en-US" sz="2000" b="1" dirty="0" err="1" smtClean="0">
                <a:effectLst/>
                <a:latin typeface="Times New Roman" pitchFamily="18" charset="0"/>
                <a:ea typeface="Times New Roman" panose="02020603050405020304" pitchFamily="18" charset="0"/>
                <a:cs typeface="Times New Roman" pitchFamily="18" charset="0"/>
              </a:rPr>
              <a:t>ShowFont</a:t>
            </a:r>
            <a:r>
              <a:rPr lang="en-US" sz="2000" dirty="0" smtClean="0">
                <a:effectLst/>
                <a:latin typeface="Times New Roman" pitchFamily="18" charset="0"/>
                <a:ea typeface="Times New Roman" panose="02020603050405020304" pitchFamily="18" charset="0"/>
                <a:cs typeface="Times New Roman" pitchFamily="18" charset="0"/>
              </a:rPr>
              <a:t>, or </a:t>
            </a:r>
            <a:r>
              <a:rPr lang="en-US" sz="2000" b="1" dirty="0" err="1" smtClean="0">
                <a:effectLst/>
                <a:latin typeface="Times New Roman" pitchFamily="18" charset="0"/>
                <a:ea typeface="Times New Roman" panose="02020603050405020304" pitchFamily="18" charset="0"/>
                <a:cs typeface="Times New Roman" pitchFamily="18" charset="0"/>
              </a:rPr>
              <a:t>ShowHelp</a:t>
            </a:r>
            <a:r>
              <a:rPr lang="en-US" sz="2000" b="1" dirty="0" smtClean="0">
                <a:effectLst/>
                <a:latin typeface="Times New Roman" pitchFamily="18" charset="0"/>
                <a:ea typeface="Times New Roman" panose="02020603050405020304" pitchFamily="18" charset="0"/>
                <a:cs typeface="Times New Roman" pitchFamily="18" charset="0"/>
              </a:rPr>
              <a:t>.</a:t>
            </a:r>
            <a:endParaRPr lang="en-US" sz="2000" dirty="0" smtClean="0">
              <a:effectLst/>
              <a:latin typeface="Times New Roman" pitchFamily="18" charset="0"/>
              <a:ea typeface="Calibri" panose="020F0502020204030204" pitchFamily="34" charset="0"/>
              <a:cs typeface="Times New Roman" pitchFamily="18" charset="0"/>
            </a:endParaRPr>
          </a:p>
          <a:p>
            <a:pPr marL="0" marR="0" algn="just">
              <a:spcBef>
                <a:spcPts val="0"/>
              </a:spcBef>
              <a:spcAft>
                <a:spcPts val="0"/>
              </a:spcAft>
            </a:pPr>
            <a:r>
              <a:rPr lang="en-US" sz="2000" dirty="0">
                <a:effectLst/>
                <a:latin typeface="Times New Roman" pitchFamily="18" charset="0"/>
                <a:ea typeface="Times New Roman" panose="02020603050405020304" pitchFamily="18" charset="0"/>
                <a:cs typeface="Times New Roman" pitchFamily="18" charset="0"/>
              </a:rPr>
              <a:t> </a:t>
            </a:r>
            <a:endParaRPr lang="en-US" sz="2000" dirty="0">
              <a:effectLst/>
              <a:latin typeface="Times New Roman" pitchFamily="18" charset="0"/>
              <a:ea typeface="Calibri" panose="020F0502020204030204" pitchFamily="34" charset="0"/>
              <a:cs typeface="Times New Roman" pitchFamily="18" charset="0"/>
            </a:endParaRPr>
          </a:p>
          <a:p>
            <a:pPr marL="342900" marR="0" indent="-342900" algn="just">
              <a:spcBef>
                <a:spcPts val="0"/>
              </a:spcBef>
              <a:spcAft>
                <a:spcPts val="0"/>
              </a:spcAft>
              <a:buFont typeface="Arial" panose="020B0604020202020204" pitchFamily="34" charset="0"/>
              <a:buChar char="•"/>
            </a:pPr>
            <a:r>
              <a:rPr lang="en-US" sz="2000" dirty="0">
                <a:effectLst/>
                <a:latin typeface="Times New Roman" pitchFamily="18" charset="0"/>
                <a:ea typeface="Times New Roman" panose="02020603050405020304" pitchFamily="18" charset="0"/>
                <a:cs typeface="Times New Roman" pitchFamily="18" charset="0"/>
              </a:rPr>
              <a:t>The Common Dialog control not an intrinsic control; rather, it is an "Active X" control that must be added to the toolbox via the </a:t>
            </a:r>
            <a:r>
              <a:rPr lang="en-US" sz="2000" b="1" dirty="0">
                <a:effectLst/>
                <a:latin typeface="Times New Roman" pitchFamily="18" charset="0"/>
                <a:ea typeface="Times New Roman" panose="02020603050405020304" pitchFamily="18" charset="0"/>
                <a:cs typeface="Times New Roman" pitchFamily="18" charset="0"/>
              </a:rPr>
              <a:t>Components</a:t>
            </a:r>
            <a:r>
              <a:rPr lang="en-US" sz="2000" dirty="0">
                <a:effectLst/>
                <a:latin typeface="Times New Roman" pitchFamily="18" charset="0"/>
                <a:ea typeface="Times New Roman" panose="02020603050405020304" pitchFamily="18" charset="0"/>
                <a:cs typeface="Times New Roman" pitchFamily="18" charset="0"/>
              </a:rPr>
              <a:t> dialog box, as shown below.  This dialog box is accessed via the </a:t>
            </a:r>
            <a:r>
              <a:rPr lang="en-US" sz="2000" b="1" dirty="0">
                <a:effectLst/>
                <a:latin typeface="Times New Roman" pitchFamily="18" charset="0"/>
                <a:ea typeface="Times New Roman" panose="02020603050405020304" pitchFamily="18" charset="0"/>
                <a:cs typeface="Times New Roman" pitchFamily="18" charset="0"/>
              </a:rPr>
              <a:t>Project</a:t>
            </a:r>
            <a:r>
              <a:rPr lang="en-US" sz="2000" dirty="0">
                <a:effectLst/>
                <a:latin typeface="Times New Roman" pitchFamily="18" charset="0"/>
                <a:ea typeface="Times New Roman" panose="02020603050405020304" pitchFamily="18" charset="0"/>
                <a:cs typeface="Times New Roman" pitchFamily="18" charset="0"/>
              </a:rPr>
              <a:t> menu, </a:t>
            </a:r>
            <a:r>
              <a:rPr lang="en-US" sz="2000" b="1" dirty="0">
                <a:effectLst/>
                <a:latin typeface="Times New Roman" pitchFamily="18" charset="0"/>
                <a:ea typeface="Times New Roman" panose="02020603050405020304" pitchFamily="18" charset="0"/>
                <a:cs typeface="Times New Roman" pitchFamily="18" charset="0"/>
              </a:rPr>
              <a:t>Components</a:t>
            </a:r>
            <a:r>
              <a:rPr lang="en-US" sz="2000" dirty="0">
                <a:effectLst/>
                <a:latin typeface="Times New Roman" pitchFamily="18" charset="0"/>
                <a:ea typeface="Times New Roman" panose="02020603050405020304" pitchFamily="18" charset="0"/>
                <a:cs typeface="Times New Roman" pitchFamily="18" charset="0"/>
              </a:rPr>
              <a:t> item.  Once you check "Microsoft Common Dialog Control 6.0" and click OK, the control is added to your toolbox (also shown below, circled).  Then you can double-click it to make it appear on your form, as you would with any other control.  The Common Dialog control is not visible at run-time.</a:t>
            </a:r>
            <a:endParaRPr lang="en-US" sz="2000" dirty="0">
              <a:effectLst/>
              <a:latin typeface="Times New Roman" pitchFamily="18" charset="0"/>
              <a:ea typeface="Calibri" panose="020F0502020204030204" pitchFamily="34" charset="0"/>
              <a:cs typeface="Times New Roman" pitchFamily="18" charset="0"/>
            </a:endParaRP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Rectangle 6"/>
          <p:cNvSpPr/>
          <p:nvPr/>
        </p:nvSpPr>
        <p:spPr>
          <a:xfrm>
            <a:off x="494708" y="198116"/>
            <a:ext cx="5934317" cy="646331"/>
          </a:xfrm>
          <a:prstGeom prst="rect">
            <a:avLst/>
          </a:prstGeom>
        </p:spPr>
        <p:txBody>
          <a:bodyPr wrap="none">
            <a:spAutoFit/>
          </a:bodyPr>
          <a:lstStyle/>
          <a:p>
            <a:r>
              <a:rPr lang="en-US" sz="3600" b="1" dirty="0" smtClean="0">
                <a:latin typeface="Times New Roman" panose="02020603050405020304" pitchFamily="18" charset="0"/>
                <a:ea typeface="Times New Roman" panose="02020603050405020304" pitchFamily="18" charset="0"/>
                <a:cs typeface="Times New Roman" panose="02020603050405020304" pitchFamily="18" charset="0"/>
              </a:rPr>
              <a:t>The Common Dialog Control</a:t>
            </a:r>
            <a:endParaRPr lang="en-US" sz="3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3205936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dirty="0" smtClean="0"/>
              <a:t>BBA306 computer Application</a:t>
            </a:r>
            <a:endParaRPr lang="en-US" dirty="0"/>
          </a:p>
        </p:txBody>
      </p:sp>
      <p:sp>
        <p:nvSpPr>
          <p:cNvPr id="3" name="Slide Number Placeholder 2"/>
          <p:cNvSpPr>
            <a:spLocks noGrp="1"/>
          </p:cNvSpPr>
          <p:nvPr>
            <p:ph type="sldNum" sz="quarter" idx="12"/>
          </p:nvPr>
        </p:nvSpPr>
        <p:spPr/>
        <p:txBody>
          <a:bodyPr/>
          <a:lstStyle/>
          <a:p>
            <a:fld id="{6D4C96DF-A1DA-41D6-A58E-0581440BF38D}" type="slidenum">
              <a:rPr lang="en-US" smtClean="0"/>
              <a:pPr/>
              <a:t>28</a:t>
            </a:fld>
            <a:endParaRPr lang="en-US" dirty="0"/>
          </a:p>
        </p:txBody>
      </p:sp>
      <p:sp>
        <p:nvSpPr>
          <p:cNvPr id="4" name="TextBox 3"/>
          <p:cNvSpPr txBox="1"/>
          <p:nvPr/>
        </p:nvSpPr>
        <p:spPr>
          <a:xfrm>
            <a:off x="2438400" y="2743200"/>
            <a:ext cx="4495800" cy="923330"/>
          </a:xfrm>
          <a:prstGeom prst="rect">
            <a:avLst/>
          </a:prstGeom>
          <a:noFill/>
        </p:spPr>
        <p:txBody>
          <a:bodyPr wrap="square" rtlCol="0">
            <a:spAutoFit/>
          </a:bodyPr>
          <a:lstStyle/>
          <a:p>
            <a:pPr algn="ctr"/>
            <a:r>
              <a:rPr lang="en-IN" sz="5400" b="1" dirty="0" smtClean="0"/>
              <a:t>MCQ</a:t>
            </a:r>
            <a:endParaRPr lang="en-US" sz="5400" b="1"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320B7B64-8B8A-4CE1-AD50-C74AFB4620F0}"/>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3B7FCE85-E1F2-40BF-9991-B54A000E1E1F}"/>
              </a:ext>
            </a:extLst>
          </p:cNvPr>
          <p:cNvSpPr>
            <a:spLocks noGrp="1"/>
          </p:cNvSpPr>
          <p:nvPr>
            <p:ph type="sldNum" sz="quarter" idx="12"/>
          </p:nvPr>
        </p:nvSpPr>
        <p:spPr/>
        <p:txBody>
          <a:bodyPr/>
          <a:lstStyle/>
          <a:p>
            <a:fld id="{3D79315D-5BB1-406B-A004-7D2D6B4489D3}" type="slidenum">
              <a:rPr lang="en-IN" smtClean="0"/>
              <a:pPr/>
              <a:t>29</a:t>
            </a:fld>
            <a:endParaRPr lang="en-IN" dirty="0"/>
          </a:p>
        </p:txBody>
      </p:sp>
      <p:sp>
        <p:nvSpPr>
          <p:cNvPr id="5" name="TextBox 4">
            <a:extLst>
              <a:ext uri="{FF2B5EF4-FFF2-40B4-BE49-F238E27FC236}">
                <a16:creationId xmlns:a16="http://schemas.microsoft.com/office/drawing/2014/main" xmlns="" id="{A649C620-A3CB-44E5-B6A1-E5CDC9326F0C}"/>
              </a:ext>
            </a:extLst>
          </p:cNvPr>
          <p:cNvSpPr txBox="1"/>
          <p:nvPr/>
        </p:nvSpPr>
        <p:spPr>
          <a:xfrm>
            <a:off x="537210" y="304800"/>
            <a:ext cx="7886700" cy="5632311"/>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 Date and Time are internally stores as _______ in Visual Basic.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strings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numbers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characters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a:t>
            </a:r>
            <a:r>
              <a:rPr lang="en-US" sz="1800" dirty="0" smtClean="0">
                <a:effectLst/>
                <a:latin typeface="Times New Roman" panose="02020603050405020304" pitchFamily="18" charset="0"/>
                <a:ea typeface="Times New Roman" panose="02020603050405020304" pitchFamily="18" charset="0"/>
              </a:rPr>
              <a:t>symbols</a:t>
            </a:r>
          </a:p>
          <a:p>
            <a:pPr marL="0" marR="0">
              <a:spcBef>
                <a:spcPts val="0"/>
              </a:spcBef>
              <a:spcAft>
                <a:spcPts val="0"/>
              </a:spcAft>
              <a:tabLst>
                <a:tab pos="1758950" algn="l"/>
              </a:tabLst>
            </a:pPr>
            <a:r>
              <a:rPr lang="en-US" sz="1800" dirty="0" smtClean="0">
                <a:effectLst/>
                <a:latin typeface="Times New Roman" panose="02020603050405020304" pitchFamily="18" charset="0"/>
                <a:ea typeface="Times New Roman" panose="02020603050405020304" pitchFamily="18" charset="0"/>
              </a:rPr>
              <a:t>ANSWER</a:t>
            </a:r>
            <a:r>
              <a:rPr lang="en-US" sz="1800" dirty="0">
                <a:effectLst/>
                <a:latin typeface="Times New Roman" panose="02020603050405020304" pitchFamily="18" charset="0"/>
                <a:ea typeface="Times New Roman" panose="02020603050405020304" pitchFamily="18" charset="0"/>
              </a:rPr>
              <a:t>: </a:t>
            </a:r>
            <a:r>
              <a:rPr lang="en-US" sz="1800" dirty="0" smtClean="0">
                <a:effectLst/>
                <a:latin typeface="Times New Roman" panose="02020603050405020304" pitchFamily="18" charset="0"/>
                <a:ea typeface="Times New Roman" panose="02020603050405020304" pitchFamily="18" charset="0"/>
              </a:rPr>
              <a:t>B</a:t>
            </a:r>
          </a:p>
          <a:p>
            <a:pPr marL="0" marR="0">
              <a:spcBef>
                <a:spcPts val="0"/>
              </a:spcBef>
              <a:spcAft>
                <a:spcPts val="0"/>
              </a:spcAft>
              <a:tabLst>
                <a:tab pos="1758950" algn="l"/>
              </a:tabLs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2. The ____________ function in VB retrieves the date and time.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date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now</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datediff</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datenow</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t>
            </a:r>
            <a:r>
              <a:rPr lang="en-US" sz="1800" dirty="0" smtClean="0">
                <a:effectLst/>
                <a:latin typeface="Times New Roman" panose="02020603050405020304" pitchFamily="18" charset="0"/>
                <a:ea typeface="Times New Roman" panose="02020603050405020304" pitchFamily="18" charset="0"/>
              </a:rPr>
              <a:t>B</a:t>
            </a:r>
          </a:p>
          <a:p>
            <a:pPr marL="0" marR="0">
              <a:spcBef>
                <a:spcPts val="0"/>
              </a:spcBef>
              <a:spcAft>
                <a:spcPts val="0"/>
              </a:spcAft>
              <a:tabLst>
                <a:tab pos="1758950" algn="l"/>
              </a:tabLs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3. The individual elements of an array are identified using an _______.</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number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character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index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value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304800"/>
            <a:ext cx="1705610" cy="685800"/>
          </a:xfrm>
          <a:prstGeom prst="rect">
            <a:avLst/>
          </a:prstGeom>
          <a:noFill/>
          <a:ln>
            <a:noFill/>
          </a:ln>
        </p:spPr>
      </p:pic>
    </p:spTree>
    <p:extLst>
      <p:ext uri="{BB962C8B-B14F-4D97-AF65-F5344CB8AC3E}">
        <p14:creationId xmlns:p14="http://schemas.microsoft.com/office/powerpoint/2010/main" xmlns="" val="314696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628650" y="1"/>
            <a:ext cx="7886700" cy="1325563"/>
          </a:xfrm>
        </p:spPr>
        <p:txBody>
          <a:bodyPr>
            <a:normAutofit/>
          </a:bodyPr>
          <a:lstStyle/>
          <a:p>
            <a:r>
              <a:rPr lang="en-IN" sz="4000" b="1" dirty="0">
                <a:latin typeface="Times New Roman" pitchFamily="18" charset="0"/>
                <a:cs typeface="Times New Roman" pitchFamily="18" charset="0"/>
              </a:rPr>
              <a:t>COURSE OUTCOMES</a:t>
            </a:r>
          </a:p>
        </p:txBody>
      </p:sp>
      <p:sp>
        <p:nvSpPr>
          <p:cNvPr id="3" name="Content Placeholder 2">
            <a:extLst>
              <a:ext uri="{FF2B5EF4-FFF2-40B4-BE49-F238E27FC236}">
                <a16:creationId xmlns:a16="http://schemas.microsoft.com/office/drawing/2014/main" xmlns="" id="{5D6D1013-76AF-43E2-ABCF-137B9D2AEA77}"/>
              </a:ext>
            </a:extLst>
          </p:cNvPr>
          <p:cNvSpPr>
            <a:spLocks noGrp="1"/>
          </p:cNvSpPr>
          <p:nvPr>
            <p:ph idx="1"/>
          </p:nvPr>
        </p:nvSpPr>
        <p:spPr/>
        <p:txBody>
          <a:bodyPr>
            <a:normAutofit/>
          </a:bodyPr>
          <a:lstStyle/>
          <a:p>
            <a:r>
              <a:rPr lang="en-US" sz="2400" dirty="0"/>
              <a:t>The successful completion of this course shall enable the student</a:t>
            </a:r>
            <a:r>
              <a:rPr lang="en-US" sz="2400" dirty="0" smtClean="0"/>
              <a:t>:</a:t>
            </a:r>
          </a:p>
          <a:p>
            <a:pPr lvl="1">
              <a:lnSpc>
                <a:spcPct val="150000"/>
              </a:lnSpc>
            </a:pPr>
            <a:r>
              <a:rPr lang="en-US" sz="2000" b="1" dirty="0" smtClean="0"/>
              <a:t>CO1: </a:t>
            </a:r>
            <a:r>
              <a:rPr lang="en-US" sz="2000" dirty="0"/>
              <a:t>To understand the GUI and Windows Programming. </a:t>
            </a:r>
          </a:p>
          <a:p>
            <a:pPr lvl="1">
              <a:lnSpc>
                <a:spcPct val="150000"/>
              </a:lnSpc>
            </a:pPr>
            <a:r>
              <a:rPr lang="en-US" sz="2000" b="1" dirty="0"/>
              <a:t>CO2: </a:t>
            </a:r>
            <a:r>
              <a:rPr lang="en-US" sz="2000" dirty="0"/>
              <a:t>To understand about the Concepts in Visual Basic. </a:t>
            </a:r>
          </a:p>
          <a:p>
            <a:pPr lvl="1">
              <a:lnSpc>
                <a:spcPct val="150000"/>
              </a:lnSpc>
            </a:pPr>
            <a:r>
              <a:rPr lang="en-US" sz="2000" b="1" dirty="0"/>
              <a:t>CO3: </a:t>
            </a:r>
            <a:r>
              <a:rPr lang="en-US" sz="2000" dirty="0"/>
              <a:t>To understand about the programming in visual basic. </a:t>
            </a:r>
            <a:endParaRPr lang="en-US" sz="2000" dirty="0" smtClean="0"/>
          </a:p>
          <a:p>
            <a:pPr lvl="1">
              <a:lnSpc>
                <a:spcPct val="150000"/>
              </a:lnSpc>
            </a:pPr>
            <a:r>
              <a:rPr lang="en-US" sz="2000" b="1" dirty="0" smtClean="0"/>
              <a:t>CO4</a:t>
            </a:r>
            <a:r>
              <a:rPr lang="en-US" sz="2000" b="1" dirty="0"/>
              <a:t>: </a:t>
            </a:r>
            <a:r>
              <a:rPr lang="en-US" sz="2000" dirty="0"/>
              <a:t>To understand creating and application of problems.</a:t>
            </a:r>
          </a:p>
        </p:txBody>
      </p:sp>
      <p:sp>
        <p:nvSpPr>
          <p:cNvPr id="8"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smtClean="0"/>
              <a:t>BBA306 computer Application</a:t>
            </a:r>
            <a:endParaRPr lang="en-IN" sz="1100" dirty="0"/>
          </a:p>
        </p:txBody>
      </p:sp>
      <p:pic>
        <p:nvPicPr>
          <p:cNvPr id="9" name="Picture 8"/>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10" name="Slide Number Placeholder 9"/>
          <p:cNvSpPr>
            <a:spLocks noGrp="1"/>
          </p:cNvSpPr>
          <p:nvPr>
            <p:ph type="sldNum" sz="quarter" idx="12"/>
          </p:nvPr>
        </p:nvSpPr>
        <p:spPr/>
        <p:txBody>
          <a:bodyPr/>
          <a:lstStyle/>
          <a:p>
            <a:fld id="{6D4C96DF-A1DA-41D6-A58E-0581440BF38D}" type="slidenum">
              <a:rPr lang="en-US" smtClean="0"/>
              <a:pPr/>
              <a:t>3</a:t>
            </a:fld>
            <a:endParaRPr lang="en-US" dirty="0"/>
          </a:p>
        </p:txBody>
      </p:sp>
    </p:spTree>
    <p:extLst>
      <p:ext uri="{BB962C8B-B14F-4D97-AF65-F5344CB8AC3E}">
        <p14:creationId xmlns:p14="http://schemas.microsoft.com/office/powerpoint/2010/main" xmlns="" val="23648734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1E4553E-5372-417A-B71E-7DBB7C41E0CC}"/>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3C742358-C9AB-4614-8227-6AE648C59750}"/>
              </a:ext>
            </a:extLst>
          </p:cNvPr>
          <p:cNvSpPr>
            <a:spLocks noGrp="1"/>
          </p:cNvSpPr>
          <p:nvPr>
            <p:ph type="sldNum" sz="quarter" idx="12"/>
          </p:nvPr>
        </p:nvSpPr>
        <p:spPr/>
        <p:txBody>
          <a:bodyPr/>
          <a:lstStyle/>
          <a:p>
            <a:fld id="{3D79315D-5BB1-406B-A004-7D2D6B4489D3}" type="slidenum">
              <a:rPr lang="en-IN" smtClean="0"/>
              <a:pPr/>
              <a:t>30</a:t>
            </a:fld>
            <a:endParaRPr lang="en-IN"/>
          </a:p>
        </p:txBody>
      </p:sp>
      <p:sp>
        <p:nvSpPr>
          <p:cNvPr id="7" name="TextBox 6">
            <a:extLst>
              <a:ext uri="{FF2B5EF4-FFF2-40B4-BE49-F238E27FC236}">
                <a16:creationId xmlns:a16="http://schemas.microsoft.com/office/drawing/2014/main" xmlns="" id="{4DBB7E20-A667-4120-A9A1-C874454D8C2D}"/>
              </a:ext>
            </a:extLst>
          </p:cNvPr>
          <p:cNvSpPr txBox="1"/>
          <p:nvPr/>
        </p:nvSpPr>
        <p:spPr>
          <a:xfrm>
            <a:off x="388620" y="593407"/>
            <a:ext cx="8042910" cy="6186309"/>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4. ______is a data type that can be used to declare a text of maximum 10 million characters.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String.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Numeric.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Single precision.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Date.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5. A module-level is available to all the _______ in the module.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data.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procedures.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event.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task.</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6. ____variables are not reinitialized each time Visual basic invokes a procedure and thus retains or preserves value even when a procedure end.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Static.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Dynamic.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Virtual.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Currency.</a:t>
            </a:r>
          </a:p>
          <a:p>
            <a:r>
              <a:rPr lang="en-US" sz="1800" dirty="0">
                <a:effectLst/>
                <a:latin typeface="Times New Roman" panose="02020603050405020304" pitchFamily="18" charset="0"/>
                <a:ea typeface="Times New Roman" panose="02020603050405020304" pitchFamily="18" charset="0"/>
              </a:rPr>
              <a:t>ANSWER: A</a:t>
            </a:r>
            <a:endParaRPr lang="en-US"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3074765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CC775DE-0474-474A-88BD-CB5A50FB4F12}"/>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E6602138-0D78-4367-924D-50798C5BEBCB}"/>
              </a:ext>
            </a:extLst>
          </p:cNvPr>
          <p:cNvSpPr>
            <a:spLocks noGrp="1"/>
          </p:cNvSpPr>
          <p:nvPr>
            <p:ph type="sldNum" sz="quarter" idx="12"/>
          </p:nvPr>
        </p:nvSpPr>
        <p:spPr/>
        <p:txBody>
          <a:bodyPr/>
          <a:lstStyle/>
          <a:p>
            <a:fld id="{3D79315D-5BB1-406B-A004-7D2D6B4489D3}" type="slidenum">
              <a:rPr lang="en-IN" smtClean="0"/>
              <a:pPr/>
              <a:t>31</a:t>
            </a:fld>
            <a:endParaRPr lang="en-IN"/>
          </a:p>
        </p:txBody>
      </p:sp>
      <p:sp>
        <p:nvSpPr>
          <p:cNvPr id="7" name="TextBox 6">
            <a:extLst>
              <a:ext uri="{FF2B5EF4-FFF2-40B4-BE49-F238E27FC236}">
                <a16:creationId xmlns:a16="http://schemas.microsoft.com/office/drawing/2014/main" xmlns="" id="{E980D90A-39CC-4D42-87F3-E54F8B17F4B0}"/>
              </a:ext>
            </a:extLst>
          </p:cNvPr>
          <p:cNvSpPr txBox="1"/>
          <p:nvPr/>
        </p:nvSpPr>
        <p:spPr>
          <a:xfrm>
            <a:off x="373380" y="612845"/>
            <a:ext cx="8020050" cy="6186309"/>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7. Code window consists of a ______ box and procedure list box.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object.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event.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tool.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message.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8. The ____ statement checks in the module for usage of any undeclared variables and reports an error to the user.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looping.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iteration.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dim.</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external.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9. Dynamic arrays can be declared when the user may not know the _____of the array at design time.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exact column.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exact variable.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exact value.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exact size.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D</a:t>
            </a: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5098337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6A57CD75-5680-4E86-8F23-58560A795834}"/>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5641012C-C183-4168-8F66-F2062B6C617A}"/>
              </a:ext>
            </a:extLst>
          </p:cNvPr>
          <p:cNvSpPr>
            <a:spLocks noGrp="1"/>
          </p:cNvSpPr>
          <p:nvPr>
            <p:ph type="sldNum" sz="quarter" idx="12"/>
          </p:nvPr>
        </p:nvSpPr>
        <p:spPr/>
        <p:txBody>
          <a:bodyPr/>
          <a:lstStyle/>
          <a:p>
            <a:fld id="{3D79315D-5BB1-406B-A004-7D2D6B4489D3}" type="slidenum">
              <a:rPr lang="en-IN" smtClean="0"/>
              <a:pPr/>
              <a:t>32</a:t>
            </a:fld>
            <a:endParaRPr lang="en-IN"/>
          </a:p>
        </p:txBody>
      </p:sp>
      <p:sp>
        <p:nvSpPr>
          <p:cNvPr id="7" name="TextBox 6">
            <a:extLst>
              <a:ext uri="{FF2B5EF4-FFF2-40B4-BE49-F238E27FC236}">
                <a16:creationId xmlns:a16="http://schemas.microsoft.com/office/drawing/2014/main" xmlns="" id="{1AE1330F-5A0A-4BCB-8FDA-D2BFED0C837E}"/>
              </a:ext>
            </a:extLst>
          </p:cNvPr>
          <p:cNvSpPr txBox="1"/>
          <p:nvPr/>
        </p:nvSpPr>
        <p:spPr>
          <a:xfrm>
            <a:off x="381000" y="535166"/>
            <a:ext cx="7943850" cy="6186309"/>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10. Variables are named storage locations in memory, the value of which does not change during program ______.</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design.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execution.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debug.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modification.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11. Variables of different data types when combined as a single variable to hold several related information is called as ______ data types.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numeric.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user defined.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string.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byte.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12. ____ function translates a numeric value to a variable.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Message.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Build In.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Val.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Mod.</a:t>
            </a:r>
          </a:p>
          <a:p>
            <a:r>
              <a:rPr lang="en-US" sz="1800" dirty="0">
                <a:effectLst/>
                <a:latin typeface="Times New Roman" panose="02020603050405020304" pitchFamily="18" charset="0"/>
                <a:ea typeface="Times New Roman" panose="02020603050405020304" pitchFamily="18" charset="0"/>
              </a:rPr>
              <a:t>ANSWER: C</a:t>
            </a:r>
            <a:endParaRPr lang="en-US" dirty="0"/>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1057120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7CDE8D30-AC2A-4BD0-AD70-5E7D026818DA}"/>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04189AF0-7A15-43F3-9934-36D6D018E51A}"/>
              </a:ext>
            </a:extLst>
          </p:cNvPr>
          <p:cNvSpPr>
            <a:spLocks noGrp="1"/>
          </p:cNvSpPr>
          <p:nvPr>
            <p:ph type="sldNum" sz="quarter" idx="12"/>
          </p:nvPr>
        </p:nvSpPr>
        <p:spPr/>
        <p:txBody>
          <a:bodyPr/>
          <a:lstStyle/>
          <a:p>
            <a:fld id="{3D79315D-5BB1-406B-A004-7D2D6B4489D3}" type="slidenum">
              <a:rPr lang="en-IN" smtClean="0"/>
              <a:pPr/>
              <a:t>33</a:t>
            </a:fld>
            <a:endParaRPr lang="en-IN"/>
          </a:p>
        </p:txBody>
      </p:sp>
      <p:sp>
        <p:nvSpPr>
          <p:cNvPr id="7" name="TextBox 6">
            <a:extLst>
              <a:ext uri="{FF2B5EF4-FFF2-40B4-BE49-F238E27FC236}">
                <a16:creationId xmlns:a16="http://schemas.microsoft.com/office/drawing/2014/main" xmlns="" id="{ABBB46E0-A30F-4A0E-B23A-0A9598CCC679}"/>
              </a:ext>
            </a:extLst>
          </p:cNvPr>
          <p:cNvSpPr txBox="1"/>
          <p:nvPr/>
        </p:nvSpPr>
        <p:spPr>
          <a:xfrm>
            <a:off x="544830" y="612845"/>
            <a:ext cx="7886700" cy="5632311"/>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13. ____box provides a set of choices to the user.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List.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Command.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Combo.</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Text.</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14. All the controls in an array will have the same _____.</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Value.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properties.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address.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location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B</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15. The _____property in Visual basic is common for many a tools.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location.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place.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window status.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name.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D</a:t>
            </a: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1314095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080FC01C-6008-4368-B541-EAC690AA7ED0}"/>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39DD1293-2282-4EB9-91F0-8507765A7D3A}"/>
              </a:ext>
            </a:extLst>
          </p:cNvPr>
          <p:cNvSpPr>
            <a:spLocks noGrp="1"/>
          </p:cNvSpPr>
          <p:nvPr>
            <p:ph type="sldNum" sz="quarter" idx="12"/>
          </p:nvPr>
        </p:nvSpPr>
        <p:spPr/>
        <p:txBody>
          <a:bodyPr/>
          <a:lstStyle/>
          <a:p>
            <a:fld id="{3D79315D-5BB1-406B-A004-7D2D6B4489D3}" type="slidenum">
              <a:rPr lang="en-IN" smtClean="0"/>
              <a:pPr/>
              <a:t>34</a:t>
            </a:fld>
            <a:endParaRPr lang="en-IN"/>
          </a:p>
        </p:txBody>
      </p:sp>
      <p:sp>
        <p:nvSpPr>
          <p:cNvPr id="7" name="TextBox 6">
            <a:extLst>
              <a:ext uri="{FF2B5EF4-FFF2-40B4-BE49-F238E27FC236}">
                <a16:creationId xmlns:a16="http://schemas.microsoft.com/office/drawing/2014/main" xmlns="" id="{FA9A18F6-9AE1-4DA6-9085-999C4D3C5B36}"/>
              </a:ext>
            </a:extLst>
          </p:cNvPr>
          <p:cNvSpPr txBox="1"/>
          <p:nvPr/>
        </p:nvSpPr>
        <p:spPr>
          <a:xfrm>
            <a:off x="434340" y="612846"/>
            <a:ext cx="7284720" cy="5632311"/>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16. Option button can be grouped in a ______control.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label.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text box.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frame.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check box.</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17. A _____ bar appears in the top of the screen.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title.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menu.</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tool.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debug.</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 </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18. A disabled menu item does not appear in the ____ 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menu.</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standard.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status.</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title.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a:t>
            </a:r>
          </a:p>
        </p:txBody>
      </p:sp>
      <p:pic>
        <p:nvPicPr>
          <p:cNvPr id="5" name="Picture 4"/>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667086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xmlns="" id="{CE5663A0-F256-49E0-BE2C-252EEE9D2D87}"/>
              </a:ext>
            </a:extLst>
          </p:cNvPr>
          <p:cNvSpPr>
            <a:spLocks noGrp="1"/>
          </p:cNvSpPr>
          <p:nvPr>
            <p:ph type="ftr" sz="quarter" idx="11"/>
          </p:nvPr>
        </p:nvSpPr>
        <p:spPr/>
        <p:txBody>
          <a:bodyPr/>
          <a:lstStyle/>
          <a:p>
            <a:r>
              <a:rPr lang="en-IN" dirty="0" smtClean="0"/>
              <a:t>BBA306 computer Application</a:t>
            </a:r>
            <a:endParaRPr lang="en-IN" dirty="0"/>
          </a:p>
        </p:txBody>
      </p:sp>
      <p:sp>
        <p:nvSpPr>
          <p:cNvPr id="3" name="Slide Number Placeholder 2">
            <a:extLst>
              <a:ext uri="{FF2B5EF4-FFF2-40B4-BE49-F238E27FC236}">
                <a16:creationId xmlns:a16="http://schemas.microsoft.com/office/drawing/2014/main" xmlns="" id="{B8AF4640-8F48-44A1-8411-85E01F5E42F5}"/>
              </a:ext>
            </a:extLst>
          </p:cNvPr>
          <p:cNvSpPr>
            <a:spLocks noGrp="1"/>
          </p:cNvSpPr>
          <p:nvPr>
            <p:ph type="sldNum" sz="quarter" idx="12"/>
          </p:nvPr>
        </p:nvSpPr>
        <p:spPr/>
        <p:txBody>
          <a:bodyPr/>
          <a:lstStyle/>
          <a:p>
            <a:fld id="{3D79315D-5BB1-406B-A004-7D2D6B4489D3}" type="slidenum">
              <a:rPr lang="en-IN" smtClean="0"/>
              <a:pPr/>
              <a:t>35</a:t>
            </a:fld>
            <a:endParaRPr lang="en-IN" dirty="0"/>
          </a:p>
        </p:txBody>
      </p:sp>
      <p:sp>
        <p:nvSpPr>
          <p:cNvPr id="5" name="TextBox 4">
            <a:extLst>
              <a:ext uri="{FF2B5EF4-FFF2-40B4-BE49-F238E27FC236}">
                <a16:creationId xmlns:a16="http://schemas.microsoft.com/office/drawing/2014/main" xmlns="" id="{53C77C6A-C703-4BE0-A037-6F174DD0281D}"/>
              </a:ext>
            </a:extLst>
          </p:cNvPr>
          <p:cNvSpPr txBox="1"/>
          <p:nvPr/>
        </p:nvSpPr>
        <p:spPr>
          <a:xfrm>
            <a:off x="655320" y="1305343"/>
            <a:ext cx="7860030" cy="4247317"/>
          </a:xfrm>
          <a:prstGeom prst="rect">
            <a:avLst/>
          </a:prstGeom>
          <a:noFill/>
        </p:spPr>
        <p:txBody>
          <a:bodyPr wrap="square">
            <a:spAutoFit/>
          </a:bodyPr>
          <a:lstStyle/>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19. A __________ array is a group of controls that share the same name and type.</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control</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fixed</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static</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a:t>
            </a:r>
            <a:r>
              <a:rPr lang="en-US" sz="1800" dirty="0" smtClean="0">
                <a:effectLst/>
                <a:latin typeface="Times New Roman" panose="02020603050405020304" pitchFamily="18" charset="0"/>
                <a:ea typeface="Times New Roman" panose="02020603050405020304" pitchFamily="18" charset="0"/>
              </a:rPr>
              <a:t>local</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a:t>
            </a:r>
            <a:r>
              <a:rPr lang="en-US" sz="1800" dirty="0" smtClean="0">
                <a:effectLst/>
                <a:latin typeface="Times New Roman" panose="02020603050405020304" pitchFamily="18" charset="0"/>
                <a:ea typeface="Times New Roman" panose="02020603050405020304" pitchFamily="18" charset="0"/>
              </a:rPr>
              <a:t>A</a:t>
            </a:r>
          </a:p>
          <a:p>
            <a:pPr marL="0" marR="0">
              <a:spcBef>
                <a:spcPts val="0"/>
              </a:spcBef>
              <a:spcAft>
                <a:spcPts val="0"/>
              </a:spcAft>
              <a:tabLst>
                <a:tab pos="1758950" algn="l"/>
              </a:tabLs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20. The ____________ is a commonly used control, which enables the user to select a value by</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positioning it at the desired location.</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 verticalbar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B. horizonalbar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C. scrollbar</a:t>
            </a: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D. </a:t>
            </a:r>
            <a:r>
              <a:rPr lang="en-US" sz="1800" dirty="0" err="1" smtClean="0">
                <a:effectLst/>
                <a:latin typeface="Times New Roman" panose="02020603050405020304" pitchFamily="18" charset="0"/>
                <a:ea typeface="Times New Roman" panose="02020603050405020304" pitchFamily="18" charset="0"/>
              </a:rPr>
              <a:t>menubar</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tabLst>
                <a:tab pos="1758950" algn="l"/>
              </a:tabLst>
            </a:pPr>
            <a:r>
              <a:rPr lang="en-US" sz="1800" dirty="0">
                <a:effectLst/>
                <a:latin typeface="Times New Roman" panose="02020603050405020304" pitchFamily="18" charset="0"/>
                <a:ea typeface="Times New Roman" panose="02020603050405020304" pitchFamily="18" charset="0"/>
              </a:rPr>
              <a:t>ANSWER: C</a:t>
            </a: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1926930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8000" dirty="0">
              <a:solidFill>
                <a:schemeClr val="tx2">
                  <a:lumMod val="60000"/>
                  <a:lumOff val="40000"/>
                </a:schemeClr>
              </a:solidFill>
              <a:latin typeface="Bodoni MT Black" pitchFamily="18" charset="0"/>
            </a:endParaRPr>
          </a:p>
          <a:p>
            <a:pPr algn="ctr">
              <a:buNone/>
            </a:pPr>
            <a:r>
              <a:rPr lang="en-US" sz="8000" dirty="0">
                <a:solidFill>
                  <a:schemeClr val="tx2">
                    <a:lumMod val="60000"/>
                    <a:lumOff val="40000"/>
                  </a:schemeClr>
                </a:solidFill>
                <a:latin typeface="Bodoni MT Black" pitchFamily="18" charset="0"/>
              </a:rPr>
              <a:t>Thank You</a:t>
            </a:r>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smtClean="0"/>
              <a:t>BBA306 computer Application</a:t>
            </a:r>
            <a:endParaRPr lang="en-US"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36</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a:xfrm>
            <a:off x="467544" y="164637"/>
            <a:ext cx="8229600" cy="1143000"/>
          </a:xfrm>
        </p:spPr>
        <p:txBody>
          <a:bodyPr>
            <a:normAutofit/>
          </a:bodyPr>
          <a:lstStyle/>
          <a:p>
            <a:r>
              <a:rPr lang="en-IN" sz="3200" b="1" dirty="0">
                <a:latin typeface="Times New Roman" pitchFamily="18" charset="0"/>
                <a:cs typeface="Times New Roman" pitchFamily="18" charset="0"/>
              </a:rPr>
              <a:t>CONTENTS</a:t>
            </a:r>
            <a:endParaRPr lang="en-IN" sz="4000" b="1" dirty="0">
              <a:latin typeface="Times New Roman" pitchFamily="18" charset="0"/>
              <a:cs typeface="Times New Roman" pitchFamily="18" charset="0"/>
            </a:endParaRPr>
          </a:p>
        </p:txBody>
      </p:sp>
      <p:sp>
        <p:nvSpPr>
          <p:cNvPr id="3"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050" b="1" dirty="0" smtClean="0"/>
              <a:t>BBA306 computer Application</a:t>
            </a:r>
            <a:endParaRPr lang="en-IN" sz="1050" dirty="0"/>
          </a:p>
        </p:txBody>
      </p:sp>
      <p:graphicFrame>
        <p:nvGraphicFramePr>
          <p:cNvPr id="6" name="Table 5">
            <a:extLst>
              <a:ext uri="{FF2B5EF4-FFF2-40B4-BE49-F238E27FC236}">
                <a16:creationId xmlns:a16="http://schemas.microsoft.com/office/drawing/2014/main" xmlns="" id="{55AF6461-0F3E-4D25-AE13-FBE5CE9ED759}"/>
              </a:ext>
            </a:extLst>
          </p:cNvPr>
          <p:cNvGraphicFramePr>
            <a:graphicFrameLocks noGrp="1"/>
          </p:cNvGraphicFramePr>
          <p:nvPr>
            <p:extLst>
              <p:ext uri="{D42A27DB-BD31-4B8C-83A1-F6EECF244321}">
                <p14:modId xmlns:p14="http://schemas.microsoft.com/office/powerpoint/2010/main" xmlns="" val="1463902574"/>
              </p:ext>
            </p:extLst>
          </p:nvPr>
        </p:nvGraphicFramePr>
        <p:xfrm>
          <a:off x="479479" y="1119753"/>
          <a:ext cx="8172450" cy="4366646"/>
        </p:xfrm>
        <a:graphic>
          <a:graphicData uri="http://schemas.openxmlformats.org/drawingml/2006/table">
            <a:tbl>
              <a:tblPr/>
              <a:tblGrid>
                <a:gridCol w="742950">
                  <a:extLst>
                    <a:ext uri="{9D8B030D-6E8A-4147-A177-3AD203B41FA5}">
                      <a16:colId xmlns:a16="http://schemas.microsoft.com/office/drawing/2014/main" xmlns="" val="20000"/>
                    </a:ext>
                  </a:extLst>
                </a:gridCol>
                <a:gridCol w="7429500">
                  <a:extLst>
                    <a:ext uri="{9D8B030D-6E8A-4147-A177-3AD203B41FA5}">
                      <a16:colId xmlns:a16="http://schemas.microsoft.com/office/drawing/2014/main" xmlns="" val="20001"/>
                    </a:ext>
                  </a:extLst>
                </a:gridCol>
              </a:tblGrid>
              <a:tr h="408168">
                <a:tc gridSpan="2">
                  <a:txBody>
                    <a:bodyPr/>
                    <a:lstStyle/>
                    <a:p>
                      <a:pPr algn="ctr" fontAlgn="t"/>
                      <a:r>
                        <a:rPr lang="en-US" sz="1800" b="1" dirty="0"/>
                        <a:t>BACHELOR </a:t>
                      </a:r>
                      <a:r>
                        <a:rPr lang="en-US" sz="1900" b="1" dirty="0"/>
                        <a:t>OF BUSINESS ADMINISTRATION</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0"/>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Semester- </a:t>
                      </a:r>
                      <a:r>
                        <a:rPr lang="en-US" sz="1900" dirty="0">
                          <a:latin typeface="Calibri "/>
                        </a:rPr>
                        <a:t>3</a:t>
                      </a:r>
                      <a:r>
                        <a:rPr lang="en-US" sz="1900" baseline="30000" dirty="0">
                          <a:latin typeface="Calibri "/>
                        </a:rPr>
                        <a:t>rd</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1"/>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Paper Code – </a:t>
                      </a:r>
                      <a:r>
                        <a:rPr lang="en-US" sz="2000" b="1" dirty="0"/>
                        <a:t>BBA306</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2"/>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Subject Name-</a:t>
                      </a:r>
                      <a:r>
                        <a:rPr lang="en-US" sz="2000" b="1" dirty="0"/>
                        <a:t>COMPUTER APPLICATION – I</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xmlns="" val="10003"/>
                  </a:ext>
                </a:extLst>
              </a:tr>
              <a:tr h="357746">
                <a:tc>
                  <a:txBody>
                    <a:bodyPr/>
                    <a:lstStyle/>
                    <a:p>
                      <a:pPr algn="ctr" fontAlgn="ctr"/>
                      <a:r>
                        <a:rPr lang="en-US" sz="1900" b="1" i="0" u="none" strike="noStrike" dirty="0">
                          <a:solidFill>
                            <a:srgbClr val="000000"/>
                          </a:solidFill>
                          <a:latin typeface="Times New Roman" pitchFamily="18" charset="0"/>
                          <a:cs typeface="Times New Roman" pitchFamily="18" charset="0"/>
                        </a:rPr>
                        <a:t>S.No.</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en-US" sz="1900" b="1" i="0" u="none" strike="noStrike" dirty="0">
                          <a:solidFill>
                            <a:srgbClr val="000000"/>
                          </a:solidFill>
                          <a:latin typeface="Times New Roman" pitchFamily="18" charset="0"/>
                          <a:cs typeface="Times New Roman" pitchFamily="18" charset="0"/>
                        </a:rPr>
                        <a:t>Unit Name /Topic</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49345">
                <a:tc>
                  <a:txBody>
                    <a:bodyPr/>
                    <a:lstStyle/>
                    <a:p>
                      <a:pPr algn="ctr" fontAlgn="b"/>
                      <a:r>
                        <a:rPr lang="en-US" sz="1800" b="0" i="0" u="none" strike="noStrike" dirty="0">
                          <a:solidFill>
                            <a:srgbClr val="000000"/>
                          </a:solidFill>
                          <a:latin typeface="Times New Roman" pitchFamily="18" charset="0"/>
                          <a:cs typeface="Times New Roman" pitchFamily="18" charset="0"/>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lgn="l"/>
                      <a:r>
                        <a:rPr lang="en-US" sz="1800" b="0" kern="1200" dirty="0" smtClean="0">
                          <a:solidFill>
                            <a:schemeClr val="tx1"/>
                          </a:solidFill>
                          <a:latin typeface="Times New Roman" pitchFamily="18" charset="0"/>
                          <a:ea typeface="+mn-ea"/>
                          <a:cs typeface="Times New Roman" pitchFamily="18" charset="0"/>
                        </a:rPr>
                        <a:t>Unit   1 </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49345">
                <a:tc>
                  <a:txBody>
                    <a:bodyPr/>
                    <a:lstStyle/>
                    <a:p>
                      <a:pPr algn="ctr" fontAlgn="b"/>
                      <a:r>
                        <a:rPr lang="en-US" sz="1800" b="1" i="0" u="none" strike="noStrike" dirty="0">
                          <a:solidFill>
                            <a:srgbClr val="000000"/>
                          </a:solidFill>
                          <a:latin typeface="Times New Roman" pitchFamily="18" charset="0"/>
                          <a:cs typeface="Times New Roman" pitchFamily="18" charset="0"/>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lvl="1" algn="l"/>
                      <a:r>
                        <a:rPr lang="en-US" sz="1800" b="1" kern="1200" dirty="0" smtClean="0">
                          <a:solidFill>
                            <a:schemeClr val="tx1"/>
                          </a:solidFill>
                          <a:latin typeface="Times New Roman" pitchFamily="18" charset="0"/>
                          <a:ea typeface="+mn-ea"/>
                          <a:cs typeface="Times New Roman" pitchFamily="18" charset="0"/>
                        </a:rPr>
                        <a:t>Unit   2 </a:t>
                      </a:r>
                      <a:endParaRPr lang="en-US" sz="1800" b="1"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6"/>
                  </a:ext>
                </a:extLst>
              </a:tr>
              <a:tr h="449345">
                <a:tc>
                  <a:txBody>
                    <a:bodyPr/>
                    <a:lstStyle/>
                    <a:p>
                      <a:pPr algn="ctr" fontAlgn="b"/>
                      <a:r>
                        <a:rPr lang="en-US" sz="1800" b="0" i="0" u="none" strike="noStrike" dirty="0">
                          <a:solidFill>
                            <a:srgbClr val="000000"/>
                          </a:solidFill>
                          <a:latin typeface="Times New Roman" pitchFamily="18" charset="0"/>
                          <a:cs typeface="Times New Roman" pitchFamily="18" charset="0"/>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sz="1800" b="0" kern="1200" dirty="0" smtClean="0">
                          <a:solidFill>
                            <a:schemeClr val="tx1"/>
                          </a:solidFill>
                          <a:latin typeface="Times New Roman" pitchFamily="18" charset="0"/>
                          <a:ea typeface="+mn-ea"/>
                          <a:cs typeface="Times New Roman" pitchFamily="18" charset="0"/>
                        </a:rPr>
                        <a:t>Unit   3 </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578848">
                <a:tc>
                  <a:txBody>
                    <a:bodyPr/>
                    <a:lstStyle/>
                    <a:p>
                      <a:pPr algn="ctr" fontAlgn="b"/>
                      <a:r>
                        <a:rPr lang="en-US" sz="1800" b="0" i="0" u="none" strike="noStrike" dirty="0">
                          <a:solidFill>
                            <a:srgbClr val="000000"/>
                          </a:solidFill>
                          <a:latin typeface="Times New Roman" pitchFamily="18" charset="0"/>
                          <a:cs typeface="Times New Roman" pitchFamily="18" charset="0"/>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1" algn="l"/>
                      <a:r>
                        <a:rPr lang="en-US" sz="1800" b="0" kern="1200" dirty="0" smtClean="0">
                          <a:solidFill>
                            <a:schemeClr val="tx1"/>
                          </a:solidFill>
                          <a:latin typeface="Times New Roman" pitchFamily="18" charset="0"/>
                          <a:ea typeface="+mn-ea"/>
                          <a:cs typeface="Times New Roman" pitchFamily="18" charset="0"/>
                        </a:rPr>
                        <a:t>Unit   4 </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449345">
                <a:tc>
                  <a:txBody>
                    <a:bodyPr/>
                    <a:lstStyle/>
                    <a:p>
                      <a:pPr algn="ctr" fontAlgn="b"/>
                      <a:r>
                        <a:rPr lang="en-US" sz="1800" b="0" i="0" u="none" strike="noStrike" dirty="0">
                          <a:solidFill>
                            <a:srgbClr val="000000"/>
                          </a:solidFill>
                          <a:latin typeface="Times New Roman" pitchFamily="18" charset="0"/>
                          <a:cs typeface="Times New Roman" pitchFamily="18" charset="0"/>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800" b="0" kern="1200" dirty="0">
                          <a:solidFill>
                            <a:schemeClr val="tx1"/>
                          </a:solidFill>
                          <a:latin typeface="Times New Roman" pitchFamily="18" charset="0"/>
                          <a:ea typeface="+mn-ea"/>
                          <a:cs typeface="Times New Roman" pitchFamily="18" charset="0"/>
                        </a:rPr>
                        <a:t>        </a:t>
                      </a:r>
                      <a:r>
                        <a:rPr lang="en-US" sz="1800" b="0" kern="1200" dirty="0" smtClean="0">
                          <a:solidFill>
                            <a:schemeClr val="tx1"/>
                          </a:solidFill>
                          <a:latin typeface="Times New Roman" pitchFamily="18" charset="0"/>
                          <a:ea typeface="+mn-ea"/>
                          <a:cs typeface="Times New Roman" pitchFamily="18" charset="0"/>
                        </a:rPr>
                        <a:t>Unit </a:t>
                      </a:r>
                      <a:r>
                        <a:rPr lang="en-US" sz="1800" b="0" kern="1200" baseline="0" dirty="0" smtClean="0">
                          <a:solidFill>
                            <a:schemeClr val="tx1"/>
                          </a:solidFill>
                          <a:latin typeface="Times New Roman" pitchFamily="18" charset="0"/>
                          <a:ea typeface="+mn-ea"/>
                          <a:cs typeface="Times New Roman" pitchFamily="18" charset="0"/>
                        </a:rPr>
                        <a:t> </a:t>
                      </a:r>
                      <a:r>
                        <a:rPr lang="en-US" sz="1800" b="0" kern="1200" dirty="0" smtClean="0">
                          <a:solidFill>
                            <a:schemeClr val="tx1"/>
                          </a:solidFill>
                          <a:latin typeface="Times New Roman" pitchFamily="18" charset="0"/>
                          <a:ea typeface="+mn-ea"/>
                          <a:cs typeface="Times New Roman" pitchFamily="18" charset="0"/>
                        </a:rPr>
                        <a:t>5</a:t>
                      </a:r>
                      <a:endParaRPr lang="en-US" sz="1800" b="0" kern="1200" dirty="0">
                        <a:solidFill>
                          <a:schemeClr val="tx1"/>
                        </a:solidFill>
                        <a:latin typeface="Times New Roman" pitchFamily="18" charset="0"/>
                        <a:ea typeface="+mn-ea"/>
                        <a:cs typeface="Times New Roman"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pic>
        <p:nvPicPr>
          <p:cNvPr id="8" name="Picture 7"/>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9" name="Slide Number Placeholder 8"/>
          <p:cNvSpPr>
            <a:spLocks noGrp="1"/>
          </p:cNvSpPr>
          <p:nvPr>
            <p:ph type="sldNum" sz="quarter" idx="12"/>
          </p:nvPr>
        </p:nvSpPr>
        <p:spPr/>
        <p:txBody>
          <a:bodyPr/>
          <a:lstStyle/>
          <a:p>
            <a:fld id="{6D4C96DF-A1DA-41D6-A58E-0581440BF38D}" type="slidenum">
              <a:rPr lang="en-US" smtClean="0"/>
              <a:pPr/>
              <a:t>4</a:t>
            </a:fld>
            <a:endParaRPr lang="en-US" dirty="0"/>
          </a:p>
        </p:txBody>
      </p:sp>
    </p:spTree>
    <p:extLst>
      <p:ext uri="{BB962C8B-B14F-4D97-AF65-F5344CB8AC3E}">
        <p14:creationId xmlns:p14="http://schemas.microsoft.com/office/powerpoint/2010/main" xmlns="" val="228263464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Content (Unit – </a:t>
            </a:r>
            <a:r>
              <a:rPr lang="en-IN" sz="3600" b="1" dirty="0" smtClean="0">
                <a:latin typeface="Times New Roman" pitchFamily="18" charset="0"/>
                <a:cs typeface="Times New Roman" pitchFamily="18" charset="0"/>
              </a:rPr>
              <a:t>II)</a:t>
            </a:r>
            <a:endParaRPr lang="en-IN" sz="3600" b="1" dirty="0">
              <a:latin typeface="Times New Roman" pitchFamily="18" charset="0"/>
              <a:cs typeface="Times New Roman" pitchFamily="18" charset="0"/>
            </a:endParaRPr>
          </a:p>
        </p:txBody>
      </p:sp>
      <p:sp>
        <p:nvSpPr>
          <p:cNvPr id="9" name="Content Placeholder 8">
            <a:extLst>
              <a:ext uri="{FF2B5EF4-FFF2-40B4-BE49-F238E27FC236}">
                <a16:creationId xmlns:a16="http://schemas.microsoft.com/office/drawing/2014/main" xmlns="" id="{61ACACF8-7D3B-40A8-B7A5-F8E0B5FA6061}"/>
              </a:ext>
            </a:extLst>
          </p:cNvPr>
          <p:cNvSpPr>
            <a:spLocks noGrp="1"/>
          </p:cNvSpPr>
          <p:nvPr>
            <p:ph idx="1"/>
          </p:nvPr>
        </p:nvSpPr>
        <p:spPr>
          <a:xfrm>
            <a:off x="457200" y="1600200"/>
            <a:ext cx="8458200" cy="4525963"/>
          </a:xfrm>
        </p:spPr>
        <p:txBody>
          <a:bodyPr>
            <a:normAutofit/>
          </a:bodyPr>
          <a:lstStyle/>
          <a:p>
            <a:pPr marL="63500" marR="1317625" indent="0">
              <a:lnSpc>
                <a:spcPts val="1245"/>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1317625" indent="0" algn="just">
              <a:lnSpc>
                <a:spcPts val="1245"/>
              </a:lnSpc>
              <a:spcBef>
                <a:spcPts val="0"/>
              </a:spcBef>
              <a:spcAft>
                <a:spcPts val="0"/>
              </a:spcAft>
            </a:pPr>
            <a:endParaRPr lang="en-US" sz="2000" dirty="0">
              <a:latin typeface="Times New Roman" pitchFamily="18" charset="0"/>
              <a:ea typeface="Times New Roman" panose="02020603050405020304" pitchFamily="18" charset="0"/>
              <a:cs typeface="Times New Roman" pitchFamily="18" charset="0"/>
            </a:endParaRPr>
          </a:p>
          <a:p>
            <a:pPr algn="just"/>
            <a:r>
              <a:rPr lang="en-US" sz="2000" dirty="0" smtClean="0">
                <a:latin typeface="Times New Roman" pitchFamily="18" charset="0"/>
                <a:cs typeface="Times New Roman" pitchFamily="18" charset="0"/>
              </a:rPr>
              <a:t>Concepts in Visual Basic: Events, Modules, Methods, Procedure, Function Procedures, SUB Procedures, Event Procedure, Creating and Event Procedure, Parts of an Event Procedure, General Procedures, Creating a General Procedure Working with Forms : Forms, Controls, Custom Controls, Properties, MDI Forms, Create and MDI Application, MDI Child Property, Menus, The Menu Editor, Creating a Menu, Creating Popup Menus, Growing Menus, Sub Menus.</a:t>
            </a:r>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
        <p:nvSpPr>
          <p:cNvPr id="7" name="Footer Placeholder 2">
            <a:extLst>
              <a:ext uri="{FF2B5EF4-FFF2-40B4-BE49-F238E27FC236}">
                <a16:creationId xmlns:a16="http://schemas.microsoft.com/office/drawing/2014/main" xmlns="" id="{985BB384-7916-4031-BDF5-FBABADE7966A}"/>
              </a:ext>
            </a:extLst>
          </p:cNvPr>
          <p:cNvSpPr txBox="1">
            <a:spLocks/>
          </p:cNvSpPr>
          <p:nvPr/>
        </p:nvSpPr>
        <p:spPr>
          <a:xfrm>
            <a:off x="2590800" y="6248400"/>
            <a:ext cx="3305188"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smtClean="0">
                <a:ln>
                  <a:noFill/>
                </a:ln>
                <a:solidFill>
                  <a:schemeClr val="tx1">
                    <a:tint val="75000"/>
                  </a:schemeClr>
                </a:solidFill>
                <a:effectLst/>
                <a:uLnTx/>
                <a:uFillTx/>
                <a:latin typeface="+mn-lt"/>
                <a:ea typeface="+mn-ea"/>
                <a:cs typeface="+mn-cs"/>
              </a:rPr>
              <a:t>BBA306 computer Application</a:t>
            </a:r>
            <a:endParaRPr kumimoji="0" lang="en-IN"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6D4C96DF-A1DA-41D6-A58E-0581440BF38D}" type="slidenum">
              <a:rPr lang="en-US" smtClean="0"/>
              <a:pPr/>
              <a:t>5</a:t>
            </a:fld>
            <a:endParaRPr lang="en-US" dirty="0"/>
          </a:p>
        </p:txBody>
      </p:sp>
    </p:spTree>
    <p:extLst>
      <p:ext uri="{BB962C8B-B14F-4D97-AF65-F5344CB8AC3E}">
        <p14:creationId xmlns:p14="http://schemas.microsoft.com/office/powerpoint/2010/main" xmlns="" val="159329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r>
              <a:rPr lang="en-US" sz="3600" b="1" dirty="0"/>
              <a:t>Text </a:t>
            </a:r>
            <a:r>
              <a:rPr lang="en-US" sz="3600" b="1" dirty="0" smtClean="0"/>
              <a:t>&amp; </a:t>
            </a:r>
            <a:r>
              <a:rPr lang="en-IN" sz="3600" b="1" dirty="0" smtClean="0"/>
              <a:t>Reference</a:t>
            </a:r>
            <a:r>
              <a:rPr lang="en-US" sz="3600" b="1" dirty="0" smtClean="0"/>
              <a:t> </a:t>
            </a:r>
            <a:r>
              <a:rPr lang="en-US" sz="3600" b="1" dirty="0"/>
              <a:t>Books</a:t>
            </a:r>
            <a:r>
              <a:rPr lang="en-IN" sz="3600" b="1" dirty="0"/>
              <a:t> </a:t>
            </a:r>
            <a:r>
              <a:rPr lang="en-US" sz="3600" b="1" dirty="0"/>
              <a:t>:</a:t>
            </a:r>
            <a:endParaRPr lang="en-US" sz="3600" dirty="0"/>
          </a:p>
        </p:txBody>
      </p:sp>
      <p:sp>
        <p:nvSpPr>
          <p:cNvPr id="3" name="Content Placeholder 2"/>
          <p:cNvSpPr>
            <a:spLocks noGrp="1"/>
          </p:cNvSpPr>
          <p:nvPr>
            <p:ph idx="1"/>
          </p:nvPr>
        </p:nvSpPr>
        <p:spPr/>
        <p:txBody>
          <a:bodyPr>
            <a:normAutofit/>
          </a:bodyPr>
          <a:lstStyle/>
          <a:p>
            <a:pPr>
              <a:buNone/>
            </a:pPr>
            <a:r>
              <a:rPr lang="en-US" sz="2400" b="1" dirty="0"/>
              <a:t>Text Book:</a:t>
            </a:r>
          </a:p>
          <a:p>
            <a:pPr lvl="0">
              <a:buFont typeface="Wingdings" pitchFamily="2" charset="2"/>
              <a:buChar char="v"/>
            </a:pPr>
            <a:r>
              <a:rPr lang="en-US" sz="2400" dirty="0"/>
              <a:t>Foxall James, 2008, Visual Basic in 24 hrs/ SAMS </a:t>
            </a:r>
            <a:r>
              <a:rPr lang="en-US" sz="2400" dirty="0" smtClean="0"/>
              <a:t>Teach Yourself </a:t>
            </a:r>
            <a:r>
              <a:rPr lang="en-US" sz="2400" dirty="0"/>
              <a:t>in 24 hrs, 1st Edition, Pearson Education.</a:t>
            </a:r>
          </a:p>
          <a:p>
            <a:pPr lvl="0">
              <a:buFont typeface="Wingdings" pitchFamily="2" charset="2"/>
              <a:buChar char="v"/>
            </a:pPr>
            <a:r>
              <a:rPr lang="en-US" sz="2400" dirty="0"/>
              <a:t>Teach yourself Visual Basic, 2004, </a:t>
            </a:r>
            <a:r>
              <a:rPr lang="en-US" sz="2400" dirty="0" smtClean="0"/>
              <a:t>Tech media </a:t>
            </a:r>
            <a:r>
              <a:rPr lang="en-US" sz="2400" dirty="0"/>
              <a:t>Publication.</a:t>
            </a:r>
          </a:p>
          <a:p>
            <a:pPr>
              <a:buFont typeface="Wingdings" pitchFamily="2" charset="2"/>
              <a:buChar char="v"/>
            </a:pPr>
            <a:endParaRPr lang="en-US" sz="2400" dirty="0"/>
          </a:p>
          <a:p>
            <a:pPr>
              <a:buNone/>
            </a:pPr>
            <a:r>
              <a:rPr lang="en-US" sz="2400" b="1" dirty="0"/>
              <a:t>Reference Books:</a:t>
            </a:r>
          </a:p>
          <a:p>
            <a:pPr lvl="0">
              <a:buFont typeface="Wingdings" pitchFamily="2" charset="2"/>
              <a:buChar char="v"/>
            </a:pPr>
            <a:r>
              <a:rPr lang="en-US" sz="2400" dirty="0"/>
              <a:t>Black Book of Visual Basic, 2008, Dream Tech Press.</a:t>
            </a:r>
          </a:p>
          <a:p>
            <a:pPr lvl="0">
              <a:buFont typeface="Wingdings" pitchFamily="2" charset="2"/>
              <a:buChar char="v"/>
            </a:pPr>
            <a:r>
              <a:rPr lang="en-US" sz="2400" dirty="0"/>
              <a:t>Beginning in Visual Basic 6.0, 2008, Wrox Publication.</a:t>
            </a:r>
          </a:p>
          <a:p>
            <a:endParaRPr lang="en-US" sz="2400" dirty="0"/>
          </a:p>
        </p:txBody>
      </p:sp>
      <p:pic>
        <p:nvPicPr>
          <p:cNvPr id="4" name="Picture 3"/>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304800"/>
            <a:ext cx="1705610" cy="685800"/>
          </a:xfrm>
          <a:prstGeom prst="rect">
            <a:avLst/>
          </a:prstGeom>
          <a:noFill/>
          <a:ln>
            <a:noFill/>
          </a:ln>
        </p:spPr>
      </p:pic>
      <p:sp>
        <p:nvSpPr>
          <p:cNvPr id="5" name="Footer Placeholder 2">
            <a:extLst>
              <a:ext uri="{FF2B5EF4-FFF2-40B4-BE49-F238E27FC236}">
                <a16:creationId xmlns:a16="http://schemas.microsoft.com/office/drawing/2014/main" xmlns=""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smtClean="0"/>
              <a:t>BBA306 computer Application</a:t>
            </a:r>
            <a:endParaRPr lang="en-IN" sz="1100"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359940-BE8D-4E19-B1D8-5619E7E2A94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LECTURE PLAN</a:t>
            </a:r>
          </a:p>
        </p:txBody>
      </p:sp>
      <p:sp>
        <p:nvSpPr>
          <p:cNvPr id="3" name="Footer Placeholder 2">
            <a:extLst>
              <a:ext uri="{FF2B5EF4-FFF2-40B4-BE49-F238E27FC236}">
                <a16:creationId xmlns:a16="http://schemas.microsoft.com/office/drawing/2014/main" xmlns="" id="{DECAA794-2398-47CE-8154-C6C8B646CF4B}"/>
              </a:ext>
            </a:extLst>
          </p:cNvPr>
          <p:cNvSpPr>
            <a:spLocks noGrp="1"/>
          </p:cNvSpPr>
          <p:nvPr>
            <p:ph type="ftr" sz="quarter" idx="11"/>
          </p:nvPr>
        </p:nvSpPr>
        <p:spPr/>
        <p:txBody>
          <a:bodyPr/>
          <a:lstStyle/>
          <a:p>
            <a:r>
              <a:rPr lang="en-US" dirty="0" smtClean="0"/>
              <a:t>BBA306 computer Application</a:t>
            </a:r>
            <a:endParaRPr lang="en-IN" dirty="0"/>
          </a:p>
        </p:txBody>
      </p:sp>
      <p:sp>
        <p:nvSpPr>
          <p:cNvPr id="4" name="Slide Number Placeholder 3">
            <a:extLst>
              <a:ext uri="{FF2B5EF4-FFF2-40B4-BE49-F238E27FC236}">
                <a16:creationId xmlns:a16="http://schemas.microsoft.com/office/drawing/2014/main" xmlns="" id="{DF71C97E-7B7D-416D-924B-F2DC87940A35}"/>
              </a:ext>
            </a:extLst>
          </p:cNvPr>
          <p:cNvSpPr>
            <a:spLocks noGrp="1"/>
          </p:cNvSpPr>
          <p:nvPr>
            <p:ph type="sldNum" sz="quarter" idx="12"/>
          </p:nvPr>
        </p:nvSpPr>
        <p:spPr/>
        <p:txBody>
          <a:bodyPr/>
          <a:lstStyle/>
          <a:p>
            <a:fld id="{23943BDC-99DC-4972-ADF1-B2EFFD16D0A1}" type="slidenum">
              <a:rPr lang="en-IN" smtClean="0"/>
              <a:pPr/>
              <a:t>7</a:t>
            </a:fld>
            <a:endParaRPr lang="en-IN" dirty="0"/>
          </a:p>
        </p:txBody>
      </p:sp>
      <p:graphicFrame>
        <p:nvGraphicFramePr>
          <p:cNvPr id="6" name="Table 5">
            <a:extLst>
              <a:ext uri="{FF2B5EF4-FFF2-40B4-BE49-F238E27FC236}">
                <a16:creationId xmlns:a16="http://schemas.microsoft.com/office/drawing/2014/main" xmlns="" id="{139325F9-F86C-4534-9EFF-2CD623BFCFEF}"/>
              </a:ext>
            </a:extLst>
          </p:cNvPr>
          <p:cNvGraphicFramePr>
            <a:graphicFrameLocks noGrp="1"/>
          </p:cNvGraphicFramePr>
          <p:nvPr/>
        </p:nvGraphicFramePr>
        <p:xfrm>
          <a:off x="381000" y="1295400"/>
          <a:ext cx="8058150" cy="4650105"/>
        </p:xfrm>
        <a:graphic>
          <a:graphicData uri="http://schemas.openxmlformats.org/drawingml/2006/table">
            <a:tbl>
              <a:tblPr/>
              <a:tblGrid>
                <a:gridCol w="1257300">
                  <a:extLst>
                    <a:ext uri="{9D8B030D-6E8A-4147-A177-3AD203B41FA5}">
                      <a16:colId xmlns:a16="http://schemas.microsoft.com/office/drawing/2014/main" xmlns="" val="20000"/>
                    </a:ext>
                  </a:extLst>
                </a:gridCol>
                <a:gridCol w="5668282">
                  <a:extLst>
                    <a:ext uri="{9D8B030D-6E8A-4147-A177-3AD203B41FA5}">
                      <a16:colId xmlns:a16="http://schemas.microsoft.com/office/drawing/2014/main" xmlns="" val="20001"/>
                    </a:ext>
                  </a:extLst>
                </a:gridCol>
                <a:gridCol w="1132568">
                  <a:extLst>
                    <a:ext uri="{9D8B030D-6E8A-4147-A177-3AD203B41FA5}">
                      <a16:colId xmlns:a16="http://schemas.microsoft.com/office/drawing/2014/main" xmlns="" val="20002"/>
                    </a:ext>
                  </a:extLst>
                </a:gridCol>
              </a:tblGrid>
              <a:tr h="419100">
                <a:tc>
                  <a:txBody>
                    <a:bodyPr/>
                    <a:lstStyle/>
                    <a:p>
                      <a:pPr algn="ctr" rtl="0" fontAlgn="b"/>
                      <a:r>
                        <a:rPr lang="en-US" sz="2400" b="1" i="0" u="none" strike="noStrike" dirty="0">
                          <a:solidFill>
                            <a:srgbClr val="000000"/>
                          </a:solidFill>
                          <a:latin typeface="Calibri"/>
                        </a:rPr>
                        <a:t>Lecture No</a:t>
                      </a:r>
                      <a:r>
                        <a:rPr lang="en-US" sz="2400" b="0" i="0" u="none" strike="noStrike" dirty="0">
                          <a:solidFill>
                            <a:srgbClr val="000000"/>
                          </a:solidFill>
                          <a:latin typeface="Calibri"/>
                        </a:rPr>
                        <a:t>.</a:t>
                      </a:r>
                      <a:endParaRPr lang="en-US" sz="2400" b="1"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Topics to be covered</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Slide No.</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419100">
                <a:tc>
                  <a:txBody>
                    <a:bodyPr/>
                    <a:lstStyle/>
                    <a:p>
                      <a:pPr algn="ctr" rtl="0" fontAlgn="b"/>
                      <a:r>
                        <a:rPr lang="en-US" sz="1800" b="0" i="0" u="none" strike="noStrike" dirty="0">
                          <a:solidFill>
                            <a:srgbClr val="000000"/>
                          </a:solidFill>
                          <a:latin typeface="Times New Roman" pitchFamily="18" charset="0"/>
                          <a:cs typeface="Times New Roman" pitchFamily="18" charset="0"/>
                        </a:rPr>
                        <a:t>L-1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Concepts in Visual Basic: Events, Modules, </a:t>
                      </a:r>
                      <a:endParaRPr lang="en-US" sz="1800" b="1"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9-10</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L-2</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Methods, Procedure, Function Procedures, SUB Procedures, Event Procedure</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11-13</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L-3</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latin typeface="Times New Roman" pitchFamily="18" charset="0"/>
                          <a:cs typeface="Times New Roman" pitchFamily="18" charset="0"/>
                        </a:rPr>
                        <a:t> </a:t>
                      </a:r>
                      <a:r>
                        <a:rPr lang="en-GB" sz="1800" b="0" i="0" u="none" strike="noStrike" dirty="0" smtClean="0">
                          <a:solidFill>
                            <a:srgbClr val="000000"/>
                          </a:solidFill>
                          <a:latin typeface="Times New Roman" pitchFamily="18" charset="0"/>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Creating and Event Procedure, Parts of an Event Procedure</a:t>
                      </a:r>
                      <a:endParaRPr lang="en-GB"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14</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L-4</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800" kern="120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General Procedures, Creating a General Procedure Working with Forms </a:t>
                      </a:r>
                      <a:endParaRPr lang="fr-FR"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smtClean="0">
                          <a:solidFill>
                            <a:srgbClr val="000000"/>
                          </a:solidFill>
                          <a:latin typeface="Calibri"/>
                        </a:rPr>
                        <a:t>15-16</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L-5</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800" kern="120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Forms, Controls, Custom Controls, Properties, MDI Forms</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17-18</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L-6</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800" kern="1200" dirty="0" smtClean="0">
                          <a:solidFill>
                            <a:schemeClr val="tx1"/>
                          </a:solidFill>
                          <a:latin typeface="Times New Roman" pitchFamily="18" charset="0"/>
                          <a:ea typeface="+mn-ea"/>
                          <a:cs typeface="Times New Roman" pitchFamily="18" charset="0"/>
                        </a:rPr>
                        <a:t>Create and MDI Application, MDI Child Property, Menus, The Menu Editor,</a:t>
                      </a:r>
                      <a:endParaRPr lang="en-GB"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smtClean="0">
                          <a:solidFill>
                            <a:srgbClr val="000000"/>
                          </a:solidFill>
                          <a:latin typeface="Calibri"/>
                        </a:rPr>
                        <a:t>19-20</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7"/>
                  </a:ext>
                </a:extLst>
              </a:tr>
              <a:tr h="419100">
                <a:tc>
                  <a:txBody>
                    <a:bodyPr/>
                    <a:lstStyle/>
                    <a:p>
                      <a:pPr algn="ctr" rtl="0" fontAlgn="b"/>
                      <a:r>
                        <a:rPr lang="en-US" sz="1800" b="0" i="0" u="none" strike="noStrike" dirty="0" smtClean="0">
                          <a:solidFill>
                            <a:srgbClr val="000000"/>
                          </a:solidFill>
                          <a:latin typeface="Times New Roman" pitchFamily="18" charset="0"/>
                          <a:cs typeface="Times New Roman" pitchFamily="18" charset="0"/>
                        </a:rPr>
                        <a:t>L-7</a:t>
                      </a:r>
                      <a:r>
                        <a:rPr lang="en-US" sz="1800" b="0" i="0" u="none" strike="noStrike" baseline="0" dirty="0" smtClean="0">
                          <a:solidFill>
                            <a:srgbClr val="000000"/>
                          </a:solidFill>
                          <a:latin typeface="Times New Roman" pitchFamily="18" charset="0"/>
                          <a:cs typeface="Times New Roman" pitchFamily="18" charset="0"/>
                        </a:rPr>
                        <a:t> -8</a:t>
                      </a:r>
                      <a:endParaRPr lang="en-US" sz="1800" b="0" i="0" u="none" strike="noStrike" dirty="0">
                        <a:solidFill>
                          <a:srgbClr val="000000"/>
                        </a:solidFill>
                        <a:latin typeface="Times New Roman" pitchFamily="18" charset="0"/>
                        <a:cs typeface="Times New Roman" pitchFamily="18" charset="0"/>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800" kern="120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Creating a Menu, Creating Popup Menus, Growing Menus, Sub Menus.</a:t>
                      </a:r>
                      <a:endParaRPr lang="en-GB" sz="1800" b="0" i="0" u="none" strike="noStrike" dirty="0">
                        <a:solidFill>
                          <a:srgbClr val="000000"/>
                        </a:solidFill>
                        <a:latin typeface="Times New Roman" pitchFamily="18" charset="0"/>
                        <a:cs typeface="Times New Roman" pitchFamily="18" charset="0"/>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smtClean="0">
                          <a:solidFill>
                            <a:srgbClr val="000000"/>
                          </a:solidFill>
                          <a:latin typeface="Calibri"/>
                        </a:rPr>
                        <a:t>21-27</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
                  </a:ext>
                </a:extLst>
              </a:tr>
              <a:tr h="419100">
                <a:tc>
                  <a:txBody>
                    <a:bodyPr/>
                    <a:lstStyle/>
                    <a:p>
                      <a:pPr algn="ctr" rtl="0" fontAlgn="b"/>
                      <a:r>
                        <a:rPr lang="en-US" sz="2000" b="0" i="0" u="none" strike="noStrike" dirty="0">
                          <a:solidFill>
                            <a:srgbClr val="000000"/>
                          </a:solidFill>
                          <a:latin typeface="Calibri"/>
                        </a:rPr>
                        <a:t>Quiz</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smtClean="0">
                          <a:solidFill>
                            <a:srgbClr val="000000"/>
                          </a:solidFill>
                          <a:latin typeface="Calibri"/>
                        </a:rPr>
                        <a:t>29-35</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10"/>
                  </a:ext>
                </a:extLst>
              </a:tr>
            </a:tbl>
          </a:graphicData>
        </a:graphic>
      </p:graphicFrame>
      <p:pic>
        <p:nvPicPr>
          <p:cNvPr id="7" name="Picture 6"/>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304800"/>
            <a:ext cx="1705610" cy="685800"/>
          </a:xfrm>
          <a:prstGeom prst="rect">
            <a:avLst/>
          </a:prstGeom>
          <a:noFill/>
          <a:ln>
            <a:noFill/>
          </a:ln>
        </p:spPr>
      </p:pic>
    </p:spTree>
    <p:extLst>
      <p:ext uri="{BB962C8B-B14F-4D97-AF65-F5344CB8AC3E}">
        <p14:creationId xmlns:p14="http://schemas.microsoft.com/office/powerpoint/2010/main" xmlns="" val="38534162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D79315D-5BB1-406B-A004-7D2D6B4489D3}" type="slidenum">
              <a:rPr lang="en-IN" smtClean="0"/>
              <a:pPr/>
              <a:t>8</a:t>
            </a:fld>
            <a:endParaRPr lang="en-IN" dirty="0"/>
          </a:p>
        </p:txBody>
      </p:sp>
      <p:sp>
        <p:nvSpPr>
          <p:cNvPr id="4" name="Title 6"/>
          <p:cNvSpPr txBox="1">
            <a:spLocks/>
          </p:cNvSpPr>
          <p:nvPr/>
        </p:nvSpPr>
        <p:spPr>
          <a:xfrm>
            <a:off x="1148043" y="2261160"/>
            <a:ext cx="6847915" cy="1477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9600" dirty="0">
                <a:latin typeface="Times New Roman" pitchFamily="18" charset="0"/>
                <a:cs typeface="Times New Roman" pitchFamily="18" charset="0"/>
              </a:rPr>
              <a:t>Unit – </a:t>
            </a:r>
            <a:r>
              <a:rPr lang="en-IN" sz="9600" dirty="0" smtClean="0">
                <a:latin typeface="Times New Roman" pitchFamily="18" charset="0"/>
                <a:cs typeface="Times New Roman" pitchFamily="18" charset="0"/>
              </a:rPr>
              <a:t>II </a:t>
            </a:r>
            <a:endParaRPr lang="en-IN" sz="9600" dirty="0">
              <a:latin typeface="Times New Roman" pitchFamily="18" charset="0"/>
              <a:cs typeface="Times New Roman" pitchFamily="18" charset="0"/>
            </a:endParaRPr>
          </a:p>
        </p:txBody>
      </p:sp>
      <p:sp>
        <p:nvSpPr>
          <p:cNvPr id="5" name="Footer Placeholder 3">
            <a:extLst>
              <a:ext uri="{FF2B5EF4-FFF2-40B4-BE49-F238E27FC236}">
                <a16:creationId xmlns:a16="http://schemas.microsoft.com/office/drawing/2014/main" xmlns="" id="{74D66D68-8B60-4E87-84BF-8FB814F63C6D}"/>
              </a:ext>
            </a:extLst>
          </p:cNvPr>
          <p:cNvSpPr txBox="1">
            <a:spLocks/>
          </p:cNvSpPr>
          <p:nvPr/>
        </p:nvSpPr>
        <p:spPr>
          <a:xfrm>
            <a:off x="3143250" y="65087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extLst>
      <p:ext uri="{BB962C8B-B14F-4D97-AF65-F5344CB8AC3E}">
        <p14:creationId xmlns:p14="http://schemas.microsoft.com/office/powerpoint/2010/main" xmlns="" val="38651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pPr algn="l"/>
            <a:r>
              <a:rPr lang="en-GB" sz="4000" b="1" dirty="0" smtClean="0"/>
              <a:t>Concepts in Visual Basic Events </a:t>
            </a:r>
            <a:endParaRPr lang="en-US" sz="4000" b="1" dirty="0"/>
          </a:p>
        </p:txBody>
      </p:sp>
      <p:sp>
        <p:nvSpPr>
          <p:cNvPr id="3" name="Content Placeholder 2"/>
          <p:cNvSpPr>
            <a:spLocks noGrp="1"/>
          </p:cNvSpPr>
          <p:nvPr>
            <p:ph idx="1"/>
          </p:nvPr>
        </p:nvSpPr>
        <p:spPr>
          <a:xfrm>
            <a:off x="457200" y="1143000"/>
            <a:ext cx="8229600" cy="4814347"/>
          </a:xfrm>
        </p:spPr>
        <p:txBody>
          <a:bodyPr>
            <a:noAutofit/>
          </a:bodyPr>
          <a:lstStyle/>
          <a:p>
            <a:pPr algn="just"/>
            <a:r>
              <a:rPr lang="en-GB" sz="2000" dirty="0" smtClean="0">
                <a:latin typeface="Times New Roman" pitchFamily="18" charset="0"/>
                <a:cs typeface="Times New Roman" pitchFamily="18" charset="0"/>
              </a:rPr>
              <a:t>While you might visualize a Visual Studio project as a series of procedures that execute in a sequence, in reality, most programs are event driven—meaning the flow of execution is determined by external occurrences called events. </a:t>
            </a:r>
          </a:p>
          <a:p>
            <a:pPr algn="just"/>
            <a:r>
              <a:rPr lang="en-GB" sz="2000" dirty="0" smtClean="0">
                <a:latin typeface="Times New Roman" pitchFamily="18" charset="0"/>
                <a:cs typeface="Times New Roman" pitchFamily="18" charset="0"/>
              </a:rPr>
              <a:t>An event is a signal that informs an application that something important has occurred. For example, when a user clicks a control on a form, the form can raise a Click event and call a procedure that handles the event. Events also allow separate tasks to communicate. </a:t>
            </a:r>
          </a:p>
          <a:p>
            <a:pPr algn="just"/>
            <a:r>
              <a:rPr lang="en-GB" sz="2000" dirty="0" smtClean="0">
                <a:latin typeface="Times New Roman" pitchFamily="18" charset="0"/>
                <a:cs typeface="Times New Roman" pitchFamily="18" charset="0"/>
              </a:rPr>
              <a:t>Say, for example, that your application performs a sort task separately from the main application. If a user cancels the sort, your application can send a cancel event instructing the sort process to stop. Event Terms and Concepts This section describes the terms and concepts used with events in Visual Basic. Declaring Events You declare events within classes, structures, modules, and interfaces using the Event keyword, as in the following example</a:t>
            </a:r>
            <a:endParaRPr lang="en-US"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US" smtClean="0"/>
              <a:t>BBA306 computer Application</a:t>
            </a:r>
            <a:endParaRPr lang="en-US" dirty="0"/>
          </a:p>
        </p:txBody>
      </p:sp>
      <p:sp>
        <p:nvSpPr>
          <p:cNvPr id="5" name="Slide Number Placeholder 4"/>
          <p:cNvSpPr>
            <a:spLocks noGrp="1"/>
          </p:cNvSpPr>
          <p:nvPr>
            <p:ph type="sldNum" sz="quarter" idx="12"/>
          </p:nvPr>
        </p:nvSpPr>
        <p:spPr/>
        <p:txBody>
          <a:bodyPr/>
          <a:lstStyle/>
          <a:p>
            <a:fld id="{6D4C96DF-A1DA-41D6-A58E-0581440BF38D}" type="slidenum">
              <a:rPr lang="en-US" smtClean="0"/>
              <a:pPr/>
              <a:t>9</a:t>
            </a:fld>
            <a:endParaRPr lang="en-US" dirty="0"/>
          </a:p>
        </p:txBody>
      </p:sp>
      <p:pic>
        <p:nvPicPr>
          <p:cNvPr id="6" name="Picture 5"/>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7162800" y="228600"/>
            <a:ext cx="1705610" cy="6858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537</TotalTime>
  <Words>1959</Words>
  <Application>Microsoft Office PowerPoint</Application>
  <PresentationFormat>On-screen Show (4:3)</PresentationFormat>
  <Paragraphs>467</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BACHELOR OF BUSINESS ADMINISTRATION   BBA - 3rd  Semester   COMPUTER APPLICATION – I   : BBA306</vt:lpstr>
      <vt:lpstr>COURSE OBJECTIVES</vt:lpstr>
      <vt:lpstr>COURSE OUTCOMES</vt:lpstr>
      <vt:lpstr>CONTENTS</vt:lpstr>
      <vt:lpstr>Content (Unit – II)</vt:lpstr>
      <vt:lpstr>Text &amp; Reference Books :</vt:lpstr>
      <vt:lpstr>LECTURE PLAN</vt:lpstr>
      <vt:lpstr>Slide 8</vt:lpstr>
      <vt:lpstr>Concepts in Visual Basic Events </vt:lpstr>
      <vt:lpstr>Concepts in Visual Basic Events </vt:lpstr>
      <vt:lpstr>Methods, Procedure</vt:lpstr>
      <vt:lpstr>Sub Procedure , Event Procedure</vt:lpstr>
      <vt:lpstr>Sub Procedure , Event Procedure</vt:lpstr>
      <vt:lpstr>Event Procedure with Parts </vt:lpstr>
      <vt:lpstr>General Procedures  </vt:lpstr>
      <vt:lpstr>Slide 16</vt:lpstr>
      <vt:lpstr>Slide 17</vt:lpstr>
      <vt:lpstr>Creating MDI Forms</vt:lpstr>
      <vt:lpstr>Creating MDI Forms</vt:lpstr>
      <vt:lpstr>Creating MDI Forms</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 (GUI)</dc:title>
  <dc:creator>kalinga</dc:creator>
  <cp:lastModifiedBy>neon</cp:lastModifiedBy>
  <cp:revision>81</cp:revision>
  <dcterms:created xsi:type="dcterms:W3CDTF">2022-05-07T10:08:00Z</dcterms:created>
  <dcterms:modified xsi:type="dcterms:W3CDTF">2025-06-16T05:00:18Z</dcterms:modified>
</cp:coreProperties>
</file>