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87" r:id="rId2"/>
    <p:sldId id="288" r:id="rId3"/>
    <p:sldId id="289" r:id="rId4"/>
    <p:sldId id="291" r:id="rId5"/>
    <p:sldId id="294" r:id="rId6"/>
    <p:sldId id="290" r:id="rId7"/>
    <p:sldId id="297" r:id="rId8"/>
    <p:sldId id="295" r:id="rId9"/>
    <p:sldId id="334" r:id="rId10"/>
    <p:sldId id="347" r:id="rId11"/>
    <p:sldId id="348" r:id="rId12"/>
    <p:sldId id="336" r:id="rId13"/>
    <p:sldId id="349" r:id="rId14"/>
    <p:sldId id="350" r:id="rId15"/>
    <p:sldId id="337" r:id="rId16"/>
    <p:sldId id="353" r:id="rId17"/>
    <p:sldId id="339" r:id="rId18"/>
    <p:sldId id="354" r:id="rId19"/>
    <p:sldId id="355" r:id="rId20"/>
    <p:sldId id="343" r:id="rId21"/>
    <p:sldId id="356" r:id="rId22"/>
    <p:sldId id="357" r:id="rId23"/>
    <p:sldId id="358" r:id="rId24"/>
    <p:sldId id="359" r:id="rId25"/>
    <p:sldId id="360" r:id="rId26"/>
    <p:sldId id="361" r:id="rId27"/>
    <p:sldId id="329" r:id="rId28"/>
    <p:sldId id="362" r:id="rId29"/>
    <p:sldId id="332" r:id="rId30"/>
    <p:sldId id="310" r:id="rId31"/>
    <p:sldId id="303" r:id="rId32"/>
    <p:sldId id="321" r:id="rId33"/>
    <p:sldId id="322" r:id="rId34"/>
    <p:sldId id="323" r:id="rId35"/>
    <p:sldId id="324" r:id="rId36"/>
    <p:sldId id="325" r:id="rId37"/>
    <p:sldId id="309"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3" d="100"/>
          <a:sy n="73" d="100"/>
        </p:scale>
        <p:origin x="-127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9CCF-C67B-4D18-9336-7DECABBA4D8C}" type="datetimeFigureOut">
              <a:rPr lang="en-US" smtClean="0"/>
              <a:pPr/>
              <a:t>6/28/2025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17D57-C9CE-48C6-8841-0E674733C8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541109-111F-4D73-A947-348EA4C47E7C}" type="datetime1">
              <a:rPr lang="en-US" smtClean="0"/>
              <a:pPr/>
              <a:t>6/28/2025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5AA43-2301-43BB-89F0-C9E56B3B2E18}" type="datetime1">
              <a:rPr lang="en-US" smtClean="0"/>
              <a:pPr/>
              <a:t>6/28/2025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D5287-7020-4B77-9BFF-4767AFFF42D5}" type="datetime1">
              <a:rPr lang="en-US" smtClean="0"/>
              <a:pPr/>
              <a:t>6/28/2025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5A3B7-E2F3-45F0-8552-D6C751774FB8}" type="datetime1">
              <a:rPr lang="en-US" smtClean="0"/>
              <a:pPr/>
              <a:t>6/28/2025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E11D9-F292-4DDD-AF9A-941A37A1FFD0}" type="datetime1">
              <a:rPr lang="en-US" smtClean="0"/>
              <a:pPr/>
              <a:t>6/28/2025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AE3F6-8C32-4CFC-836A-DA4E3E61FD70}" type="datetime1">
              <a:rPr lang="en-US" smtClean="0"/>
              <a:pPr/>
              <a:t>6/28/2025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9BF7FD-1919-4B20-A994-3F8907D99C5A}" type="datetime1">
              <a:rPr lang="en-US" smtClean="0"/>
              <a:pPr/>
              <a:t>6/28/2025</a:t>
            </a:fld>
            <a:endParaRPr lang="en-US" dirty="0"/>
          </a:p>
        </p:txBody>
      </p:sp>
      <p:sp>
        <p:nvSpPr>
          <p:cNvPr id="8" name="Footer Placeholder 7"/>
          <p:cNvSpPr>
            <a:spLocks noGrp="1"/>
          </p:cNvSpPr>
          <p:nvPr>
            <p:ph type="ftr" sz="quarter" idx="11"/>
          </p:nvPr>
        </p:nvSpPr>
        <p:spPr/>
        <p:txBody>
          <a:bodyPr/>
          <a:lstStyle/>
          <a:p>
            <a:r>
              <a:rPr lang="en-US" dirty="0" smtClean="0"/>
              <a:t>BBA306 computer Application</a:t>
            </a:r>
            <a:endParaRPr lang="en-US" dirty="0"/>
          </a:p>
        </p:txBody>
      </p:sp>
      <p:sp>
        <p:nvSpPr>
          <p:cNvPr id="9" name="Slide Number Placeholder 8"/>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7E1724-C8A8-4733-9F3B-4F53F6C8D907}" type="datetime1">
              <a:rPr lang="en-US" smtClean="0"/>
              <a:pPr/>
              <a:t>6/28/2025</a:t>
            </a:fld>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65646-BD69-4F3C-A0CE-29CFF10B83B8}" type="datetime1">
              <a:rPr lang="en-US" smtClean="0"/>
              <a:pPr/>
              <a:t>6/28/2025</a:t>
            </a:fld>
            <a:endParaRPr lang="en-US" dirty="0"/>
          </a:p>
        </p:txBody>
      </p:sp>
      <p:sp>
        <p:nvSpPr>
          <p:cNvPr id="3" name="Footer Placeholder 2"/>
          <p:cNvSpPr>
            <a:spLocks noGrp="1"/>
          </p:cNvSpPr>
          <p:nvPr>
            <p:ph type="ftr" sz="quarter" idx="11"/>
          </p:nvPr>
        </p:nvSpPr>
        <p:spPr/>
        <p:txBody>
          <a:bodyPr/>
          <a:lstStyle/>
          <a:p>
            <a:r>
              <a:rPr lang="en-US" dirty="0" smtClean="0"/>
              <a:t>BBA306 computer Application</a:t>
            </a:r>
            <a:endParaRPr lang="en-US" dirty="0"/>
          </a:p>
        </p:txBody>
      </p:sp>
      <p:sp>
        <p:nvSpPr>
          <p:cNvPr id="4" name="Slide Number Placeholder 3"/>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E846F-2E88-4FA6-A55C-1ACDD3DE04AE}" type="datetime1">
              <a:rPr lang="en-US" smtClean="0"/>
              <a:pPr/>
              <a:t>6/28/2025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E832A-A777-447A-974B-1E56BB38B746}" type="datetime1">
              <a:rPr lang="en-US" smtClean="0"/>
              <a:pPr/>
              <a:t>6/28/2025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D2F87-B14E-4BB5-9139-6552017FBD54}" type="datetime1">
              <a:rPr lang="en-US" smtClean="0"/>
              <a:pPr/>
              <a:t>6/28/2025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BBA306 computer Application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C96DF-A1DA-41D6-A58E-0581440BF3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ocs.microsoft.com/en-us/dotnet/visual-basic/language-reference/statements/select-case-statemen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0A3A4-45F3-40E4-9B1F-F5A1D8D0496C}"/>
              </a:ext>
            </a:extLst>
          </p:cNvPr>
          <p:cNvSpPr>
            <a:spLocks noGrp="1"/>
          </p:cNvSpPr>
          <p:nvPr>
            <p:ph type="ctrTitle"/>
          </p:nvPr>
        </p:nvSpPr>
        <p:spPr>
          <a:xfrm>
            <a:off x="1" y="2000241"/>
            <a:ext cx="4569431" cy="2409583"/>
          </a:xfrm>
        </p:spPr>
        <p:txBody>
          <a:bodyPr>
            <a:normAutofit/>
          </a:bodyPr>
          <a:lstStyle/>
          <a:p>
            <a:r>
              <a:rPr lang="en-US" sz="2400" b="1" dirty="0"/>
              <a:t>BACHELOR OF BUSINESS ADMINISTRATION</a:t>
            </a:r>
            <a:br>
              <a:rPr lang="en-US" sz="2400" b="1" dirty="0"/>
            </a:br>
            <a:r>
              <a:rPr lang="en-US" sz="1800" dirty="0"/>
              <a:t/>
            </a:r>
            <a:br>
              <a:rPr lang="en-US" sz="1800" dirty="0"/>
            </a:br>
            <a:r>
              <a:rPr lang="en-US" sz="1800" dirty="0">
                <a:latin typeface="Arial Black" pitchFamily="34" charset="0"/>
              </a:rPr>
              <a:t> </a:t>
            </a:r>
            <a:r>
              <a:rPr lang="en-US" sz="2000" dirty="0">
                <a:latin typeface="Arial Black" pitchFamily="34" charset="0"/>
                <a:cs typeface="Times New Roman" pitchFamily="18" charset="0"/>
              </a:rPr>
              <a:t>BBA - 3</a:t>
            </a:r>
            <a:r>
              <a:rPr lang="en-US" sz="2000" baseline="30000" dirty="0">
                <a:latin typeface="Arial Black" pitchFamily="34" charset="0"/>
                <a:cs typeface="Times New Roman" pitchFamily="18" charset="0"/>
              </a:rPr>
              <a:t>rd</a:t>
            </a:r>
            <a:r>
              <a:rPr lang="en-US" sz="2000" dirty="0">
                <a:latin typeface="Arial Black" pitchFamily="34" charset="0"/>
                <a:cs typeface="Times New Roman" pitchFamily="18" charset="0"/>
              </a:rPr>
              <a:t>  Semester</a:t>
            </a:r>
            <a:r>
              <a:rPr lang="en-US" sz="2400" dirty="0">
                <a:latin typeface="Calibri "/>
              </a:rPr>
              <a:t/>
            </a:r>
            <a:br>
              <a:rPr lang="en-US" sz="2400" dirty="0">
                <a:latin typeface="Calibri "/>
              </a:rPr>
            </a:br>
            <a:r>
              <a:rPr lang="en-US" sz="2400" dirty="0">
                <a:latin typeface="Calibri "/>
              </a:rPr>
              <a:t/>
            </a:r>
            <a:br>
              <a:rPr lang="en-US" sz="2400" dirty="0">
                <a:latin typeface="Calibri "/>
              </a:rPr>
            </a:br>
            <a:r>
              <a:rPr lang="en-US" sz="2000" b="1" dirty="0"/>
              <a:t> </a:t>
            </a:r>
            <a:r>
              <a:rPr lang="en-US" sz="2000" b="1" dirty="0">
                <a:latin typeface="Times New Roman" pitchFamily="18" charset="0"/>
                <a:cs typeface="Times New Roman" pitchFamily="18" charset="0"/>
              </a:rPr>
              <a:t>COMPUTER APPLICATION – I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1800" b="1" dirty="0">
                <a:latin typeface="Times New Roman" pitchFamily="18" charset="0"/>
                <a:cs typeface="Times New Roman" pitchFamily="18" charset="0"/>
              </a:rPr>
              <a:t> : BBA306</a:t>
            </a:r>
            <a:endParaRPr lang="en-IN" sz="2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9D7E9167-2D70-485C-A7BE-636260A10E56}"/>
              </a:ext>
            </a:extLst>
          </p:cNvPr>
          <p:cNvSpPr>
            <a:spLocks noGrp="1"/>
          </p:cNvSpPr>
          <p:nvPr>
            <p:ph type="subTitle" idx="1"/>
          </p:nvPr>
        </p:nvSpPr>
        <p:spPr>
          <a:xfrm>
            <a:off x="381000" y="4648200"/>
            <a:ext cx="3614979" cy="1655763"/>
          </a:xfrm>
        </p:spPr>
        <p:txBody>
          <a:bodyPr>
            <a:noAutofit/>
          </a:bodyPr>
          <a:lstStyle/>
          <a:p>
            <a:r>
              <a:rPr lang="en-US" sz="1800" b="1" dirty="0" smtClean="0">
                <a:solidFill>
                  <a:schemeClr val="tx1"/>
                </a:solidFill>
                <a:latin typeface="Calibri "/>
              </a:rPr>
              <a:t>Manish</a:t>
            </a:r>
            <a:endParaRPr lang="en-US" sz="1800" b="1" dirty="0">
              <a:solidFill>
                <a:schemeClr val="tx1"/>
              </a:solidFill>
              <a:latin typeface="Calibri "/>
            </a:endParaRPr>
          </a:p>
          <a:p>
            <a:r>
              <a:rPr lang="en-US" sz="1800" dirty="0">
                <a:solidFill>
                  <a:schemeClr val="tx1"/>
                </a:solidFill>
                <a:latin typeface="Calibri "/>
              </a:rPr>
              <a:t>Assistant Professor</a:t>
            </a:r>
          </a:p>
          <a:p>
            <a:r>
              <a:rPr lang="en-US" sz="1800" dirty="0" smtClean="0">
                <a:solidFill>
                  <a:schemeClr val="tx1"/>
                </a:solidFill>
                <a:latin typeface="Calibri "/>
              </a:rPr>
              <a:t>Faculty of CS &amp;  </a:t>
            </a:r>
            <a:r>
              <a:rPr lang="en-US" sz="1800" dirty="0">
                <a:solidFill>
                  <a:schemeClr val="tx1"/>
                </a:solidFill>
                <a:latin typeface="Calibri "/>
              </a:rPr>
              <a:t>IT</a:t>
            </a:r>
          </a:p>
          <a:p>
            <a:r>
              <a:rPr lang="en-IN" sz="1800" dirty="0">
                <a:solidFill>
                  <a:schemeClr val="tx1"/>
                </a:solidFill>
                <a:latin typeface="Calibri "/>
              </a:rPr>
              <a:t>Kalinga </a:t>
            </a:r>
            <a:r>
              <a:rPr lang="en-IN" sz="1800" dirty="0" smtClean="0">
                <a:solidFill>
                  <a:schemeClr val="tx1"/>
                </a:solidFill>
                <a:latin typeface="Calibri "/>
              </a:rPr>
              <a:t>University</a:t>
            </a:r>
            <a:endParaRPr lang="en-IN" sz="1800" dirty="0">
              <a:solidFill>
                <a:schemeClr val="tx1"/>
              </a:solidFill>
              <a:latin typeface="Calibri "/>
            </a:endParaRPr>
          </a:p>
          <a:p>
            <a:r>
              <a:rPr lang="en-IN" sz="1800" dirty="0">
                <a:solidFill>
                  <a:schemeClr val="tx1"/>
                </a:solidFill>
                <a:latin typeface="Calibri "/>
              </a:rPr>
              <a:t>Naya Raipur (C.G.), India</a:t>
            </a:r>
            <a:endParaRPr lang="en-US" sz="1800" dirty="0">
              <a:solidFill>
                <a:schemeClr val="tx1"/>
              </a:solidFill>
              <a:latin typeface="Calibri "/>
            </a:endParaRPr>
          </a:p>
          <a:p>
            <a:endParaRPr lang="en-IN" sz="1600" dirty="0"/>
          </a:p>
        </p:txBody>
      </p:sp>
      <p:pic>
        <p:nvPicPr>
          <p:cNvPr id="4" name="Picture 3">
            <a:extLst>
              <a:ext uri="{FF2B5EF4-FFF2-40B4-BE49-F238E27FC236}">
                <a16:creationId xmlns:a16="http://schemas.microsoft.com/office/drawing/2014/main" xmlns="" id="{2F14734F-C151-4590-98BD-CEA43D8059B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1602" y="1"/>
            <a:ext cx="5866109" cy="1711063"/>
          </a:xfrm>
          <a:prstGeom prst="rect">
            <a:avLst/>
          </a:prstGeom>
        </p:spPr>
      </p:pic>
      <p:sp>
        <p:nvSpPr>
          <p:cNvPr id="5" name="Rectangle 4">
            <a:extLst>
              <a:ext uri="{FF2B5EF4-FFF2-40B4-BE49-F238E27FC236}">
                <a16:creationId xmlns:a16="http://schemas.microsoft.com/office/drawing/2014/main" xmlns="" id="{92A5F871-7706-472E-86D0-31C33173D9C3}"/>
              </a:ext>
            </a:extLst>
          </p:cNvPr>
          <p:cNvSpPr/>
          <p:nvPr/>
        </p:nvSpPr>
        <p:spPr>
          <a:xfrm>
            <a:off x="4572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p>
            <a:pPr algn="ctr"/>
            <a:endParaRPr lang="en-IN" dirty="0">
              <a:latin typeface="Times New Roman" pitchFamily="18" charset="0"/>
              <a:cs typeface="Times New Roman" pitchFamily="18" charset="0"/>
            </a:endParaRPr>
          </a:p>
        </p:txBody>
      </p:sp>
      <p:sp>
        <p:nvSpPr>
          <p:cNvPr id="8"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b="1" dirty="0" smtClean="0"/>
              <a:t>BBA306 computer Application</a:t>
            </a:r>
            <a:endParaRPr lang="en-IN" dirty="0"/>
          </a:p>
        </p:txBody>
      </p:sp>
      <p:sp>
        <p:nvSpPr>
          <p:cNvPr id="9" name="Slide Number Placeholder 8"/>
          <p:cNvSpPr>
            <a:spLocks noGrp="1"/>
          </p:cNvSpPr>
          <p:nvPr>
            <p:ph type="sldNum" sz="quarter" idx="12"/>
          </p:nvPr>
        </p:nvSpPr>
        <p:spPr/>
        <p:txBody>
          <a:bodyPr/>
          <a:lstStyle/>
          <a:p>
            <a:fld id="{6D4C96DF-A1DA-41D6-A58E-0581440BF38D}" type="slidenum">
              <a:rPr lang="en-US" smtClean="0"/>
              <a:pPr/>
              <a:t>1</a:t>
            </a:fld>
            <a:endParaRPr lang="en-US" dirty="0"/>
          </a:p>
        </p:txBody>
      </p:sp>
    </p:spTree>
    <p:extLst>
      <p:ext uri="{BB962C8B-B14F-4D97-AF65-F5344CB8AC3E}">
        <p14:creationId xmlns:p14="http://schemas.microsoft.com/office/powerpoint/2010/main" xmlns="" val="1366657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4000" b="1" dirty="0" smtClean="0"/>
              <a:t>Data types in Visual Basic 6</a:t>
            </a:r>
            <a:endParaRPr lang="en-US" sz="4000" b="1" dirty="0"/>
          </a:p>
        </p:txBody>
      </p:sp>
      <p:sp>
        <p:nvSpPr>
          <p:cNvPr id="3" name="Content Placeholder 2"/>
          <p:cNvSpPr>
            <a:spLocks noGrp="1"/>
          </p:cNvSpPr>
          <p:nvPr>
            <p:ph idx="1"/>
          </p:nvPr>
        </p:nvSpPr>
        <p:spPr>
          <a:xfrm>
            <a:off x="228600" y="1382156"/>
            <a:ext cx="8686800" cy="4814347"/>
          </a:xfrm>
        </p:spPr>
        <p:txBody>
          <a:bodyPr>
            <a:noAutofit/>
          </a:bodyPr>
          <a:lstStyle/>
          <a:p>
            <a:pPr algn="just">
              <a:buNone/>
            </a:pPr>
            <a:r>
              <a:rPr lang="en-US" sz="2000" dirty="0" smtClean="0"/>
              <a:t>  </a:t>
            </a:r>
            <a:r>
              <a:rPr lang="en-US" sz="2000" b="1" dirty="0" smtClean="0">
                <a:latin typeface="Times New Roman" pitchFamily="18" charset="0"/>
                <a:cs typeface="Times New Roman" pitchFamily="18" charset="0"/>
              </a:rPr>
              <a:t>2. String  </a:t>
            </a:r>
            <a:r>
              <a:rPr lang="en-US" sz="2000" dirty="0" smtClean="0">
                <a:latin typeface="Times New Roman" pitchFamily="18" charset="0"/>
                <a:cs typeface="Times New Roman" pitchFamily="18" charset="0"/>
              </a:rPr>
              <a:t>Use to store alphanumeric values. A variable length string can store approximately 4 billion characters</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3. Date   </a:t>
            </a:r>
            <a:r>
              <a:rPr lang="en-US" sz="2000" dirty="0" smtClean="0">
                <a:latin typeface="Times New Roman" pitchFamily="18" charset="0"/>
                <a:cs typeface="Times New Roman" pitchFamily="18" charset="0"/>
              </a:rPr>
              <a:t>Use to store date and time values. A variable declared as date type can store both date and time values and it can store date values 01/01/0100 up to 12/31/9999</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4. Boolean  </a:t>
            </a:r>
            <a:r>
              <a:rPr lang="en-US" sz="2000" dirty="0" smtClean="0">
                <a:latin typeface="Times New Roman" pitchFamily="18" charset="0"/>
                <a:cs typeface="Times New Roman" pitchFamily="18" charset="0"/>
              </a:rPr>
              <a:t>Boolean data types hold either a true or false value. These are not stored as numeric values and cannot be used as such. Values are internally stored as -1 (True) and 0 (False) and any non-zero value is considered as true.</a:t>
            </a: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5. Variant  </a:t>
            </a:r>
            <a:r>
              <a:rPr lang="en-US" sz="2000" dirty="0" smtClean="0">
                <a:latin typeface="Times New Roman" pitchFamily="18" charset="0"/>
                <a:cs typeface="Times New Roman" pitchFamily="18" charset="0"/>
              </a:rPr>
              <a:t>Stores any type of data and is the default Visual Basic data type. In Visual Basic if we declare a variable without any data type by default the data type is assigned as default.</a:t>
            </a:r>
          </a:p>
          <a:p>
            <a:pPr algn="just">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10</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4000" b="1" dirty="0" smtClean="0"/>
              <a:t>Variables &amp; Constants</a:t>
            </a:r>
            <a:endParaRPr lang="en-US" sz="4000" b="1" dirty="0"/>
          </a:p>
        </p:txBody>
      </p:sp>
      <p:sp>
        <p:nvSpPr>
          <p:cNvPr id="3" name="Content Placeholder 2"/>
          <p:cNvSpPr>
            <a:spLocks noGrp="1"/>
          </p:cNvSpPr>
          <p:nvPr>
            <p:ph idx="1"/>
          </p:nvPr>
        </p:nvSpPr>
        <p:spPr>
          <a:xfrm>
            <a:off x="228600" y="1382156"/>
            <a:ext cx="8686800" cy="4814347"/>
          </a:xfrm>
        </p:spPr>
        <p:txBody>
          <a:bodyPr>
            <a:noAutofit/>
          </a:bodyPr>
          <a:lstStyle/>
          <a:p>
            <a:pPr algn="just">
              <a:buNone/>
            </a:pPr>
            <a:r>
              <a:rPr lang="en-US" sz="2000" dirty="0" smtClean="0"/>
              <a:t> </a:t>
            </a:r>
            <a:r>
              <a:rPr lang="en-US" sz="2000" b="1" dirty="0" smtClean="0"/>
              <a:t>Constants:</a:t>
            </a:r>
            <a:endParaRPr lang="en-US" sz="2000" dirty="0" smtClean="0"/>
          </a:p>
          <a:p>
            <a:pPr algn="just">
              <a:buNone/>
            </a:pPr>
            <a:r>
              <a:rPr lang="en-US" sz="2000" dirty="0" smtClean="0">
                <a:latin typeface="Times New Roman" pitchFamily="18" charset="0"/>
                <a:cs typeface="Times New Roman" pitchFamily="18" charset="0"/>
              </a:rPr>
              <a:t>A constant is a meaningful name that takes the place of a number or string that does not change. Constants store values that, as the name implies, remain constant throughout the execution of an application.</a:t>
            </a:r>
          </a:p>
          <a:p>
            <a:pPr algn="just">
              <a:buNone/>
            </a:pPr>
            <a:endParaRPr lang="en-IN" sz="2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Const conPi = 3.14159265358979.</a:t>
            </a:r>
          </a:p>
          <a:p>
            <a:pPr algn="just">
              <a:buNone/>
            </a:pPr>
            <a:endParaRPr lang="en-IN" sz="2000" dirty="0" smtClean="0">
              <a:latin typeface="Times New Roman" pitchFamily="18" charset="0"/>
              <a:cs typeface="Times New Roman" pitchFamily="18" charset="0"/>
            </a:endParaRPr>
          </a:p>
          <a:p>
            <a:pPr>
              <a:buNone/>
            </a:pPr>
            <a:r>
              <a:rPr lang="en-US" sz="2000" b="1" dirty="0" smtClean="0"/>
              <a:t>Variable : </a:t>
            </a:r>
            <a:r>
              <a:rPr lang="en-US" sz="2000" dirty="0" smtClean="0"/>
              <a:t>There are different variable types for different purposes. </a:t>
            </a:r>
          </a:p>
          <a:p>
            <a:pPr>
              <a:buNone/>
            </a:pPr>
            <a:endParaRPr lang="en-US" sz="2000" dirty="0" smtClean="0"/>
          </a:p>
          <a:p>
            <a:pPr lvl="1">
              <a:lnSpc>
                <a:spcPct val="150000"/>
              </a:lnSpc>
              <a:buNone/>
            </a:pPr>
            <a:r>
              <a:rPr lang="en-US" sz="2000" dirty="0" smtClean="0">
                <a:latin typeface="Times New Roman" pitchFamily="18" charset="0"/>
                <a:cs typeface="Times New Roman" pitchFamily="18" charset="0"/>
              </a:rPr>
              <a:t>You declare a variable by using the Dim keyword:</a:t>
            </a:r>
          </a:p>
          <a:p>
            <a:pPr lvl="1">
              <a:lnSpc>
                <a:spcPct val="150000"/>
              </a:lnSpc>
              <a:buNone/>
            </a:pPr>
            <a:r>
              <a:rPr lang="en-US" sz="2000" dirty="0" smtClean="0">
                <a:latin typeface="Times New Roman" pitchFamily="18" charset="0"/>
                <a:cs typeface="Times New Roman" pitchFamily="18" charset="0"/>
              </a:rPr>
              <a:t>Dim RandomNumber As Integer</a:t>
            </a:r>
          </a:p>
          <a:p>
            <a:pPr algn="just">
              <a:buNone/>
            </a:pPr>
            <a:endParaRPr lang="en-US" sz="2000" dirty="0" smtClean="0">
              <a:latin typeface="Times New Roman" pitchFamily="18" charset="0"/>
              <a:cs typeface="Times New Roman" pitchFamily="18" charset="0"/>
            </a:endParaRPr>
          </a:p>
          <a:p>
            <a:pPr algn="just">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11</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fontAlgn="ctr"/>
            <a:r>
              <a:rPr lang="en-US" sz="4000" b="1" dirty="0" smtClean="0">
                <a:latin typeface="Times New Roman" pitchFamily="18" charset="0"/>
                <a:cs typeface="Times New Roman" pitchFamily="18" charset="0"/>
              </a:rPr>
              <a:t>Operators in Visual Basic</a:t>
            </a:r>
            <a:endParaRPr lang="en-US" sz="4000" b="1"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12</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graphicFrame>
        <p:nvGraphicFramePr>
          <p:cNvPr id="8" name="Table 7"/>
          <p:cNvGraphicFramePr>
            <a:graphicFrameLocks noGrp="1"/>
          </p:cNvGraphicFramePr>
          <p:nvPr/>
        </p:nvGraphicFramePr>
        <p:xfrm>
          <a:off x="533400" y="1475199"/>
          <a:ext cx="8229600" cy="4908726"/>
        </p:xfrm>
        <a:graphic>
          <a:graphicData uri="http://schemas.openxmlformats.org/drawingml/2006/table">
            <a:tbl>
              <a:tblPr/>
              <a:tblGrid>
                <a:gridCol w="1069848"/>
                <a:gridCol w="2057400"/>
                <a:gridCol w="1975104"/>
                <a:gridCol w="3127248"/>
              </a:tblGrid>
              <a:tr h="701382">
                <a:tc>
                  <a:txBody>
                    <a:bodyPr/>
                    <a:lstStyle/>
                    <a:p>
                      <a:pPr algn="just">
                        <a:lnSpc>
                          <a:spcPct val="115000"/>
                        </a:lnSpc>
                        <a:spcAft>
                          <a:spcPts val="0"/>
                        </a:spcAft>
                      </a:pPr>
                      <a:r>
                        <a:rPr lang="en-US" sz="1800" b="1" dirty="0">
                          <a:latin typeface="Times New Roman"/>
                          <a:ea typeface="SimSun"/>
                          <a:cs typeface="Times New Roman"/>
                        </a:rPr>
                        <a:t>Operators</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Description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Example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1000"/>
                        </a:spcAft>
                      </a:pPr>
                      <a:r>
                        <a:rPr lang="en-US" sz="1800" b="1" dirty="0">
                          <a:latin typeface="Times New Roman"/>
                          <a:ea typeface="SimSun"/>
                          <a:cs typeface="Times New Roman"/>
                        </a:rPr>
                        <a:t>Result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383775">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Add</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5+5</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383775">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Substract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10-5</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383775">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Divide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25/5</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383775">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Integer Division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20\3</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6</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383775">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Multiply</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5*4</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701382">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Exponent (power of)</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3^3</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27</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701382">
                <a:tc>
                  <a:txBody>
                    <a:bodyPr/>
                    <a:lstStyle/>
                    <a:p>
                      <a:pPr algn="just">
                        <a:lnSpc>
                          <a:spcPct val="115000"/>
                        </a:lnSpc>
                        <a:spcAft>
                          <a:spcPts val="0"/>
                        </a:spcAft>
                      </a:pPr>
                      <a:r>
                        <a:rPr lang="en-US" sz="1800" dirty="0">
                          <a:latin typeface="Times New Roman"/>
                          <a:ea typeface="SimSun"/>
                          <a:cs typeface="Times New Roman"/>
                        </a:rPr>
                        <a:t>Mod</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Remainder of division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20 Mod 6</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701382">
                <a:tc>
                  <a:txBody>
                    <a:bodyPr/>
                    <a:lstStyle/>
                    <a:p>
                      <a:pPr algn="just">
                        <a:lnSpc>
                          <a:spcPct val="115000"/>
                        </a:lnSpc>
                        <a:spcAft>
                          <a:spcPts val="0"/>
                        </a:spcAft>
                      </a:pPr>
                      <a:r>
                        <a:rPr lang="en-US" sz="1800" dirty="0">
                          <a:latin typeface="Times New Roman"/>
                          <a:ea typeface="SimSun"/>
                          <a:cs typeface="Times New Roman"/>
                        </a:rPr>
                        <a:t>&amp;</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String concatenation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"George"&amp;" "&amp;"Bush"</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"George Bush"</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bl>
          </a:graphicData>
        </a:graphic>
      </p:graphicFrame>
      <p:sp>
        <p:nvSpPr>
          <p:cNvPr id="28673" name="Rectangle 1"/>
          <p:cNvSpPr>
            <a:spLocks noChangeArrowheads="1"/>
          </p:cNvSpPr>
          <p:nvPr/>
        </p:nvSpPr>
        <p:spPr bwMode="auto">
          <a:xfrm>
            <a:off x="381000" y="1036893"/>
            <a:ext cx="6400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Arithmetical Operators</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fontAlgn="ctr"/>
            <a:r>
              <a:rPr lang="en-US" sz="4000" b="1" dirty="0" smtClean="0">
                <a:latin typeface="Times New Roman" pitchFamily="18" charset="0"/>
                <a:cs typeface="Times New Roman" pitchFamily="18" charset="0"/>
              </a:rPr>
              <a:t>Operators in Visual Basic</a:t>
            </a:r>
            <a:endParaRPr lang="en-US" sz="4000" b="1"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13</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28673" name="Rectangle 1"/>
          <p:cNvSpPr>
            <a:spLocks noChangeArrowheads="1"/>
          </p:cNvSpPr>
          <p:nvPr/>
        </p:nvSpPr>
        <p:spPr bwMode="auto">
          <a:xfrm>
            <a:off x="381000" y="1290117"/>
            <a:ext cx="6400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Relational Operators</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457200" y="2162920"/>
          <a:ext cx="7772400" cy="3190494"/>
        </p:xfrm>
        <a:graphic>
          <a:graphicData uri="http://schemas.openxmlformats.org/drawingml/2006/table">
            <a:tbl>
              <a:tblPr/>
              <a:tblGrid>
                <a:gridCol w="1088137"/>
                <a:gridCol w="2020823"/>
                <a:gridCol w="1709928"/>
                <a:gridCol w="2953512"/>
              </a:tblGrid>
              <a:tr h="0">
                <a:tc>
                  <a:txBody>
                    <a:bodyPr/>
                    <a:lstStyle/>
                    <a:p>
                      <a:pPr algn="just">
                        <a:lnSpc>
                          <a:spcPct val="115000"/>
                        </a:lnSpc>
                        <a:spcAft>
                          <a:spcPts val="0"/>
                        </a:spcAft>
                      </a:pPr>
                      <a:r>
                        <a:rPr lang="en-US" sz="1800" b="1" dirty="0">
                          <a:latin typeface="Times New Roman"/>
                          <a:ea typeface="SimSun"/>
                          <a:cs typeface="Times New Roman"/>
                        </a:rPr>
                        <a:t>Operators</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Description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Example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Result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Greater than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10&gt;8</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Less than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10&lt;8</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False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Greater than or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20&gt;=10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Less than or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10&lt;=20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Not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5&lt;&gt;4</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5=7</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False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fontAlgn="ctr"/>
            <a:r>
              <a:rPr lang="en-US" sz="4000" b="1" dirty="0" smtClean="0">
                <a:latin typeface="Times New Roman" pitchFamily="18" charset="0"/>
                <a:cs typeface="Times New Roman" pitchFamily="18" charset="0"/>
              </a:rPr>
              <a:t>Operators in Visual Basic</a:t>
            </a:r>
            <a:endParaRPr lang="en-US" sz="4000" b="1" dirty="0">
              <a:solidFill>
                <a:srgbClr val="000000"/>
              </a:solidFill>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14</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28673" name="Rectangle 1"/>
          <p:cNvSpPr>
            <a:spLocks noChangeArrowheads="1"/>
          </p:cNvSpPr>
          <p:nvPr/>
        </p:nvSpPr>
        <p:spPr bwMode="auto">
          <a:xfrm>
            <a:off x="381000" y="1247913"/>
            <a:ext cx="64008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imes New Roman" pitchFamily="18" charset="0"/>
                <a:ea typeface="SimSun" pitchFamily="2" charset="-122"/>
                <a:cs typeface="Times New Roman" pitchFamily="18" charset="0"/>
              </a:rPr>
              <a:t>Logical  Operators</a:t>
            </a:r>
            <a:endParaRPr kumimoji="0" lang="en-US" altLang="zh-CN" sz="20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nvGraphicFramePr>
        <p:xfrm>
          <a:off x="457200" y="2005824"/>
          <a:ext cx="8229600" cy="3190494"/>
        </p:xfrm>
        <a:graphic>
          <a:graphicData uri="http://schemas.openxmlformats.org/drawingml/2006/table">
            <a:tbl>
              <a:tblPr/>
              <a:tblGrid>
                <a:gridCol w="1152145"/>
                <a:gridCol w="2139695"/>
                <a:gridCol w="1810512"/>
                <a:gridCol w="3127248"/>
              </a:tblGrid>
              <a:tr h="0">
                <a:tc>
                  <a:txBody>
                    <a:bodyPr/>
                    <a:lstStyle/>
                    <a:p>
                      <a:pPr algn="just">
                        <a:lnSpc>
                          <a:spcPct val="115000"/>
                        </a:lnSpc>
                        <a:spcAft>
                          <a:spcPts val="0"/>
                        </a:spcAft>
                      </a:pPr>
                      <a:r>
                        <a:rPr lang="en-US" sz="1800" b="1" dirty="0">
                          <a:latin typeface="Times New Roman"/>
                          <a:ea typeface="SimSun"/>
                          <a:cs typeface="Times New Roman"/>
                        </a:rPr>
                        <a:t>Operators</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Description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Example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b="1" dirty="0">
                          <a:latin typeface="Times New Roman"/>
                          <a:ea typeface="SimSun"/>
                          <a:cs typeface="Times New Roman"/>
                        </a:rPr>
                        <a:t>Result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Greater than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10&gt;8</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Less than</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10&lt;8</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False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Greater than or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20&gt;=10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Less than or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10&lt;=20</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&lt;&gt;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Not 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5&lt;&gt;4</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True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r h="0">
                <a:tc>
                  <a:txBody>
                    <a:bodyPr/>
                    <a:lstStyle/>
                    <a:p>
                      <a:pPr algn="just">
                        <a:lnSpc>
                          <a:spcPct val="115000"/>
                        </a:lnSpc>
                        <a:spcAft>
                          <a:spcPts val="0"/>
                        </a:spcAft>
                      </a:pPr>
                      <a:r>
                        <a:rPr lang="en-US" sz="1800" dirty="0">
                          <a:latin typeface="Times New Roman"/>
                          <a:ea typeface="SimSun"/>
                          <a:cs typeface="Times New Roman"/>
                        </a:rPr>
                        <a:t>=</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Equal to</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5=7</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c>
                  <a:txBody>
                    <a:bodyPr/>
                    <a:lstStyle/>
                    <a:p>
                      <a:pPr algn="just">
                        <a:lnSpc>
                          <a:spcPct val="115000"/>
                        </a:lnSpc>
                        <a:spcAft>
                          <a:spcPts val="0"/>
                        </a:spcAft>
                      </a:pPr>
                      <a:r>
                        <a:rPr lang="en-US" sz="1800" dirty="0">
                          <a:latin typeface="Times New Roman"/>
                          <a:ea typeface="SimSun"/>
                          <a:cs typeface="Times New Roman"/>
                        </a:rPr>
                        <a:t>False</a:t>
                      </a:r>
                      <a:endParaRPr lang="en-US" sz="1800" dirty="0">
                        <a:latin typeface="Calibri"/>
                        <a:ea typeface="SimSun"/>
                        <a:cs typeface="Times New Roman"/>
                      </a:endParaRPr>
                    </a:p>
                  </a:txBody>
                  <a:tcPr marL="28575" marR="19050" marT="47625" marB="47625" anchor="ctr">
                    <a:lnL>
                      <a:noFill/>
                    </a:lnL>
                    <a:lnR>
                      <a:noFill/>
                    </a:lnR>
                    <a:lnT>
                      <a:noFill/>
                    </a:lnT>
                    <a:lnB>
                      <a:noFill/>
                    </a:lnB>
                    <a:solidFill>
                      <a:srgbClr val="F6F6F6"/>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562600"/>
          </a:xfrm>
        </p:spPr>
        <p:txBody>
          <a:bodyPr>
            <a:normAutofit fontScale="25000" lnSpcReduction="20000"/>
          </a:bodyPr>
          <a:lstStyle/>
          <a:p>
            <a:pPr>
              <a:buNone/>
            </a:pPr>
            <a:r>
              <a:rPr lang="en-GB" dirty="0" smtClean="0">
                <a:latin typeface="Times New Roman" pitchFamily="18" charset="0"/>
                <a:cs typeface="Times New Roman" pitchFamily="18" charset="0"/>
              </a:rPr>
              <a:t>    		</a:t>
            </a:r>
            <a:endParaRPr lang="en-US" sz="2400" dirty="0" smtClean="0"/>
          </a:p>
          <a:p>
            <a:pPr algn="just">
              <a:buFont typeface="Wingdings" pitchFamily="2" charset="2"/>
              <a:buChar char="§"/>
            </a:pPr>
            <a:r>
              <a:rPr lang="en-US" sz="8000" dirty="0" smtClean="0">
                <a:latin typeface="Times New Roman" pitchFamily="18" charset="0"/>
                <a:cs typeface="Times New Roman" pitchFamily="18" charset="0"/>
              </a:rPr>
              <a:t>An array is a consecutive group of memory locations that all have the same name and the same type. To refer to a particular location or element in the array, we specify the array name and the array element position number.</a:t>
            </a:r>
          </a:p>
          <a:p>
            <a:pPr algn="just">
              <a:buFont typeface="Wingdings" pitchFamily="2" charset="2"/>
              <a:buChar char="§"/>
            </a:pPr>
            <a:r>
              <a:rPr lang="en-US" sz="8000" dirty="0" smtClean="0">
                <a:latin typeface="Times New Roman" pitchFamily="18" charset="0"/>
                <a:cs typeface="Times New Roman" pitchFamily="18" charset="0"/>
              </a:rPr>
              <a:t>The Individual elements of an array are identified using an index. Arrays have upper and lower bounds and the elements have to lie within those bounds. Each index number in an array is allocated individual memory space and therefore users must evade declaring arrays of larger size than required.</a:t>
            </a:r>
          </a:p>
          <a:p>
            <a:pPr algn="just">
              <a:buFont typeface="Wingdings" pitchFamily="2" charset="2"/>
              <a:buChar char="§"/>
            </a:pPr>
            <a:endParaRPr lang="en-US" sz="8000" dirty="0" smtClean="0">
              <a:latin typeface="Times New Roman" pitchFamily="18" charset="0"/>
              <a:cs typeface="Times New Roman" pitchFamily="18" charset="0"/>
            </a:endParaRPr>
          </a:p>
          <a:p>
            <a:pPr>
              <a:buNone/>
            </a:pPr>
            <a:r>
              <a:rPr lang="en-US" sz="8000" b="1" dirty="0" smtClean="0">
                <a:latin typeface="Times New Roman" pitchFamily="18" charset="0"/>
                <a:cs typeface="Times New Roman" pitchFamily="18" charset="0"/>
              </a:rPr>
              <a:t>Declaring arrays</a:t>
            </a:r>
          </a:p>
          <a:p>
            <a:pPr>
              <a:buNone/>
            </a:pPr>
            <a:r>
              <a:rPr lang="en-US" sz="8000" dirty="0" smtClean="0">
                <a:latin typeface="Times New Roman" pitchFamily="18" charset="0"/>
                <a:cs typeface="Times New Roman" pitchFamily="18" charset="0"/>
              </a:rPr>
              <a:t>	Arrays occupy space in memory. The programmer specifies the array type and the number of elements required by the array so that the compiler may reserve the appropriate amount of memory.  Arrays may be declared as  Public (in a code module), module or local. </a:t>
            </a:r>
          </a:p>
          <a:p>
            <a:pPr>
              <a:buNone/>
            </a:pPr>
            <a:endParaRPr lang="en-US" sz="8000" dirty="0" smtClean="0">
              <a:latin typeface="Times New Roman" pitchFamily="18" charset="0"/>
              <a:cs typeface="Times New Roman" pitchFamily="18" charset="0"/>
            </a:endParaRPr>
          </a:p>
          <a:p>
            <a:pPr>
              <a:buNone/>
            </a:pPr>
            <a:r>
              <a:rPr lang="en-US" sz="8000" dirty="0" smtClean="0">
                <a:latin typeface="Times New Roman" pitchFamily="18" charset="0"/>
                <a:cs typeface="Times New Roman" pitchFamily="18" charset="0"/>
              </a:rPr>
              <a:t>		Module arrays are declared in general declarations using keyword  Dim or </a:t>
            </a:r>
          </a:p>
          <a:p>
            <a:pPr>
              <a:buNone/>
            </a:pPr>
            <a:r>
              <a:rPr lang="en-US" sz="8000" dirty="0" smtClean="0">
                <a:latin typeface="Times New Roman" pitchFamily="18" charset="0"/>
                <a:cs typeface="Times New Roman" pitchFamily="18" charset="0"/>
              </a:rPr>
              <a:t>		Private. </a:t>
            </a:r>
          </a:p>
          <a:p>
            <a:pPr lvl="1">
              <a:lnSpc>
                <a:spcPct val="120000"/>
              </a:lnSpc>
              <a:spcBef>
                <a:spcPts val="0"/>
              </a:spcBef>
              <a:buNone/>
            </a:pPr>
            <a:r>
              <a:rPr lang="en-US" sz="8000" dirty="0" smtClean="0">
                <a:latin typeface="Times New Roman" pitchFamily="18" charset="0"/>
                <a:cs typeface="Times New Roman" pitchFamily="18" charset="0"/>
              </a:rPr>
              <a:t>		Local arrays are declared in a procedure using Dim or Static. Array must </a:t>
            </a:r>
          </a:p>
          <a:p>
            <a:pPr lvl="1">
              <a:lnSpc>
                <a:spcPct val="120000"/>
              </a:lnSpc>
              <a:spcBef>
                <a:spcPts val="0"/>
              </a:spcBef>
              <a:buNone/>
            </a:pPr>
            <a:r>
              <a:rPr lang="en-US" sz="8000" dirty="0" smtClean="0">
                <a:latin typeface="Times New Roman" pitchFamily="18" charset="0"/>
                <a:cs typeface="Times New Roman" pitchFamily="18" charset="0"/>
              </a:rPr>
              <a:t>	be declared    explicitly with keyword "As".</a:t>
            </a:r>
          </a:p>
          <a:p>
            <a:pPr>
              <a:buNone/>
            </a:pPr>
            <a:endParaRPr lang="en-IN" sz="4200" dirty="0" smtClean="0">
              <a:latin typeface="Times New Roman" pitchFamily="18" charset="0"/>
              <a:cs typeface="Times New Roman" pitchFamily="18" charset="0"/>
            </a:endParaRPr>
          </a:p>
          <a:p>
            <a:pPr>
              <a:buNone/>
            </a:pPr>
            <a:endParaRPr lang="en-US" sz="42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15</a:t>
            </a:fld>
            <a:endParaRPr lang="en-US" dirty="0"/>
          </a:p>
        </p:txBody>
      </p:sp>
      <p:sp>
        <p:nvSpPr>
          <p:cNvPr id="6" name="Title 1"/>
          <p:cNvSpPr>
            <a:spLocks noGrp="1"/>
          </p:cNvSpPr>
          <p:nvPr>
            <p:ph type="title"/>
          </p:nvPr>
        </p:nvSpPr>
        <p:spPr>
          <a:xfrm>
            <a:off x="457200" y="21414"/>
            <a:ext cx="8229600" cy="1143000"/>
          </a:xfrm>
        </p:spPr>
        <p:txBody>
          <a:bodyPr>
            <a:normAutofit/>
          </a:bodyPr>
          <a:lstStyle/>
          <a:p>
            <a:pPr algn="l" fontAlgn="ctr"/>
            <a:r>
              <a:rPr lang="en-US" sz="3600" b="1" dirty="0" smtClean="0">
                <a:latin typeface="Times New Roman" pitchFamily="18" charset="0"/>
                <a:cs typeface="Times New Roman" pitchFamily="18" charset="0"/>
              </a:rPr>
              <a:t>Array With its Types</a:t>
            </a:r>
            <a:endParaRPr lang="en-US" sz="3600" b="1" dirty="0">
              <a:solidFill>
                <a:srgbClr val="000000"/>
              </a:solidFill>
              <a:latin typeface="Times New Roman" pitchFamily="18" charset="0"/>
              <a:cs typeface="Times New Roman" pitchFamily="18" charset="0"/>
            </a:endParaRPr>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763000" cy="5486400"/>
          </a:xfrm>
        </p:spPr>
        <p:txBody>
          <a:bodyPr>
            <a:normAutofit fontScale="40000" lnSpcReduction="20000"/>
          </a:bodyPr>
          <a:lstStyle/>
          <a:p>
            <a:pPr>
              <a:buNone/>
            </a:pPr>
            <a:r>
              <a:rPr lang="en-GB" sz="4500" dirty="0" smtClean="0">
                <a:latin typeface="Times New Roman" pitchFamily="18" charset="0"/>
                <a:cs typeface="Times New Roman" pitchFamily="18" charset="0"/>
              </a:rPr>
              <a:t>    		</a:t>
            </a:r>
            <a:endParaRPr lang="en-US" sz="4500" dirty="0" smtClean="0">
              <a:latin typeface="Times New Roman" pitchFamily="18" charset="0"/>
              <a:cs typeface="Times New Roman" pitchFamily="18" charset="0"/>
            </a:endParaRPr>
          </a:p>
          <a:p>
            <a:pPr algn="just">
              <a:buNone/>
            </a:pPr>
            <a:r>
              <a:rPr lang="en-US" sz="4500" dirty="0" smtClean="0">
                <a:latin typeface="Times New Roman" pitchFamily="18" charset="0"/>
                <a:cs typeface="Times New Roman" pitchFamily="18" charset="0"/>
              </a:rPr>
              <a:t>There are two types of arrays in Visual Basic namely:</a:t>
            </a:r>
          </a:p>
          <a:p>
            <a:pPr algn="just">
              <a:buNone/>
            </a:pPr>
            <a:r>
              <a:rPr lang="en-US" sz="4500" b="1" dirty="0" smtClean="0">
                <a:latin typeface="Times New Roman" pitchFamily="18" charset="0"/>
                <a:cs typeface="Times New Roman" pitchFamily="18" charset="0"/>
              </a:rPr>
              <a:t>Fixed-size array :</a:t>
            </a:r>
            <a:r>
              <a:rPr lang="en-US" sz="4500" dirty="0" smtClean="0">
                <a:latin typeface="Times New Roman" pitchFamily="18" charset="0"/>
                <a:cs typeface="Times New Roman" pitchFamily="18" charset="0"/>
              </a:rPr>
              <a:t> The size of array always remains the same-size doesn't change during the program execution.</a:t>
            </a:r>
          </a:p>
          <a:p>
            <a:pPr algn="just">
              <a:buNone/>
            </a:pPr>
            <a:r>
              <a:rPr lang="en-US" sz="4500" b="1" dirty="0" smtClean="0">
                <a:latin typeface="Times New Roman" pitchFamily="18" charset="0"/>
                <a:cs typeface="Times New Roman" pitchFamily="18" charset="0"/>
              </a:rPr>
              <a:t>Multidimensional array :</a:t>
            </a:r>
            <a:r>
              <a:rPr lang="en-US" sz="4500" dirty="0" smtClean="0">
                <a:latin typeface="Times New Roman" pitchFamily="18" charset="0"/>
                <a:cs typeface="Times New Roman" pitchFamily="18" charset="0"/>
              </a:rPr>
              <a:t> The size of the array can be changed at the run time- size changes during the program execution.</a:t>
            </a:r>
          </a:p>
          <a:p>
            <a:pPr algn="just">
              <a:buNone/>
            </a:pPr>
            <a:endParaRPr lang="en-US" sz="4500" dirty="0" smtClean="0">
              <a:latin typeface="Times New Roman" pitchFamily="18" charset="0"/>
              <a:cs typeface="Times New Roman" pitchFamily="18" charset="0"/>
            </a:endParaRPr>
          </a:p>
          <a:p>
            <a:pPr algn="just">
              <a:buNone/>
            </a:pPr>
            <a:r>
              <a:rPr lang="en-US" sz="4500" b="1" dirty="0" smtClean="0">
                <a:latin typeface="Times New Roman" pitchFamily="18" charset="0"/>
                <a:cs typeface="Times New Roman" pitchFamily="18" charset="0"/>
              </a:rPr>
              <a:t>Fixed-sized Arrays</a:t>
            </a:r>
          </a:p>
          <a:p>
            <a:pPr algn="just">
              <a:buNone/>
            </a:pPr>
            <a:r>
              <a:rPr lang="en-US" sz="4500" dirty="0" smtClean="0">
                <a:latin typeface="Times New Roman" pitchFamily="18" charset="0"/>
                <a:cs typeface="Times New Roman" pitchFamily="18" charset="0"/>
              </a:rPr>
              <a:t>When an upper bound is specified in the declaration, a Fixed-array is created. The upper limit should always be within the range of long data type.</a:t>
            </a:r>
          </a:p>
          <a:p>
            <a:pPr algn="just">
              <a:buNone/>
            </a:pPr>
            <a:endParaRPr lang="en-US" sz="4500" dirty="0" smtClean="0">
              <a:latin typeface="Times New Roman" pitchFamily="18" charset="0"/>
              <a:cs typeface="Times New Roman" pitchFamily="18" charset="0"/>
            </a:endParaRPr>
          </a:p>
          <a:p>
            <a:pPr algn="just">
              <a:buNone/>
            </a:pPr>
            <a:r>
              <a:rPr lang="en-US" sz="4500" dirty="0" smtClean="0">
                <a:latin typeface="Times New Roman" pitchFamily="18" charset="0"/>
                <a:cs typeface="Times New Roman" pitchFamily="18" charset="0"/>
              </a:rPr>
              <a:t>Declaring a fixed-array</a:t>
            </a:r>
          </a:p>
          <a:p>
            <a:pPr algn="just">
              <a:buNone/>
            </a:pPr>
            <a:r>
              <a:rPr lang="en-US" sz="4500" dirty="0" smtClean="0">
                <a:latin typeface="Times New Roman" pitchFamily="18" charset="0"/>
                <a:cs typeface="Times New Roman" pitchFamily="18" charset="0"/>
              </a:rPr>
              <a:t>Dim numbers(5) As Integer</a:t>
            </a:r>
          </a:p>
          <a:p>
            <a:pPr algn="just">
              <a:buNone/>
            </a:pPr>
            <a:endParaRPr lang="en-US" sz="4500" dirty="0" smtClean="0">
              <a:latin typeface="Times New Roman" pitchFamily="18" charset="0"/>
              <a:cs typeface="Times New Roman" pitchFamily="18" charset="0"/>
            </a:endParaRPr>
          </a:p>
          <a:p>
            <a:pPr algn="just">
              <a:buNone/>
            </a:pPr>
            <a:r>
              <a:rPr lang="en-US" sz="4500" b="1" dirty="0" smtClean="0">
                <a:latin typeface="Times New Roman" pitchFamily="18" charset="0"/>
                <a:cs typeface="Times New Roman" pitchFamily="18" charset="0"/>
              </a:rPr>
              <a:t>Multidimensional Arrays</a:t>
            </a:r>
          </a:p>
          <a:p>
            <a:pPr algn="just">
              <a:buNone/>
            </a:pPr>
            <a:r>
              <a:rPr lang="en-US" sz="4500" dirty="0" smtClean="0">
                <a:latin typeface="Times New Roman" pitchFamily="18" charset="0"/>
                <a:cs typeface="Times New Roman" pitchFamily="18" charset="0"/>
              </a:rPr>
              <a:t>      Arrays can have multiple dimensions. A common use of multidimensional arrays is to represent tables of values consisting of information arranged in rows and columns. </a:t>
            </a:r>
          </a:p>
          <a:p>
            <a:pPr algn="just">
              <a:buNone/>
            </a:pPr>
            <a:endParaRPr lang="en-US" sz="4500" dirty="0" smtClean="0">
              <a:latin typeface="Times New Roman" pitchFamily="18" charset="0"/>
              <a:cs typeface="Times New Roman" pitchFamily="18" charset="0"/>
            </a:endParaRPr>
          </a:p>
          <a:p>
            <a:pPr algn="just">
              <a:buNone/>
            </a:pPr>
            <a:r>
              <a:rPr lang="en-US" sz="4500" dirty="0" smtClean="0">
                <a:latin typeface="Times New Roman" pitchFamily="18" charset="0"/>
                <a:cs typeface="Times New Roman" pitchFamily="18" charset="0"/>
              </a:rPr>
              <a:t>Example of  two-dimensional array 50 by 50 array within a procedure.</a:t>
            </a:r>
          </a:p>
          <a:p>
            <a:pPr algn="just">
              <a:buNone/>
            </a:pPr>
            <a:r>
              <a:rPr lang="en-US" sz="4500" dirty="0" smtClean="0">
                <a:latin typeface="Times New Roman" pitchFamily="18" charset="0"/>
                <a:cs typeface="Times New Roman" pitchFamily="18" charset="0"/>
              </a:rPr>
              <a:t>Dim AvgMarks( 50, 50)</a:t>
            </a:r>
          </a:p>
          <a:p>
            <a:pPr>
              <a:buNone/>
            </a:pPr>
            <a:endParaRPr lang="en-IN" sz="4200" dirty="0" smtClean="0">
              <a:latin typeface="Times New Roman" pitchFamily="18" charset="0"/>
              <a:cs typeface="Times New Roman" pitchFamily="18" charset="0"/>
            </a:endParaRPr>
          </a:p>
          <a:p>
            <a:pPr>
              <a:buNone/>
            </a:pPr>
            <a:endParaRPr lang="en-US" sz="42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16</a:t>
            </a:fld>
            <a:endParaRPr lang="en-US" dirty="0"/>
          </a:p>
        </p:txBody>
      </p:sp>
      <p:sp>
        <p:nvSpPr>
          <p:cNvPr id="6" name="Title 1"/>
          <p:cNvSpPr>
            <a:spLocks noGrp="1"/>
          </p:cNvSpPr>
          <p:nvPr>
            <p:ph type="title"/>
          </p:nvPr>
        </p:nvSpPr>
        <p:spPr>
          <a:xfrm>
            <a:off x="457200" y="21414"/>
            <a:ext cx="8229600" cy="1045386"/>
          </a:xfrm>
        </p:spPr>
        <p:txBody>
          <a:bodyPr>
            <a:normAutofit/>
          </a:bodyPr>
          <a:lstStyle/>
          <a:p>
            <a:pPr algn="l" fontAlgn="ctr"/>
            <a:r>
              <a:rPr lang="en-US" sz="3600" b="1" dirty="0" smtClean="0">
                <a:latin typeface="Times New Roman" pitchFamily="18" charset="0"/>
                <a:cs typeface="Times New Roman" pitchFamily="18" charset="0"/>
              </a:rPr>
              <a:t>Array With its Types</a:t>
            </a:r>
            <a:endParaRPr lang="en-US" sz="3600" b="1" dirty="0">
              <a:solidFill>
                <a:srgbClr val="000000"/>
              </a:solidFill>
              <a:latin typeface="Times New Roman" pitchFamily="18" charset="0"/>
              <a:cs typeface="Times New Roman" pitchFamily="18" charset="0"/>
            </a:endParaRPr>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8229600" cy="1143000"/>
          </a:xfrm>
        </p:spPr>
        <p:txBody>
          <a:bodyPr>
            <a:noAutofit/>
          </a:bodyPr>
          <a:lstStyle/>
          <a:p>
            <a:r>
              <a:rPr lang="en-US" sz="3600" b="1" dirty="0" smtClean="0">
                <a:latin typeface="Times New Roman" pitchFamily="18" charset="0"/>
                <a:cs typeface="Times New Roman" pitchFamily="18" charset="0"/>
              </a:rPr>
              <a:t>Control Arrays</a:t>
            </a:r>
          </a:p>
        </p:txBody>
      </p:sp>
      <p:sp>
        <p:nvSpPr>
          <p:cNvPr id="3" name="Content Placeholder 2"/>
          <p:cNvSpPr>
            <a:spLocks noGrp="1"/>
          </p:cNvSpPr>
          <p:nvPr>
            <p:ph idx="1"/>
          </p:nvPr>
        </p:nvSpPr>
        <p:spPr>
          <a:xfrm>
            <a:off x="228600" y="990600"/>
            <a:ext cx="8458200" cy="5334000"/>
          </a:xfrm>
        </p:spPr>
        <p:txBody>
          <a:bodyPr>
            <a:normAutofit fontScale="92500" lnSpcReduction="20000"/>
          </a:bodyPr>
          <a:lstStyle/>
          <a:p>
            <a:pPr algn="just">
              <a:buNone/>
            </a:pPr>
            <a:r>
              <a:rPr lang="en-US" sz="2200" dirty="0" smtClean="0">
                <a:latin typeface="Times New Roman" pitchFamily="18" charset="0"/>
                <a:cs typeface="Times New Roman" pitchFamily="18" charset="0"/>
              </a:rPr>
              <a:t>      A control array is a group of controls that share the same name type and the same event procedures. Adding controls with control arrays uses fewer resources than adding multiple control of same type at design time.</a:t>
            </a:r>
          </a:p>
          <a:p>
            <a:pPr algn="just">
              <a:buNone/>
            </a:pPr>
            <a:r>
              <a:rPr lang="en-US" sz="2200" dirty="0" smtClean="0">
                <a:latin typeface="Times New Roman" pitchFamily="18" charset="0"/>
                <a:cs typeface="Times New Roman" pitchFamily="18" charset="0"/>
              </a:rPr>
              <a:t>	</a:t>
            </a:r>
          </a:p>
          <a:p>
            <a:pPr algn="just">
              <a:buFont typeface="Wingdings" pitchFamily="2" charset="2"/>
              <a:buChar char="§"/>
            </a:pPr>
            <a:r>
              <a:rPr lang="en-US" sz="2200" dirty="0" smtClean="0">
                <a:latin typeface="Times New Roman" pitchFamily="18" charset="0"/>
                <a:cs typeface="Times New Roman" pitchFamily="18" charset="0"/>
              </a:rPr>
              <a:t>A control array can be created only at design time, and at the very minimum at least one control must belong to it. You create a control array following one of these three methods</a:t>
            </a:r>
            <a:r>
              <a:rPr lang="en-US" sz="2000" dirty="0" smtClean="0">
                <a:latin typeface="Times New Roman" pitchFamily="18" charset="0"/>
                <a:cs typeface="Times New Roman" pitchFamily="18" charset="0"/>
              </a:rPr>
              <a:t>:</a:t>
            </a:r>
          </a:p>
          <a:p>
            <a:pPr lvl="0">
              <a:buNone/>
            </a:pPr>
            <a:endParaRPr lang="en-US" sz="800" dirty="0" smtClean="0">
              <a:latin typeface="Times New Roman" pitchFamily="18" charset="0"/>
              <a:cs typeface="Times New Roman" pitchFamily="18" charset="0"/>
            </a:endParaRPr>
          </a:p>
          <a:p>
            <a:pPr lvl="0" algn="just">
              <a:buFont typeface="Wingdings" pitchFamily="2" charset="2"/>
              <a:buChar char="§"/>
            </a:pPr>
            <a:r>
              <a:rPr lang="en-US" sz="2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We can create a control and then assign a numeric, non-negative value to its Index property; we have thus created a control array with just one element.</a:t>
            </a:r>
          </a:p>
          <a:p>
            <a:pPr lvl="0" algn="just">
              <a:buFont typeface="Wingdings" pitchFamily="2" charset="2"/>
              <a:buChar char="§"/>
            </a:pPr>
            <a:r>
              <a:rPr lang="en-US" sz="2200" dirty="0" smtClean="0">
                <a:latin typeface="Times New Roman" pitchFamily="18" charset="0"/>
                <a:cs typeface="Times New Roman" pitchFamily="18" charset="0"/>
              </a:rPr>
              <a:t>	We  create two controls of the same class and assign them an identical Name property. Visual Basic shows a dialog box warning you that there's already a control with that name and asks whether you want to create a control array. Click on the Yes button.</a:t>
            </a:r>
          </a:p>
          <a:p>
            <a:pPr lvl="0" algn="just">
              <a:buFont typeface="Wingdings" pitchFamily="2" charset="2"/>
              <a:buChar char="§"/>
            </a:pPr>
            <a:r>
              <a:rPr lang="en-US" sz="2200" dirty="0" smtClean="0">
                <a:latin typeface="Times New Roman" pitchFamily="18" charset="0"/>
                <a:cs typeface="Times New Roman" pitchFamily="18" charset="0"/>
              </a:rPr>
              <a:t>	You select a control on the form, press Ctrl+C to copy it to the clipboard, and then press Ctrl+V to paste a new instance of the control, which has the same Name property as the original one. Visual Basic shows the warning mentioned in the previous bullet.</a:t>
            </a:r>
          </a:p>
          <a:p>
            <a:pPr>
              <a:buNone/>
            </a:pPr>
            <a:endParaRPr lang="en-GB" sz="5000" dirty="0" smtClean="0">
              <a:latin typeface="Times New Roman" pitchFamily="18" charset="0"/>
              <a:cs typeface="Times New Roman" pitchFamily="18" charset="0"/>
            </a:endParaRPr>
          </a:p>
          <a:p>
            <a:pPr>
              <a:buNone/>
            </a:pPr>
            <a:endParaRPr lang="en-GB" sz="50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17</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8229600" cy="1143000"/>
          </a:xfrm>
        </p:spPr>
        <p:txBody>
          <a:bodyPr>
            <a:noAutofit/>
          </a:bodyPr>
          <a:lstStyle/>
          <a:p>
            <a:r>
              <a:rPr lang="en-US" sz="3600" b="1" dirty="0" smtClean="0">
                <a:latin typeface="Times New Roman" pitchFamily="18" charset="0"/>
                <a:cs typeface="Times New Roman" pitchFamily="18" charset="0"/>
              </a:rPr>
              <a:t>Control Arrays</a:t>
            </a:r>
          </a:p>
        </p:txBody>
      </p:sp>
      <p:sp>
        <p:nvSpPr>
          <p:cNvPr id="3" name="Content Placeholder 2"/>
          <p:cNvSpPr>
            <a:spLocks noGrp="1"/>
          </p:cNvSpPr>
          <p:nvPr>
            <p:ph idx="1"/>
          </p:nvPr>
        </p:nvSpPr>
        <p:spPr>
          <a:xfrm>
            <a:off x="228600" y="990600"/>
            <a:ext cx="8458200" cy="5715000"/>
          </a:xfrm>
        </p:spPr>
        <p:txBody>
          <a:bodyPr>
            <a:normAutofit fontScale="47500" lnSpcReduction="20000"/>
          </a:bodyPr>
          <a:lstStyle/>
          <a:p>
            <a:pPr>
              <a:buNone/>
            </a:pPr>
            <a:r>
              <a:rPr lang="en-US" sz="3600" b="1" dirty="0" smtClean="0">
                <a:latin typeface="Times New Roman" pitchFamily="18" charset="0"/>
                <a:cs typeface="Times New Roman" pitchFamily="18" charset="0"/>
              </a:rPr>
              <a:t>Setting up a Control Array</a:t>
            </a:r>
          </a:p>
          <a:p>
            <a:pPr lvl="1" algn="just">
              <a:buFont typeface="Wingdings" pitchFamily="2" charset="2"/>
              <a:buChar char="§"/>
            </a:pPr>
            <a:r>
              <a:rPr lang="en-US" sz="3800" b="1" dirty="0" smtClean="0">
                <a:latin typeface="Times New Roman" pitchFamily="18" charset="0"/>
                <a:cs typeface="Times New Roman" pitchFamily="18" charset="0"/>
              </a:rPr>
              <a:t>Create the Initial Control: </a:t>
            </a:r>
            <a:r>
              <a:rPr lang="en-US" sz="3800" dirty="0" smtClean="0">
                <a:latin typeface="Times New Roman" pitchFamily="18" charset="0"/>
                <a:cs typeface="Times New Roman" pitchFamily="18" charset="0"/>
              </a:rPr>
              <a:t>Place a control (such as a TextBox, Button, .) on  form.</a:t>
            </a:r>
          </a:p>
          <a:p>
            <a:pPr lvl="1" algn="just">
              <a:buFont typeface="Wingdings" pitchFamily="2" charset="2"/>
              <a:buChar char="§"/>
            </a:pPr>
            <a:r>
              <a:rPr lang="en-US" sz="3800" b="1" dirty="0" smtClean="0">
                <a:latin typeface="Times New Roman" pitchFamily="18" charset="0"/>
                <a:cs typeface="Times New Roman" pitchFamily="18" charset="0"/>
              </a:rPr>
              <a:t>Copy the Control:</a:t>
            </a:r>
            <a:r>
              <a:rPr lang="en-US" sz="3800" dirty="0" smtClean="0">
                <a:latin typeface="Times New Roman" pitchFamily="18" charset="0"/>
                <a:cs typeface="Times New Roman" pitchFamily="18" charset="0"/>
              </a:rPr>
              <a:t>Copy the control by selecting it and pressing Ctrl+C or by right-clicking and selecting "Copy".</a:t>
            </a:r>
          </a:p>
          <a:p>
            <a:pPr lvl="1" algn="just">
              <a:buFont typeface="Wingdings" pitchFamily="2" charset="2"/>
              <a:buChar char="§"/>
            </a:pPr>
            <a:r>
              <a:rPr lang="en-US" sz="3800" b="1" dirty="0" smtClean="0">
                <a:latin typeface="Times New Roman" pitchFamily="18" charset="0"/>
                <a:cs typeface="Times New Roman" pitchFamily="18" charset="0"/>
              </a:rPr>
              <a:t>Paste the Control:</a:t>
            </a:r>
            <a:endParaRPr lang="en-US" sz="3800" dirty="0" smtClean="0">
              <a:latin typeface="Times New Roman" pitchFamily="18" charset="0"/>
              <a:cs typeface="Times New Roman" pitchFamily="18" charset="0"/>
            </a:endParaRPr>
          </a:p>
          <a:p>
            <a:pPr lvl="2" algn="just">
              <a:buFont typeface="Wingdings" pitchFamily="2" charset="2"/>
              <a:buChar char="§"/>
            </a:pPr>
            <a:r>
              <a:rPr lang="en-US" sz="3800" dirty="0" smtClean="0">
                <a:latin typeface="Times New Roman" pitchFamily="18" charset="0"/>
                <a:cs typeface="Times New Roman" pitchFamily="18" charset="0"/>
              </a:rPr>
              <a:t>Paste  control by pressing Ctrl+V or by right-clicking and selecting "Paste".</a:t>
            </a:r>
          </a:p>
          <a:p>
            <a:pPr lvl="2" algn="just">
              <a:buFont typeface="Wingdings" pitchFamily="2" charset="2"/>
              <a:buChar char="§"/>
            </a:pPr>
            <a:r>
              <a:rPr lang="en-US" sz="3800" dirty="0" smtClean="0">
                <a:latin typeface="Times New Roman" pitchFamily="18" charset="0"/>
                <a:cs typeface="Times New Roman" pitchFamily="18" charset="0"/>
              </a:rPr>
              <a:t>Visual Basic will prompt  to create a control array. Click "Yes" to confirm.</a:t>
            </a:r>
          </a:p>
          <a:p>
            <a:pPr lvl="1" algn="just">
              <a:buFont typeface="Wingdings" pitchFamily="2" charset="2"/>
              <a:buChar char="§"/>
            </a:pPr>
            <a:r>
              <a:rPr lang="en-US" sz="3800" b="1" dirty="0" smtClean="0">
                <a:latin typeface="Times New Roman" pitchFamily="18" charset="0"/>
                <a:cs typeface="Times New Roman" pitchFamily="18" charset="0"/>
              </a:rPr>
              <a:t>Name the Controls:</a:t>
            </a:r>
            <a:r>
              <a:rPr lang="en-US" sz="3800" dirty="0" smtClean="0">
                <a:latin typeface="Times New Roman" pitchFamily="18" charset="0"/>
                <a:cs typeface="Times New Roman" pitchFamily="18" charset="0"/>
              </a:rPr>
              <a:t>Ensure all controls in the array have the same name but different index values. For example, TextBox1(0), TextBox1(1), TextBox1(2), etc.</a:t>
            </a:r>
          </a:p>
          <a:p>
            <a:pPr>
              <a:buNone/>
            </a:pPr>
            <a:r>
              <a:rPr lang="en-US" sz="3600" dirty="0" smtClean="0">
                <a:latin typeface="Times New Roman" pitchFamily="18" charset="0"/>
                <a:cs typeface="Times New Roman" pitchFamily="18" charset="0"/>
              </a:rPr>
              <a:t> </a:t>
            </a:r>
          </a:p>
          <a:p>
            <a:pPr>
              <a:buNone/>
            </a:pPr>
            <a:r>
              <a:rPr lang="en-US" sz="3600" b="1" dirty="0" smtClean="0">
                <a:latin typeface="Times New Roman" pitchFamily="18" charset="0"/>
                <a:cs typeface="Times New Roman" pitchFamily="18" charset="0"/>
              </a:rPr>
              <a:t>Removing a Control Array</a:t>
            </a:r>
          </a:p>
          <a:p>
            <a:pPr lvl="1">
              <a:buFont typeface="Wingdings" pitchFamily="2" charset="2"/>
              <a:buChar char="§"/>
            </a:pPr>
            <a:r>
              <a:rPr lang="en-US" sz="3800" b="1" dirty="0" smtClean="0">
                <a:latin typeface="Times New Roman" pitchFamily="18" charset="0"/>
                <a:cs typeface="Times New Roman" pitchFamily="18" charset="0"/>
              </a:rPr>
              <a:t>Select the Controls:</a:t>
            </a:r>
            <a:r>
              <a:rPr lang="en-US" sz="3800" dirty="0" smtClean="0">
                <a:latin typeface="Times New Roman" pitchFamily="18" charset="0"/>
                <a:cs typeface="Times New Roman" pitchFamily="18" charset="0"/>
              </a:rPr>
              <a:t>Select all the controls in the array you wish to remove. You can do this by holding the Shift key and clicking on each control.</a:t>
            </a:r>
          </a:p>
          <a:p>
            <a:pPr lvl="1">
              <a:buFont typeface="Wingdings" pitchFamily="2" charset="2"/>
              <a:buChar char="§"/>
            </a:pPr>
            <a:r>
              <a:rPr lang="en-US" sz="3800" b="1" dirty="0" smtClean="0">
                <a:latin typeface="Times New Roman" pitchFamily="18" charset="0"/>
                <a:cs typeface="Times New Roman" pitchFamily="18" charset="0"/>
              </a:rPr>
              <a:t>Delete the Controls:</a:t>
            </a:r>
            <a:r>
              <a:rPr lang="en-US" sz="3800" dirty="0" smtClean="0">
                <a:latin typeface="Times New Roman" pitchFamily="18" charset="0"/>
                <a:cs typeface="Times New Roman" pitchFamily="18" charset="0"/>
              </a:rPr>
              <a:t>Press Delete or right-click and select "Delete" to remove the controls from the form.</a:t>
            </a:r>
          </a:p>
          <a:p>
            <a:pPr lvl="1">
              <a:buFont typeface="Wingdings" pitchFamily="2" charset="2"/>
              <a:buChar char="§"/>
            </a:pPr>
            <a:r>
              <a:rPr lang="en-US" sz="3800" b="1" dirty="0" smtClean="0">
                <a:latin typeface="Times New Roman" pitchFamily="18" charset="0"/>
                <a:cs typeface="Times New Roman" pitchFamily="18" charset="0"/>
              </a:rPr>
              <a:t>Remove the Control Array:</a:t>
            </a:r>
            <a:r>
              <a:rPr lang="en-US" sz="3800" dirty="0" smtClean="0">
                <a:latin typeface="Times New Roman" pitchFamily="18" charset="0"/>
                <a:cs typeface="Times New Roman" pitchFamily="18" charset="0"/>
              </a:rPr>
              <a:t>If there are no controls left in the array, Visual Basic will automatically remove the control array. If any controls remain, you may need to manually delete the control array's name and index properties in the code.</a:t>
            </a:r>
          </a:p>
          <a:p>
            <a:pPr>
              <a:buNone/>
            </a:pPr>
            <a:endParaRPr lang="en-GB" sz="5000" dirty="0" smtClean="0">
              <a:latin typeface="Times New Roman" pitchFamily="18" charset="0"/>
              <a:cs typeface="Times New Roman" pitchFamily="18" charset="0"/>
            </a:endParaRPr>
          </a:p>
          <a:p>
            <a:pPr>
              <a:buNone/>
            </a:pPr>
            <a:endParaRPr lang="en-GB" sz="50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18</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8229600" cy="1143000"/>
          </a:xfrm>
        </p:spPr>
        <p:txBody>
          <a:bodyPr>
            <a:noAutofit/>
          </a:bodyPr>
          <a:lstStyle/>
          <a:p>
            <a:r>
              <a:rPr lang="en-US" sz="3600" b="1" dirty="0" smtClean="0">
                <a:latin typeface="Times New Roman" pitchFamily="18" charset="0"/>
                <a:cs typeface="Times New Roman" pitchFamily="18" charset="0"/>
              </a:rPr>
              <a:t>Control Arrays</a:t>
            </a:r>
          </a:p>
        </p:txBody>
      </p:sp>
      <p:sp>
        <p:nvSpPr>
          <p:cNvPr id="3" name="Content Placeholder 2"/>
          <p:cNvSpPr>
            <a:spLocks noGrp="1"/>
          </p:cNvSpPr>
          <p:nvPr>
            <p:ph idx="1"/>
          </p:nvPr>
        </p:nvSpPr>
        <p:spPr>
          <a:xfrm>
            <a:off x="228600" y="990600"/>
            <a:ext cx="8458200" cy="5715000"/>
          </a:xfrm>
        </p:spPr>
        <p:txBody>
          <a:bodyPr>
            <a:normAutofit fontScale="92500" lnSpcReduction="10000"/>
          </a:bodyPr>
          <a:lstStyle/>
          <a:p>
            <a:r>
              <a:rPr lang="en-US" sz="2200" b="1" dirty="0" smtClean="0">
                <a:latin typeface="Times New Roman" pitchFamily="18" charset="0"/>
                <a:cs typeface="Times New Roman" pitchFamily="18" charset="0"/>
              </a:rPr>
              <a:t>Adding Controls at Runtime    : </a:t>
            </a:r>
            <a:r>
              <a:rPr lang="en-US" sz="2200" dirty="0" smtClean="0">
                <a:latin typeface="Times New Roman" pitchFamily="18" charset="0"/>
                <a:cs typeface="Times New Roman" pitchFamily="18" charset="0"/>
              </a:rPr>
              <a:t>To add a control dynamically at runtime, we  can use  Controls.Add method. </a:t>
            </a:r>
          </a:p>
          <a:p>
            <a:pPr lvl="1">
              <a:buNone/>
            </a:pPr>
            <a:r>
              <a:rPr lang="en-US" sz="2200" dirty="0" smtClean="0">
                <a:latin typeface="Times New Roman" pitchFamily="18" charset="0"/>
                <a:cs typeface="Times New Roman" pitchFamily="18" charset="0"/>
              </a:rPr>
              <a:t>Private Sub AddControl()</a:t>
            </a:r>
          </a:p>
          <a:p>
            <a:pPr lvl="1">
              <a:buNone/>
            </a:pPr>
            <a:r>
              <a:rPr lang="en-US" sz="2200" dirty="0" smtClean="0">
                <a:latin typeface="Times New Roman" pitchFamily="18" charset="0"/>
                <a:cs typeface="Times New Roman" pitchFamily="18" charset="0"/>
              </a:rPr>
              <a:t>    ' Create a new TextBox</a:t>
            </a:r>
          </a:p>
          <a:p>
            <a:pPr lvl="1">
              <a:buNone/>
            </a:pPr>
            <a:r>
              <a:rPr lang="en-US" sz="2200" dirty="0" smtClean="0">
                <a:latin typeface="Times New Roman" pitchFamily="18" charset="0"/>
                <a:cs typeface="Times New Roman" pitchFamily="18" charset="0"/>
              </a:rPr>
              <a:t>    Dim txtBox As TextBox</a:t>
            </a:r>
          </a:p>
          <a:p>
            <a:pPr lvl="1">
              <a:buNone/>
            </a:pPr>
            <a:r>
              <a:rPr lang="en-US" sz="2200" dirty="0" smtClean="0">
                <a:latin typeface="Times New Roman" pitchFamily="18" charset="0"/>
                <a:cs typeface="Times New Roman" pitchFamily="18" charset="0"/>
              </a:rPr>
              <a:t>    Set txtBox = Me.Controls.Add("VB.TextBox", "DynamicTextBox")</a:t>
            </a:r>
          </a:p>
          <a:p>
            <a:pPr lvl="1">
              <a:buNone/>
            </a:pPr>
            <a:r>
              <a:rPr lang="en-US" sz="2200" dirty="0" smtClean="0">
                <a:latin typeface="Times New Roman" pitchFamily="18" charset="0"/>
                <a:cs typeface="Times New Roman" pitchFamily="18" charset="0"/>
              </a:rPr>
              <a:t> </a:t>
            </a:r>
          </a:p>
          <a:p>
            <a:pPr lvl="1">
              <a:buNone/>
            </a:pPr>
            <a:endParaRPr lang="en-US" sz="2200" dirty="0" smtClean="0">
              <a:latin typeface="Times New Roman" pitchFamily="18" charset="0"/>
              <a:cs typeface="Times New Roman" pitchFamily="18" charset="0"/>
            </a:endParaRPr>
          </a:p>
          <a:p>
            <a:r>
              <a:rPr lang="en-US" sz="2200" b="1" dirty="0" smtClean="0">
                <a:latin typeface="Times New Roman" pitchFamily="18" charset="0"/>
                <a:cs typeface="Times New Roman" pitchFamily="18" charset="0"/>
              </a:rPr>
              <a:t>Deleting Controls at Runtime </a:t>
            </a:r>
            <a:r>
              <a:rPr lang="en-US" sz="2200" dirty="0" smtClean="0">
                <a:latin typeface="Times New Roman" pitchFamily="18" charset="0"/>
                <a:cs typeface="Times New Roman" pitchFamily="18" charset="0"/>
              </a:rPr>
              <a:t>To delete a control dynamically at runtime, we  can use the Controls.Remove method. </a:t>
            </a:r>
          </a:p>
          <a:p>
            <a:pPr lvl="1">
              <a:buNone/>
            </a:pPr>
            <a:r>
              <a:rPr lang="en-US" sz="2200" dirty="0" smtClean="0">
                <a:latin typeface="Times New Roman" pitchFamily="18" charset="0"/>
                <a:cs typeface="Times New Roman" pitchFamily="18" charset="0"/>
              </a:rPr>
              <a:t>Private Sub RemoveControl()</a:t>
            </a:r>
          </a:p>
          <a:p>
            <a:pPr lvl="1">
              <a:buNone/>
            </a:pPr>
            <a:r>
              <a:rPr lang="en-US" sz="2200" dirty="0" smtClean="0">
                <a:latin typeface="Times New Roman" pitchFamily="18" charset="0"/>
                <a:cs typeface="Times New Roman" pitchFamily="18" charset="0"/>
              </a:rPr>
              <a:t>    ' Remove the TextBox named "DynamicTextBox"</a:t>
            </a:r>
          </a:p>
          <a:p>
            <a:pPr lvl="1">
              <a:buNone/>
            </a:pPr>
            <a:r>
              <a:rPr lang="en-US" sz="2200" dirty="0" smtClean="0">
                <a:latin typeface="Times New Roman" pitchFamily="18" charset="0"/>
                <a:cs typeface="Times New Roman" pitchFamily="18" charset="0"/>
              </a:rPr>
              <a:t>    On Error Resume Next</a:t>
            </a:r>
          </a:p>
          <a:p>
            <a:pPr lvl="1">
              <a:buNone/>
            </a:pPr>
            <a:r>
              <a:rPr lang="en-US" sz="2200" dirty="0" smtClean="0">
                <a:latin typeface="Times New Roman" pitchFamily="18" charset="0"/>
                <a:cs typeface="Times New Roman" pitchFamily="18" charset="0"/>
              </a:rPr>
              <a:t>    Me.Controls.Remove "DynamicTextBox"</a:t>
            </a:r>
          </a:p>
          <a:p>
            <a:pPr lvl="1">
              <a:buNone/>
            </a:pPr>
            <a:r>
              <a:rPr lang="en-US" sz="2200" dirty="0" smtClean="0">
                <a:latin typeface="Times New Roman" pitchFamily="18" charset="0"/>
                <a:cs typeface="Times New Roman" pitchFamily="18" charset="0"/>
              </a:rPr>
              <a:t>    On Error GoTo 0</a:t>
            </a:r>
          </a:p>
          <a:p>
            <a:pPr lvl="1">
              <a:buNone/>
            </a:pPr>
            <a:r>
              <a:rPr lang="en-US" sz="2200" dirty="0" smtClean="0">
                <a:latin typeface="Times New Roman" pitchFamily="18" charset="0"/>
                <a:cs typeface="Times New Roman" pitchFamily="18" charset="0"/>
              </a:rPr>
              <a:t>End Sub</a:t>
            </a:r>
          </a:p>
          <a:p>
            <a:pPr>
              <a:buNone/>
            </a:pPr>
            <a:endParaRPr lang="en-GB" sz="5000" dirty="0" smtClean="0">
              <a:latin typeface="Times New Roman" pitchFamily="18" charset="0"/>
              <a:cs typeface="Times New Roman" pitchFamily="18" charset="0"/>
            </a:endParaRPr>
          </a:p>
          <a:p>
            <a:pPr>
              <a:buNone/>
            </a:pPr>
            <a:endParaRPr lang="en-GB" sz="50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19</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276950" y="1"/>
            <a:ext cx="7886700" cy="1325563"/>
          </a:xfrm>
        </p:spPr>
        <p:txBody>
          <a:bodyPr>
            <a:normAutofit/>
          </a:bodyPr>
          <a:lstStyle/>
          <a:p>
            <a:r>
              <a:rPr lang="en-IN" sz="4000" b="1" dirty="0">
                <a:latin typeface="Times New Roman" pitchFamily="18" charset="0"/>
                <a:cs typeface="Times New Roman" pitchFamily="18" charset="0"/>
              </a:rPr>
              <a:t>COURSE OBJECTIVES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a:bodyPr>
          <a:lstStyle/>
          <a:p>
            <a:pPr algn="just">
              <a:lnSpc>
                <a:spcPct val="150000"/>
              </a:lnSpc>
              <a:buNone/>
            </a:pPr>
            <a:r>
              <a:rPr lang="en-US" sz="4800" dirty="0">
                <a:solidFill>
                  <a:srgbClr val="000000"/>
                </a:solidFill>
                <a:latin typeface="Times New Roman" pitchFamily="18" charset="0"/>
              </a:rPr>
              <a:t>	</a:t>
            </a:r>
            <a:r>
              <a:rPr lang="en-US" dirty="0"/>
              <a:t> </a:t>
            </a:r>
            <a:r>
              <a:rPr lang="en-US" sz="2800" dirty="0">
                <a:latin typeface="Times New Roman" pitchFamily="18" charset="0"/>
                <a:cs typeface="Times New Roman" pitchFamily="18" charset="0"/>
              </a:rPr>
              <a:t>To familiarize with Front-end concept for developing various IT Applications Project.</a:t>
            </a:r>
            <a:endParaRPr lang="en-US" sz="4400" dirty="0">
              <a:solidFill>
                <a:srgbClr val="FF0000"/>
              </a:solidFill>
              <a:latin typeface="Times New Roman" pitchFamily="18" charset="0"/>
              <a:cs typeface="Times New Roman" pitchFamily="18" charset="0"/>
            </a:endParaRPr>
          </a:p>
          <a:p>
            <a:endParaRPr lang="en-IN" sz="4800" dirty="0">
              <a:latin typeface="Times New Roman" pitchFamily="18" charset="0"/>
            </a:endParaRPr>
          </a:p>
        </p:txBody>
      </p:sp>
      <p:sp>
        <p:nvSpPr>
          <p:cNvPr id="7"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pic>
        <p:nvPicPr>
          <p:cNvPr id="8" name="Picture 7"/>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2</a:t>
            </a:fld>
            <a:endParaRPr lang="en-US" dirty="0"/>
          </a:p>
        </p:txBody>
      </p:sp>
    </p:spTree>
    <p:extLst>
      <p:ext uri="{BB962C8B-B14F-4D97-AF65-F5344CB8AC3E}">
        <p14:creationId xmlns:p14="http://schemas.microsoft.com/office/powerpoint/2010/main" xmlns="" val="3868483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458200" cy="5105400"/>
          </a:xfrm>
        </p:spPr>
        <p:txBody>
          <a:bodyPr>
            <a:normAutofit lnSpcReduction="10000"/>
          </a:bodyPr>
          <a:lstStyle/>
          <a:p>
            <a:pPr algn="just">
              <a:buNone/>
            </a:pPr>
            <a:r>
              <a:rPr lang="en-US" sz="2000" dirty="0" smtClean="0"/>
              <a:t>	</a:t>
            </a:r>
            <a:r>
              <a:rPr lang="en-US" sz="2000" dirty="0" smtClean="0">
                <a:latin typeface="Times New Roman" pitchFamily="18" charset="0"/>
                <a:cs typeface="Times New Roman" pitchFamily="18" charset="0"/>
              </a:rPr>
              <a:t>Variables of different data types when combined as a single variable to hold several related informations is called a User-Defined data type.</a:t>
            </a:r>
          </a:p>
          <a:p>
            <a:pPr algn="just">
              <a:buNone/>
            </a:pPr>
            <a:r>
              <a:rPr lang="en-US" sz="2000" dirty="0" smtClean="0">
                <a:latin typeface="Times New Roman" pitchFamily="18" charset="0"/>
                <a:cs typeface="Times New Roman" pitchFamily="18" charset="0"/>
              </a:rPr>
              <a:t>	A Type statement is used to define a user-defined type in the General declaration section of a form or module. User-defined data types can only be private in form while in standard modules can be public or private. </a:t>
            </a:r>
          </a:p>
          <a:p>
            <a:pPr>
              <a:buNone/>
            </a:pPr>
            <a:r>
              <a:rPr lang="en-US" sz="2000" dirty="0" smtClean="0">
                <a:latin typeface="Times New Roman" pitchFamily="18" charset="0"/>
                <a:cs typeface="Times New Roman" pitchFamily="18" charset="0"/>
              </a:rPr>
              <a:t>		Private Type ProductDetails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ProdID as String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ProdName as String</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Price as Currency</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End Type</a:t>
            </a:r>
          </a:p>
          <a:p>
            <a:pPr>
              <a:buNone/>
            </a:pPr>
            <a:endParaRPr lang="en-US" sz="18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user defined data type can be declared with a variable using the Dim statement as in any other variable declaration statement. An array of these user-defined data types can also be declared. An example to consolidate these two features is given below.</a:t>
            </a:r>
          </a:p>
          <a:p>
            <a:pPr>
              <a:buNone/>
            </a:pPr>
            <a:r>
              <a:rPr lang="en-US" sz="2000" dirty="0" smtClean="0">
                <a:latin typeface="Times New Roman" pitchFamily="18" charset="0"/>
                <a:cs typeface="Times New Roman" pitchFamily="18" charset="0"/>
              </a:rPr>
              <a:t>		Dim ElectronicGoods as ProductDetails ' One Record</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	Dim ElectronicGoods(10) as ProductDetails ' An array of 11 records</a:t>
            </a:r>
          </a:p>
          <a:p>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20</a:t>
            </a:fld>
            <a:endParaRPr lang="en-US" dirty="0"/>
          </a:p>
        </p:txBody>
      </p:sp>
      <p:sp>
        <p:nvSpPr>
          <p:cNvPr id="6" name="Title 1"/>
          <p:cNvSpPr txBox="1">
            <a:spLocks/>
          </p:cNvSpPr>
          <p:nvPr/>
        </p:nvSpPr>
        <p:spPr>
          <a:xfrm>
            <a:off x="228600" y="0"/>
            <a:ext cx="8229600" cy="1143000"/>
          </a:xfrm>
          <a:prstGeom prst="rect">
            <a:avLst/>
          </a:prstGeom>
        </p:spPr>
        <p:txBody>
          <a:bodyPr vert="horz" lIns="91440" tIns="45720" rIns="91440" bIns="45720" rtlCol="0" anchor="ctr">
            <a:normAutofit/>
          </a:bodyPr>
          <a:lstStyle/>
          <a:p>
            <a:pPr lvl="0" algn="ctr">
              <a:spcBef>
                <a:spcPct val="0"/>
              </a:spcBef>
              <a:defRPr/>
            </a:pPr>
            <a:r>
              <a:rPr lang="en-US" sz="3600" b="1" dirty="0" smtClean="0">
                <a:latin typeface="Times New Roman" pitchFamily="18" charset="0"/>
                <a:cs typeface="Times New Roman" pitchFamily="18" charset="0"/>
              </a:rPr>
              <a:t>User-Defined Data Types </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5638800"/>
          </a:xfrm>
        </p:spPr>
        <p:txBody>
          <a:bodyPr>
            <a:normAutofit/>
          </a:bodyPr>
          <a:lstStyle/>
          <a:p>
            <a:pPr algn="just">
              <a:buNone/>
            </a:pPr>
            <a:r>
              <a:rPr lang="en-US" sz="2000" dirty="0" smtClean="0">
                <a:latin typeface="Times New Roman" pitchFamily="18" charset="0"/>
                <a:cs typeface="Times New Roman" pitchFamily="18" charset="0"/>
              </a:rPr>
              <a:t>    Visual Basic lets you test conditions and perform different operations depending on the results of that test. </a:t>
            </a:r>
          </a:p>
          <a:p>
            <a:pPr algn="just">
              <a:buNone/>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If...Then...Else Construction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If...Then...Else constructions let you test for one or more conditions and run one or more statements depending on each condition. You can test conditions and take actions in the following ways:</a:t>
            </a:r>
          </a:p>
          <a:p>
            <a:pPr algn="just">
              <a:buNone/>
            </a:pPr>
            <a:r>
              <a:rPr lang="en-US" sz="2000" b="1" dirty="0" smtClean="0">
                <a:latin typeface="Times New Roman" pitchFamily="18" charset="0"/>
                <a:cs typeface="Times New Roman" pitchFamily="18" charset="0"/>
              </a:rPr>
              <a:t>	Select...Case Construction</a:t>
            </a:r>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    The Select...Case construction lets you evaluate an expression one time and run different sets of statements based on different possible values. For more information, see </a:t>
            </a:r>
            <a:r>
              <a:rPr lang="en-US" sz="2000" dirty="0" smtClean="0">
                <a:latin typeface="Times New Roman" pitchFamily="18" charset="0"/>
                <a:cs typeface="Times New Roman" pitchFamily="18" charset="0"/>
                <a:hlinkClick r:id="rId2"/>
              </a:rPr>
              <a:t>Select...Case Statement</a:t>
            </a:r>
            <a:r>
              <a:rPr lang="en-US" sz="2000" dirty="0" smtClean="0">
                <a:latin typeface="Times New Roman" pitchFamily="18" charset="0"/>
                <a:cs typeface="Times New Roman" pitchFamily="18" charset="0"/>
              </a:rPr>
              <a:t>.</a:t>
            </a:r>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21</a:t>
            </a:fld>
            <a:endParaRPr lang="en-US" dirty="0"/>
          </a:p>
        </p:txBody>
      </p:sp>
      <p:pic>
        <p:nvPicPr>
          <p:cNvPr id="6" name="Picture 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pic>
        <p:nvPicPr>
          <p:cNvPr id="7" name="Picture 6" descr="A flow chart of an If...Then...Else construction."/>
          <p:cNvPicPr/>
          <p:nvPr/>
        </p:nvPicPr>
        <p:blipFill>
          <a:blip r:embed="rId4"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3372748" y="1254360"/>
            <a:ext cx="3830320" cy="201993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5638800"/>
          </a:xfrm>
        </p:spPr>
        <p:txBody>
          <a:bodyPr>
            <a:normAutofit/>
          </a:bodyPr>
          <a:lstStyle/>
          <a:p>
            <a:pPr algn="just">
              <a:buNone/>
            </a:pPr>
            <a:r>
              <a:rPr lang="en-US" sz="2000" dirty="0" smtClean="0">
                <a:latin typeface="Times New Roman" pitchFamily="18" charset="0"/>
                <a:cs typeface="Times New Roman" pitchFamily="18" charset="0"/>
              </a:rPr>
              <a:t>    </a:t>
            </a:r>
            <a:r>
              <a:rPr lang="en-US" sz="2000" dirty="0" smtClean="0"/>
              <a:t>Visual Basic loop structures allow you to run one or more lines of code repetitively. You can repeat the statements in a loop structure until a condition is True, until a condition is False, a specified number of times, or once for each element in a collection.</a:t>
            </a:r>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IN" sz="2000" dirty="0" smtClean="0"/>
          </a:p>
          <a:p>
            <a:pPr algn="just">
              <a:buNone/>
            </a:pPr>
            <a:endParaRPr lang="en-US" sz="2000" dirty="0" smtClean="0"/>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22</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pic>
        <p:nvPicPr>
          <p:cNvPr id="8" name="Picture 7" descr="Flow chart that shows a Do...Until loop."/>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sdtdh="http://schemas.microsoft.com/office/word/2020/wordml/sdtdatahash"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el="http://schemas.microsoft.com/office/2019/extlst"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pic="http://schemas.openxmlformats.org/drawingml/2006/picture" xmlns:lc="http://schemas.openxmlformats.org/drawingml/2006/lockedCanvas" val="0"/>
              </a:ext>
            </a:extLst>
          </a:blip>
          <a:srcRect/>
          <a:stretch>
            <a:fillRect/>
          </a:stretch>
        </p:blipFill>
        <p:spPr bwMode="auto">
          <a:xfrm>
            <a:off x="838200" y="2438400"/>
            <a:ext cx="3581400" cy="3505200"/>
          </a:xfrm>
          <a:prstGeom prst="rect">
            <a:avLst/>
          </a:prstGeom>
          <a:noFill/>
          <a:ln>
            <a:noFill/>
          </a:ln>
        </p:spPr>
      </p:pic>
      <p:sp>
        <p:nvSpPr>
          <p:cNvPr id="9" name="Rectangle 8"/>
          <p:cNvSpPr/>
          <p:nvPr/>
        </p:nvSpPr>
        <p:spPr>
          <a:xfrm>
            <a:off x="4953000" y="2209800"/>
            <a:ext cx="3505200" cy="2031325"/>
          </a:xfrm>
          <a:prstGeom prst="rect">
            <a:avLst/>
          </a:prstGeom>
        </p:spPr>
        <p:txBody>
          <a:bodyPr wrap="square">
            <a:spAutoFit/>
          </a:bodyPr>
          <a:lstStyle/>
          <a:p>
            <a:pPr>
              <a:buNone/>
            </a:pPr>
            <a:r>
              <a:rPr lang="en-US" dirty="0" smtClean="0"/>
              <a:t>There are different forms of Do Loops in Visual Basic 6. </a:t>
            </a:r>
          </a:p>
          <a:p>
            <a:pPr>
              <a:buNone/>
            </a:pPr>
            <a:endParaRPr lang="en-US" dirty="0" smtClean="0"/>
          </a:p>
          <a:p>
            <a:pPr>
              <a:buNone/>
            </a:pPr>
            <a:r>
              <a:rPr lang="en-US" dirty="0" smtClean="0"/>
              <a:t>These are </a:t>
            </a:r>
          </a:p>
          <a:p>
            <a:pPr lvl="1"/>
            <a:r>
              <a:rPr lang="en-US" dirty="0" smtClean="0"/>
              <a:t>i) Do While...Loop, </a:t>
            </a:r>
          </a:p>
          <a:p>
            <a:pPr lvl="1"/>
            <a:r>
              <a:rPr lang="en-US" dirty="0" smtClean="0"/>
              <a:t>ii) Do...Loop While</a:t>
            </a:r>
          </a:p>
          <a:p>
            <a:pPr lvl="1"/>
            <a:r>
              <a:rPr lang="en-US" dirty="0" smtClean="0"/>
              <a:t>iii) Do...Loop Until.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5638800"/>
          </a:xfrm>
        </p:spPr>
        <p:txBody>
          <a:bodyPr>
            <a:normAutofit fontScale="85000" lnSpcReduction="20000"/>
          </a:bodyPr>
          <a:lstStyle/>
          <a:p>
            <a:pPr algn="just">
              <a:buNone/>
            </a:pPr>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i) Do While...Loop:</a:t>
            </a:r>
            <a:r>
              <a:rPr lang="en-US" sz="2200" dirty="0" smtClean="0">
                <a:latin typeface="Times New Roman" pitchFamily="18" charset="0"/>
                <a:cs typeface="Times New Roman" pitchFamily="18" charset="0"/>
              </a:rPr>
              <a:t>  The Do While...Loop structure is used to execute statements repeatedly based on a certain condition.</a:t>
            </a:r>
          </a:p>
          <a:p>
            <a:pPr algn="just">
              <a:buNone/>
            </a:pPr>
            <a:r>
              <a:rPr lang="en-US" sz="2200" dirty="0" smtClean="0">
                <a:latin typeface="Times New Roman" pitchFamily="18" charset="0"/>
                <a:cs typeface="Times New Roman" pitchFamily="18" charset="0"/>
              </a:rPr>
              <a:t>        It first tests the condition then evaluates the loop. If the condition is True, the statements block is executed. If the condition is false, the statements inside the loop are not executed and the control is transferred to the line after the loop statements.</a:t>
            </a:r>
          </a:p>
          <a:p>
            <a:pPr algn="just">
              <a:buNone/>
            </a:pPr>
            <a:r>
              <a:rPr lang="en-US" sz="2200" dirty="0" smtClean="0">
                <a:latin typeface="Times New Roman" pitchFamily="18" charset="0"/>
                <a:cs typeface="Times New Roman" pitchFamily="18" charset="0"/>
              </a:rPr>
              <a:t>      The repeated execution of the statements inside the loop goes on as long as the condition is true. When the condition becomes False, it exits the loop.</a:t>
            </a:r>
          </a:p>
          <a:p>
            <a:pPr algn="just">
              <a:buNone/>
            </a:pPr>
            <a:r>
              <a:rPr lang="en-US" sz="2200" dirty="0" smtClean="0">
                <a:latin typeface="Times New Roman" pitchFamily="18" charset="0"/>
                <a:cs typeface="Times New Roman" pitchFamily="18" charset="0"/>
              </a:rPr>
              <a:t> </a:t>
            </a:r>
          </a:p>
          <a:p>
            <a:pPr algn="just">
              <a:buNone/>
            </a:pPr>
            <a:r>
              <a:rPr lang="en-US" sz="2200" b="1" dirty="0" smtClean="0">
                <a:latin typeface="Times New Roman" pitchFamily="18" charset="0"/>
                <a:cs typeface="Times New Roman" pitchFamily="18" charset="0"/>
              </a:rPr>
              <a:t>Syntax:</a:t>
            </a:r>
            <a:endParaRPr lang="en-US" sz="2200" dirty="0" smtClean="0">
              <a:latin typeface="Times New Roman" pitchFamily="18" charset="0"/>
              <a:cs typeface="Times New Roman" pitchFamily="18" charset="0"/>
            </a:endParaRPr>
          </a:p>
          <a:p>
            <a:pPr algn="just">
              <a:buNone/>
            </a:pPr>
            <a:r>
              <a:rPr lang="en-US" sz="2200" dirty="0" smtClean="0">
                <a:latin typeface="Times New Roman" pitchFamily="18" charset="0"/>
                <a:cs typeface="Times New Roman" pitchFamily="18" charset="0"/>
              </a:rPr>
              <a:t>             Do While Condition</a:t>
            </a:r>
          </a:p>
          <a:p>
            <a:pPr algn="just">
              <a:buNone/>
            </a:pPr>
            <a:r>
              <a:rPr lang="en-US" sz="2200" dirty="0" smtClean="0">
                <a:latin typeface="Times New Roman" pitchFamily="18" charset="0"/>
                <a:cs typeface="Times New Roman" pitchFamily="18" charset="0"/>
              </a:rPr>
              <a:t>                       statement(s)</a:t>
            </a:r>
          </a:p>
          <a:p>
            <a:pPr algn="just">
              <a:buNone/>
            </a:pPr>
            <a:r>
              <a:rPr lang="en-US" sz="2200" dirty="0" smtClean="0">
                <a:latin typeface="Times New Roman" pitchFamily="18" charset="0"/>
                <a:cs typeface="Times New Roman" pitchFamily="18" charset="0"/>
              </a:rPr>
              <a:t>             Loop</a:t>
            </a:r>
          </a:p>
          <a:p>
            <a:pPr algn="just">
              <a:buNone/>
            </a:pPr>
            <a:r>
              <a:rPr lang="en-US" sz="2200" dirty="0" smtClean="0">
                <a:latin typeface="Times New Roman" pitchFamily="18" charset="0"/>
                <a:cs typeface="Times New Roman" pitchFamily="18" charset="0"/>
              </a:rPr>
              <a:t> </a:t>
            </a:r>
          </a:p>
          <a:p>
            <a:pPr algn="just">
              <a:buNone/>
            </a:pPr>
            <a:r>
              <a:rPr lang="en-US" sz="2200" b="1" dirty="0" smtClean="0">
                <a:latin typeface="Times New Roman" pitchFamily="18" charset="0"/>
                <a:cs typeface="Times New Roman" pitchFamily="18" charset="0"/>
              </a:rPr>
              <a:t>Example:</a:t>
            </a:r>
            <a:r>
              <a:rPr lang="en-US" sz="2200" dirty="0" smtClean="0">
                <a:latin typeface="Times New Roman" pitchFamily="18" charset="0"/>
                <a:cs typeface="Times New Roman" pitchFamily="18" charset="0"/>
              </a:rPr>
              <a:t> To print from 0 to 9.</a:t>
            </a:r>
          </a:p>
          <a:p>
            <a:pPr>
              <a:buNone/>
            </a:pPr>
            <a:r>
              <a:rPr lang="en-US" sz="2200" dirty="0" smtClean="0">
                <a:latin typeface="Times New Roman" pitchFamily="18" charset="0"/>
                <a:cs typeface="Times New Roman" pitchFamily="18" charset="0"/>
              </a:rPr>
              <a:t>Dim num As Integer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num = 0</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Do While num &lt; 10</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Print num</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num = num + 1</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Loop</a:t>
            </a:r>
          </a:p>
          <a:p>
            <a:pPr algn="just">
              <a:buNone/>
            </a:pPr>
            <a:endParaRPr lang="en-IN" sz="2000" dirty="0" smtClean="0"/>
          </a:p>
          <a:p>
            <a:pPr algn="just">
              <a:buNone/>
            </a:pPr>
            <a:endParaRPr lang="en-US" sz="2000" dirty="0" smtClean="0"/>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23</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5638800"/>
          </a:xfrm>
        </p:spPr>
        <p:txBody>
          <a:bodyPr>
            <a:normAutofit fontScale="55000" lnSpcReduction="20000"/>
          </a:bodyPr>
          <a:lstStyle/>
          <a:p>
            <a:pPr>
              <a:lnSpc>
                <a:spcPct val="115000"/>
              </a:lnSpc>
              <a:spcAft>
                <a:spcPts val="0"/>
              </a:spcAft>
              <a:buNone/>
            </a:pPr>
            <a:r>
              <a:rPr lang="en-US" b="1" dirty="0" smtClean="0">
                <a:solidFill>
                  <a:srgbClr val="222222"/>
                </a:solidFill>
                <a:latin typeface="Times New Roman" pitchFamily="18" charset="0"/>
                <a:ea typeface="SimSun"/>
                <a:cs typeface="Times New Roman" pitchFamily="18" charset="0"/>
              </a:rPr>
              <a:t>ii) </a:t>
            </a:r>
            <a:r>
              <a:rPr lang="en-US" sz="3600" b="1" dirty="0" smtClean="0">
                <a:solidFill>
                  <a:srgbClr val="222222"/>
                </a:solidFill>
                <a:latin typeface="Times New Roman" pitchFamily="18" charset="0"/>
                <a:ea typeface="SimSun"/>
                <a:cs typeface="Times New Roman" pitchFamily="18" charset="0"/>
              </a:rPr>
              <a:t>Do...loop while:  </a:t>
            </a:r>
            <a:r>
              <a:rPr lang="en-US" sz="3600" dirty="0" smtClean="0">
                <a:solidFill>
                  <a:srgbClr val="222222"/>
                </a:solidFill>
                <a:latin typeface="Times New Roman" pitchFamily="18" charset="0"/>
                <a:ea typeface="SimSun"/>
                <a:cs typeface="Times New Roman" pitchFamily="18" charset="0"/>
              </a:rPr>
              <a:t>This loop structure first executes the statements and after that tests the condition for the repeated execution.</a:t>
            </a:r>
            <a:endParaRPr lang="en-US" sz="3600" dirty="0" smtClean="0">
              <a:latin typeface="Times New Roman" pitchFamily="18" charset="0"/>
              <a:ea typeface="SimSun"/>
              <a:cs typeface="Times New Roman" pitchFamily="18" charset="0"/>
            </a:endParaRPr>
          </a:p>
          <a:p>
            <a:pPr algn="just">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 </a:t>
            </a:r>
          </a:p>
          <a:p>
            <a:pPr algn="just">
              <a:lnSpc>
                <a:spcPct val="115000"/>
              </a:lnSpc>
              <a:spcAft>
                <a:spcPts val="1000"/>
              </a:spcAft>
              <a:buNone/>
            </a:pPr>
            <a:r>
              <a:rPr lang="en-US" sz="3600" b="1" dirty="0" smtClean="0">
                <a:solidFill>
                  <a:srgbClr val="222222"/>
                </a:solidFill>
                <a:latin typeface="Times New Roman" pitchFamily="18" charset="0"/>
                <a:ea typeface="SimSun"/>
                <a:cs typeface="Times New Roman" pitchFamily="18" charset="0"/>
              </a:rPr>
              <a:t>Syntax:</a:t>
            </a:r>
            <a:endParaRPr lang="en-US" sz="3600" dirty="0" smtClean="0">
              <a:latin typeface="Times New Roman" pitchFamily="18" charset="0"/>
              <a:ea typeface="SimSun"/>
              <a:cs typeface="Times New Roman" pitchFamily="18" charset="0"/>
            </a:endParaRPr>
          </a:p>
          <a:p>
            <a:pPr algn="just">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              Do</a:t>
            </a:r>
            <a:endParaRPr lang="en-US" sz="3600" dirty="0" smtClean="0">
              <a:latin typeface="Times New Roman" pitchFamily="18" charset="0"/>
              <a:ea typeface="SimSun"/>
              <a:cs typeface="Times New Roman" pitchFamily="18" charset="0"/>
            </a:endParaRPr>
          </a:p>
          <a:p>
            <a:pPr algn="just">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                     statement(s)</a:t>
            </a:r>
            <a:endParaRPr lang="en-US" sz="3600" dirty="0" smtClean="0">
              <a:latin typeface="Times New Roman" pitchFamily="18" charset="0"/>
              <a:ea typeface="SimSun"/>
              <a:cs typeface="Times New Roman" pitchFamily="18" charset="0"/>
            </a:endParaRPr>
          </a:p>
          <a:p>
            <a:pPr algn="just">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               Loop while Condition</a:t>
            </a:r>
            <a:endParaRPr lang="en-US" sz="3600" dirty="0" smtClean="0">
              <a:latin typeface="Times New Roman" pitchFamily="18" charset="0"/>
              <a:ea typeface="SimSun"/>
              <a:cs typeface="Times New Roman" pitchFamily="18" charset="0"/>
            </a:endParaRPr>
          </a:p>
          <a:p>
            <a:pPr algn="just">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 </a:t>
            </a:r>
            <a:r>
              <a:rPr lang="en-US" sz="3600" b="1" dirty="0" smtClean="0">
                <a:solidFill>
                  <a:srgbClr val="222222"/>
                </a:solidFill>
                <a:latin typeface="Times New Roman" pitchFamily="18" charset="0"/>
                <a:ea typeface="SimSun"/>
                <a:cs typeface="Times New Roman" pitchFamily="18" charset="0"/>
              </a:rPr>
              <a:t>Example:</a:t>
            </a:r>
            <a:r>
              <a:rPr lang="en-US" sz="3600" dirty="0" smtClean="0">
                <a:solidFill>
                  <a:srgbClr val="222222"/>
                </a:solidFill>
                <a:latin typeface="Times New Roman" pitchFamily="18" charset="0"/>
                <a:ea typeface="SimSun"/>
                <a:cs typeface="Times New Roman" pitchFamily="18" charset="0"/>
              </a:rPr>
              <a:t> To print from 0 to 10.</a:t>
            </a:r>
            <a:endParaRPr lang="en-US" sz="3600" dirty="0" smtClean="0">
              <a:latin typeface="Times New Roman" pitchFamily="18" charset="0"/>
              <a:ea typeface="SimSun"/>
              <a:cs typeface="Times New Roman" pitchFamily="18" charset="0"/>
            </a:endParaRPr>
          </a:p>
          <a:p>
            <a:pPr>
              <a:lnSpc>
                <a:spcPct val="115000"/>
              </a:lnSpc>
              <a:spcAft>
                <a:spcPts val="1000"/>
              </a:spcAft>
              <a:buNone/>
            </a:pPr>
            <a:r>
              <a:rPr lang="en-US" sz="3600" dirty="0" smtClean="0">
                <a:solidFill>
                  <a:srgbClr val="222222"/>
                </a:solidFill>
                <a:latin typeface="Times New Roman" pitchFamily="18" charset="0"/>
                <a:ea typeface="SimSun"/>
                <a:cs typeface="Times New Roman" pitchFamily="18" charset="0"/>
              </a:rPr>
              <a:t>Dim num As Integer</a:t>
            </a:r>
            <a:br>
              <a:rPr lang="en-US" sz="3600" dirty="0" smtClean="0">
                <a:solidFill>
                  <a:srgbClr val="222222"/>
                </a:solidFill>
                <a:latin typeface="Times New Roman" pitchFamily="18" charset="0"/>
                <a:ea typeface="SimSun"/>
                <a:cs typeface="Times New Roman" pitchFamily="18" charset="0"/>
              </a:rPr>
            </a:br>
            <a:r>
              <a:rPr lang="en-US" sz="3600" dirty="0" smtClean="0">
                <a:solidFill>
                  <a:srgbClr val="222222"/>
                </a:solidFill>
                <a:latin typeface="Times New Roman" pitchFamily="18" charset="0"/>
                <a:ea typeface="SimSun"/>
                <a:cs typeface="Times New Roman" pitchFamily="18" charset="0"/>
              </a:rPr>
              <a:t>num = 0</a:t>
            </a:r>
            <a:br>
              <a:rPr lang="en-US" sz="3600" dirty="0" smtClean="0">
                <a:solidFill>
                  <a:srgbClr val="222222"/>
                </a:solidFill>
                <a:latin typeface="Times New Roman" pitchFamily="18" charset="0"/>
                <a:ea typeface="SimSun"/>
                <a:cs typeface="Times New Roman" pitchFamily="18" charset="0"/>
              </a:rPr>
            </a:br>
            <a:r>
              <a:rPr lang="en-US" sz="3600" dirty="0" smtClean="0">
                <a:solidFill>
                  <a:srgbClr val="222222"/>
                </a:solidFill>
                <a:latin typeface="Times New Roman" pitchFamily="18" charset="0"/>
                <a:ea typeface="SimSun"/>
                <a:cs typeface="Times New Roman" pitchFamily="18" charset="0"/>
              </a:rPr>
              <a:t>Do</a:t>
            </a:r>
            <a:br>
              <a:rPr lang="en-US" sz="3600" dirty="0" smtClean="0">
                <a:solidFill>
                  <a:srgbClr val="222222"/>
                </a:solidFill>
                <a:latin typeface="Times New Roman" pitchFamily="18" charset="0"/>
                <a:ea typeface="SimSun"/>
                <a:cs typeface="Times New Roman" pitchFamily="18" charset="0"/>
              </a:rPr>
            </a:br>
            <a:r>
              <a:rPr lang="en-US" sz="3600" dirty="0" smtClean="0">
                <a:solidFill>
                  <a:srgbClr val="222222"/>
                </a:solidFill>
                <a:latin typeface="Times New Roman" pitchFamily="18" charset="0"/>
                <a:ea typeface="SimSun"/>
                <a:cs typeface="Times New Roman" pitchFamily="18" charset="0"/>
              </a:rPr>
              <a:t>    Print num</a:t>
            </a:r>
            <a:br>
              <a:rPr lang="en-US" sz="3600" dirty="0" smtClean="0">
                <a:solidFill>
                  <a:srgbClr val="222222"/>
                </a:solidFill>
                <a:latin typeface="Times New Roman" pitchFamily="18" charset="0"/>
                <a:ea typeface="SimSun"/>
                <a:cs typeface="Times New Roman" pitchFamily="18" charset="0"/>
              </a:rPr>
            </a:br>
            <a:r>
              <a:rPr lang="en-US" sz="3600" dirty="0" smtClean="0">
                <a:solidFill>
                  <a:srgbClr val="222222"/>
                </a:solidFill>
                <a:latin typeface="Times New Roman" pitchFamily="18" charset="0"/>
                <a:ea typeface="SimSun"/>
                <a:cs typeface="Times New Roman" pitchFamily="18" charset="0"/>
              </a:rPr>
              <a:t>    num = num + 1</a:t>
            </a:r>
            <a:br>
              <a:rPr lang="en-US" sz="3600" dirty="0" smtClean="0">
                <a:solidFill>
                  <a:srgbClr val="222222"/>
                </a:solidFill>
                <a:latin typeface="Times New Roman" pitchFamily="18" charset="0"/>
                <a:ea typeface="SimSun"/>
                <a:cs typeface="Times New Roman" pitchFamily="18" charset="0"/>
              </a:rPr>
            </a:br>
            <a:r>
              <a:rPr lang="en-US" sz="3600" dirty="0" smtClean="0">
                <a:solidFill>
                  <a:srgbClr val="222222"/>
                </a:solidFill>
                <a:latin typeface="Times New Roman" pitchFamily="18" charset="0"/>
                <a:ea typeface="SimSun"/>
                <a:cs typeface="Times New Roman" pitchFamily="18" charset="0"/>
              </a:rPr>
              <a:t>Loop While num &lt;= 10</a:t>
            </a:r>
            <a:endParaRPr lang="en-US" sz="3600" dirty="0" smtClean="0">
              <a:latin typeface="Times New Roman" pitchFamily="18" charset="0"/>
              <a:ea typeface="SimSun"/>
              <a:cs typeface="Times New Roman" pitchFamily="18" charset="0"/>
            </a:endParaRPr>
          </a:p>
          <a:p>
            <a:pPr algn="just">
              <a:buNone/>
            </a:pPr>
            <a:endParaRPr lang="en-IN" sz="2000" dirty="0" smtClean="0"/>
          </a:p>
          <a:p>
            <a:pPr algn="just">
              <a:buNone/>
            </a:pPr>
            <a:endParaRPr lang="en-US" sz="2000" dirty="0" smtClean="0"/>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24</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6019800"/>
          </a:xfrm>
        </p:spPr>
        <p:txBody>
          <a:bodyPr>
            <a:normAutofit fontScale="40000" lnSpcReduction="20000"/>
          </a:bodyPr>
          <a:lstStyle/>
          <a:p>
            <a:pPr>
              <a:buNone/>
            </a:pPr>
            <a:r>
              <a:rPr lang="en-US" sz="4500" b="1" dirty="0" smtClean="0">
                <a:latin typeface="Times New Roman" pitchFamily="18" charset="0"/>
                <a:cs typeface="Times New Roman" pitchFamily="18" charset="0"/>
              </a:rPr>
              <a:t>iii) Do...loop until: </a:t>
            </a:r>
            <a:r>
              <a:rPr lang="en-US" sz="4500" dirty="0" smtClean="0">
                <a:latin typeface="Times New Roman" pitchFamily="18" charset="0"/>
                <a:cs typeface="Times New Roman" pitchFamily="18" charset="0"/>
              </a:rPr>
              <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The Do...Loop Untill structure executes statements repeatedly until condition is met. It is an infinite loop if condition does not satisfy. In this case,program cannot be stopped. Press Ctrl+Break key combination to force it to stop. Loop continues until the condition is met. The repeated execution of the statements stops when the condition is met.</a:t>
            </a:r>
          </a:p>
          <a:p>
            <a:pPr algn="just">
              <a:buNone/>
            </a:pPr>
            <a:r>
              <a:rPr lang="en-US" sz="4500" dirty="0" smtClean="0">
                <a:latin typeface="Times New Roman" pitchFamily="18" charset="0"/>
                <a:cs typeface="Times New Roman" pitchFamily="18" charset="0"/>
              </a:rPr>
              <a:t> </a:t>
            </a:r>
          </a:p>
          <a:p>
            <a:pPr algn="just">
              <a:buNone/>
            </a:pPr>
            <a:r>
              <a:rPr lang="en-US" sz="4500" b="1" dirty="0" smtClean="0">
                <a:latin typeface="Times New Roman" pitchFamily="18" charset="0"/>
                <a:cs typeface="Times New Roman" pitchFamily="18" charset="0"/>
              </a:rPr>
              <a:t>Syntax:</a:t>
            </a:r>
            <a:endParaRPr lang="en-US" sz="4500" dirty="0" smtClean="0">
              <a:latin typeface="Times New Roman" pitchFamily="18" charset="0"/>
              <a:cs typeface="Times New Roman" pitchFamily="18" charset="0"/>
            </a:endParaRPr>
          </a:p>
          <a:p>
            <a:pPr algn="just">
              <a:buNone/>
            </a:pPr>
            <a:r>
              <a:rPr lang="en-US" sz="4500" dirty="0" smtClean="0">
                <a:latin typeface="Times New Roman" pitchFamily="18" charset="0"/>
                <a:cs typeface="Times New Roman" pitchFamily="18" charset="0"/>
              </a:rPr>
              <a:t>        Do</a:t>
            </a:r>
          </a:p>
          <a:p>
            <a:pPr algn="just">
              <a:buNone/>
            </a:pPr>
            <a:r>
              <a:rPr lang="en-US" sz="4500" dirty="0" smtClean="0">
                <a:latin typeface="Times New Roman" pitchFamily="18" charset="0"/>
                <a:cs typeface="Times New Roman" pitchFamily="18" charset="0"/>
              </a:rPr>
              <a:t>              statement(s)</a:t>
            </a:r>
          </a:p>
          <a:p>
            <a:pPr algn="just">
              <a:buNone/>
            </a:pPr>
            <a:r>
              <a:rPr lang="en-US" sz="4500" dirty="0" smtClean="0">
                <a:latin typeface="Times New Roman" pitchFamily="18" charset="0"/>
                <a:cs typeface="Times New Roman" pitchFamily="18" charset="0"/>
              </a:rPr>
              <a:t> </a:t>
            </a:r>
          </a:p>
          <a:p>
            <a:pPr algn="just">
              <a:buNone/>
            </a:pPr>
            <a:r>
              <a:rPr lang="en-US" sz="4500" dirty="0" smtClean="0">
                <a:latin typeface="Times New Roman" pitchFamily="18" charset="0"/>
                <a:cs typeface="Times New Roman" pitchFamily="18" charset="0"/>
              </a:rPr>
              <a:t>         Loop Until Condition</a:t>
            </a:r>
          </a:p>
          <a:p>
            <a:pPr algn="just">
              <a:buNone/>
            </a:pPr>
            <a:r>
              <a:rPr lang="en-US" sz="4500" dirty="0" smtClean="0">
                <a:latin typeface="Times New Roman" pitchFamily="18" charset="0"/>
                <a:cs typeface="Times New Roman" pitchFamily="18" charset="0"/>
              </a:rPr>
              <a:t> </a:t>
            </a:r>
          </a:p>
          <a:p>
            <a:pPr algn="just">
              <a:buNone/>
            </a:pPr>
            <a:r>
              <a:rPr lang="en-US" sz="4500" b="1" dirty="0" smtClean="0">
                <a:latin typeface="Times New Roman" pitchFamily="18" charset="0"/>
                <a:cs typeface="Times New Roman" pitchFamily="18" charset="0"/>
              </a:rPr>
              <a:t>Example:</a:t>
            </a:r>
            <a:endParaRPr lang="en-US" sz="4500" dirty="0" smtClean="0">
              <a:latin typeface="Times New Roman" pitchFamily="18" charset="0"/>
              <a:cs typeface="Times New Roman" pitchFamily="18" charset="0"/>
            </a:endParaRPr>
          </a:p>
          <a:p>
            <a:pPr>
              <a:buNone/>
            </a:pPr>
            <a:r>
              <a:rPr lang="en-US" sz="4500" dirty="0" smtClean="0">
                <a:latin typeface="Times New Roman" pitchFamily="18" charset="0"/>
                <a:cs typeface="Times New Roman" pitchFamily="18" charset="0"/>
              </a:rPr>
              <a:t>'x is incremented until x becomes greater than 10 </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Dim x As Integer</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x = 0</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Do</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    x = x + 1</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Loop Until x &gt; 10</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    </a:t>
            </a:r>
            <a:br>
              <a:rPr lang="en-US" sz="4500" dirty="0" smtClean="0">
                <a:latin typeface="Times New Roman" pitchFamily="18" charset="0"/>
                <a:cs typeface="Times New Roman" pitchFamily="18" charset="0"/>
              </a:rPr>
            </a:br>
            <a:r>
              <a:rPr lang="en-US" sz="4500" dirty="0" smtClean="0">
                <a:latin typeface="Times New Roman" pitchFamily="18" charset="0"/>
                <a:cs typeface="Times New Roman" pitchFamily="18" charset="0"/>
              </a:rPr>
              <a:t>MsgBox x</a:t>
            </a:r>
          </a:p>
          <a:p>
            <a:pPr algn="just">
              <a:buNone/>
            </a:pPr>
            <a:endParaRPr lang="en-IN" sz="4200" dirty="0" smtClean="0">
              <a:latin typeface="Times New Roman" pitchFamily="18" charset="0"/>
              <a:cs typeface="Times New Roman" pitchFamily="18" charset="0"/>
            </a:endParaRPr>
          </a:p>
          <a:p>
            <a:pPr algn="just">
              <a:buNone/>
            </a:pPr>
            <a:endParaRPr lang="en-US" sz="4200" dirty="0" smtClean="0">
              <a:latin typeface="Times New Roman" pitchFamily="18" charset="0"/>
              <a:cs typeface="Times New Roman" pitchFamily="18" charset="0"/>
            </a:endParaRPr>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25</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t>Decision Structures</a:t>
            </a:r>
            <a:endParaRPr lang="en-US" sz="4000" b="1" dirty="0"/>
          </a:p>
        </p:txBody>
      </p:sp>
      <p:sp>
        <p:nvSpPr>
          <p:cNvPr id="3" name="Content Placeholder 2"/>
          <p:cNvSpPr>
            <a:spLocks noGrp="1"/>
          </p:cNvSpPr>
          <p:nvPr>
            <p:ph idx="1"/>
          </p:nvPr>
        </p:nvSpPr>
        <p:spPr>
          <a:xfrm>
            <a:off x="228600" y="838200"/>
            <a:ext cx="8686800" cy="6019800"/>
          </a:xfrm>
        </p:spPr>
        <p:txBody>
          <a:bodyPr>
            <a:normAutofit fontScale="92500" lnSpcReduction="10000"/>
          </a:bodyPr>
          <a:lstStyle/>
          <a:p>
            <a:pPr>
              <a:buNone/>
            </a:pPr>
            <a:r>
              <a:rPr lang="en-US" sz="2200" b="1" dirty="0" smtClean="0">
                <a:latin typeface="Times New Roman" pitchFamily="18" charset="0"/>
                <a:cs typeface="Times New Roman" pitchFamily="18" charset="0"/>
              </a:rPr>
              <a:t>For...Next Loops</a:t>
            </a:r>
          </a:p>
          <a:p>
            <a:pPr>
              <a:buNone/>
            </a:pPr>
            <a:r>
              <a:rPr lang="en-US" sz="2200" b="1" dirty="0" smtClean="0">
                <a:latin typeface="Times New Roman" pitchFamily="18" charset="0"/>
                <a:cs typeface="Times New Roman" pitchFamily="18" charset="0"/>
              </a:rPr>
              <a:t>Example:</a:t>
            </a:r>
            <a:r>
              <a:rPr lang="en-US" sz="2200" dirty="0" smtClean="0">
                <a:latin typeface="Times New Roman" pitchFamily="18" charset="0"/>
                <a:cs typeface="Times New Roman" pitchFamily="18" charset="0"/>
              </a:rPr>
              <a:t> To print 0 to 10.</a:t>
            </a:r>
          </a:p>
          <a:p>
            <a:pPr>
              <a:buNone/>
            </a:pPr>
            <a:r>
              <a:rPr lang="en-US" sz="2200" dirty="0" smtClean="0">
                <a:latin typeface="Times New Roman" pitchFamily="18" charset="0"/>
                <a:cs typeface="Times New Roman" pitchFamily="18" charset="0"/>
              </a:rPr>
              <a:t>Dim i As Integer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For i = 0 To 10</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Print i</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Next i</a:t>
            </a:r>
          </a:p>
          <a:p>
            <a:pPr>
              <a:buNone/>
            </a:pPr>
            <a:r>
              <a:rPr lang="en-US" sz="2200" dirty="0" smtClean="0">
                <a:latin typeface="Times New Roman" pitchFamily="18" charset="0"/>
                <a:cs typeface="Times New Roman" pitchFamily="18" charset="0"/>
              </a:rPr>
              <a:t> </a:t>
            </a:r>
          </a:p>
          <a:p>
            <a:pPr>
              <a:buNone/>
            </a:pPr>
            <a:r>
              <a:rPr lang="en-US" sz="2200" dirty="0" smtClean="0">
                <a:latin typeface="Times New Roman" pitchFamily="18" charset="0"/>
                <a:cs typeface="Times New Roman" pitchFamily="18" charset="0"/>
              </a:rPr>
              <a:t>When the value of i is 0, the Print statement is executed then i is incremented to 1. It checks whether the value of i is from 0 to 10. If it satisfies, the Print statement is executed again. In this way, the loop goes on until the value of i exceeds 10. Every time, the value of i is incremented by 1.</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b="1" dirty="0" smtClean="0">
                <a:latin typeface="Times New Roman" pitchFamily="18" charset="0"/>
                <a:cs typeface="Times New Roman" pitchFamily="18" charset="0"/>
              </a:rPr>
              <a:t>Example:</a:t>
            </a:r>
            <a:r>
              <a:rPr lang="en-US" sz="2200" dirty="0" smtClean="0">
                <a:latin typeface="Times New Roman" pitchFamily="18" charset="0"/>
                <a:cs typeface="Times New Roman" pitchFamily="18" charset="0"/>
              </a:rPr>
              <a:t> To print 0 to 6 in steps of 2.</a:t>
            </a:r>
          </a:p>
          <a:p>
            <a:pPr>
              <a:buNone/>
            </a:pPr>
            <a:r>
              <a:rPr lang="en-US" sz="2200" dirty="0" smtClean="0">
                <a:latin typeface="Times New Roman" pitchFamily="18" charset="0"/>
                <a:cs typeface="Times New Roman" pitchFamily="18" charset="0"/>
              </a:rPr>
              <a:t>Dim i As Integer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For i = 0 To 6 Step 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    Print i</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Next i</a:t>
            </a:r>
          </a:p>
          <a:p>
            <a:pPr algn="just">
              <a:buNone/>
            </a:pPr>
            <a:endParaRPr lang="en-IN" sz="4200" dirty="0" smtClean="0">
              <a:latin typeface="Times New Roman" pitchFamily="18" charset="0"/>
              <a:cs typeface="Times New Roman" pitchFamily="18" charset="0"/>
            </a:endParaRPr>
          </a:p>
          <a:p>
            <a:pPr algn="just">
              <a:buNone/>
            </a:pPr>
            <a:endParaRPr lang="en-US" sz="4200" dirty="0" smtClean="0">
              <a:latin typeface="Times New Roman" pitchFamily="18" charset="0"/>
              <a:cs typeface="Times New Roman" pitchFamily="18" charset="0"/>
            </a:endParaRPr>
          </a:p>
          <a:p>
            <a:pPr>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26</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0F5F725-14B8-44DB-B456-4A868E5AB5DC}"/>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006B005B-ADB7-4F0C-A16F-A5D2353429BE}"/>
              </a:ext>
            </a:extLst>
          </p:cNvPr>
          <p:cNvSpPr>
            <a:spLocks noGrp="1"/>
          </p:cNvSpPr>
          <p:nvPr>
            <p:ph type="sldNum" sz="quarter" idx="12"/>
          </p:nvPr>
        </p:nvSpPr>
        <p:spPr/>
        <p:txBody>
          <a:bodyPr/>
          <a:lstStyle/>
          <a:p>
            <a:fld id="{3D79315D-5BB1-406B-A004-7D2D6B4489D3}" type="slidenum">
              <a:rPr lang="en-IN" smtClean="0"/>
              <a:pPr/>
              <a:t>27</a:t>
            </a:fld>
            <a:endParaRPr lang="en-IN" dirty="0"/>
          </a:p>
        </p:txBody>
      </p:sp>
      <p:sp>
        <p:nvSpPr>
          <p:cNvPr id="9" name="TextBox 8">
            <a:extLst>
              <a:ext uri="{FF2B5EF4-FFF2-40B4-BE49-F238E27FC236}">
                <a16:creationId xmlns="" xmlns:a16="http://schemas.microsoft.com/office/drawing/2014/main" id="{4F4A7419-7AE2-4FCF-B3C8-047F9206EF1F}"/>
              </a:ext>
            </a:extLst>
          </p:cNvPr>
          <p:cNvSpPr txBox="1"/>
          <p:nvPr/>
        </p:nvSpPr>
        <p:spPr>
          <a:xfrm>
            <a:off x="277402" y="927974"/>
            <a:ext cx="8561798" cy="6709529"/>
          </a:xfrm>
          <a:prstGeom prst="rect">
            <a:avLst/>
          </a:prstGeom>
          <a:noFill/>
        </p:spPr>
        <p:txBody>
          <a:bodyPr wrap="square">
            <a:spAutoFit/>
          </a:bodyPr>
          <a:lstStyle/>
          <a:p>
            <a:r>
              <a:rPr lang="en-US" sz="2000" b="1" dirty="0" smtClean="0"/>
              <a:t>String Functions</a:t>
            </a:r>
            <a:endParaRPr lang="en-US" sz="2000" dirty="0" smtClean="0"/>
          </a:p>
          <a:p>
            <a:pPr lvl="1">
              <a:buFont typeface="Wingdings" pitchFamily="2" charset="2"/>
              <a:buChar char="§"/>
            </a:pPr>
            <a:r>
              <a:rPr lang="en-US" sz="2000" b="1" dirty="0" smtClean="0"/>
              <a:t>Len:</a:t>
            </a:r>
            <a:r>
              <a:rPr lang="en-US" sz="2000" dirty="0" smtClean="0"/>
              <a:t> Returns the length of a string.</a:t>
            </a:r>
          </a:p>
          <a:p>
            <a:pPr lvl="1">
              <a:buFont typeface="Wingdings" pitchFamily="2" charset="2"/>
              <a:buChar char="§"/>
            </a:pPr>
            <a:r>
              <a:rPr lang="en-US" sz="2000" b="1" dirty="0" smtClean="0"/>
              <a:t>Mid</a:t>
            </a:r>
            <a:r>
              <a:rPr lang="en-US" sz="2000" dirty="0" smtClean="0"/>
              <a:t>: Returns a substring from a string.</a:t>
            </a:r>
          </a:p>
          <a:p>
            <a:pPr lvl="1">
              <a:buFont typeface="Wingdings" pitchFamily="2" charset="2"/>
              <a:buChar char="§"/>
            </a:pPr>
            <a:r>
              <a:rPr lang="en-US" sz="2000" b="1" dirty="0" smtClean="0"/>
              <a:t>Left:</a:t>
            </a:r>
            <a:r>
              <a:rPr lang="en-US" sz="2000" dirty="0" smtClean="0"/>
              <a:t> Returns the left part of a string.</a:t>
            </a:r>
          </a:p>
          <a:p>
            <a:pPr lvl="1">
              <a:buFont typeface="Wingdings" pitchFamily="2" charset="2"/>
              <a:buChar char="§"/>
            </a:pPr>
            <a:r>
              <a:rPr lang="en-US" sz="2000" b="1" dirty="0" smtClean="0"/>
              <a:t>Right:</a:t>
            </a:r>
            <a:r>
              <a:rPr lang="en-US" sz="2000" dirty="0" smtClean="0"/>
              <a:t> Returns the right part of a string.</a:t>
            </a:r>
          </a:p>
          <a:p>
            <a:pPr lvl="1">
              <a:buFont typeface="Wingdings" pitchFamily="2" charset="2"/>
              <a:buChar char="§"/>
            </a:pPr>
            <a:r>
              <a:rPr lang="en-US" sz="2000" b="1" dirty="0" smtClean="0"/>
              <a:t>LTrim, RTrim, Trim:</a:t>
            </a:r>
            <a:r>
              <a:rPr lang="en-US" sz="2000" dirty="0" smtClean="0"/>
              <a:t> Removes leading, trailing, or both leading and trailing spaces from a string.</a:t>
            </a:r>
          </a:p>
          <a:p>
            <a:pPr lvl="1">
              <a:buFont typeface="Wingdings" pitchFamily="2" charset="2"/>
              <a:buChar char="§"/>
            </a:pPr>
            <a:r>
              <a:rPr lang="en-US" sz="2000" b="1" dirty="0" smtClean="0"/>
              <a:t>Instr:</a:t>
            </a:r>
            <a:r>
              <a:rPr lang="en-US" sz="2000" dirty="0" smtClean="0"/>
              <a:t> Returns the position of the first occurrence of a substring within a string.</a:t>
            </a:r>
          </a:p>
          <a:p>
            <a:pPr lvl="1">
              <a:buFont typeface="Wingdings" pitchFamily="2" charset="2"/>
              <a:buChar char="§"/>
            </a:pPr>
            <a:r>
              <a:rPr lang="en-US" sz="2000" b="1" dirty="0" smtClean="0"/>
              <a:t>Replace:</a:t>
            </a:r>
            <a:r>
              <a:rPr lang="en-US" sz="2000" dirty="0" smtClean="0"/>
              <a:t> Replaces occurrences of a substring within a string.</a:t>
            </a:r>
          </a:p>
          <a:p>
            <a:pPr lvl="1"/>
            <a:endParaRPr lang="en-IN" sz="2000" dirty="0" smtClean="0"/>
          </a:p>
          <a:p>
            <a:r>
              <a:rPr lang="en-US" sz="2000" b="1" dirty="0" smtClean="0"/>
              <a:t>Numeric Functions</a:t>
            </a:r>
          </a:p>
          <a:p>
            <a:pPr lvl="1">
              <a:buFont typeface="Wingdings" pitchFamily="2" charset="2"/>
              <a:buChar char="§"/>
            </a:pPr>
            <a:r>
              <a:rPr lang="en-US" sz="2000" dirty="0" smtClean="0"/>
              <a:t>Abs: Returns the absolute value of a number.</a:t>
            </a:r>
          </a:p>
          <a:p>
            <a:pPr lvl="1">
              <a:buFont typeface="Wingdings" pitchFamily="2" charset="2"/>
              <a:buChar char="§"/>
            </a:pPr>
            <a:r>
              <a:rPr lang="en-US" sz="2000" dirty="0" smtClean="0"/>
              <a:t>Sqr: Returns the square root of a number.</a:t>
            </a:r>
          </a:p>
          <a:p>
            <a:pPr lvl="1">
              <a:buFont typeface="Wingdings" pitchFamily="2" charset="2"/>
              <a:buChar char="§"/>
            </a:pPr>
            <a:r>
              <a:rPr lang="en-US" sz="2000" dirty="0" smtClean="0"/>
              <a:t>Rnd: Returns a random number between 0 and 1.</a:t>
            </a:r>
          </a:p>
          <a:p>
            <a:pPr lvl="1">
              <a:buFont typeface="Wingdings" pitchFamily="2" charset="2"/>
              <a:buChar char="§"/>
            </a:pPr>
            <a:r>
              <a:rPr lang="en-US" sz="2000" dirty="0" smtClean="0"/>
              <a:t>Int: Returns the integer portion of a number.</a:t>
            </a:r>
          </a:p>
          <a:p>
            <a:pPr lvl="1">
              <a:buFont typeface="Wingdings" pitchFamily="2" charset="2"/>
              <a:buChar char="§"/>
            </a:pPr>
            <a:r>
              <a:rPr lang="en-US" sz="2000" dirty="0" smtClean="0"/>
              <a:t>Round: Rounds a number to a specified number of decimal places.</a:t>
            </a:r>
          </a:p>
          <a:p>
            <a:pPr lvl="1">
              <a:buFont typeface="Wingdings" pitchFamily="2" charset="2"/>
              <a:buChar char="§"/>
            </a:pPr>
            <a:endParaRPr lang="en-US" sz="1600" dirty="0" smtClean="0"/>
          </a:p>
          <a:p>
            <a:pPr lvl="1">
              <a:buFont typeface="Wingdings" pitchFamily="2" charset="2"/>
              <a:buChar char="§"/>
            </a:pPr>
            <a:endParaRPr lang="en-US" sz="2000" dirty="0" smtClean="0"/>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TextBox 6">
            <a:extLst>
              <a:ext uri="{FF2B5EF4-FFF2-40B4-BE49-F238E27FC236}">
                <a16:creationId xmlns="" xmlns:a16="http://schemas.microsoft.com/office/drawing/2014/main" id="{4AB5D1F7-374F-48B3-8953-E86648CF389B}"/>
              </a:ext>
            </a:extLst>
          </p:cNvPr>
          <p:cNvSpPr txBox="1"/>
          <p:nvPr/>
        </p:nvSpPr>
        <p:spPr>
          <a:xfrm>
            <a:off x="164120" y="228600"/>
            <a:ext cx="7162800" cy="646331"/>
          </a:xfrm>
          <a:prstGeom prst="rect">
            <a:avLst/>
          </a:prstGeom>
          <a:noFill/>
        </p:spPr>
        <p:txBody>
          <a:bodyPr wrap="square">
            <a:spAutoFit/>
          </a:bodyPr>
          <a:lstStyle/>
          <a:p>
            <a:r>
              <a:rPr lang="en-US" sz="3600" b="1" dirty="0" smtClean="0"/>
              <a:t>The Built-in Procedures</a:t>
            </a:r>
            <a:endParaRPr lang="en-US" sz="3600" dirty="0"/>
          </a:p>
        </p:txBody>
      </p:sp>
    </p:spTree>
    <p:extLst>
      <p:ext uri="{BB962C8B-B14F-4D97-AF65-F5344CB8AC3E}">
        <p14:creationId xmlns="" xmlns:p14="http://schemas.microsoft.com/office/powerpoint/2010/main" val="3522967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0F5F725-14B8-44DB-B456-4A868E5AB5DC}"/>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006B005B-ADB7-4F0C-A16F-A5D2353429BE}"/>
              </a:ext>
            </a:extLst>
          </p:cNvPr>
          <p:cNvSpPr>
            <a:spLocks noGrp="1"/>
          </p:cNvSpPr>
          <p:nvPr>
            <p:ph type="sldNum" sz="quarter" idx="12"/>
          </p:nvPr>
        </p:nvSpPr>
        <p:spPr/>
        <p:txBody>
          <a:bodyPr/>
          <a:lstStyle/>
          <a:p>
            <a:fld id="{3D79315D-5BB1-406B-A004-7D2D6B4489D3}" type="slidenum">
              <a:rPr lang="en-IN" smtClean="0"/>
              <a:pPr/>
              <a:t>28</a:t>
            </a:fld>
            <a:endParaRPr lang="en-IN" dirty="0"/>
          </a:p>
        </p:txBody>
      </p:sp>
      <p:sp>
        <p:nvSpPr>
          <p:cNvPr id="9" name="TextBox 8">
            <a:extLst>
              <a:ext uri="{FF2B5EF4-FFF2-40B4-BE49-F238E27FC236}">
                <a16:creationId xmlns="" xmlns:a16="http://schemas.microsoft.com/office/drawing/2014/main" id="{4F4A7419-7AE2-4FCF-B3C8-047F9206EF1F}"/>
              </a:ext>
            </a:extLst>
          </p:cNvPr>
          <p:cNvSpPr txBox="1"/>
          <p:nvPr/>
        </p:nvSpPr>
        <p:spPr>
          <a:xfrm>
            <a:off x="277402" y="927974"/>
            <a:ext cx="8561798" cy="5324535"/>
          </a:xfrm>
          <a:prstGeom prst="rect">
            <a:avLst/>
          </a:prstGeom>
          <a:noFill/>
        </p:spPr>
        <p:txBody>
          <a:bodyPr wrap="square">
            <a:spAutoFit/>
          </a:bodyPr>
          <a:lstStyle/>
          <a:p>
            <a:r>
              <a:rPr lang="en-US" sz="2000" b="1" dirty="0" smtClean="0"/>
              <a:t>Date and Time Functions</a:t>
            </a:r>
            <a:endParaRPr lang="en-US" sz="2000" dirty="0" smtClean="0"/>
          </a:p>
          <a:p>
            <a:pPr lvl="1" algn="just">
              <a:buFont typeface="Wingdings" pitchFamily="2" charset="2"/>
              <a:buChar char="§"/>
            </a:pPr>
            <a:r>
              <a:rPr lang="en-US" sz="2000" b="1" dirty="0" smtClean="0"/>
              <a:t>Now:</a:t>
            </a:r>
            <a:r>
              <a:rPr lang="en-US" sz="2000" dirty="0" smtClean="0"/>
              <a:t> Returns the current date and time.</a:t>
            </a:r>
          </a:p>
          <a:p>
            <a:pPr lvl="1" algn="just">
              <a:buFont typeface="Wingdings" pitchFamily="2" charset="2"/>
              <a:buChar char="§"/>
            </a:pPr>
            <a:r>
              <a:rPr lang="en-US" sz="2000" b="1" dirty="0" smtClean="0"/>
              <a:t>Date:</a:t>
            </a:r>
            <a:r>
              <a:rPr lang="en-US" sz="2000" dirty="0" smtClean="0"/>
              <a:t> Returns the current date.</a:t>
            </a:r>
          </a:p>
          <a:p>
            <a:pPr lvl="1" algn="just">
              <a:buFont typeface="Wingdings" pitchFamily="2" charset="2"/>
              <a:buChar char="§"/>
            </a:pPr>
            <a:r>
              <a:rPr lang="en-US" sz="2000" b="1" dirty="0" smtClean="0"/>
              <a:t>Time:</a:t>
            </a:r>
            <a:r>
              <a:rPr lang="en-US" sz="2000" dirty="0" smtClean="0"/>
              <a:t> Returns the current time.</a:t>
            </a:r>
          </a:p>
          <a:p>
            <a:pPr lvl="1" algn="just">
              <a:buFont typeface="Wingdings" pitchFamily="2" charset="2"/>
              <a:buChar char="§"/>
            </a:pPr>
            <a:r>
              <a:rPr lang="en-US" sz="2000" b="1" dirty="0" smtClean="0"/>
              <a:t>DateAdd:</a:t>
            </a:r>
            <a:r>
              <a:rPr lang="en-US" sz="2000" dirty="0" smtClean="0"/>
              <a:t> Adds a time interval to a date.</a:t>
            </a:r>
          </a:p>
          <a:p>
            <a:pPr lvl="1" algn="just">
              <a:buFont typeface="Wingdings" pitchFamily="2" charset="2"/>
              <a:buChar char="§"/>
            </a:pPr>
            <a:r>
              <a:rPr lang="en-US" sz="2000" b="1" dirty="0" smtClean="0"/>
              <a:t>DateDiff:</a:t>
            </a:r>
            <a:r>
              <a:rPr lang="en-US" sz="2000" dirty="0" smtClean="0"/>
              <a:t> Returns the difference between two dates.</a:t>
            </a:r>
          </a:p>
          <a:p>
            <a:pPr lvl="1" algn="just">
              <a:buFont typeface="Wingdings" pitchFamily="2" charset="2"/>
              <a:buChar char="§"/>
            </a:pPr>
            <a:r>
              <a:rPr lang="en-US" sz="2000" b="1" dirty="0" smtClean="0"/>
              <a:t>Format:</a:t>
            </a:r>
            <a:r>
              <a:rPr lang="en-US" sz="2000" dirty="0" smtClean="0"/>
              <a:t> Returns a formatted string representing a date or time.</a:t>
            </a:r>
          </a:p>
          <a:p>
            <a:pPr lvl="1" algn="just">
              <a:buFont typeface="Wingdings" pitchFamily="2" charset="2"/>
              <a:buChar char="§"/>
            </a:pPr>
            <a:r>
              <a:rPr lang="en-US" sz="2000" b="1" dirty="0" smtClean="0"/>
              <a:t>Pmt:</a:t>
            </a:r>
            <a:r>
              <a:rPr lang="en-US" sz="2000" dirty="0" smtClean="0"/>
              <a:t> Calculates the payment for a loan based on constant payments and a </a:t>
            </a:r>
          </a:p>
          <a:p>
            <a:pPr lvl="1" algn="just">
              <a:buFont typeface="Wingdings" pitchFamily="2" charset="2"/>
              <a:buChar char="§"/>
            </a:pPr>
            <a:r>
              <a:rPr lang="en-US" sz="2000" b="1" dirty="0" smtClean="0"/>
              <a:t>FV:</a:t>
            </a:r>
            <a:r>
              <a:rPr lang="en-US" sz="2000" dirty="0" smtClean="0"/>
              <a:t> Returns the future value of an investment based on periodic, constant payments and a constant interest rate.</a:t>
            </a:r>
          </a:p>
          <a:p>
            <a:pPr lvl="1" algn="just">
              <a:buFont typeface="Wingdings" pitchFamily="2" charset="2"/>
              <a:buChar char="§"/>
            </a:pPr>
            <a:r>
              <a:rPr lang="en-US" sz="2000" b="1" dirty="0" smtClean="0"/>
              <a:t>PV:</a:t>
            </a:r>
            <a:r>
              <a:rPr lang="en-US" sz="2000" dirty="0" smtClean="0"/>
              <a:t> Returns the present value of an annuity based on periodic, constant payments and a constant interest rate.</a:t>
            </a:r>
          </a:p>
          <a:p>
            <a:endParaRPr lang="en-US" sz="2000" b="1" dirty="0" smtClean="0"/>
          </a:p>
          <a:p>
            <a:endParaRPr lang="en-US" sz="2000" b="1" dirty="0" smtClean="0"/>
          </a:p>
          <a:p>
            <a:r>
              <a:rPr lang="en-US" sz="2000" b="1" dirty="0" smtClean="0"/>
              <a:t>Utility Functions</a:t>
            </a:r>
            <a:endParaRPr lang="en-US" sz="2000" dirty="0" smtClean="0"/>
          </a:p>
          <a:p>
            <a:pPr lvl="1">
              <a:buFont typeface="Wingdings" pitchFamily="2" charset="2"/>
              <a:buChar char="§"/>
            </a:pPr>
            <a:r>
              <a:rPr lang="en-US" sz="2000" b="1" dirty="0" smtClean="0"/>
              <a:t>MsgBox:</a:t>
            </a:r>
            <a:r>
              <a:rPr lang="en-US" sz="2000" dirty="0" smtClean="0"/>
              <a:t> Displays a message box.</a:t>
            </a:r>
          </a:p>
          <a:p>
            <a:pPr lvl="1">
              <a:buFont typeface="Wingdings" pitchFamily="2" charset="2"/>
              <a:buChar char="§"/>
            </a:pPr>
            <a:r>
              <a:rPr lang="en-US" sz="2000" b="1" dirty="0" smtClean="0"/>
              <a:t>InputBox: </a:t>
            </a:r>
            <a:r>
              <a:rPr lang="en-US" sz="2000" dirty="0" smtClean="0"/>
              <a:t>Displays an input box that prompts the user for input.</a:t>
            </a:r>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TextBox 6">
            <a:extLst>
              <a:ext uri="{FF2B5EF4-FFF2-40B4-BE49-F238E27FC236}">
                <a16:creationId xmlns="" xmlns:a16="http://schemas.microsoft.com/office/drawing/2014/main" id="{4AB5D1F7-374F-48B3-8953-E86648CF389B}"/>
              </a:ext>
            </a:extLst>
          </p:cNvPr>
          <p:cNvSpPr txBox="1"/>
          <p:nvPr/>
        </p:nvSpPr>
        <p:spPr>
          <a:xfrm>
            <a:off x="164120" y="228600"/>
            <a:ext cx="7162800" cy="646331"/>
          </a:xfrm>
          <a:prstGeom prst="rect">
            <a:avLst/>
          </a:prstGeom>
          <a:noFill/>
        </p:spPr>
        <p:txBody>
          <a:bodyPr wrap="square">
            <a:spAutoFit/>
          </a:bodyPr>
          <a:lstStyle/>
          <a:p>
            <a:r>
              <a:rPr lang="en-US" sz="3600" b="1" dirty="0" smtClean="0"/>
              <a:t>The Built-in Procedures</a:t>
            </a:r>
            <a:endParaRPr lang="en-US" sz="3600" dirty="0"/>
          </a:p>
        </p:txBody>
      </p:sp>
    </p:spTree>
    <p:extLst>
      <p:ext uri="{BB962C8B-B14F-4D97-AF65-F5344CB8AC3E}">
        <p14:creationId xmlns="" xmlns:p14="http://schemas.microsoft.com/office/powerpoint/2010/main" val="3522967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7E83E996-AC7E-4A6B-B09F-CDDF88C56E11}"/>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DF3B15F0-9625-4E89-AE40-4D03087B1876}"/>
              </a:ext>
            </a:extLst>
          </p:cNvPr>
          <p:cNvSpPr>
            <a:spLocks noGrp="1"/>
          </p:cNvSpPr>
          <p:nvPr>
            <p:ph type="sldNum" sz="quarter" idx="12"/>
          </p:nvPr>
        </p:nvSpPr>
        <p:spPr/>
        <p:txBody>
          <a:bodyPr/>
          <a:lstStyle/>
          <a:p>
            <a:fld id="{3D79315D-5BB1-406B-A004-7D2D6B4489D3}" type="slidenum">
              <a:rPr lang="en-IN" smtClean="0"/>
              <a:pPr/>
              <a:t>29</a:t>
            </a:fld>
            <a:endParaRPr lang="en-IN" dirty="0"/>
          </a:p>
        </p:txBody>
      </p:sp>
      <p:sp>
        <p:nvSpPr>
          <p:cNvPr id="6" name="TextBox 5">
            <a:extLst>
              <a:ext uri="{FF2B5EF4-FFF2-40B4-BE49-F238E27FC236}">
                <a16:creationId xmlns="" xmlns:a16="http://schemas.microsoft.com/office/drawing/2014/main" id="{417F160A-3A3B-4ED1-A93E-7422364F28CA}"/>
              </a:ext>
            </a:extLst>
          </p:cNvPr>
          <p:cNvSpPr txBox="1"/>
          <p:nvPr/>
        </p:nvSpPr>
        <p:spPr>
          <a:xfrm>
            <a:off x="381000" y="609600"/>
            <a:ext cx="8458200" cy="6001643"/>
          </a:xfrm>
          <a:prstGeom prst="rect">
            <a:avLst/>
          </a:prstGeom>
          <a:noFill/>
        </p:spPr>
        <p:txBody>
          <a:bodyPr wrap="square">
            <a:spAutoFit/>
          </a:bodyPr>
          <a:lstStyle/>
          <a:p>
            <a:pPr marL="0" marR="0" algn="just">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2000" dirty="0" smtClean="0"/>
              <a:t>In Visual Basic (VB), data type conversion procedures are used to convert variables from one data type to another. </a:t>
            </a:r>
          </a:p>
          <a:p>
            <a:pPr algn="just"/>
            <a:r>
              <a:rPr lang="en-US" sz="2000" b="1" dirty="0" smtClean="0"/>
              <a:t>Implicit Conversion</a:t>
            </a:r>
          </a:p>
          <a:p>
            <a:pPr algn="just"/>
            <a:r>
              <a:rPr lang="en-US" sz="2000" dirty="0" smtClean="0"/>
              <a:t>Implicit conversions happen automatically when VB converts one data type to another without requiring explicit instructions from the programmer. </a:t>
            </a:r>
            <a:r>
              <a:rPr lang="en-US" sz="2000" b="1" dirty="0" smtClean="0"/>
              <a:t>Explicit Conversion</a:t>
            </a:r>
          </a:p>
          <a:p>
            <a:pPr algn="just"/>
            <a:r>
              <a:rPr lang="en-US" sz="2000" dirty="0" smtClean="0"/>
              <a:t>Explicit conversions require the programmer to specify the conversion. VB provides several functions to perform these conversions.</a:t>
            </a:r>
          </a:p>
          <a:p>
            <a:pPr lvl="1" algn="just">
              <a:buFont typeface="Wingdings" pitchFamily="2" charset="2"/>
              <a:buChar char="§"/>
            </a:pPr>
            <a:r>
              <a:rPr lang="en-US" sz="2000" b="1" i="1" dirty="0" smtClean="0"/>
              <a:t>CType Function </a:t>
            </a:r>
            <a:r>
              <a:rPr lang="en-US" sz="2000" dirty="0" smtClean="0"/>
              <a:t>CType is a versatile function that converts an expression to a specified data type.</a:t>
            </a:r>
          </a:p>
          <a:p>
            <a:pPr lvl="1" algn="just">
              <a:buFont typeface="Wingdings" pitchFamily="2" charset="2"/>
              <a:buChar char="§"/>
            </a:pPr>
            <a:r>
              <a:rPr lang="en-US" sz="2000" b="1" i="1" dirty="0" smtClean="0"/>
              <a:t>CInt Function </a:t>
            </a:r>
            <a:r>
              <a:rPr lang="en-US" sz="2000" dirty="0" smtClean="0"/>
              <a:t>CInt converts an expression to an Integer.</a:t>
            </a:r>
          </a:p>
          <a:p>
            <a:pPr lvl="1" algn="just">
              <a:buFont typeface="Wingdings" pitchFamily="2" charset="2"/>
              <a:buChar char="§"/>
            </a:pPr>
            <a:r>
              <a:rPr lang="en-US" sz="2000" b="1" i="1" dirty="0" smtClean="0"/>
              <a:t>CDbl Function </a:t>
            </a:r>
            <a:r>
              <a:rPr lang="en-US" sz="2000" dirty="0" smtClean="0"/>
              <a:t>CDbl converts an expression to a Double.</a:t>
            </a:r>
          </a:p>
          <a:p>
            <a:pPr lvl="1" algn="just">
              <a:buFont typeface="Wingdings" pitchFamily="2" charset="2"/>
              <a:buChar char="§"/>
            </a:pPr>
            <a:r>
              <a:rPr lang="en-US" sz="2000" b="1" i="1" dirty="0" smtClean="0"/>
              <a:t>CStr Function </a:t>
            </a:r>
            <a:r>
              <a:rPr lang="en-US" sz="2000" dirty="0" smtClean="0"/>
              <a:t>CStr converts an expression to a String.</a:t>
            </a:r>
          </a:p>
          <a:p>
            <a:pPr lvl="1" algn="just">
              <a:buFont typeface="Wingdings" pitchFamily="2" charset="2"/>
              <a:buChar char="§"/>
            </a:pPr>
            <a:r>
              <a:rPr lang="en-US" sz="2000" b="1" i="1" dirty="0" smtClean="0"/>
              <a:t>CBool Function </a:t>
            </a:r>
            <a:r>
              <a:rPr lang="en-US" sz="2000" dirty="0" smtClean="0"/>
              <a:t>CBool converts an expression to a Boolean.</a:t>
            </a:r>
          </a:p>
          <a:p>
            <a:pPr lvl="1" algn="just">
              <a:buFont typeface="Wingdings" pitchFamily="2" charset="2"/>
              <a:buChar char="§"/>
            </a:pPr>
            <a:r>
              <a:rPr lang="en-US" sz="2000" b="1" i="1" dirty="0" smtClean="0"/>
              <a:t>CDate Function </a:t>
            </a:r>
            <a:r>
              <a:rPr lang="en-US" sz="2000" dirty="0" smtClean="0"/>
              <a:t>CDate converts an expression to a Date.</a:t>
            </a:r>
          </a:p>
          <a:p>
            <a:pPr lvl="1" algn="just">
              <a:buFont typeface="Wingdings" pitchFamily="2" charset="2"/>
              <a:buChar char="§"/>
            </a:pPr>
            <a:r>
              <a:rPr lang="en-US" sz="2000" b="1" i="1" dirty="0" smtClean="0"/>
              <a:t>CLng Function </a:t>
            </a:r>
            <a:r>
              <a:rPr lang="en-US" sz="2000" dirty="0" smtClean="0"/>
              <a:t>CLng converts an expression to a Long.</a:t>
            </a:r>
          </a:p>
          <a:p>
            <a:pPr lvl="1" algn="just">
              <a:buFont typeface="Wingdings" pitchFamily="2" charset="2"/>
              <a:buChar char="§"/>
            </a:pPr>
            <a:r>
              <a:rPr lang="en-US" sz="2000" b="1" i="1" dirty="0" smtClean="0"/>
              <a:t>CDec Function </a:t>
            </a:r>
            <a:r>
              <a:rPr lang="en-US" sz="2000" dirty="0" smtClean="0"/>
              <a:t>CDec converts an expression to a Decimal.</a:t>
            </a:r>
          </a:p>
          <a:p>
            <a:pPr lvl="1">
              <a:buFont typeface="Wingdings" pitchFamily="2" charset="2"/>
              <a:buChar char="§"/>
            </a:pPr>
            <a:r>
              <a:rPr lang="en-US" sz="2000" dirty="0" smtClean="0"/>
              <a:t> </a:t>
            </a:r>
            <a:endParaRPr lang="en-US" sz="2000"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Rectangle 6"/>
          <p:cNvSpPr/>
          <p:nvPr/>
        </p:nvSpPr>
        <p:spPr>
          <a:xfrm>
            <a:off x="685800" y="0"/>
            <a:ext cx="4390882" cy="1231106"/>
          </a:xfrm>
          <a:prstGeom prst="rect">
            <a:avLst/>
          </a:prstGeom>
        </p:spPr>
        <p:txBody>
          <a:bodyPr wrap="none">
            <a:spAutoFit/>
          </a:bodyPr>
          <a:lstStyle/>
          <a:p>
            <a:pPr>
              <a:spcBef>
                <a:spcPts val="2400"/>
              </a:spcBef>
            </a:pPr>
            <a:r>
              <a:rPr lang="en-US" sz="3600" b="1" dirty="0" smtClean="0"/>
              <a:t>Conversion procedure</a:t>
            </a:r>
            <a:endParaRPr lang="en-US" sz="3600" dirty="0" smtClean="0"/>
          </a:p>
          <a:p>
            <a:pPr>
              <a:spcBef>
                <a:spcPts val="2400"/>
              </a:spcBef>
            </a:pPr>
            <a:r>
              <a:rPr lang="en-US"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9100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628650" y="1"/>
            <a:ext cx="7886700" cy="1325563"/>
          </a:xfrm>
        </p:spPr>
        <p:txBody>
          <a:bodyPr>
            <a:normAutofit/>
          </a:bodyPr>
          <a:lstStyle/>
          <a:p>
            <a:r>
              <a:rPr lang="en-IN" sz="4000" b="1" dirty="0">
                <a:latin typeface="Times New Roman" pitchFamily="18" charset="0"/>
                <a:cs typeface="Times New Roman" pitchFamily="18" charset="0"/>
              </a:rPr>
              <a:t>COURSE OUTCOMES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a:bodyPr>
          <a:lstStyle/>
          <a:p>
            <a:r>
              <a:rPr lang="en-US" sz="2400" dirty="0"/>
              <a:t>The successful completion of this course shall enable the student</a:t>
            </a:r>
            <a:r>
              <a:rPr lang="en-US" sz="2400" dirty="0" smtClean="0"/>
              <a:t>:</a:t>
            </a:r>
          </a:p>
          <a:p>
            <a:pPr lvl="1">
              <a:lnSpc>
                <a:spcPct val="150000"/>
              </a:lnSpc>
            </a:pPr>
            <a:r>
              <a:rPr lang="en-US" sz="2000" b="1" dirty="0" smtClean="0"/>
              <a:t>CO1: </a:t>
            </a:r>
            <a:r>
              <a:rPr lang="en-US" sz="2000" dirty="0"/>
              <a:t>To understand the GUI and Windows Programming. </a:t>
            </a:r>
          </a:p>
          <a:p>
            <a:pPr lvl="1">
              <a:lnSpc>
                <a:spcPct val="150000"/>
              </a:lnSpc>
            </a:pPr>
            <a:r>
              <a:rPr lang="en-US" sz="2000" b="1" dirty="0"/>
              <a:t>CO2: </a:t>
            </a:r>
            <a:r>
              <a:rPr lang="en-US" sz="2000" dirty="0"/>
              <a:t>To understand about the Concepts in Visual Basic. </a:t>
            </a:r>
          </a:p>
          <a:p>
            <a:pPr lvl="1">
              <a:lnSpc>
                <a:spcPct val="150000"/>
              </a:lnSpc>
            </a:pPr>
            <a:r>
              <a:rPr lang="en-US" sz="2000" b="1" dirty="0"/>
              <a:t>CO3: </a:t>
            </a:r>
            <a:r>
              <a:rPr lang="en-US" sz="2000" dirty="0"/>
              <a:t>To understand about the programming in visual basic. </a:t>
            </a:r>
            <a:endParaRPr lang="en-US" sz="2000" dirty="0" smtClean="0"/>
          </a:p>
          <a:p>
            <a:pPr lvl="1">
              <a:lnSpc>
                <a:spcPct val="150000"/>
              </a:lnSpc>
            </a:pPr>
            <a:r>
              <a:rPr lang="en-US" sz="2000" b="1" dirty="0" smtClean="0"/>
              <a:t>CO4</a:t>
            </a:r>
            <a:r>
              <a:rPr lang="en-US" sz="2000" b="1" dirty="0"/>
              <a:t>: </a:t>
            </a:r>
            <a:r>
              <a:rPr lang="en-US" sz="2000" dirty="0"/>
              <a:t>To understand creating and application of problems.</a:t>
            </a:r>
          </a:p>
        </p:txBody>
      </p:sp>
      <p:sp>
        <p:nvSpPr>
          <p:cNvPr id="8"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pic>
        <p:nvPicPr>
          <p:cNvPr id="9" name="Picture 8"/>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10" name="Slide Number Placeholder 9"/>
          <p:cNvSpPr>
            <a:spLocks noGrp="1"/>
          </p:cNvSpPr>
          <p:nvPr>
            <p:ph type="sldNum" sz="quarter" idx="12"/>
          </p:nvPr>
        </p:nvSpPr>
        <p:spPr/>
        <p:txBody>
          <a:bodyPr/>
          <a:lstStyle/>
          <a:p>
            <a:fld id="{6D4C96DF-A1DA-41D6-A58E-0581440BF38D}" type="slidenum">
              <a:rPr lang="en-US" smtClean="0"/>
              <a:pPr/>
              <a:t>3</a:t>
            </a:fld>
            <a:endParaRPr lang="en-US" dirty="0"/>
          </a:p>
        </p:txBody>
      </p:sp>
    </p:spTree>
    <p:extLst>
      <p:ext uri="{BB962C8B-B14F-4D97-AF65-F5344CB8AC3E}">
        <p14:creationId xmlns:p14="http://schemas.microsoft.com/office/powerpoint/2010/main" xmlns="" val="236487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BBA306 computer Application</a:t>
            </a:r>
            <a:endParaRPr lang="en-US" dirty="0"/>
          </a:p>
        </p:txBody>
      </p:sp>
      <p:sp>
        <p:nvSpPr>
          <p:cNvPr id="3" name="Slide Number Placeholder 2"/>
          <p:cNvSpPr>
            <a:spLocks noGrp="1"/>
          </p:cNvSpPr>
          <p:nvPr>
            <p:ph type="sldNum" sz="quarter" idx="12"/>
          </p:nvPr>
        </p:nvSpPr>
        <p:spPr/>
        <p:txBody>
          <a:bodyPr/>
          <a:lstStyle/>
          <a:p>
            <a:fld id="{6D4C96DF-A1DA-41D6-A58E-0581440BF38D}" type="slidenum">
              <a:rPr lang="en-US" smtClean="0"/>
              <a:pPr/>
              <a:t>30</a:t>
            </a:fld>
            <a:endParaRPr lang="en-US" dirty="0"/>
          </a:p>
        </p:txBody>
      </p:sp>
      <p:sp>
        <p:nvSpPr>
          <p:cNvPr id="4" name="TextBox 3"/>
          <p:cNvSpPr txBox="1"/>
          <p:nvPr/>
        </p:nvSpPr>
        <p:spPr>
          <a:xfrm>
            <a:off x="2438400" y="2743200"/>
            <a:ext cx="4495800" cy="923330"/>
          </a:xfrm>
          <a:prstGeom prst="rect">
            <a:avLst/>
          </a:prstGeom>
          <a:noFill/>
        </p:spPr>
        <p:txBody>
          <a:bodyPr wrap="square" rtlCol="0">
            <a:spAutoFit/>
          </a:bodyPr>
          <a:lstStyle/>
          <a:p>
            <a:pPr algn="ctr"/>
            <a:r>
              <a:rPr lang="en-IN" sz="5400" b="1" dirty="0" smtClean="0"/>
              <a:t>MCQ</a:t>
            </a:r>
            <a:endParaRPr lang="en-US" sz="5400" b="1"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20B7B64-8B8A-4CE1-AD50-C74AFB4620F0}"/>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B7FCE85-E1F2-40BF-9991-B54A000E1E1F}"/>
              </a:ext>
            </a:extLst>
          </p:cNvPr>
          <p:cNvSpPr>
            <a:spLocks noGrp="1"/>
          </p:cNvSpPr>
          <p:nvPr>
            <p:ph type="sldNum" sz="quarter" idx="12"/>
          </p:nvPr>
        </p:nvSpPr>
        <p:spPr/>
        <p:txBody>
          <a:bodyPr/>
          <a:lstStyle/>
          <a:p>
            <a:fld id="{3D79315D-5BB1-406B-A004-7D2D6B4489D3}" type="slidenum">
              <a:rPr lang="en-IN" smtClean="0"/>
              <a:pPr/>
              <a:t>31</a:t>
            </a:fld>
            <a:endParaRPr lang="en-IN" dirty="0"/>
          </a:p>
        </p:txBody>
      </p:sp>
      <p:sp>
        <p:nvSpPr>
          <p:cNvPr id="5" name="TextBox 4">
            <a:extLst>
              <a:ext uri="{FF2B5EF4-FFF2-40B4-BE49-F238E27FC236}">
                <a16:creationId xmlns:a16="http://schemas.microsoft.com/office/drawing/2014/main" xmlns="" id="{A649C620-A3CB-44E5-B6A1-E5CDC9326F0C}"/>
              </a:ext>
            </a:extLst>
          </p:cNvPr>
          <p:cNvSpPr txBox="1"/>
          <p:nvPr/>
        </p:nvSpPr>
        <p:spPr>
          <a:xfrm>
            <a:off x="537210" y="304800"/>
            <a:ext cx="788670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 Date and Time are internally stores as _______ in Visual Basic.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strings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numbers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characters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smtClean="0">
                <a:effectLst/>
                <a:latin typeface="Times New Roman" panose="02020603050405020304" pitchFamily="18" charset="0"/>
                <a:ea typeface="Times New Roman" panose="02020603050405020304" pitchFamily="18" charset="0"/>
              </a:rPr>
              <a:t>symbols</a:t>
            </a:r>
          </a:p>
          <a:p>
            <a:pPr marL="0" marR="0">
              <a:spcBef>
                <a:spcPts val="0"/>
              </a:spcBef>
              <a:spcAft>
                <a:spcPts val="0"/>
              </a:spcAft>
              <a:tabLst>
                <a:tab pos="1758950" algn="l"/>
              </a:tabLst>
            </a:pPr>
            <a:r>
              <a:rPr lang="en-US" sz="1800" dirty="0" smtClean="0">
                <a:effectLst/>
                <a:latin typeface="Times New Roman" panose="02020603050405020304" pitchFamily="18" charset="0"/>
                <a:ea typeface="Times New Roman" panose="02020603050405020304" pitchFamily="18" charset="0"/>
              </a:rPr>
              <a:t>ANSWER</a:t>
            </a:r>
            <a:r>
              <a:rPr lang="en-US" sz="1800" dirty="0">
                <a:effectLst/>
                <a:latin typeface="Times New Roman" panose="02020603050405020304" pitchFamily="18" charset="0"/>
                <a:ea typeface="Times New Roman" panose="02020603050405020304" pitchFamily="18" charset="0"/>
              </a:rPr>
              <a:t>: </a:t>
            </a:r>
            <a:r>
              <a:rPr lang="en-US" sz="1800" dirty="0" smtClean="0">
                <a:effectLst/>
                <a:latin typeface="Times New Roman" panose="02020603050405020304" pitchFamily="18" charset="0"/>
                <a:ea typeface="Times New Roman" panose="02020603050405020304" pitchFamily="18" charset="0"/>
              </a:rPr>
              <a:t>B</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2. The ____________ function in VB retrieves the date and time.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date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now</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datediff</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datenow</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t>
            </a:r>
            <a:r>
              <a:rPr lang="en-US" sz="1800" dirty="0" smtClean="0">
                <a:effectLst/>
                <a:latin typeface="Times New Roman" panose="02020603050405020304" pitchFamily="18" charset="0"/>
                <a:ea typeface="Times New Roman" panose="02020603050405020304" pitchFamily="18" charset="0"/>
              </a:rPr>
              <a:t>B</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3. The individual elements of an array are identified using an _______.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number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character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index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Tree>
    <p:extLst>
      <p:ext uri="{BB962C8B-B14F-4D97-AF65-F5344CB8AC3E}">
        <p14:creationId xmlns:p14="http://schemas.microsoft.com/office/powerpoint/2010/main" xmlns="" val="314696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1E4553E-5372-417A-B71E-7DBB7C41E0CC}"/>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C742358-C9AB-4614-8227-6AE648C59750}"/>
              </a:ext>
            </a:extLst>
          </p:cNvPr>
          <p:cNvSpPr>
            <a:spLocks noGrp="1"/>
          </p:cNvSpPr>
          <p:nvPr>
            <p:ph type="sldNum" sz="quarter" idx="12"/>
          </p:nvPr>
        </p:nvSpPr>
        <p:spPr/>
        <p:txBody>
          <a:bodyPr/>
          <a:lstStyle/>
          <a:p>
            <a:fld id="{3D79315D-5BB1-406B-A004-7D2D6B4489D3}" type="slidenum">
              <a:rPr lang="en-IN" smtClean="0"/>
              <a:pPr/>
              <a:t>32</a:t>
            </a:fld>
            <a:endParaRPr lang="en-IN" dirty="0"/>
          </a:p>
        </p:txBody>
      </p:sp>
      <p:sp>
        <p:nvSpPr>
          <p:cNvPr id="7" name="TextBox 6">
            <a:extLst>
              <a:ext uri="{FF2B5EF4-FFF2-40B4-BE49-F238E27FC236}">
                <a16:creationId xmlns:a16="http://schemas.microsoft.com/office/drawing/2014/main" xmlns="" id="{4DBB7E20-A667-4120-A9A1-C874454D8C2D}"/>
              </a:ext>
            </a:extLst>
          </p:cNvPr>
          <p:cNvSpPr txBox="1"/>
          <p:nvPr/>
        </p:nvSpPr>
        <p:spPr>
          <a:xfrm>
            <a:off x="388620" y="593407"/>
            <a:ext cx="804291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4. ______is a data type that can be used to declare a text of maximum 10 million characters.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String.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Numeric.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Single precision.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Date.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5. A module-level is available to all the _______ in the module.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data.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procedures.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event.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task.</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6. ____variables are not reinitialized each time Visual basic invokes a procedure and thus retains or preserves value even when a procedure end.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Static.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Dynamic.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Virtual.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Currency.</a:t>
            </a:r>
          </a:p>
          <a:p>
            <a:r>
              <a:rPr lang="en-US" sz="1800" dirty="0">
                <a:effectLst/>
                <a:latin typeface="Times New Roman" panose="02020603050405020304" pitchFamily="18" charset="0"/>
                <a:ea typeface="Times New Roman" panose="02020603050405020304" pitchFamily="18" charset="0"/>
              </a:rPr>
              <a:t>ANSWER: A</a:t>
            </a:r>
            <a:endParaRPr lang="en-US"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3074765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CC775DE-0474-474A-88BD-CB5A50FB4F12}"/>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E6602138-0D78-4367-924D-50798C5BEBCB}"/>
              </a:ext>
            </a:extLst>
          </p:cNvPr>
          <p:cNvSpPr>
            <a:spLocks noGrp="1"/>
          </p:cNvSpPr>
          <p:nvPr>
            <p:ph type="sldNum" sz="quarter" idx="12"/>
          </p:nvPr>
        </p:nvSpPr>
        <p:spPr/>
        <p:txBody>
          <a:bodyPr/>
          <a:lstStyle/>
          <a:p>
            <a:fld id="{3D79315D-5BB1-406B-A004-7D2D6B4489D3}" type="slidenum">
              <a:rPr lang="en-IN" smtClean="0"/>
              <a:pPr/>
              <a:t>33</a:t>
            </a:fld>
            <a:endParaRPr lang="en-IN" dirty="0"/>
          </a:p>
        </p:txBody>
      </p:sp>
      <p:sp>
        <p:nvSpPr>
          <p:cNvPr id="7" name="TextBox 6">
            <a:extLst>
              <a:ext uri="{FF2B5EF4-FFF2-40B4-BE49-F238E27FC236}">
                <a16:creationId xmlns:a16="http://schemas.microsoft.com/office/drawing/2014/main" xmlns="" id="{E980D90A-39CC-4D42-87F3-E54F8B17F4B0}"/>
              </a:ext>
            </a:extLst>
          </p:cNvPr>
          <p:cNvSpPr txBox="1"/>
          <p:nvPr/>
        </p:nvSpPr>
        <p:spPr>
          <a:xfrm>
            <a:off x="373380" y="612845"/>
            <a:ext cx="802005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7. Code window consists of a ______ box and procedure list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object.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event.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tool.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message.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8. The ____ statement checks in the module for usage of any undeclared variables and reports an error to the user.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looping.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iteration.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dim.</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external.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9. Dynamic arrays can be declared when the user may not know the _____of the array at design time.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exact column.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exact variable.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exact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exact size.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D</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509833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A57CD75-5680-4E86-8F23-58560A795834}"/>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5641012C-C183-4168-8F66-F2062B6C617A}"/>
              </a:ext>
            </a:extLst>
          </p:cNvPr>
          <p:cNvSpPr>
            <a:spLocks noGrp="1"/>
          </p:cNvSpPr>
          <p:nvPr>
            <p:ph type="sldNum" sz="quarter" idx="12"/>
          </p:nvPr>
        </p:nvSpPr>
        <p:spPr/>
        <p:txBody>
          <a:bodyPr/>
          <a:lstStyle/>
          <a:p>
            <a:fld id="{3D79315D-5BB1-406B-A004-7D2D6B4489D3}" type="slidenum">
              <a:rPr lang="en-IN" smtClean="0"/>
              <a:pPr/>
              <a:t>34</a:t>
            </a:fld>
            <a:endParaRPr lang="en-IN" dirty="0"/>
          </a:p>
        </p:txBody>
      </p:sp>
      <p:sp>
        <p:nvSpPr>
          <p:cNvPr id="7" name="TextBox 6">
            <a:extLst>
              <a:ext uri="{FF2B5EF4-FFF2-40B4-BE49-F238E27FC236}">
                <a16:creationId xmlns:a16="http://schemas.microsoft.com/office/drawing/2014/main" xmlns="" id="{1AE1330F-5A0A-4BCB-8FDA-D2BFED0C837E}"/>
              </a:ext>
            </a:extLst>
          </p:cNvPr>
          <p:cNvSpPr txBox="1"/>
          <p:nvPr/>
        </p:nvSpPr>
        <p:spPr>
          <a:xfrm>
            <a:off x="381000" y="535166"/>
            <a:ext cx="794385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10. Variables are named storage locations in memory, the value of which does not change during program ______.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design.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execution.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debug.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modification.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11. Variables of different data types when combined as a single variable to hold several related information is called as ______ data types.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numeric.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user defined.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string.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byte.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12. ____ function translates a numeric value to a variable.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Message.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Build In.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Val.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Mod.</a:t>
            </a:r>
          </a:p>
          <a:p>
            <a:r>
              <a:rPr lang="en-US" sz="1800" dirty="0">
                <a:effectLst/>
                <a:latin typeface="Times New Roman" panose="02020603050405020304" pitchFamily="18" charset="0"/>
                <a:ea typeface="Times New Roman" panose="02020603050405020304" pitchFamily="18" charset="0"/>
              </a:rPr>
              <a:t>ANSWER: C</a:t>
            </a:r>
            <a:endParaRPr lang="en-US"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057120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7CDE8D30-AC2A-4BD0-AD70-5E7D026818DA}"/>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04189AF0-7A15-43F3-9934-36D6D018E51A}"/>
              </a:ext>
            </a:extLst>
          </p:cNvPr>
          <p:cNvSpPr>
            <a:spLocks noGrp="1"/>
          </p:cNvSpPr>
          <p:nvPr>
            <p:ph type="sldNum" sz="quarter" idx="12"/>
          </p:nvPr>
        </p:nvSpPr>
        <p:spPr/>
        <p:txBody>
          <a:bodyPr/>
          <a:lstStyle/>
          <a:p>
            <a:fld id="{3D79315D-5BB1-406B-A004-7D2D6B4489D3}" type="slidenum">
              <a:rPr lang="en-IN" smtClean="0"/>
              <a:pPr/>
              <a:t>35</a:t>
            </a:fld>
            <a:endParaRPr lang="en-IN" dirty="0"/>
          </a:p>
        </p:txBody>
      </p:sp>
      <p:sp>
        <p:nvSpPr>
          <p:cNvPr id="7" name="TextBox 6">
            <a:extLst>
              <a:ext uri="{FF2B5EF4-FFF2-40B4-BE49-F238E27FC236}">
                <a16:creationId xmlns:a16="http://schemas.microsoft.com/office/drawing/2014/main" xmlns="" id="{ABBB46E0-A30F-4A0E-B23A-0A9598CCC679}"/>
              </a:ext>
            </a:extLst>
          </p:cNvPr>
          <p:cNvSpPr txBox="1"/>
          <p:nvPr/>
        </p:nvSpPr>
        <p:spPr>
          <a:xfrm>
            <a:off x="544830" y="612845"/>
            <a:ext cx="788670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13. ____box provides a set of choices to the user.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List.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Command.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Combo.</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Text.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14. All the controls in an array will have the same 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properties.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address.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15. The _____property in Visual basic is common for many a tools.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place.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window status.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name.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D</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314095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80FC01C-6008-4368-B541-EAC690AA7ED0}"/>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9DD1293-2282-4EB9-91F0-8507765A7D3A}"/>
              </a:ext>
            </a:extLst>
          </p:cNvPr>
          <p:cNvSpPr>
            <a:spLocks noGrp="1"/>
          </p:cNvSpPr>
          <p:nvPr>
            <p:ph type="sldNum" sz="quarter" idx="12"/>
          </p:nvPr>
        </p:nvSpPr>
        <p:spPr/>
        <p:txBody>
          <a:bodyPr/>
          <a:lstStyle/>
          <a:p>
            <a:fld id="{3D79315D-5BB1-406B-A004-7D2D6B4489D3}" type="slidenum">
              <a:rPr lang="en-IN" smtClean="0"/>
              <a:pPr/>
              <a:t>36</a:t>
            </a:fld>
            <a:endParaRPr lang="en-IN" dirty="0"/>
          </a:p>
        </p:txBody>
      </p:sp>
      <p:sp>
        <p:nvSpPr>
          <p:cNvPr id="7" name="TextBox 6">
            <a:extLst>
              <a:ext uri="{FF2B5EF4-FFF2-40B4-BE49-F238E27FC236}">
                <a16:creationId xmlns:a16="http://schemas.microsoft.com/office/drawing/2014/main" xmlns="" id="{FA9A18F6-9AE1-4DA6-9085-999C4D3C5B36}"/>
              </a:ext>
            </a:extLst>
          </p:cNvPr>
          <p:cNvSpPr txBox="1"/>
          <p:nvPr/>
        </p:nvSpPr>
        <p:spPr>
          <a:xfrm>
            <a:off x="434340" y="612846"/>
            <a:ext cx="728472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16. Option button can be grouped in a ______control.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label.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text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frame.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check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17. A _____ bar appears in the top of the screen.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title.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menu.</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tool.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debug.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18. A disabled menu item does not appear in the ____ 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menu.</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standard.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status.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title.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6670860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E5663A0-F256-49E0-BE2C-252EEE9D2D87}"/>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B8AF4640-8F48-44A1-8411-85E01F5E42F5}"/>
              </a:ext>
            </a:extLst>
          </p:cNvPr>
          <p:cNvSpPr>
            <a:spLocks noGrp="1"/>
          </p:cNvSpPr>
          <p:nvPr>
            <p:ph type="sldNum" sz="quarter" idx="12"/>
          </p:nvPr>
        </p:nvSpPr>
        <p:spPr/>
        <p:txBody>
          <a:bodyPr/>
          <a:lstStyle/>
          <a:p>
            <a:fld id="{3D79315D-5BB1-406B-A004-7D2D6B4489D3}" type="slidenum">
              <a:rPr lang="en-IN" smtClean="0"/>
              <a:pPr/>
              <a:t>37</a:t>
            </a:fld>
            <a:endParaRPr lang="en-IN" dirty="0"/>
          </a:p>
        </p:txBody>
      </p:sp>
      <p:sp>
        <p:nvSpPr>
          <p:cNvPr id="5" name="TextBox 4">
            <a:extLst>
              <a:ext uri="{FF2B5EF4-FFF2-40B4-BE49-F238E27FC236}">
                <a16:creationId xmlns:a16="http://schemas.microsoft.com/office/drawing/2014/main" xmlns="" id="{53C77C6A-C703-4BE0-A037-6F174DD0281D}"/>
              </a:ext>
            </a:extLst>
          </p:cNvPr>
          <p:cNvSpPr txBox="1"/>
          <p:nvPr/>
        </p:nvSpPr>
        <p:spPr>
          <a:xfrm>
            <a:off x="655320" y="1305343"/>
            <a:ext cx="7860030" cy="4247317"/>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19. A __________ array is a group of controls that share the same name and type.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control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fixed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static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smtClean="0">
                <a:effectLst/>
                <a:latin typeface="Times New Roman" panose="02020603050405020304" pitchFamily="18" charset="0"/>
                <a:ea typeface="Times New Roman" panose="02020603050405020304" pitchFamily="18" charset="0"/>
              </a:rPr>
              <a:t>local</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t>
            </a:r>
            <a:r>
              <a:rPr lang="en-US" sz="1800" dirty="0" smtClean="0">
                <a:effectLst/>
                <a:latin typeface="Times New Roman" panose="02020603050405020304" pitchFamily="18" charset="0"/>
                <a:ea typeface="Times New Roman" panose="02020603050405020304" pitchFamily="18" charset="0"/>
              </a:rPr>
              <a:t>A</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20. The ____________ is a commonly used control, which enables the user to select a value by</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positioning it at the desired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verticalbar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horizonalbar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scrollbar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smtClean="0">
                <a:effectLst/>
                <a:latin typeface="Times New Roman" panose="02020603050405020304" pitchFamily="18" charset="0"/>
                <a:ea typeface="Times New Roman" panose="02020603050405020304" pitchFamily="18" charset="0"/>
              </a:rPr>
              <a:t>menubar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926930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8000" dirty="0">
              <a:solidFill>
                <a:schemeClr val="tx2">
                  <a:lumMod val="60000"/>
                  <a:lumOff val="40000"/>
                </a:schemeClr>
              </a:solidFill>
              <a:latin typeface="Bodoni MT Black" pitchFamily="18" charset="0"/>
            </a:endParaRPr>
          </a:p>
          <a:p>
            <a:pPr algn="ctr">
              <a:buNone/>
            </a:pPr>
            <a:r>
              <a:rPr lang="en-US" sz="8000" dirty="0">
                <a:solidFill>
                  <a:schemeClr val="tx2">
                    <a:lumMod val="60000"/>
                    <a:lumOff val="40000"/>
                  </a:schemeClr>
                </a:solidFill>
                <a:latin typeface="Bodoni MT Black" pitchFamily="18" charset="0"/>
              </a:rPr>
              <a:t>Thank You</a:t>
            </a: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38</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467544" y="164637"/>
            <a:ext cx="8229600" cy="1143000"/>
          </a:xfrm>
        </p:spPr>
        <p:txBody>
          <a:bodyPr>
            <a:normAutofit/>
          </a:bodyPr>
          <a:lstStyle/>
          <a:p>
            <a:r>
              <a:rPr lang="en-IN" sz="3200" b="1" dirty="0">
                <a:latin typeface="Times New Roman" pitchFamily="18" charset="0"/>
                <a:cs typeface="Times New Roman" pitchFamily="18" charset="0"/>
              </a:rPr>
              <a:t>CONTENTS</a:t>
            </a:r>
            <a:endParaRPr lang="en-IN" sz="4000" b="1" dirty="0">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050" b="1" dirty="0" smtClean="0"/>
              <a:t>BBA306 computer Application</a:t>
            </a:r>
            <a:endParaRPr lang="en-IN" sz="1050" dirty="0"/>
          </a:p>
        </p:txBody>
      </p:sp>
      <p:graphicFrame>
        <p:nvGraphicFramePr>
          <p:cNvPr id="6" name="Table 5">
            <a:extLst>
              <a:ext uri="{FF2B5EF4-FFF2-40B4-BE49-F238E27FC236}">
                <a16:creationId xmlns:a16="http://schemas.microsoft.com/office/drawing/2014/main" xmlns="" id="{55AF6461-0F3E-4D25-AE13-FBE5CE9ED759}"/>
              </a:ext>
            </a:extLst>
          </p:cNvPr>
          <p:cNvGraphicFramePr>
            <a:graphicFrameLocks noGrp="1"/>
          </p:cNvGraphicFramePr>
          <p:nvPr>
            <p:extLst>
              <p:ext uri="{D42A27DB-BD31-4B8C-83A1-F6EECF244321}">
                <p14:modId xmlns:p14="http://schemas.microsoft.com/office/powerpoint/2010/main" xmlns="" val="1463902574"/>
              </p:ext>
            </p:extLst>
          </p:nvPr>
        </p:nvGraphicFramePr>
        <p:xfrm>
          <a:off x="479479" y="1119753"/>
          <a:ext cx="8172450" cy="4366646"/>
        </p:xfrm>
        <a:graphic>
          <a:graphicData uri="http://schemas.openxmlformats.org/drawingml/2006/table">
            <a:tbl>
              <a:tblPr/>
              <a:tblGrid>
                <a:gridCol w="742950">
                  <a:extLst>
                    <a:ext uri="{9D8B030D-6E8A-4147-A177-3AD203B41FA5}">
                      <a16:colId xmlns:a16="http://schemas.microsoft.com/office/drawing/2014/main" xmlns="" val="20000"/>
                    </a:ext>
                  </a:extLst>
                </a:gridCol>
                <a:gridCol w="7429500">
                  <a:extLst>
                    <a:ext uri="{9D8B030D-6E8A-4147-A177-3AD203B41FA5}">
                      <a16:colId xmlns:a16="http://schemas.microsoft.com/office/drawing/2014/main" xmlns="" val="20001"/>
                    </a:ext>
                  </a:extLst>
                </a:gridCol>
              </a:tblGrid>
              <a:tr h="408168">
                <a:tc gridSpan="2">
                  <a:txBody>
                    <a:bodyPr/>
                    <a:lstStyle/>
                    <a:p>
                      <a:pPr algn="ctr" fontAlgn="t"/>
                      <a:r>
                        <a:rPr lang="en-US" sz="1800" b="1" dirty="0"/>
                        <a:t>BACHELOR </a:t>
                      </a:r>
                      <a:r>
                        <a:rPr lang="en-US" sz="1900" b="1" dirty="0"/>
                        <a:t>OF BUSINESS ADMINISTRATION</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Semester- </a:t>
                      </a:r>
                      <a:r>
                        <a:rPr lang="en-US" sz="1900" dirty="0">
                          <a:latin typeface="Calibri "/>
                        </a:rPr>
                        <a:t>3</a:t>
                      </a:r>
                      <a:r>
                        <a:rPr lang="en-US" sz="1900" baseline="30000" dirty="0">
                          <a:latin typeface="Calibri "/>
                        </a:rPr>
                        <a:t>rd</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1"/>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Paper Code – </a:t>
                      </a:r>
                      <a:r>
                        <a:rPr lang="en-US" sz="2000" b="1" dirty="0"/>
                        <a:t>BBA306</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2"/>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Subject Name-</a:t>
                      </a:r>
                      <a:r>
                        <a:rPr lang="en-US" sz="2000" b="1" dirty="0"/>
                        <a:t>COMPUTER APPLICATION – I</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3"/>
                  </a:ext>
                </a:extLst>
              </a:tr>
              <a:tr h="357746">
                <a:tc>
                  <a:txBody>
                    <a:bodyPr/>
                    <a:lstStyle/>
                    <a:p>
                      <a:pPr algn="ctr" fontAlgn="ctr"/>
                      <a:r>
                        <a:rPr lang="en-US" sz="1900" b="1" i="0" u="none" strike="noStrike" dirty="0">
                          <a:solidFill>
                            <a:srgbClr val="000000"/>
                          </a:solidFill>
                          <a:latin typeface="Times New Roman" pitchFamily="18" charset="0"/>
                          <a:cs typeface="Times New Roman" pitchFamily="18" charset="0"/>
                        </a:rPr>
                        <a:t>S.No.</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en-US" sz="1900" b="1" i="0" u="none" strike="noStrike" dirty="0">
                          <a:solidFill>
                            <a:srgbClr val="000000"/>
                          </a:solidFill>
                          <a:latin typeface="Times New Roman" pitchFamily="18" charset="0"/>
                          <a:cs typeface="Times New Roman" pitchFamily="18" charset="0"/>
                        </a:rPr>
                        <a:t>Unit Name /Topic</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1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2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49345">
                <a:tc>
                  <a:txBody>
                    <a:bodyPr/>
                    <a:lstStyle/>
                    <a:p>
                      <a:pPr algn="ctr" fontAlgn="b"/>
                      <a:r>
                        <a:rPr lang="en-US" sz="1800" b="1" i="0" u="none" strike="noStrike" dirty="0">
                          <a:solidFill>
                            <a:srgbClr val="000000"/>
                          </a:solidFill>
                          <a:latin typeface="Times New Roman" pitchFamily="18" charset="0"/>
                          <a:cs typeface="Times New Roman" pitchFamily="18"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lvl="1" algn="l"/>
                      <a:r>
                        <a:rPr lang="en-US" sz="1800" b="1" kern="1200" dirty="0" smtClean="0">
                          <a:solidFill>
                            <a:schemeClr val="tx1"/>
                          </a:solidFill>
                          <a:latin typeface="Times New Roman" pitchFamily="18" charset="0"/>
                          <a:ea typeface="+mn-ea"/>
                          <a:cs typeface="Times New Roman" pitchFamily="18" charset="0"/>
                        </a:rPr>
                        <a:t>Unit   3 </a:t>
                      </a:r>
                      <a:endParaRPr lang="en-US" sz="1800" b="1"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7"/>
                  </a:ext>
                </a:extLst>
              </a:tr>
              <a:tr h="578848">
                <a:tc>
                  <a:txBody>
                    <a:bodyPr/>
                    <a:lstStyle/>
                    <a:p>
                      <a:pPr algn="ctr" fontAlgn="b"/>
                      <a:r>
                        <a:rPr lang="en-US" sz="1800" b="0" i="0" u="none" strike="noStrike" dirty="0">
                          <a:solidFill>
                            <a:srgbClr val="000000"/>
                          </a:solidFill>
                          <a:latin typeface="Times New Roman" pitchFamily="18" charset="0"/>
                          <a:cs typeface="Times New Roman" pitchFamily="18"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4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tx1"/>
                          </a:solidFill>
                          <a:latin typeface="Times New Roman" pitchFamily="18" charset="0"/>
                          <a:ea typeface="+mn-ea"/>
                          <a:cs typeface="Times New Roman" pitchFamily="18" charset="0"/>
                        </a:rPr>
                        <a:t>        </a:t>
                      </a:r>
                      <a:r>
                        <a:rPr lang="en-US" sz="1800" b="0" kern="1200" dirty="0" smtClean="0">
                          <a:solidFill>
                            <a:schemeClr val="tx1"/>
                          </a:solidFill>
                          <a:latin typeface="Times New Roman" pitchFamily="18" charset="0"/>
                          <a:ea typeface="+mn-ea"/>
                          <a:cs typeface="Times New Roman" pitchFamily="18" charset="0"/>
                        </a:rPr>
                        <a:t>Unit </a:t>
                      </a:r>
                      <a:r>
                        <a:rPr lang="en-US" sz="1800" b="0" kern="1200" baseline="0" dirty="0" smtClean="0">
                          <a:solidFill>
                            <a:schemeClr val="tx1"/>
                          </a:solidFill>
                          <a:latin typeface="Times New Roman" pitchFamily="18" charset="0"/>
                          <a:ea typeface="+mn-ea"/>
                          <a:cs typeface="Times New Roman" pitchFamily="18" charset="0"/>
                        </a:rPr>
                        <a:t> </a:t>
                      </a:r>
                      <a:r>
                        <a:rPr lang="en-US" sz="1800" b="0" kern="1200" dirty="0" smtClean="0">
                          <a:solidFill>
                            <a:schemeClr val="tx1"/>
                          </a:solidFill>
                          <a:latin typeface="Times New Roman" pitchFamily="18" charset="0"/>
                          <a:ea typeface="+mn-ea"/>
                          <a:cs typeface="Times New Roman" pitchFamily="18" charset="0"/>
                        </a:rPr>
                        <a:t>5</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pic>
        <p:nvPicPr>
          <p:cNvPr id="8" name="Picture 7"/>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4</a:t>
            </a:fld>
            <a:endParaRPr lang="en-US" dirty="0"/>
          </a:p>
        </p:txBody>
      </p:sp>
    </p:spTree>
    <p:extLst>
      <p:ext uri="{BB962C8B-B14F-4D97-AF65-F5344CB8AC3E}">
        <p14:creationId xmlns:p14="http://schemas.microsoft.com/office/powerpoint/2010/main" xmlns="" val="2282634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Content (Unit – </a:t>
            </a:r>
            <a:r>
              <a:rPr lang="en-IN" sz="3600" b="1" dirty="0" smtClean="0">
                <a:latin typeface="Times New Roman" pitchFamily="18" charset="0"/>
                <a:cs typeface="Times New Roman" pitchFamily="18" charset="0"/>
              </a:rPr>
              <a:t>III)</a:t>
            </a:r>
            <a:endParaRPr lang="en-IN" sz="3600" b="1" dirty="0">
              <a:latin typeface="Times New Roman" pitchFamily="18" charset="0"/>
              <a:cs typeface="Times New Roman" pitchFamily="18" charset="0"/>
            </a:endParaRPr>
          </a:p>
        </p:txBody>
      </p:sp>
      <p:sp>
        <p:nvSpPr>
          <p:cNvPr id="9" name="Content Placeholder 8">
            <a:extLst>
              <a:ext uri="{FF2B5EF4-FFF2-40B4-BE49-F238E27FC236}">
                <a16:creationId xmlns:a16="http://schemas.microsoft.com/office/drawing/2014/main" xmlns="" id="{61ACACF8-7D3B-40A8-B7A5-F8E0B5FA6061}"/>
              </a:ext>
            </a:extLst>
          </p:cNvPr>
          <p:cNvSpPr>
            <a:spLocks noGrp="1"/>
          </p:cNvSpPr>
          <p:nvPr>
            <p:ph idx="1"/>
          </p:nvPr>
        </p:nvSpPr>
        <p:spPr>
          <a:xfrm>
            <a:off x="457200" y="1600200"/>
            <a:ext cx="8458200" cy="4525963"/>
          </a:xfrm>
        </p:spPr>
        <p:txBody>
          <a:bodyPr>
            <a:normAutofit/>
          </a:bodyPr>
          <a:lstStyle/>
          <a:p>
            <a:pPr marL="63500" marR="1317625" indent="0">
              <a:lnSpc>
                <a:spcPts val="1245"/>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1317625" indent="0" algn="just">
              <a:lnSpc>
                <a:spcPts val="1245"/>
              </a:lnSpc>
              <a:spcBef>
                <a:spcPts val="0"/>
              </a:spcBef>
              <a:spcAft>
                <a:spcPts val="0"/>
              </a:spcAft>
            </a:pPr>
            <a:endParaRPr lang="en-US" sz="2000" dirty="0">
              <a:latin typeface="Times New Roman" pitchFamily="18" charset="0"/>
              <a:ea typeface="Times New Roman" panose="02020603050405020304" pitchFamily="18" charset="0"/>
              <a:cs typeface="Times New Roman" pitchFamily="18" charset="0"/>
            </a:endParaRPr>
          </a:p>
          <a:p>
            <a:pPr algn="just"/>
            <a:r>
              <a:rPr lang="en-US" sz="2000" dirty="0" smtClean="0">
                <a:latin typeface="Times New Roman" pitchFamily="18" charset="0"/>
                <a:cs typeface="Times New Roman" pitchFamily="18" charset="0"/>
              </a:rPr>
              <a:t>Programming in Visual Basic: Data Types, Variables, Constants, Operators in Visual Basic, Arithmetic Operations, Comparison Operators, Logical Operators, Array and the various Types, Control Arrays, Setting up the control Array, To remove a control Array, To add and delete controls at run time, User Defined Data Types, Control Structures, Unconditional Branch Statement, The With Statement, The Built-in Procedures of Visual Basic, Conversion procedure, String Manipulation</a:t>
            </a:r>
            <a:r>
              <a:rPr lang="en-US" sz="2000" dirty="0" smtClean="0"/>
              <a:t>.</a:t>
            </a:r>
            <a:endParaRPr lang="en-US" sz="2000"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Footer Placeholder 2">
            <a:extLst>
              <a:ext uri="{FF2B5EF4-FFF2-40B4-BE49-F238E27FC236}">
                <a16:creationId xmlns:a16="http://schemas.microsoft.com/office/drawing/2014/main" xmlns="" id="{985BB384-7916-4031-BDF5-FBABADE7966A}"/>
              </a:ext>
            </a:extLst>
          </p:cNvPr>
          <p:cNvSpPr txBox="1">
            <a:spLocks/>
          </p:cNvSpPr>
          <p:nvPr/>
        </p:nvSpPr>
        <p:spPr>
          <a:xfrm>
            <a:off x="2590800" y="6248400"/>
            <a:ext cx="3305188"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chemeClr val="tx1">
                    <a:tint val="75000"/>
                  </a:schemeClr>
                </a:solidFill>
                <a:effectLst/>
                <a:uLnTx/>
                <a:uFillTx/>
                <a:latin typeface="+mn-lt"/>
                <a:ea typeface="+mn-ea"/>
                <a:cs typeface="+mn-cs"/>
              </a:rPr>
              <a:t>BBA306 computer Application</a:t>
            </a:r>
            <a:endParaRPr kumimoji="0" lang="en-IN"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6D4C96DF-A1DA-41D6-A58E-0581440BF38D}" type="slidenum">
              <a:rPr lang="en-US" smtClean="0"/>
              <a:pPr/>
              <a:t>5</a:t>
            </a:fld>
            <a:endParaRPr lang="en-US" dirty="0"/>
          </a:p>
        </p:txBody>
      </p:sp>
    </p:spTree>
    <p:extLst>
      <p:ext uri="{BB962C8B-B14F-4D97-AF65-F5344CB8AC3E}">
        <p14:creationId xmlns:p14="http://schemas.microsoft.com/office/powerpoint/2010/main" xmlns="" val="159329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3600" b="1" dirty="0"/>
              <a:t>Text </a:t>
            </a:r>
            <a:r>
              <a:rPr lang="en-US" sz="3600" b="1" dirty="0" smtClean="0"/>
              <a:t>&amp; </a:t>
            </a:r>
            <a:r>
              <a:rPr lang="en-IN" sz="3600" b="1" dirty="0" smtClean="0"/>
              <a:t>Reference</a:t>
            </a:r>
            <a:r>
              <a:rPr lang="en-US" sz="3600" b="1" dirty="0" smtClean="0"/>
              <a:t> </a:t>
            </a:r>
            <a:r>
              <a:rPr lang="en-US" sz="3600" b="1" dirty="0"/>
              <a:t>Books</a:t>
            </a:r>
            <a:r>
              <a:rPr lang="en-IN" sz="3600" b="1" dirty="0"/>
              <a:t> </a:t>
            </a:r>
            <a:r>
              <a:rPr lang="en-US" sz="3600" b="1" dirty="0"/>
              <a:t>:</a:t>
            </a:r>
            <a:endParaRPr lang="en-US" sz="3600" dirty="0"/>
          </a:p>
        </p:txBody>
      </p:sp>
      <p:sp>
        <p:nvSpPr>
          <p:cNvPr id="3" name="Content Placeholder 2"/>
          <p:cNvSpPr>
            <a:spLocks noGrp="1"/>
          </p:cNvSpPr>
          <p:nvPr>
            <p:ph idx="1"/>
          </p:nvPr>
        </p:nvSpPr>
        <p:spPr/>
        <p:txBody>
          <a:bodyPr>
            <a:normAutofit/>
          </a:bodyPr>
          <a:lstStyle/>
          <a:p>
            <a:pPr>
              <a:buNone/>
            </a:pPr>
            <a:r>
              <a:rPr lang="en-US" sz="2400" b="1" dirty="0"/>
              <a:t>Text Book:</a:t>
            </a:r>
          </a:p>
          <a:p>
            <a:pPr lvl="0">
              <a:buFont typeface="Wingdings" pitchFamily="2" charset="2"/>
              <a:buChar char="v"/>
            </a:pPr>
            <a:r>
              <a:rPr lang="en-US" sz="2400" dirty="0"/>
              <a:t>Foxall James, 2008, Visual Basic in 24 hrs/ SAMS </a:t>
            </a:r>
            <a:r>
              <a:rPr lang="en-US" sz="2400" dirty="0" smtClean="0"/>
              <a:t>Teach Yourself </a:t>
            </a:r>
            <a:r>
              <a:rPr lang="en-US" sz="2400" dirty="0"/>
              <a:t>in 24 hrs, 1st Edition, Pearson Education.</a:t>
            </a:r>
          </a:p>
          <a:p>
            <a:pPr lvl="0">
              <a:buFont typeface="Wingdings" pitchFamily="2" charset="2"/>
              <a:buChar char="v"/>
            </a:pPr>
            <a:r>
              <a:rPr lang="en-US" sz="2400" dirty="0"/>
              <a:t>Teach yourself Visual Basic, 2004, </a:t>
            </a:r>
            <a:r>
              <a:rPr lang="en-US" sz="2400" dirty="0" smtClean="0"/>
              <a:t>Tech media </a:t>
            </a:r>
            <a:r>
              <a:rPr lang="en-US" sz="2400" dirty="0"/>
              <a:t>Publication.</a:t>
            </a:r>
          </a:p>
          <a:p>
            <a:pPr>
              <a:buFont typeface="Wingdings" pitchFamily="2" charset="2"/>
              <a:buChar char="v"/>
            </a:pPr>
            <a:endParaRPr lang="en-US" sz="2400" dirty="0"/>
          </a:p>
          <a:p>
            <a:pPr>
              <a:buNone/>
            </a:pPr>
            <a:r>
              <a:rPr lang="en-US" sz="2400" b="1" dirty="0"/>
              <a:t>Reference Books:</a:t>
            </a:r>
          </a:p>
          <a:p>
            <a:pPr lvl="0">
              <a:buFont typeface="Wingdings" pitchFamily="2" charset="2"/>
              <a:buChar char="v"/>
            </a:pPr>
            <a:r>
              <a:rPr lang="en-US" sz="2400" dirty="0"/>
              <a:t>Black Book of Visual Basic, 2008, Dream Tech Press.</a:t>
            </a:r>
          </a:p>
          <a:p>
            <a:pPr lvl="0">
              <a:buFont typeface="Wingdings" pitchFamily="2" charset="2"/>
              <a:buChar char="v"/>
            </a:pPr>
            <a:r>
              <a:rPr lang="en-US" sz="2400" dirty="0"/>
              <a:t>Beginning in Visual Basic 6.0, 2008, Wrox Publication.</a:t>
            </a:r>
          </a:p>
          <a:p>
            <a:endParaRPr lang="en-US" sz="2400"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
        <p:nvSpPr>
          <p:cNvPr id="5"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LECTURE PLAN</a:t>
            </a:r>
          </a:p>
        </p:txBody>
      </p:sp>
      <p:sp>
        <p:nvSpPr>
          <p:cNvPr id="3" name="Footer Placeholder 2">
            <a:extLst>
              <a:ext uri="{FF2B5EF4-FFF2-40B4-BE49-F238E27FC236}">
                <a16:creationId xmlns:a16="http://schemas.microsoft.com/office/drawing/2014/main" xmlns="" id="{DECAA794-2398-47CE-8154-C6C8B646CF4B}"/>
              </a:ext>
            </a:extLst>
          </p:cNvPr>
          <p:cNvSpPr>
            <a:spLocks noGrp="1"/>
          </p:cNvSpPr>
          <p:nvPr>
            <p:ph type="ftr" sz="quarter" idx="11"/>
          </p:nvPr>
        </p:nvSpPr>
        <p:spPr/>
        <p:txBody>
          <a:bodyPr/>
          <a:lstStyle/>
          <a:p>
            <a:r>
              <a:rPr lang="en-US" dirty="0" smtClean="0"/>
              <a:t>BBA306 computer Application</a:t>
            </a:r>
            <a:endParaRPr lang="en-IN" dirty="0"/>
          </a:p>
        </p:txBody>
      </p:sp>
      <p:sp>
        <p:nvSpPr>
          <p:cNvPr id="4" name="Slide Number Placeholder 3">
            <a:extLst>
              <a:ext uri="{FF2B5EF4-FFF2-40B4-BE49-F238E27FC236}">
                <a16:creationId xmlns:a16="http://schemas.microsoft.com/office/drawing/2014/main" xmlns="" id="{DF71C97E-7B7D-416D-924B-F2DC87940A35}"/>
              </a:ext>
            </a:extLst>
          </p:cNvPr>
          <p:cNvSpPr>
            <a:spLocks noGrp="1"/>
          </p:cNvSpPr>
          <p:nvPr>
            <p:ph type="sldNum" sz="quarter" idx="12"/>
          </p:nvPr>
        </p:nvSpPr>
        <p:spPr/>
        <p:txBody>
          <a:bodyPr/>
          <a:lstStyle/>
          <a:p>
            <a:fld id="{23943BDC-99DC-4972-ADF1-B2EFFD16D0A1}" type="slidenum">
              <a:rPr lang="en-IN" smtClean="0"/>
              <a:pPr/>
              <a:t>7</a:t>
            </a:fld>
            <a:endParaRPr lang="en-IN" dirty="0"/>
          </a:p>
        </p:txBody>
      </p:sp>
      <p:graphicFrame>
        <p:nvGraphicFramePr>
          <p:cNvPr id="6" name="Table 5">
            <a:extLst>
              <a:ext uri="{FF2B5EF4-FFF2-40B4-BE49-F238E27FC236}">
                <a16:creationId xmlns:a16="http://schemas.microsoft.com/office/drawing/2014/main" xmlns="" id="{139325F9-F86C-4534-9EFF-2CD623BFCFEF}"/>
              </a:ext>
            </a:extLst>
          </p:cNvPr>
          <p:cNvGraphicFramePr>
            <a:graphicFrameLocks noGrp="1"/>
          </p:cNvGraphicFramePr>
          <p:nvPr/>
        </p:nvGraphicFramePr>
        <p:xfrm>
          <a:off x="381000" y="1295400"/>
          <a:ext cx="8058150" cy="4789170"/>
        </p:xfrm>
        <a:graphic>
          <a:graphicData uri="http://schemas.openxmlformats.org/drawingml/2006/table">
            <a:tbl>
              <a:tblPr/>
              <a:tblGrid>
                <a:gridCol w="1257300">
                  <a:extLst>
                    <a:ext uri="{9D8B030D-6E8A-4147-A177-3AD203B41FA5}">
                      <a16:colId xmlns:a16="http://schemas.microsoft.com/office/drawing/2014/main" xmlns="" val="20000"/>
                    </a:ext>
                  </a:extLst>
                </a:gridCol>
                <a:gridCol w="5668282">
                  <a:extLst>
                    <a:ext uri="{9D8B030D-6E8A-4147-A177-3AD203B41FA5}">
                      <a16:colId xmlns:a16="http://schemas.microsoft.com/office/drawing/2014/main" xmlns="" val="20001"/>
                    </a:ext>
                  </a:extLst>
                </a:gridCol>
                <a:gridCol w="1132568">
                  <a:extLst>
                    <a:ext uri="{9D8B030D-6E8A-4147-A177-3AD203B41FA5}">
                      <a16:colId xmlns:a16="http://schemas.microsoft.com/office/drawing/2014/main" xmlns="" val="20002"/>
                    </a:ext>
                  </a:extLst>
                </a:gridCol>
              </a:tblGrid>
              <a:tr h="419100">
                <a:tc>
                  <a:txBody>
                    <a:bodyPr/>
                    <a:lstStyle/>
                    <a:p>
                      <a:pPr algn="ctr" rtl="0" fontAlgn="b"/>
                      <a:r>
                        <a:rPr lang="en-US" sz="2400" b="1" i="0" u="none" strike="noStrike" dirty="0">
                          <a:solidFill>
                            <a:srgbClr val="000000"/>
                          </a:solidFill>
                          <a:latin typeface="Calibri"/>
                        </a:rPr>
                        <a:t>Lecture No</a:t>
                      </a:r>
                      <a:r>
                        <a:rPr lang="en-US" sz="2400" b="0" i="0" u="none" strike="noStrike" dirty="0">
                          <a:solidFill>
                            <a:srgbClr val="000000"/>
                          </a:solidFill>
                          <a:latin typeface="Calibri"/>
                        </a:rPr>
                        <a:t>.</a:t>
                      </a:r>
                      <a:endParaRPr lang="en-US" sz="2400" b="1"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Topics to be covered</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Slide No.</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19100">
                <a:tc>
                  <a:txBody>
                    <a:bodyPr/>
                    <a:lstStyle/>
                    <a:p>
                      <a:pPr algn="ctr" rtl="0" fontAlgn="b"/>
                      <a:r>
                        <a:rPr lang="en-US" sz="1800" b="0" i="0" u="none" strike="noStrike" dirty="0">
                          <a:solidFill>
                            <a:srgbClr val="000000"/>
                          </a:solidFill>
                          <a:latin typeface="Times New Roman" pitchFamily="18" charset="0"/>
                          <a:cs typeface="Times New Roman" pitchFamily="18" charset="0"/>
                        </a:rPr>
                        <a:t>L-1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Data Types, Variables, Constants</a:t>
                      </a:r>
                      <a:endParaRPr lang="en-US" sz="1800" b="1"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9-11</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L-2</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Operators in Visual Basic, Arithmetic Operations, Comparison Operators, Logical Operators</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12-14</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L-3</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Array and the various Types,</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15-16</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L-4</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Control Arrays, Setting up the control Array, To remove a control Array</a:t>
                      </a:r>
                      <a:endParaRPr lang="fr-FR"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17-18</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L-5</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 To add and delete controls at run time, User Defined Data Types</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19-20</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L-6-7</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Control Structures, Unconditional Branch Statement, The With Statement</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21-26</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L-8-9</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The Built-in Procedures of Visual Basic, Conversion procedure, String Manipulation.</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27-29</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419100">
                <a:tc>
                  <a:txBody>
                    <a:bodyPr/>
                    <a:lstStyle/>
                    <a:p>
                      <a:pPr algn="ctr" rtl="0" fontAlgn="b"/>
                      <a:r>
                        <a:rPr lang="en-US" sz="2000" b="0" i="0" u="none" strike="noStrike" dirty="0">
                          <a:solidFill>
                            <a:srgbClr val="000000"/>
                          </a:solidFill>
                          <a:latin typeface="Calibri"/>
                        </a:rPr>
                        <a:t>Quiz</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31-37</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Tree>
    <p:extLst>
      <p:ext uri="{BB962C8B-B14F-4D97-AF65-F5344CB8AC3E}">
        <p14:creationId xmlns:p14="http://schemas.microsoft.com/office/powerpoint/2010/main" xmlns="" val="3853416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D79315D-5BB1-406B-A004-7D2D6B4489D3}" type="slidenum">
              <a:rPr lang="en-IN" smtClean="0"/>
              <a:pPr/>
              <a:t>8</a:t>
            </a:fld>
            <a:endParaRPr lang="en-IN" dirty="0"/>
          </a:p>
        </p:txBody>
      </p:sp>
      <p:sp>
        <p:nvSpPr>
          <p:cNvPr id="4" name="Title 6"/>
          <p:cNvSpPr txBox="1">
            <a:spLocks/>
          </p:cNvSpPr>
          <p:nvPr/>
        </p:nvSpPr>
        <p:spPr>
          <a:xfrm>
            <a:off x="1148043" y="2261160"/>
            <a:ext cx="6847915" cy="1477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9600" dirty="0">
                <a:latin typeface="Times New Roman" pitchFamily="18" charset="0"/>
                <a:cs typeface="Times New Roman" pitchFamily="18" charset="0"/>
              </a:rPr>
              <a:t>Unit – </a:t>
            </a:r>
            <a:r>
              <a:rPr lang="en-IN" sz="9600" dirty="0" smtClean="0">
                <a:latin typeface="Times New Roman" pitchFamily="18" charset="0"/>
                <a:cs typeface="Times New Roman" pitchFamily="18" charset="0"/>
              </a:rPr>
              <a:t>III </a:t>
            </a:r>
            <a:endParaRPr lang="en-IN" sz="9600" dirty="0">
              <a:latin typeface="Times New Roman" pitchFamily="18" charset="0"/>
              <a:cs typeface="Times New Roman" pitchFamily="18" charset="0"/>
            </a:endParaRPr>
          </a:p>
        </p:txBody>
      </p:sp>
      <p:sp>
        <p:nvSpPr>
          <p:cNvPr id="5" name="Footer Placeholder 3">
            <a:extLst>
              <a:ext uri="{FF2B5EF4-FFF2-40B4-BE49-F238E27FC236}">
                <a16:creationId xmlns:a16="http://schemas.microsoft.com/office/drawing/2014/main" xmlns="" id="{74D66D68-8B60-4E87-84BF-8FB814F63C6D}"/>
              </a:ext>
            </a:extLst>
          </p:cNvPr>
          <p:cNvSpPr txBox="1">
            <a:spLocks/>
          </p:cNvSpPr>
          <p:nvPr/>
        </p:nvSpPr>
        <p:spPr>
          <a:xfrm>
            <a:off x="3143250" y="65087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38651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US" sz="4000" b="1" dirty="0" smtClean="0"/>
              <a:t>Data types in Visual Basic 6</a:t>
            </a:r>
            <a:endParaRPr lang="en-US" sz="4000" b="1" dirty="0"/>
          </a:p>
        </p:txBody>
      </p:sp>
      <p:sp>
        <p:nvSpPr>
          <p:cNvPr id="3" name="Content Placeholder 2"/>
          <p:cNvSpPr>
            <a:spLocks noGrp="1"/>
          </p:cNvSpPr>
          <p:nvPr>
            <p:ph idx="1"/>
          </p:nvPr>
        </p:nvSpPr>
        <p:spPr>
          <a:xfrm>
            <a:off x="228600" y="1143000"/>
            <a:ext cx="8686800" cy="4814347"/>
          </a:xfrm>
        </p:spPr>
        <p:txBody>
          <a:bodyPr>
            <a:noAutofit/>
          </a:bodyPr>
          <a:lstStyle/>
          <a:p>
            <a:pPr algn="just">
              <a:buNone/>
            </a:pPr>
            <a:r>
              <a:rPr lang="en-US" sz="2000" dirty="0" smtClean="0"/>
              <a:t>      </a:t>
            </a:r>
            <a:r>
              <a:rPr lang="en-US" sz="2000" dirty="0" smtClean="0">
                <a:latin typeface="Times New Roman" pitchFamily="18" charset="0"/>
                <a:cs typeface="Times New Roman" pitchFamily="18" charset="0"/>
              </a:rPr>
              <a:t>The variant data type can store numeric, date/time or string data. When a variable is declared, a data type is supplied for it that determines the kind of data they can store. The fundamental data types in Visual Basic including variant are integer, long, single, double, string, currency, byte and boolean.</a:t>
            </a:r>
          </a:p>
          <a:p>
            <a:pPr algn="just">
              <a:buNone/>
            </a:pPr>
            <a:endParaRPr lang="en-IN" sz="2000" dirty="0" smtClean="0">
              <a:latin typeface="Times New Roman" pitchFamily="18" charset="0"/>
              <a:cs typeface="Times New Roman" pitchFamily="18" charset="0"/>
            </a:endParaRPr>
          </a:p>
          <a:p>
            <a:pPr>
              <a:buNone/>
            </a:pPr>
            <a:r>
              <a:rPr lang="en-US" sz="2000" b="1" dirty="0" smtClean="0">
                <a:latin typeface="Times New Roman" pitchFamily="18" charset="0"/>
                <a:cs typeface="Times New Roman" pitchFamily="18" charset="0"/>
              </a:rPr>
              <a:t>1. Numeric</a:t>
            </a:r>
            <a:endParaRPr lang="en-US" sz="2000" dirty="0" smtClean="0">
              <a:latin typeface="Times New Roman" pitchFamily="18" charset="0"/>
              <a:cs typeface="Times New Roman" pitchFamily="18" charset="0"/>
            </a:endParaRPr>
          </a:p>
          <a:p>
            <a:pPr lvl="1">
              <a:buFont typeface="Wingdings" pitchFamily="2" charset="2"/>
              <a:buChar char="§"/>
            </a:pPr>
            <a:r>
              <a:rPr lang="en-US" sz="2000" b="1" dirty="0" smtClean="0">
                <a:latin typeface="Times New Roman" pitchFamily="18" charset="0"/>
                <a:cs typeface="Times New Roman" pitchFamily="18" charset="0"/>
              </a:rPr>
              <a:t>Byte   </a:t>
            </a:r>
            <a:r>
              <a:rPr lang="en-US" sz="2000" dirty="0" smtClean="0">
                <a:latin typeface="Times New Roman" pitchFamily="18" charset="0"/>
                <a:cs typeface="Times New Roman" pitchFamily="18" charset="0"/>
              </a:rPr>
              <a:t>Store integer values in the range of 0 - 255</a:t>
            </a:r>
          </a:p>
          <a:p>
            <a:pPr lvl="1">
              <a:buFont typeface="Wingdings" pitchFamily="2" charset="2"/>
              <a:buChar char="§"/>
            </a:pPr>
            <a:r>
              <a:rPr lang="en-US" sz="2000" b="1" dirty="0" smtClean="0">
                <a:latin typeface="Times New Roman" pitchFamily="18" charset="0"/>
                <a:cs typeface="Times New Roman" pitchFamily="18" charset="0"/>
              </a:rPr>
              <a:t>Integer  </a:t>
            </a:r>
            <a:r>
              <a:rPr lang="en-US" sz="2000" dirty="0" smtClean="0">
                <a:latin typeface="Times New Roman" pitchFamily="18" charset="0"/>
                <a:cs typeface="Times New Roman" pitchFamily="18" charset="0"/>
              </a:rPr>
              <a:t>Store integer values in the range of (-32,768) - (+ 32,767)</a:t>
            </a:r>
          </a:p>
          <a:p>
            <a:pPr lvl="1">
              <a:buFont typeface="Wingdings" pitchFamily="2" charset="2"/>
              <a:buChar char="§"/>
            </a:pPr>
            <a:r>
              <a:rPr lang="en-US" sz="2000" b="1" dirty="0" smtClean="0">
                <a:latin typeface="Times New Roman" pitchFamily="18" charset="0"/>
                <a:cs typeface="Times New Roman" pitchFamily="18" charset="0"/>
              </a:rPr>
              <a:t>Long    </a:t>
            </a:r>
            <a:r>
              <a:rPr lang="en-US" sz="2000" dirty="0" smtClean="0">
                <a:latin typeface="Times New Roman" pitchFamily="18" charset="0"/>
                <a:cs typeface="Times New Roman" pitchFamily="18" charset="0"/>
              </a:rPr>
              <a:t>Store integer values range of (- 2,147,483,468) - (+ 2,147,483,468)</a:t>
            </a:r>
          </a:p>
          <a:p>
            <a:pPr lvl="1">
              <a:buFont typeface="Wingdings" pitchFamily="2" charset="2"/>
              <a:buChar char="§"/>
            </a:pPr>
            <a:r>
              <a:rPr lang="en-US" sz="2000" b="1" dirty="0" smtClean="0">
                <a:latin typeface="Times New Roman" pitchFamily="18" charset="0"/>
                <a:cs typeface="Times New Roman" pitchFamily="18" charset="0"/>
              </a:rPr>
              <a:t>Single  </a:t>
            </a:r>
            <a:r>
              <a:rPr lang="en-US" sz="2000" dirty="0" smtClean="0">
                <a:latin typeface="Times New Roman" pitchFamily="18" charset="0"/>
                <a:cs typeface="Times New Roman" pitchFamily="18" charset="0"/>
              </a:rPr>
              <a:t>Store floating point value in range of (-3.4x10-38) - (+ 3.4x1038)</a:t>
            </a:r>
          </a:p>
          <a:p>
            <a:pPr lvl="1">
              <a:buFont typeface="Wingdings" pitchFamily="2" charset="2"/>
              <a:buChar char="§"/>
            </a:pPr>
            <a:r>
              <a:rPr lang="en-US" sz="2000" b="1" dirty="0" smtClean="0">
                <a:latin typeface="Times New Roman" pitchFamily="18" charset="0"/>
                <a:cs typeface="Times New Roman" pitchFamily="18" charset="0"/>
              </a:rPr>
              <a:t>Double  </a:t>
            </a:r>
            <a:r>
              <a:rPr lang="en-US" sz="2000" dirty="0" smtClean="0">
                <a:latin typeface="Times New Roman" pitchFamily="18" charset="0"/>
                <a:cs typeface="Times New Roman" pitchFamily="18" charset="0"/>
              </a:rPr>
              <a:t>Store large floating value which exceeding single data type value</a:t>
            </a:r>
          </a:p>
          <a:p>
            <a:pPr lvl="1">
              <a:buFont typeface="Wingdings" pitchFamily="2" charset="2"/>
              <a:buChar char="§"/>
            </a:pPr>
            <a:r>
              <a:rPr lang="en-US" sz="2000" b="1" dirty="0" smtClean="0">
                <a:latin typeface="Times New Roman" pitchFamily="18" charset="0"/>
                <a:cs typeface="Times New Roman" pitchFamily="18" charset="0"/>
              </a:rPr>
              <a:t>Currency  </a:t>
            </a:r>
            <a:r>
              <a:rPr lang="en-US" sz="2000" dirty="0" smtClean="0">
                <a:latin typeface="Times New Roman" pitchFamily="18" charset="0"/>
                <a:cs typeface="Times New Roman" pitchFamily="18" charset="0"/>
              </a:rPr>
              <a:t>Store monetary values. It supports 4 digits to the right of decimal point and 15 digits to the left</a:t>
            </a:r>
          </a:p>
          <a:p>
            <a:pPr algn="just">
              <a:buNone/>
            </a:pPr>
            <a:endParaRPr lang="en-US" sz="2000"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9</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1984</Words>
  <Application>Microsoft Office PowerPoint</Application>
  <PresentationFormat>On-screen Show (4:3)</PresentationFormat>
  <Paragraphs>605</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BACHELOR OF BUSINESS ADMINISTRATION   BBA - 3rd  Semester   COMPUTER APPLICATION – I   : BBA306</vt:lpstr>
      <vt:lpstr>COURSE OBJECTIVES</vt:lpstr>
      <vt:lpstr>COURSE OUTCOMES</vt:lpstr>
      <vt:lpstr>CONTENTS</vt:lpstr>
      <vt:lpstr>Content (Unit – III)</vt:lpstr>
      <vt:lpstr>Text &amp; Reference Books :</vt:lpstr>
      <vt:lpstr>LECTURE PLAN</vt:lpstr>
      <vt:lpstr>Slide 8</vt:lpstr>
      <vt:lpstr>Data types in Visual Basic 6</vt:lpstr>
      <vt:lpstr>Data types in Visual Basic 6</vt:lpstr>
      <vt:lpstr>Variables &amp; Constants</vt:lpstr>
      <vt:lpstr>Operators in Visual Basic</vt:lpstr>
      <vt:lpstr>Operators in Visual Basic</vt:lpstr>
      <vt:lpstr>Operators in Visual Basic</vt:lpstr>
      <vt:lpstr>Array With its Types</vt:lpstr>
      <vt:lpstr>Array With its Types</vt:lpstr>
      <vt:lpstr>Control Arrays</vt:lpstr>
      <vt:lpstr>Control Arrays</vt:lpstr>
      <vt:lpstr>Control Arrays</vt:lpstr>
      <vt:lpstr>Slide 20</vt:lpstr>
      <vt:lpstr>Decision Structures</vt:lpstr>
      <vt:lpstr>Decision Structures</vt:lpstr>
      <vt:lpstr>Decision Structures</vt:lpstr>
      <vt:lpstr>Decision Structures</vt:lpstr>
      <vt:lpstr>Decision Structures</vt:lpstr>
      <vt:lpstr>Decision Structures</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 (GUI)</dc:title>
  <dc:creator>kalinga</dc:creator>
  <cp:lastModifiedBy>neon</cp:lastModifiedBy>
  <cp:revision>111</cp:revision>
  <dcterms:created xsi:type="dcterms:W3CDTF">2022-05-07T10:08:00Z</dcterms:created>
  <dcterms:modified xsi:type="dcterms:W3CDTF">2025-06-28T04:22:59Z</dcterms:modified>
</cp:coreProperties>
</file>