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0"/>
    <p:restoredTop sz="94693"/>
  </p:normalViewPr>
  <p:slideViewPr>
    <p:cSldViewPr snapToGrid="0" snapToObjects="1">
      <p:cViewPr varScale="1">
        <p:scale>
          <a:sx n="150" d="100"/>
          <a:sy n="150" d="100"/>
        </p:scale>
        <p:origin x="24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M1 HLD: CI Pipeline</a:t>
            </a:r>
            <a:endParaRPr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A53D8-6E24-CCA8-2D9B-081BBD2B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1" y="1077629"/>
            <a:ext cx="563264" cy="56326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EECCD16-74B9-8CF8-716D-E247EFDC3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233" y="1077629"/>
            <a:ext cx="563264" cy="5632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8BB8B2-CA84-D16A-3746-A03A2DEC0060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193125" y="1359261"/>
            <a:ext cx="284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25DD50-C454-C37F-D255-9087123D13C0}"/>
              </a:ext>
            </a:extLst>
          </p:cNvPr>
          <p:cNvSpPr txBox="1"/>
          <p:nvPr/>
        </p:nvSpPr>
        <p:spPr>
          <a:xfrm>
            <a:off x="457200" y="1640893"/>
            <a:ext cx="9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GitHub </a:t>
            </a:r>
          </a:p>
          <a:p>
            <a:pPr algn="ctr"/>
            <a:r>
              <a:rPr lang="en-US" sz="900" i="1" dirty="0"/>
              <a:t>Feature Branch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396BC-C9FF-ACE6-2E06-9497CF01BC83}"/>
              </a:ext>
            </a:extLst>
          </p:cNvPr>
          <p:cNvSpPr txBox="1"/>
          <p:nvPr/>
        </p:nvSpPr>
        <p:spPr>
          <a:xfrm>
            <a:off x="3868572" y="1635436"/>
            <a:ext cx="9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GitHub </a:t>
            </a:r>
          </a:p>
          <a:p>
            <a:pPr algn="ctr"/>
            <a:r>
              <a:rPr lang="en-US" sz="900" b="1" i="1" dirty="0"/>
              <a:t>Main</a:t>
            </a:r>
            <a:r>
              <a:rPr lang="en-US" sz="900" i="1" dirty="0"/>
              <a:t> Branch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6F113-A4DA-0AB3-7118-8D085F0D23F2}"/>
              </a:ext>
            </a:extLst>
          </p:cNvPr>
          <p:cNvSpPr txBox="1"/>
          <p:nvPr/>
        </p:nvSpPr>
        <p:spPr>
          <a:xfrm>
            <a:off x="1193125" y="888846"/>
            <a:ext cx="2848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rgbClr val="C00000"/>
                </a:solidFill>
              </a:rPr>
              <a:t>Creates pull request to merge feature branch changes with master branch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8AF614-EA90-945A-CC36-8C85A23D8569}"/>
              </a:ext>
            </a:extLst>
          </p:cNvPr>
          <p:cNvSpPr/>
          <p:nvPr/>
        </p:nvSpPr>
        <p:spPr>
          <a:xfrm>
            <a:off x="7279944" y="942784"/>
            <a:ext cx="1322505" cy="83295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Pull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C879D5-5B20-9E12-2053-520661817124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604497" y="1359261"/>
            <a:ext cx="2675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FEBA760-BA08-3A72-C24C-3EB4D59DD260}"/>
              </a:ext>
            </a:extLst>
          </p:cNvPr>
          <p:cNvSpPr/>
          <p:nvPr/>
        </p:nvSpPr>
        <p:spPr>
          <a:xfrm>
            <a:off x="2341756" y="2241842"/>
            <a:ext cx="3962400" cy="367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B16FB3-6223-EC92-FBFB-1629AA90C268}"/>
              </a:ext>
            </a:extLst>
          </p:cNvPr>
          <p:cNvSpPr txBox="1"/>
          <p:nvPr/>
        </p:nvSpPr>
        <p:spPr>
          <a:xfrm>
            <a:off x="3978058" y="5914447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CI Pipeline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20AEC5-7089-CAC9-BA22-EFBC1D2EA39A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4322865" y="2004768"/>
            <a:ext cx="91" cy="23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2A86BF-AA35-FE48-1B40-8B7E83B1606C}"/>
              </a:ext>
            </a:extLst>
          </p:cNvPr>
          <p:cNvSpPr txBox="1"/>
          <p:nvPr/>
        </p:nvSpPr>
        <p:spPr>
          <a:xfrm>
            <a:off x="1714412" y="1975032"/>
            <a:ext cx="2608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C00000"/>
                </a:solidFill>
              </a:rPr>
              <a:t>Automatically triggers GitHub action for CI pipeline.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E28773-9533-EF83-018D-7994B3391909}"/>
              </a:ext>
            </a:extLst>
          </p:cNvPr>
          <p:cNvSpPr/>
          <p:nvPr/>
        </p:nvSpPr>
        <p:spPr>
          <a:xfrm>
            <a:off x="2784354" y="2894044"/>
            <a:ext cx="1322505" cy="941252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F3C23A-16FA-48CB-03C9-21763D363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756" y="2255719"/>
            <a:ext cx="1699476" cy="5639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CB94E58-DBD6-F6B6-1ABF-7663C5363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965" y="3364475"/>
            <a:ext cx="989279" cy="41549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01AF115-50B2-BCDB-7051-967AB50803E3}"/>
              </a:ext>
            </a:extLst>
          </p:cNvPr>
          <p:cNvSpPr txBox="1"/>
          <p:nvPr/>
        </p:nvSpPr>
        <p:spPr>
          <a:xfrm>
            <a:off x="2784353" y="2908904"/>
            <a:ext cx="1322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Validate code linting using flake8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9CD4AF49-F571-E745-5AB4-6AD229CD08B0}"/>
              </a:ext>
            </a:extLst>
          </p:cNvPr>
          <p:cNvSpPr/>
          <p:nvPr/>
        </p:nvSpPr>
        <p:spPr>
          <a:xfrm>
            <a:off x="4656760" y="2894044"/>
            <a:ext cx="1097493" cy="941251"/>
          </a:xfrm>
          <a:prstGeom prst="diamon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</a:t>
            </a:r>
          </a:p>
          <a:p>
            <a:pPr algn="ctr"/>
            <a:r>
              <a:rPr lang="en-US" sz="1050" dirty="0"/>
              <a:t>linting error 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EC4ED6-E85A-4B18-FF75-01B2013F28D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4106859" y="3364670"/>
            <a:ext cx="54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DFBCB7F-C49A-C985-766C-E4FBC1E51185}"/>
              </a:ext>
            </a:extLst>
          </p:cNvPr>
          <p:cNvSpPr/>
          <p:nvPr/>
        </p:nvSpPr>
        <p:spPr>
          <a:xfrm>
            <a:off x="6618691" y="2367612"/>
            <a:ext cx="1322505" cy="452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GitHub Issue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41193D3-FFCA-76BD-487A-ACAE361798C1}"/>
              </a:ext>
            </a:extLst>
          </p:cNvPr>
          <p:cNvCxnSpPr>
            <a:stCxn id="36" idx="3"/>
            <a:endCxn id="42" idx="2"/>
          </p:cNvCxnSpPr>
          <p:nvPr/>
        </p:nvCxnSpPr>
        <p:spPr>
          <a:xfrm flipV="1">
            <a:off x="5754253" y="2819704"/>
            <a:ext cx="1525691" cy="544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AE2264-B22E-656A-4616-C138CEE7756D}"/>
              </a:ext>
            </a:extLst>
          </p:cNvPr>
          <p:cNvSpPr txBox="1"/>
          <p:nvPr/>
        </p:nvSpPr>
        <p:spPr>
          <a:xfrm>
            <a:off x="6291362" y="2908304"/>
            <a:ext cx="98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Raise GitHub issue with linting error details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1DEDB5-7267-DC60-A5E2-3602FDF238F6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7279944" y="1775738"/>
            <a:ext cx="661253" cy="59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83941C-63F4-52E0-475B-19814898D4A6}"/>
              </a:ext>
            </a:extLst>
          </p:cNvPr>
          <p:cNvSpPr txBox="1"/>
          <p:nvPr/>
        </p:nvSpPr>
        <p:spPr>
          <a:xfrm>
            <a:off x="6455027" y="1938394"/>
            <a:ext cx="98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Reference issue in PR comments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8F14D5-325B-DAC3-C371-76C3413FF5BA}"/>
              </a:ext>
            </a:extLst>
          </p:cNvPr>
          <p:cNvSpPr/>
          <p:nvPr/>
        </p:nvSpPr>
        <p:spPr>
          <a:xfrm>
            <a:off x="4544253" y="4589431"/>
            <a:ext cx="1322505" cy="48954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Build 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A071F7-4B47-A218-5225-BE607641FB29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 flipH="1">
            <a:off x="5205506" y="3835295"/>
            <a:ext cx="1" cy="75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5593646-F7F2-605B-B95C-C741A74E81E3}"/>
              </a:ext>
            </a:extLst>
          </p:cNvPr>
          <p:cNvCxnSpPr>
            <a:endCxn id="17" idx="3"/>
          </p:cNvCxnSpPr>
          <p:nvPr/>
        </p:nvCxnSpPr>
        <p:spPr>
          <a:xfrm flipV="1">
            <a:off x="5205505" y="1359261"/>
            <a:ext cx="3396944" cy="3056630"/>
          </a:xfrm>
          <a:prstGeom prst="bentConnector3">
            <a:avLst>
              <a:gd name="adj1" fmla="val 1067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2BA8D8A-35C6-C39B-D55D-1F1C7C6BC563}"/>
              </a:ext>
            </a:extLst>
          </p:cNvPr>
          <p:cNvSpPr txBox="1"/>
          <p:nvPr/>
        </p:nvSpPr>
        <p:spPr>
          <a:xfrm>
            <a:off x="7833061" y="4072043"/>
            <a:ext cx="98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Notify of success in PR comments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427986-B66C-BE68-01A1-C6AA3B5AAEC7}"/>
              </a:ext>
            </a:extLst>
          </p:cNvPr>
          <p:cNvSpPr txBox="1"/>
          <p:nvPr/>
        </p:nvSpPr>
        <p:spPr>
          <a:xfrm>
            <a:off x="4890738" y="383056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F87AFD-5925-3620-C4EC-D3B3AE09BBB9}"/>
              </a:ext>
            </a:extLst>
          </p:cNvPr>
          <p:cNvSpPr txBox="1"/>
          <p:nvPr/>
        </p:nvSpPr>
        <p:spPr>
          <a:xfrm>
            <a:off x="5755532" y="3157023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9973D7-A4B7-021D-7EA9-0085527126DC}"/>
              </a:ext>
            </a:extLst>
          </p:cNvPr>
          <p:cNvSpPr/>
          <p:nvPr/>
        </p:nvSpPr>
        <p:spPr>
          <a:xfrm>
            <a:off x="2568350" y="5369480"/>
            <a:ext cx="2106387" cy="46553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Validate unit test cases</a:t>
            </a:r>
            <a:br>
              <a:rPr lang="en-US" sz="1100" dirty="0"/>
            </a:br>
            <a:r>
              <a:rPr lang="en-US" sz="800" dirty="0"/>
              <a:t>(like Hyperparameters in acceptable range)</a:t>
            </a:r>
          </a:p>
          <a:p>
            <a:pPr algn="ctr"/>
            <a:r>
              <a:rPr lang="en-US" sz="800" dirty="0"/>
              <a:t>(etc.)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BF4D7CE-564E-A55E-2010-4CBD8DD07709}"/>
              </a:ext>
            </a:extLst>
          </p:cNvPr>
          <p:cNvCxnSpPr>
            <a:stCxn id="60" idx="1"/>
            <a:endCxn id="73" idx="0"/>
          </p:cNvCxnSpPr>
          <p:nvPr/>
        </p:nvCxnSpPr>
        <p:spPr>
          <a:xfrm rot="10800000" flipV="1">
            <a:off x="3621545" y="4834202"/>
            <a:ext cx="922709" cy="53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Diamond 76">
            <a:extLst>
              <a:ext uri="{FF2B5EF4-FFF2-40B4-BE49-F238E27FC236}">
                <a16:creationId xmlns:a16="http://schemas.microsoft.com/office/drawing/2014/main" id="{172E221B-18A5-17CE-5BE7-DC684EB14184}"/>
              </a:ext>
            </a:extLst>
          </p:cNvPr>
          <p:cNvSpPr/>
          <p:nvPr/>
        </p:nvSpPr>
        <p:spPr>
          <a:xfrm>
            <a:off x="5169502" y="5374978"/>
            <a:ext cx="697256" cy="439213"/>
          </a:xfrm>
          <a:prstGeom prst="diamon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C1CCEB-1A51-3537-FEEE-56A2A32F74C7}"/>
              </a:ext>
            </a:extLst>
          </p:cNvPr>
          <p:cNvSpPr txBox="1"/>
          <p:nvPr/>
        </p:nvSpPr>
        <p:spPr>
          <a:xfrm>
            <a:off x="5210345" y="5494525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UT Errors?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C85D1C-AAEB-E430-24D5-7627DD2D6E5E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4674737" y="5602247"/>
            <a:ext cx="51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8627BA3-DE72-CE14-3C02-89B2B73BAC19}"/>
              </a:ext>
            </a:extLst>
          </p:cNvPr>
          <p:cNvCxnSpPr>
            <a:cxnSpLocks/>
            <a:stCxn id="77" idx="3"/>
            <a:endCxn id="42" idx="2"/>
          </p:cNvCxnSpPr>
          <p:nvPr/>
        </p:nvCxnSpPr>
        <p:spPr>
          <a:xfrm flipV="1">
            <a:off x="5866758" y="2819704"/>
            <a:ext cx="1413186" cy="2774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6BB88B-FB7C-C274-6853-FAC3C8673F5B}"/>
              </a:ext>
            </a:extLst>
          </p:cNvPr>
          <p:cNvSpPr txBox="1"/>
          <p:nvPr/>
        </p:nvSpPr>
        <p:spPr>
          <a:xfrm>
            <a:off x="6306475" y="5140582"/>
            <a:ext cx="98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Raise GitHub issue with unit testing error details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20132C-450A-0A4E-E463-36199E939837}"/>
              </a:ext>
            </a:extLst>
          </p:cNvPr>
          <p:cNvSpPr txBox="1"/>
          <p:nvPr/>
        </p:nvSpPr>
        <p:spPr>
          <a:xfrm>
            <a:off x="5841174" y="53916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CA46C790-531B-B83E-A8F5-BBE52D298F97}"/>
              </a:ext>
            </a:extLst>
          </p:cNvPr>
          <p:cNvCxnSpPr>
            <a:cxnSpLocks/>
            <a:stCxn id="77" idx="2"/>
            <a:endCxn id="17" idx="3"/>
          </p:cNvCxnSpPr>
          <p:nvPr/>
        </p:nvCxnSpPr>
        <p:spPr>
          <a:xfrm rot="5400000" flipH="1" flipV="1">
            <a:off x="4832824" y="2044566"/>
            <a:ext cx="4454930" cy="3084319"/>
          </a:xfrm>
          <a:prstGeom prst="bentConnector4">
            <a:avLst>
              <a:gd name="adj1" fmla="val -5131"/>
              <a:gd name="adj2" fmla="val 10741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901BF1F-A4A1-103A-CE02-289E116419F8}"/>
              </a:ext>
            </a:extLst>
          </p:cNvPr>
          <p:cNvSpPr txBox="1"/>
          <p:nvPr/>
        </p:nvSpPr>
        <p:spPr>
          <a:xfrm>
            <a:off x="7837613" y="5691309"/>
            <a:ext cx="98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Notify of success in PR comments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76FB4BD-CA30-1E6E-517D-6015484E719A}"/>
              </a:ext>
            </a:extLst>
          </p:cNvPr>
          <p:cNvSpPr txBox="1"/>
          <p:nvPr/>
        </p:nvSpPr>
        <p:spPr>
          <a:xfrm>
            <a:off x="5518196" y="585679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D4684-2EC5-19EF-A207-063EE333DDFB}"/>
              </a:ext>
            </a:extLst>
          </p:cNvPr>
          <p:cNvSpPr/>
          <p:nvPr/>
        </p:nvSpPr>
        <p:spPr>
          <a:xfrm>
            <a:off x="5959350" y="6180306"/>
            <a:ext cx="689612" cy="27159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686CD52-7639-C151-7CC8-E9F5EC9730AE}"/>
              </a:ext>
            </a:extLst>
          </p:cNvPr>
          <p:cNvCxnSpPr>
            <a:stCxn id="77" idx="2"/>
            <a:endCxn id="92" idx="1"/>
          </p:cNvCxnSpPr>
          <p:nvPr/>
        </p:nvCxnSpPr>
        <p:spPr>
          <a:xfrm rot="16200000" flipH="1">
            <a:off x="5487784" y="5844537"/>
            <a:ext cx="501912" cy="44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3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M1 HLD: </a:t>
            </a:r>
            <a:r>
              <a:rPr lang="en-US" sz="2000" b="1"/>
              <a:t>CD Pipeline</a:t>
            </a:r>
            <a:endParaRPr sz="2000" b="1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040A00A-B575-4A3D-79E5-B1E0BF72B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861" y="1057964"/>
            <a:ext cx="563264" cy="563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5DB11B-0BFB-CE75-CF6A-EAD46EA65527}"/>
              </a:ext>
            </a:extLst>
          </p:cNvPr>
          <p:cNvSpPr txBox="1"/>
          <p:nvPr/>
        </p:nvSpPr>
        <p:spPr>
          <a:xfrm>
            <a:off x="457200" y="1615771"/>
            <a:ext cx="9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GitHub </a:t>
            </a:r>
          </a:p>
          <a:p>
            <a:pPr algn="ctr"/>
            <a:r>
              <a:rPr lang="en-US" sz="900" b="1" i="1" dirty="0"/>
              <a:t>Main</a:t>
            </a:r>
            <a:r>
              <a:rPr lang="en-US" sz="900" i="1" dirty="0"/>
              <a:t> Branch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7C418-2026-E9B1-AA83-B8D6997D7B09}"/>
              </a:ext>
            </a:extLst>
          </p:cNvPr>
          <p:cNvSpPr/>
          <p:nvPr/>
        </p:nvSpPr>
        <p:spPr>
          <a:xfrm>
            <a:off x="2508905" y="1057964"/>
            <a:ext cx="3962400" cy="5254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6DD10-EA10-C25F-114D-8D5334D68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905" y="1071841"/>
            <a:ext cx="1699476" cy="563985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6860978-FC91-9EB7-2E9C-B0983FAE4833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860182" y="2036414"/>
            <a:ext cx="1700034" cy="1597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CCD52D-7CCC-84FC-B463-189593801C58}"/>
              </a:ext>
            </a:extLst>
          </p:cNvPr>
          <p:cNvSpPr txBox="1"/>
          <p:nvPr/>
        </p:nvSpPr>
        <p:spPr>
          <a:xfrm>
            <a:off x="4145299" y="6312310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CD Pipeline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77FAC-AA87-8EAB-3EBB-D0BED1A945C8}"/>
              </a:ext>
            </a:extLst>
          </p:cNvPr>
          <p:cNvSpPr txBox="1"/>
          <p:nvPr/>
        </p:nvSpPr>
        <p:spPr>
          <a:xfrm>
            <a:off x="911492" y="3175084"/>
            <a:ext cx="10879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C00000"/>
                </a:solidFill>
              </a:rPr>
              <a:t>Manually triggers GitHub action for CD pipeline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EFEDC-7BE6-42AE-1925-73F7009D2863}"/>
              </a:ext>
            </a:extLst>
          </p:cNvPr>
          <p:cNvSpPr/>
          <p:nvPr/>
        </p:nvSpPr>
        <p:spPr>
          <a:xfrm>
            <a:off x="4145299" y="1615445"/>
            <a:ext cx="689612" cy="27159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47B721CF-EAFC-FBE1-832B-33E25F66DF12}"/>
              </a:ext>
            </a:extLst>
          </p:cNvPr>
          <p:cNvSpPr/>
          <p:nvPr/>
        </p:nvSpPr>
        <p:spPr>
          <a:xfrm>
            <a:off x="3941358" y="2179430"/>
            <a:ext cx="1097493" cy="941251"/>
          </a:xfrm>
          <a:prstGeom prst="diamon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Is running from main</a:t>
            </a:r>
          </a:p>
          <a:p>
            <a:pPr algn="ctr"/>
            <a:r>
              <a:rPr lang="en-US" sz="800" dirty="0"/>
              <a:t>branch</a:t>
            </a:r>
          </a:p>
          <a:p>
            <a:pPr algn="ctr"/>
            <a:r>
              <a:rPr lang="en-US" sz="800" dirty="0"/>
              <a:t>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3521F8-0650-2513-753F-6D6799EB0906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4490105" y="1887039"/>
            <a:ext cx="0" cy="2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F09B6AE-1BA8-9794-3ADE-8B4A478DCA5F}"/>
              </a:ext>
            </a:extLst>
          </p:cNvPr>
          <p:cNvSpPr/>
          <p:nvPr/>
        </p:nvSpPr>
        <p:spPr>
          <a:xfrm>
            <a:off x="3824686" y="3530472"/>
            <a:ext cx="1322505" cy="48954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Build 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56DE8A-C2A2-F5E5-E7D0-D2D5EB48AF3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485939" y="3120681"/>
            <a:ext cx="0" cy="40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72C971A-D63D-A796-17F3-4CC2E8757963}"/>
              </a:ext>
            </a:extLst>
          </p:cNvPr>
          <p:cNvSpPr txBox="1"/>
          <p:nvPr/>
        </p:nvSpPr>
        <p:spPr>
          <a:xfrm>
            <a:off x="4526877" y="3197628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A67AE0-6240-CB7E-0EC7-0FEBA9829BB7}"/>
              </a:ext>
            </a:extLst>
          </p:cNvPr>
          <p:cNvSpPr/>
          <p:nvPr/>
        </p:nvSpPr>
        <p:spPr>
          <a:xfrm>
            <a:off x="3824686" y="4471722"/>
            <a:ext cx="1322505" cy="953395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023913-04B0-3107-008B-D5F613734686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4485939" y="4020016"/>
            <a:ext cx="0" cy="45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DF892-07BF-8BE7-C056-E4C218028A5A}"/>
              </a:ext>
            </a:extLst>
          </p:cNvPr>
          <p:cNvSpPr/>
          <p:nvPr/>
        </p:nvSpPr>
        <p:spPr>
          <a:xfrm>
            <a:off x="4141132" y="5903168"/>
            <a:ext cx="689612" cy="27159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0989E7B0-0740-5A05-485E-843918CEF827}"/>
              </a:ext>
            </a:extLst>
          </p:cNvPr>
          <p:cNvCxnSpPr>
            <a:stCxn id="29" idx="1"/>
            <a:endCxn id="55" idx="1"/>
          </p:cNvCxnSpPr>
          <p:nvPr/>
        </p:nvCxnSpPr>
        <p:spPr>
          <a:xfrm rot="10800000" flipH="1" flipV="1">
            <a:off x="3941358" y="2650055"/>
            <a:ext cx="199774" cy="3388909"/>
          </a:xfrm>
          <a:prstGeom prst="bentConnector3">
            <a:avLst>
              <a:gd name="adj1" fmla="val -4683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D28E76-6BBA-741D-D52F-C5A227C202B3}"/>
              </a:ext>
            </a:extLst>
          </p:cNvPr>
          <p:cNvSpPr txBox="1"/>
          <p:nvPr/>
        </p:nvSpPr>
        <p:spPr>
          <a:xfrm>
            <a:off x="3557889" y="2423098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5CD3DD-F016-66C3-8F7C-9EA169CEEFD8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flipH="1">
            <a:off x="4485938" y="5425117"/>
            <a:ext cx="1" cy="47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9975398E-74D7-9101-822D-B3E43114E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663" y="4864279"/>
            <a:ext cx="990550" cy="49463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9BD7BF0-FD8F-A7FB-9B78-09606FFD847A}"/>
              </a:ext>
            </a:extLst>
          </p:cNvPr>
          <p:cNvSpPr txBox="1"/>
          <p:nvPr/>
        </p:nvSpPr>
        <p:spPr>
          <a:xfrm>
            <a:off x="3790779" y="4532921"/>
            <a:ext cx="1390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 Docker Image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AE88448-CAA5-33E1-A20F-DC292CD6E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854" y="4718184"/>
            <a:ext cx="1852462" cy="4604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AB47F7-767E-6068-A830-7C6F71D6A766}"/>
              </a:ext>
            </a:extLst>
          </p:cNvPr>
          <p:cNvCxnSpPr>
            <a:cxnSpLocks/>
            <a:stCxn id="47" idx="3"/>
            <a:endCxn id="80" idx="1"/>
          </p:cNvCxnSpPr>
          <p:nvPr/>
        </p:nvCxnSpPr>
        <p:spPr>
          <a:xfrm flipV="1">
            <a:off x="5147191" y="4948419"/>
            <a:ext cx="1713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6A6115A-926A-11BE-23B3-9ADE0771C23C}"/>
              </a:ext>
            </a:extLst>
          </p:cNvPr>
          <p:cNvSpPr txBox="1"/>
          <p:nvPr/>
        </p:nvSpPr>
        <p:spPr>
          <a:xfrm>
            <a:off x="5167520" y="4542348"/>
            <a:ext cx="12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C00000"/>
                </a:solidFill>
              </a:rPr>
              <a:t>Deploy / Push local image to Docker Hub</a:t>
            </a:r>
          </a:p>
        </p:txBody>
      </p:sp>
    </p:spTree>
    <p:extLst>
      <p:ext uri="{BB962C8B-B14F-4D97-AF65-F5344CB8AC3E}">
        <p14:creationId xmlns:p14="http://schemas.microsoft.com/office/powerpoint/2010/main" val="68828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AFACBA2B-E1C7-D886-E474-7C11ADAD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26459"/>
            <a:ext cx="578223" cy="5782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M2 HLD</a:t>
            </a:r>
            <a:endParaRPr sz="2000" b="1" dirty="0"/>
          </a:p>
        </p:txBody>
      </p:sp>
      <p:pic>
        <p:nvPicPr>
          <p:cNvPr id="7" name="Picture 6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ED673E60-C99D-4B30-553F-D92FC856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577" y="1026458"/>
            <a:ext cx="578223" cy="578223"/>
          </a:xfrm>
          <a:prstGeom prst="rect">
            <a:avLst/>
          </a:prstGeom>
        </p:spPr>
      </p:pic>
      <p:pic>
        <p:nvPicPr>
          <p:cNvPr id="8" name="Picture 7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84481D42-B01E-9258-3CB0-D2030267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88" y="1013009"/>
            <a:ext cx="578223" cy="578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CABDE9-DE44-BFE4-ABF6-E7147EBCECD4}"/>
              </a:ext>
            </a:extLst>
          </p:cNvPr>
          <p:cNvSpPr txBox="1"/>
          <p:nvPr/>
        </p:nvSpPr>
        <p:spPr>
          <a:xfrm>
            <a:off x="225976" y="16046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Wine Dataset</a:t>
            </a:r>
          </a:p>
          <a:p>
            <a:pPr algn="ctr"/>
            <a:r>
              <a:rPr lang="en-US" sz="1000" i="1" dirty="0"/>
              <a:t>(version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1658C-FB9B-54A0-DECE-BECE36B30D2B}"/>
              </a:ext>
            </a:extLst>
          </p:cNvPr>
          <p:cNvSpPr txBox="1"/>
          <p:nvPr/>
        </p:nvSpPr>
        <p:spPr>
          <a:xfrm>
            <a:off x="4112577" y="1613642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Wine Dataset </a:t>
            </a:r>
          </a:p>
          <a:p>
            <a:pPr algn="ctr"/>
            <a:r>
              <a:rPr lang="en-US" sz="1000" i="1" dirty="0"/>
              <a:t>(version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801BE-44EE-5F5D-8E51-601208C8ED9B}"/>
              </a:ext>
            </a:extLst>
          </p:cNvPr>
          <p:cNvSpPr txBox="1"/>
          <p:nvPr/>
        </p:nvSpPr>
        <p:spPr>
          <a:xfrm>
            <a:off x="7877354" y="1604680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Wine Dataset </a:t>
            </a:r>
          </a:p>
          <a:p>
            <a:r>
              <a:rPr lang="en-US" sz="1000" i="1" dirty="0"/>
              <a:t>(version 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91308-F59E-24F2-A4ED-24AC62143FCC}"/>
              </a:ext>
            </a:extLst>
          </p:cNvPr>
          <p:cNvSpPr/>
          <p:nvPr/>
        </p:nvSpPr>
        <p:spPr>
          <a:xfrm>
            <a:off x="2205316" y="2447360"/>
            <a:ext cx="4733365" cy="1196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logo with wings and letters&#10;&#10;Description automatically generated">
            <a:extLst>
              <a:ext uri="{FF2B5EF4-FFF2-40B4-BE49-F238E27FC236}">
                <a16:creationId xmlns:a16="http://schemas.microsoft.com/office/drawing/2014/main" id="{C1DE2D88-3D79-DCA3-EFDF-5191B2F4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6" y="2447360"/>
            <a:ext cx="2396860" cy="1196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6FD34B-5036-2F4F-D9A6-2AAFBC43762B}"/>
              </a:ext>
            </a:extLst>
          </p:cNvPr>
          <p:cNvSpPr txBox="1"/>
          <p:nvPr/>
        </p:nvSpPr>
        <p:spPr>
          <a:xfrm>
            <a:off x="4511084" y="2918796"/>
            <a:ext cx="23086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Tracks the change in dataset overtime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01984D2-081B-C2D0-52BC-B6B6C6D1EB7B}"/>
              </a:ext>
            </a:extLst>
          </p:cNvPr>
          <p:cNvCxnSpPr>
            <a:stCxn id="9" idx="2"/>
            <a:endCxn id="14" idx="1"/>
          </p:cNvCxnSpPr>
          <p:nvPr/>
        </p:nvCxnSpPr>
        <p:spPr>
          <a:xfrm rot="16200000" flipH="1">
            <a:off x="917662" y="1758099"/>
            <a:ext cx="1040963" cy="153434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3A29CE-FC18-E1C3-DF28-5162C05E37CD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rot="5400000">
            <a:off x="7117246" y="1826225"/>
            <a:ext cx="1040964" cy="139809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C102C85-98F7-EC3E-5B75-F282CC10C494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355194" y="2230555"/>
            <a:ext cx="433608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26B54E-6DB5-7B77-E210-90A10E4EDF86}"/>
              </a:ext>
            </a:extLst>
          </p:cNvPr>
          <p:cNvSpPr/>
          <p:nvPr/>
        </p:nvSpPr>
        <p:spPr>
          <a:xfrm>
            <a:off x="457200" y="4216033"/>
            <a:ext cx="7033102" cy="19337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blue and black logo&#10;&#10;Description automatically generated">
            <a:extLst>
              <a:ext uri="{FF2B5EF4-FFF2-40B4-BE49-F238E27FC236}">
                <a16:creationId xmlns:a16="http://schemas.microsoft.com/office/drawing/2014/main" id="{64C6C9F3-1F6D-C5B3-18AF-034077AE4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16033"/>
            <a:ext cx="1035579" cy="40011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60FCB48-D813-D76E-3BEC-32B579FE5B49}"/>
              </a:ext>
            </a:extLst>
          </p:cNvPr>
          <p:cNvSpPr/>
          <p:nvPr/>
        </p:nvSpPr>
        <p:spPr>
          <a:xfrm>
            <a:off x="582706" y="4758008"/>
            <a:ext cx="6768353" cy="1086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06FF99-C9FE-4318-AD37-19DB21F05B33}"/>
              </a:ext>
            </a:extLst>
          </p:cNvPr>
          <p:cNvSpPr txBox="1"/>
          <p:nvPr/>
        </p:nvSpPr>
        <p:spPr>
          <a:xfrm>
            <a:off x="580754" y="4758007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/>
              <a:t>Flow Num: 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722EAD-D2E2-5F55-9CCE-C7EE7436B747}"/>
              </a:ext>
            </a:extLst>
          </p:cNvPr>
          <p:cNvSpPr/>
          <p:nvPr/>
        </p:nvSpPr>
        <p:spPr>
          <a:xfrm>
            <a:off x="1035423" y="4979533"/>
            <a:ext cx="618275" cy="757393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Load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34414-CDD7-5994-2FA8-2B3DFDF9621D}"/>
              </a:ext>
            </a:extLst>
          </p:cNvPr>
          <p:cNvSpPr/>
          <p:nvPr/>
        </p:nvSpPr>
        <p:spPr>
          <a:xfrm>
            <a:off x="2205317" y="4979533"/>
            <a:ext cx="1272990" cy="757393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Load specific  Hyperparameters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3CFB8B-4311-E30E-76B2-4130E2DC94C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653698" y="5358230"/>
            <a:ext cx="551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B7950-4F1F-2C69-7EAB-2DEEA4EA8527}"/>
              </a:ext>
            </a:extLst>
          </p:cNvPr>
          <p:cNvSpPr/>
          <p:nvPr/>
        </p:nvSpPr>
        <p:spPr>
          <a:xfrm>
            <a:off x="4029926" y="4979533"/>
            <a:ext cx="1272990" cy="761992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Train Model </a:t>
            </a:r>
            <a:r>
              <a:rPr lang="en-US" sz="900" i="1" dirty="0"/>
              <a:t>(Decision Tree)</a:t>
            </a:r>
          </a:p>
          <a:p>
            <a:pPr algn="ctr"/>
            <a:r>
              <a:rPr lang="en-US" sz="900" i="1" dirty="0"/>
              <a:t>(SVM)</a:t>
            </a:r>
          </a:p>
          <a:p>
            <a:pPr algn="ctr"/>
            <a:r>
              <a:rPr lang="en-US" sz="900" i="1" dirty="0"/>
              <a:t>(Logistic Regression)</a:t>
            </a:r>
            <a:endParaRPr lang="en-US" sz="10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514852-50E5-BEB0-BDE3-DE2DA56AD3C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478307" y="5358230"/>
            <a:ext cx="551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3CA01F-1C12-AC45-1D5C-C450C5F6D6CC}"/>
              </a:ext>
            </a:extLst>
          </p:cNvPr>
          <p:cNvSpPr/>
          <p:nvPr/>
        </p:nvSpPr>
        <p:spPr>
          <a:xfrm>
            <a:off x="5764043" y="4979533"/>
            <a:ext cx="1272990" cy="761992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Evaluate Model </a:t>
            </a:r>
            <a:r>
              <a:rPr lang="en-US" sz="1000" i="1" dirty="0"/>
              <a:t>(Precision, Recall, F1)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0DF0FB-E47F-E062-A19D-C2ACEC568E8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5302916" y="5360529"/>
            <a:ext cx="46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AAFB2EA-5A53-23E8-9E7D-BF42313541FB}"/>
              </a:ext>
            </a:extLst>
          </p:cNvPr>
          <p:cNvSpPr/>
          <p:nvPr/>
        </p:nvSpPr>
        <p:spPr>
          <a:xfrm>
            <a:off x="7679144" y="4758007"/>
            <a:ext cx="1117051" cy="13917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40F4A1C-49C6-DF60-8415-A1BE7770B4B1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3973751" y="3644149"/>
            <a:ext cx="598246" cy="5718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A brain with a white circle and a blue circle with green dots&#10;&#10;Description automatically generated">
            <a:extLst>
              <a:ext uri="{FF2B5EF4-FFF2-40B4-BE49-F238E27FC236}">
                <a16:creationId xmlns:a16="http://schemas.microsoft.com/office/drawing/2014/main" id="{D1572F8F-5214-8469-20B5-95CCB90A6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827" y="5098387"/>
            <a:ext cx="519684" cy="51968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2E1985-BC55-DB9B-A93B-2F1C91DF46CA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 flipV="1">
            <a:off x="7037033" y="5358229"/>
            <a:ext cx="940794" cy="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F793BE0-EDDA-10C5-C76D-8AC99A57F0E4}"/>
              </a:ext>
            </a:extLst>
          </p:cNvPr>
          <p:cNvSpPr txBox="1"/>
          <p:nvPr/>
        </p:nvSpPr>
        <p:spPr>
          <a:xfrm>
            <a:off x="7812186" y="5613881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Trained Model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23BF30D-760C-E4ED-5F21-276C3FAB6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531" y="4755877"/>
            <a:ext cx="1080663" cy="31302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DDD345C-E33C-A86E-0A83-5A4C9309ED3A}"/>
              </a:ext>
            </a:extLst>
          </p:cNvPr>
          <p:cNvSpPr txBox="1"/>
          <p:nvPr/>
        </p:nvSpPr>
        <p:spPr>
          <a:xfrm>
            <a:off x="457200" y="4291540"/>
            <a:ext cx="70331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Runs multiple experiments with different models and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67412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AFACBA2B-E1C7-D886-E474-7C11ADAD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18" y="1012546"/>
            <a:ext cx="578223" cy="5782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M3 HLD</a:t>
            </a:r>
            <a:endParaRPr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ABDE9-DE44-BFE4-ABF6-E7147EBCECD4}"/>
              </a:ext>
            </a:extLst>
          </p:cNvPr>
          <p:cNvSpPr txBox="1"/>
          <p:nvPr/>
        </p:nvSpPr>
        <p:spPr>
          <a:xfrm>
            <a:off x="457200" y="159076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California Housing Dataset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D7B1A-72AA-C239-33F0-273368EC23A5}"/>
              </a:ext>
            </a:extLst>
          </p:cNvPr>
          <p:cNvSpPr/>
          <p:nvPr/>
        </p:nvSpPr>
        <p:spPr>
          <a:xfrm>
            <a:off x="2522575" y="1954950"/>
            <a:ext cx="4983947" cy="3274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794ED-490D-420F-D9E9-87EC3AF46881}"/>
              </a:ext>
            </a:extLst>
          </p:cNvPr>
          <p:cNvSpPr/>
          <p:nvPr/>
        </p:nvSpPr>
        <p:spPr>
          <a:xfrm>
            <a:off x="3506547" y="975011"/>
            <a:ext cx="1149790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Test Split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742F1B-E805-F7F1-84E0-FFB91CE8711D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1531141" y="1301657"/>
            <a:ext cx="1975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2220E-C99A-B13A-D182-1C06F2710A04}"/>
              </a:ext>
            </a:extLst>
          </p:cNvPr>
          <p:cNvSpPr/>
          <p:nvPr/>
        </p:nvSpPr>
        <p:spPr>
          <a:xfrm>
            <a:off x="2884712" y="3429000"/>
            <a:ext cx="2393458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 Forest Model</a:t>
            </a:r>
          </a:p>
          <a:p>
            <a:pPr algn="ctr"/>
            <a:r>
              <a:rPr lang="en-US" sz="1200" dirty="0"/>
              <a:t>Objective 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2B00F-619A-8102-465B-5434BA8FEDF1}"/>
              </a:ext>
            </a:extLst>
          </p:cNvPr>
          <p:cNvSpPr/>
          <p:nvPr/>
        </p:nvSpPr>
        <p:spPr>
          <a:xfrm>
            <a:off x="2884712" y="2259095"/>
            <a:ext cx="2393458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 Forest Model</a:t>
            </a:r>
          </a:p>
          <a:p>
            <a:pPr algn="ctr"/>
            <a:r>
              <a:rPr lang="en-US" sz="1200" dirty="0"/>
              <a:t>Initial Set of</a:t>
            </a:r>
          </a:p>
          <a:p>
            <a:pPr algn="ctr"/>
            <a:r>
              <a:rPr lang="en-US" sz="1200" dirty="0"/>
              <a:t>Hyperparameters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689973-2B18-9CF3-98E8-D3FE57FD47B6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4081441" y="1628303"/>
            <a:ext cx="1" cy="6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8D6DBD-69C5-1951-EA89-0DB9DDE5242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81441" y="2912386"/>
            <a:ext cx="0" cy="5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59C5F840-EB87-468D-B6DB-196A271E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2" y="4598905"/>
            <a:ext cx="2393458" cy="50262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E4DCB8-6514-E41F-A530-69CBEA21B7F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081441" y="4082291"/>
            <a:ext cx="0" cy="5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526A625-2B0B-3DD3-E853-428E20A49298}"/>
              </a:ext>
            </a:extLst>
          </p:cNvPr>
          <p:cNvCxnSpPr>
            <a:stCxn id="40" idx="3"/>
            <a:endCxn id="19" idx="3"/>
          </p:cNvCxnSpPr>
          <p:nvPr/>
        </p:nvCxnSpPr>
        <p:spPr>
          <a:xfrm flipV="1">
            <a:off x="5278170" y="3755646"/>
            <a:ext cx="12700" cy="1094573"/>
          </a:xfrm>
          <a:prstGeom prst="bentConnector3">
            <a:avLst>
              <a:gd name="adj1" fmla="val 500792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BFD777-3339-FAA0-05DD-D05DB1140B73}"/>
              </a:ext>
            </a:extLst>
          </p:cNvPr>
          <p:cNvSpPr txBox="1"/>
          <p:nvPr/>
        </p:nvSpPr>
        <p:spPr>
          <a:xfrm>
            <a:off x="5948871" y="3955877"/>
            <a:ext cx="15576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finds the best hyperparameters through cross-validation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B08615-BD06-3213-542F-0D9C023DEBC1}"/>
              </a:ext>
            </a:extLst>
          </p:cNvPr>
          <p:cNvSpPr/>
          <p:nvPr/>
        </p:nvSpPr>
        <p:spPr>
          <a:xfrm>
            <a:off x="2326741" y="5561339"/>
            <a:ext cx="3847722" cy="93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A blue whale with a boat in the water&#10;&#10;Description automatically generated">
            <a:extLst>
              <a:ext uri="{FF2B5EF4-FFF2-40B4-BE49-F238E27FC236}">
                <a16:creationId xmlns:a16="http://schemas.microsoft.com/office/drawing/2014/main" id="{8C4CA0D6-9502-81EB-8B63-CAE155017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70" y="5576362"/>
            <a:ext cx="646128" cy="5427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5E9D906-BB6B-084C-EE0A-8AEC99D06EC7}"/>
              </a:ext>
            </a:extLst>
          </p:cNvPr>
          <p:cNvSpPr/>
          <p:nvPr/>
        </p:nvSpPr>
        <p:spPr>
          <a:xfrm>
            <a:off x="3506547" y="5772138"/>
            <a:ext cx="1149790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Best Model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2D2DA1-FE00-D7B2-D1E7-E250F29C4104}"/>
              </a:ext>
            </a:extLst>
          </p:cNvPr>
          <p:cNvCxnSpPr>
            <a:cxnSpLocks/>
            <a:stCxn id="40" idx="2"/>
            <a:endCxn id="58" idx="0"/>
          </p:cNvCxnSpPr>
          <p:nvPr/>
        </p:nvCxnSpPr>
        <p:spPr>
          <a:xfrm>
            <a:off x="4081441" y="5101532"/>
            <a:ext cx="1" cy="6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062DD5-E205-8887-5872-EFCD2B68F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178" y="5793725"/>
            <a:ext cx="867693" cy="65077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F2DB960-123D-2ADD-1799-D1558B728A5A}"/>
              </a:ext>
            </a:extLst>
          </p:cNvPr>
          <p:cNvSpPr txBox="1"/>
          <p:nvPr/>
        </p:nvSpPr>
        <p:spPr>
          <a:xfrm>
            <a:off x="4815132" y="58666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+</a:t>
            </a:r>
          </a:p>
        </p:txBody>
      </p:sp>
      <p:pic>
        <p:nvPicPr>
          <p:cNvPr id="69" name="Picture 68" descr="A cartoon of a person giving a thumbs up&#10;&#10;Description automatically generated">
            <a:extLst>
              <a:ext uri="{FF2B5EF4-FFF2-40B4-BE49-F238E27FC236}">
                <a16:creationId xmlns:a16="http://schemas.microsoft.com/office/drawing/2014/main" id="{B071D8F2-7FE6-40CA-C0CB-16952D11D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163" y="5713545"/>
            <a:ext cx="629968" cy="629968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3DF593-124C-1BE5-0503-BB98DACA4F14}"/>
              </a:ext>
            </a:extLst>
          </p:cNvPr>
          <p:cNvCxnSpPr>
            <a:cxnSpLocks/>
            <a:stCxn id="53" idx="3"/>
            <a:endCxn id="69" idx="1"/>
          </p:cNvCxnSpPr>
          <p:nvPr/>
        </p:nvCxnSpPr>
        <p:spPr>
          <a:xfrm>
            <a:off x="6174463" y="6028529"/>
            <a:ext cx="175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353867-6CEE-DE2A-1DDD-D397F3A72A9C}"/>
              </a:ext>
            </a:extLst>
          </p:cNvPr>
          <p:cNvSpPr txBox="1"/>
          <p:nvPr/>
        </p:nvSpPr>
        <p:spPr>
          <a:xfrm>
            <a:off x="6373712" y="5735885"/>
            <a:ext cx="1292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Predict house price</a:t>
            </a:r>
          </a:p>
        </p:txBody>
      </p:sp>
    </p:spTree>
    <p:extLst>
      <p:ext uri="{BB962C8B-B14F-4D97-AF65-F5344CB8AC3E}">
        <p14:creationId xmlns:p14="http://schemas.microsoft.com/office/powerpoint/2010/main" val="44331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261</Words>
  <Application>Microsoft Office PowerPoint</Application>
  <PresentationFormat>On-screen Show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MLOps Assignment 1: Task M1 HLD: CI Pipeline</vt:lpstr>
      <vt:lpstr>MLOps Assignment 1: Task M1 HLD: CD Pipeline</vt:lpstr>
      <vt:lpstr>MLOps Assignment 1: Task M2 HLD</vt:lpstr>
      <vt:lpstr>MLOps Assignment 1: Task M3 HLD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Himanshu Amodwala</cp:lastModifiedBy>
  <cp:revision>14</cp:revision>
  <dcterms:created xsi:type="dcterms:W3CDTF">2013-01-27T09:14:16Z</dcterms:created>
  <dcterms:modified xsi:type="dcterms:W3CDTF">2024-08-04T09:45:32Z</dcterms:modified>
  <cp:category/>
</cp:coreProperties>
</file>