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4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452A77-5C23-42D2-BCC8-DD608E2E51C5}" type="doc">
      <dgm:prSet loTypeId="urn:microsoft.com/office/officeart/2005/8/layout/process1" loCatId="process" qsTypeId="urn:microsoft.com/office/officeart/2005/8/quickstyle/simple1" qsCatId="simple" csTypeId="urn:microsoft.com/office/officeart/2005/8/colors/accent1_2" csCatId="accent1" phldr="1"/>
      <dgm:spPr/>
    </dgm:pt>
    <dgm:pt modelId="{1B6C84D5-1A5B-4BD6-9C1B-6C11F5D1FAF9}">
      <dgm:prSet phldrT="[Text]"/>
      <dgm:spPr/>
      <dgm:t>
        <a:bodyPr/>
        <a:lstStyle/>
        <a:p>
          <a:r>
            <a:rPr lang="en-US" dirty="0" smtClean="0"/>
            <a:t>1-Imputation</a:t>
          </a:r>
          <a:endParaRPr lang="en-US" dirty="0"/>
        </a:p>
      </dgm:t>
    </dgm:pt>
    <dgm:pt modelId="{870E9CD6-0D59-41F4-B4BD-436783C16908}" type="parTrans" cxnId="{22BA9479-7DDA-436A-8909-5D7A8B424F94}">
      <dgm:prSet/>
      <dgm:spPr/>
      <dgm:t>
        <a:bodyPr/>
        <a:lstStyle/>
        <a:p>
          <a:endParaRPr lang="en-US"/>
        </a:p>
      </dgm:t>
    </dgm:pt>
    <dgm:pt modelId="{E7FF4A07-0B75-4A24-A337-35B9CB769BE3}" type="sibTrans" cxnId="{22BA9479-7DDA-436A-8909-5D7A8B424F94}">
      <dgm:prSet/>
      <dgm:spPr/>
      <dgm:t>
        <a:bodyPr/>
        <a:lstStyle/>
        <a:p>
          <a:endParaRPr lang="en-US"/>
        </a:p>
      </dgm:t>
    </dgm:pt>
    <dgm:pt modelId="{E7AC0D1F-4C56-407D-8E95-3BF3BFC7A867}">
      <dgm:prSet phldrT="[Text]"/>
      <dgm:spPr/>
      <dgm:t>
        <a:bodyPr/>
        <a:lstStyle/>
        <a:p>
          <a:r>
            <a:rPr lang="en-US" dirty="0" smtClean="0"/>
            <a:t>2-one hot encoding</a:t>
          </a:r>
          <a:endParaRPr lang="en-US" dirty="0"/>
        </a:p>
      </dgm:t>
    </dgm:pt>
    <dgm:pt modelId="{CCFC046A-C964-4F22-B8D6-0A2B42A57E8A}" type="parTrans" cxnId="{AB5C5372-518B-4846-B66E-5E92D2B592D2}">
      <dgm:prSet/>
      <dgm:spPr/>
      <dgm:t>
        <a:bodyPr/>
        <a:lstStyle/>
        <a:p>
          <a:endParaRPr lang="en-US"/>
        </a:p>
      </dgm:t>
    </dgm:pt>
    <dgm:pt modelId="{A81FF9F2-2805-4DB3-BABD-4F846CE67227}" type="sibTrans" cxnId="{AB5C5372-518B-4846-B66E-5E92D2B592D2}">
      <dgm:prSet/>
      <dgm:spPr/>
      <dgm:t>
        <a:bodyPr/>
        <a:lstStyle/>
        <a:p>
          <a:endParaRPr lang="en-US"/>
        </a:p>
      </dgm:t>
    </dgm:pt>
    <dgm:pt modelId="{BD055530-DF45-49CD-89C7-6BC3020C6299}">
      <dgm:prSet phldrT="[Text]"/>
      <dgm:spPr/>
      <dgm:t>
        <a:bodyPr/>
        <a:lstStyle/>
        <a:p>
          <a:r>
            <a:rPr lang="en-US" dirty="0" smtClean="0"/>
            <a:t>3-Min-Max Scala</a:t>
          </a:r>
          <a:endParaRPr lang="en-US" dirty="0"/>
        </a:p>
      </dgm:t>
    </dgm:pt>
    <dgm:pt modelId="{2655D4C1-02B2-40EE-987C-45AF3A6F79B9}" type="parTrans" cxnId="{69A43156-6314-4E17-B4BF-752DCAF1D98E}">
      <dgm:prSet/>
      <dgm:spPr/>
      <dgm:t>
        <a:bodyPr/>
        <a:lstStyle/>
        <a:p>
          <a:endParaRPr lang="en-US"/>
        </a:p>
      </dgm:t>
    </dgm:pt>
    <dgm:pt modelId="{CA525C95-118F-4F35-9C3E-F688E27CE2CF}" type="sibTrans" cxnId="{69A43156-6314-4E17-B4BF-752DCAF1D98E}">
      <dgm:prSet/>
      <dgm:spPr/>
      <dgm:t>
        <a:bodyPr/>
        <a:lstStyle/>
        <a:p>
          <a:endParaRPr lang="en-US"/>
        </a:p>
      </dgm:t>
    </dgm:pt>
    <dgm:pt modelId="{6F3B7C7F-D0CF-440A-80A0-0C86EF394109}">
      <dgm:prSet phldrT="[Text]"/>
      <dgm:spPr/>
      <dgm:t>
        <a:bodyPr/>
        <a:lstStyle/>
        <a:p>
          <a:r>
            <a:rPr lang="en-US" dirty="0" smtClean="0"/>
            <a:t>4-Feature selection</a:t>
          </a:r>
          <a:endParaRPr lang="en-US" dirty="0"/>
        </a:p>
      </dgm:t>
    </dgm:pt>
    <dgm:pt modelId="{3E8EA8B1-8208-4D7B-8CE0-526DB253EFA6}" type="parTrans" cxnId="{45F180E7-A637-450E-882E-64D4D9313DBF}">
      <dgm:prSet/>
      <dgm:spPr/>
      <dgm:t>
        <a:bodyPr/>
        <a:lstStyle/>
        <a:p>
          <a:endParaRPr lang="en-US"/>
        </a:p>
      </dgm:t>
    </dgm:pt>
    <dgm:pt modelId="{FD022385-3C3F-419F-8F77-E254193C471F}" type="sibTrans" cxnId="{45F180E7-A637-450E-882E-64D4D9313DBF}">
      <dgm:prSet/>
      <dgm:spPr/>
      <dgm:t>
        <a:bodyPr/>
        <a:lstStyle/>
        <a:p>
          <a:endParaRPr lang="en-US"/>
        </a:p>
      </dgm:t>
    </dgm:pt>
    <dgm:pt modelId="{90B4F37A-855E-4E95-91EF-35FE01D66AA0}">
      <dgm:prSet phldrT="[Text]"/>
      <dgm:spPr/>
      <dgm:t>
        <a:bodyPr/>
        <a:lstStyle/>
        <a:p>
          <a:r>
            <a:rPr lang="en-US" dirty="0" smtClean="0"/>
            <a:t>5-Model Fitting</a:t>
          </a:r>
          <a:endParaRPr lang="en-US" dirty="0"/>
        </a:p>
      </dgm:t>
    </dgm:pt>
    <dgm:pt modelId="{75780BB2-65F8-4B6C-9837-E5886654863B}" type="parTrans" cxnId="{C50FC603-E52C-4035-AC79-70C64CA57013}">
      <dgm:prSet/>
      <dgm:spPr/>
      <dgm:t>
        <a:bodyPr/>
        <a:lstStyle/>
        <a:p>
          <a:endParaRPr lang="en-US"/>
        </a:p>
      </dgm:t>
    </dgm:pt>
    <dgm:pt modelId="{93457F7E-9F2A-4604-9A10-31693C7D7B16}" type="sibTrans" cxnId="{C50FC603-E52C-4035-AC79-70C64CA57013}">
      <dgm:prSet/>
      <dgm:spPr/>
      <dgm:t>
        <a:bodyPr/>
        <a:lstStyle/>
        <a:p>
          <a:endParaRPr lang="en-US"/>
        </a:p>
      </dgm:t>
    </dgm:pt>
    <dgm:pt modelId="{F7F3AE24-5191-48E5-BBB6-597F32BD674A}" type="pres">
      <dgm:prSet presAssocID="{13452A77-5C23-42D2-BCC8-DD608E2E51C5}" presName="Name0" presStyleCnt="0">
        <dgm:presLayoutVars>
          <dgm:dir/>
          <dgm:resizeHandles val="exact"/>
        </dgm:presLayoutVars>
      </dgm:prSet>
      <dgm:spPr/>
    </dgm:pt>
    <dgm:pt modelId="{7158BA58-1275-4B98-B43A-DF0BF6E12811}" type="pres">
      <dgm:prSet presAssocID="{1B6C84D5-1A5B-4BD6-9C1B-6C11F5D1FAF9}" presName="node" presStyleLbl="node1" presStyleIdx="0" presStyleCnt="5">
        <dgm:presLayoutVars>
          <dgm:bulletEnabled val="1"/>
        </dgm:presLayoutVars>
      </dgm:prSet>
      <dgm:spPr/>
      <dgm:t>
        <a:bodyPr/>
        <a:lstStyle/>
        <a:p>
          <a:endParaRPr lang="en-US"/>
        </a:p>
      </dgm:t>
    </dgm:pt>
    <dgm:pt modelId="{66C3412D-2589-4E1E-8244-A3740901A7EE}" type="pres">
      <dgm:prSet presAssocID="{E7FF4A07-0B75-4A24-A337-35B9CB769BE3}" presName="sibTrans" presStyleLbl="sibTrans2D1" presStyleIdx="0" presStyleCnt="4"/>
      <dgm:spPr/>
    </dgm:pt>
    <dgm:pt modelId="{3ADD1DA1-955F-45FB-8560-C7AFD2185515}" type="pres">
      <dgm:prSet presAssocID="{E7FF4A07-0B75-4A24-A337-35B9CB769BE3}" presName="connectorText" presStyleLbl="sibTrans2D1" presStyleIdx="0" presStyleCnt="4"/>
      <dgm:spPr/>
    </dgm:pt>
    <dgm:pt modelId="{5424FC35-7E92-4E61-A61A-E56046C73AA4}" type="pres">
      <dgm:prSet presAssocID="{E7AC0D1F-4C56-407D-8E95-3BF3BFC7A867}" presName="node" presStyleLbl="node1" presStyleIdx="1" presStyleCnt="5">
        <dgm:presLayoutVars>
          <dgm:bulletEnabled val="1"/>
        </dgm:presLayoutVars>
      </dgm:prSet>
      <dgm:spPr/>
      <dgm:t>
        <a:bodyPr/>
        <a:lstStyle/>
        <a:p>
          <a:endParaRPr lang="en-US"/>
        </a:p>
      </dgm:t>
    </dgm:pt>
    <dgm:pt modelId="{92F0A976-CE8A-4637-92CD-FAD6DA6EF2EE}" type="pres">
      <dgm:prSet presAssocID="{A81FF9F2-2805-4DB3-BABD-4F846CE67227}" presName="sibTrans" presStyleLbl="sibTrans2D1" presStyleIdx="1" presStyleCnt="4"/>
      <dgm:spPr/>
    </dgm:pt>
    <dgm:pt modelId="{5D68430D-A8F5-4885-B744-D2E31EBA8BC4}" type="pres">
      <dgm:prSet presAssocID="{A81FF9F2-2805-4DB3-BABD-4F846CE67227}" presName="connectorText" presStyleLbl="sibTrans2D1" presStyleIdx="1" presStyleCnt="4"/>
      <dgm:spPr/>
    </dgm:pt>
    <dgm:pt modelId="{40F74C4F-3D94-4C5A-B22E-DB169336A80E}" type="pres">
      <dgm:prSet presAssocID="{BD055530-DF45-49CD-89C7-6BC3020C6299}" presName="node" presStyleLbl="node1" presStyleIdx="2" presStyleCnt="5" custLinFactNeighborX="-3909" custLinFactNeighborY="2606">
        <dgm:presLayoutVars>
          <dgm:bulletEnabled val="1"/>
        </dgm:presLayoutVars>
      </dgm:prSet>
      <dgm:spPr/>
      <dgm:t>
        <a:bodyPr/>
        <a:lstStyle/>
        <a:p>
          <a:endParaRPr lang="en-US"/>
        </a:p>
      </dgm:t>
    </dgm:pt>
    <dgm:pt modelId="{0247BD57-C72C-4EE9-BA3F-5019361B5C14}" type="pres">
      <dgm:prSet presAssocID="{CA525C95-118F-4F35-9C3E-F688E27CE2CF}" presName="sibTrans" presStyleLbl="sibTrans2D1" presStyleIdx="2" presStyleCnt="4"/>
      <dgm:spPr/>
    </dgm:pt>
    <dgm:pt modelId="{8C8B2240-D1C6-46A3-9E6A-C1D7680E36B7}" type="pres">
      <dgm:prSet presAssocID="{CA525C95-118F-4F35-9C3E-F688E27CE2CF}" presName="connectorText" presStyleLbl="sibTrans2D1" presStyleIdx="2" presStyleCnt="4"/>
      <dgm:spPr/>
    </dgm:pt>
    <dgm:pt modelId="{B515161A-2FBA-4EC6-9078-BC24FFF71289}" type="pres">
      <dgm:prSet presAssocID="{6F3B7C7F-D0CF-440A-80A0-0C86EF394109}" presName="node" presStyleLbl="node1" presStyleIdx="3" presStyleCnt="5">
        <dgm:presLayoutVars>
          <dgm:bulletEnabled val="1"/>
        </dgm:presLayoutVars>
      </dgm:prSet>
      <dgm:spPr/>
    </dgm:pt>
    <dgm:pt modelId="{35E5A801-3164-4BE9-A384-FBEBB8F5B5F0}" type="pres">
      <dgm:prSet presAssocID="{FD022385-3C3F-419F-8F77-E254193C471F}" presName="sibTrans" presStyleLbl="sibTrans2D1" presStyleIdx="3" presStyleCnt="4"/>
      <dgm:spPr/>
    </dgm:pt>
    <dgm:pt modelId="{29221BC7-072E-421F-9FBF-456BE5466C24}" type="pres">
      <dgm:prSet presAssocID="{FD022385-3C3F-419F-8F77-E254193C471F}" presName="connectorText" presStyleLbl="sibTrans2D1" presStyleIdx="3" presStyleCnt="4"/>
      <dgm:spPr/>
    </dgm:pt>
    <dgm:pt modelId="{0935E5E7-D0CA-43A3-9A94-73CDA384B6E5}" type="pres">
      <dgm:prSet presAssocID="{90B4F37A-855E-4E95-91EF-35FE01D66AA0}" presName="node" presStyleLbl="node1" presStyleIdx="4" presStyleCnt="5">
        <dgm:presLayoutVars>
          <dgm:bulletEnabled val="1"/>
        </dgm:presLayoutVars>
      </dgm:prSet>
      <dgm:spPr/>
    </dgm:pt>
  </dgm:ptLst>
  <dgm:cxnLst>
    <dgm:cxn modelId="{B6C20D0E-99DF-400B-B26F-1B907F432692}" type="presOf" srcId="{CA525C95-118F-4F35-9C3E-F688E27CE2CF}" destId="{0247BD57-C72C-4EE9-BA3F-5019361B5C14}" srcOrd="0" destOrd="0" presId="urn:microsoft.com/office/officeart/2005/8/layout/process1"/>
    <dgm:cxn modelId="{69C53FA4-27B8-4249-BF33-F4AC25E75E61}" type="presOf" srcId="{A81FF9F2-2805-4DB3-BABD-4F846CE67227}" destId="{5D68430D-A8F5-4885-B744-D2E31EBA8BC4}" srcOrd="1" destOrd="0" presId="urn:microsoft.com/office/officeart/2005/8/layout/process1"/>
    <dgm:cxn modelId="{80EDA6CE-331A-404B-8986-5E5960708E29}" type="presOf" srcId="{1B6C84D5-1A5B-4BD6-9C1B-6C11F5D1FAF9}" destId="{7158BA58-1275-4B98-B43A-DF0BF6E12811}" srcOrd="0" destOrd="0" presId="urn:microsoft.com/office/officeart/2005/8/layout/process1"/>
    <dgm:cxn modelId="{C43DD046-0536-42DE-BDD7-C69E809E65EB}" type="presOf" srcId="{E7FF4A07-0B75-4A24-A337-35B9CB769BE3}" destId="{3ADD1DA1-955F-45FB-8560-C7AFD2185515}" srcOrd="1" destOrd="0" presId="urn:microsoft.com/office/officeart/2005/8/layout/process1"/>
    <dgm:cxn modelId="{0900BF1E-629C-4E5E-A6FB-48878DF9865E}" type="presOf" srcId="{6F3B7C7F-D0CF-440A-80A0-0C86EF394109}" destId="{B515161A-2FBA-4EC6-9078-BC24FFF71289}" srcOrd="0" destOrd="0" presId="urn:microsoft.com/office/officeart/2005/8/layout/process1"/>
    <dgm:cxn modelId="{62FF443D-3B25-49D4-B34B-98B45E1C8B61}" type="presOf" srcId="{BD055530-DF45-49CD-89C7-6BC3020C6299}" destId="{40F74C4F-3D94-4C5A-B22E-DB169336A80E}" srcOrd="0" destOrd="0" presId="urn:microsoft.com/office/officeart/2005/8/layout/process1"/>
    <dgm:cxn modelId="{E6D8A6D6-F5FA-4522-A368-EA3C7AA41073}" type="presOf" srcId="{13452A77-5C23-42D2-BCC8-DD608E2E51C5}" destId="{F7F3AE24-5191-48E5-BBB6-597F32BD674A}" srcOrd="0" destOrd="0" presId="urn:microsoft.com/office/officeart/2005/8/layout/process1"/>
    <dgm:cxn modelId="{B9030FD4-63E9-424D-B3CF-D078DABBED1F}" type="presOf" srcId="{A81FF9F2-2805-4DB3-BABD-4F846CE67227}" destId="{92F0A976-CE8A-4637-92CD-FAD6DA6EF2EE}" srcOrd="0" destOrd="0" presId="urn:microsoft.com/office/officeart/2005/8/layout/process1"/>
    <dgm:cxn modelId="{EF7C7DBC-6816-4451-AE53-AF2B0638A4A0}" type="presOf" srcId="{CA525C95-118F-4F35-9C3E-F688E27CE2CF}" destId="{8C8B2240-D1C6-46A3-9E6A-C1D7680E36B7}" srcOrd="1" destOrd="0" presId="urn:microsoft.com/office/officeart/2005/8/layout/process1"/>
    <dgm:cxn modelId="{18430D4D-2695-4D10-AD1C-3DCCCB08C2B7}" type="presOf" srcId="{FD022385-3C3F-419F-8F77-E254193C471F}" destId="{29221BC7-072E-421F-9FBF-456BE5466C24}" srcOrd="1" destOrd="0" presId="urn:microsoft.com/office/officeart/2005/8/layout/process1"/>
    <dgm:cxn modelId="{AB5C5372-518B-4846-B66E-5E92D2B592D2}" srcId="{13452A77-5C23-42D2-BCC8-DD608E2E51C5}" destId="{E7AC0D1F-4C56-407D-8E95-3BF3BFC7A867}" srcOrd="1" destOrd="0" parTransId="{CCFC046A-C964-4F22-B8D6-0A2B42A57E8A}" sibTransId="{A81FF9F2-2805-4DB3-BABD-4F846CE67227}"/>
    <dgm:cxn modelId="{82E0877C-DF20-44CD-BCC0-CC8E014D3FA8}" type="presOf" srcId="{FD022385-3C3F-419F-8F77-E254193C471F}" destId="{35E5A801-3164-4BE9-A384-FBEBB8F5B5F0}" srcOrd="0" destOrd="0" presId="urn:microsoft.com/office/officeart/2005/8/layout/process1"/>
    <dgm:cxn modelId="{C50FC603-E52C-4035-AC79-70C64CA57013}" srcId="{13452A77-5C23-42D2-BCC8-DD608E2E51C5}" destId="{90B4F37A-855E-4E95-91EF-35FE01D66AA0}" srcOrd="4" destOrd="0" parTransId="{75780BB2-65F8-4B6C-9837-E5886654863B}" sibTransId="{93457F7E-9F2A-4604-9A10-31693C7D7B16}"/>
    <dgm:cxn modelId="{69A43156-6314-4E17-B4BF-752DCAF1D98E}" srcId="{13452A77-5C23-42D2-BCC8-DD608E2E51C5}" destId="{BD055530-DF45-49CD-89C7-6BC3020C6299}" srcOrd="2" destOrd="0" parTransId="{2655D4C1-02B2-40EE-987C-45AF3A6F79B9}" sibTransId="{CA525C95-118F-4F35-9C3E-F688E27CE2CF}"/>
    <dgm:cxn modelId="{F0821E78-FF34-4077-AD11-754919F1753F}" type="presOf" srcId="{E7AC0D1F-4C56-407D-8E95-3BF3BFC7A867}" destId="{5424FC35-7E92-4E61-A61A-E56046C73AA4}" srcOrd="0" destOrd="0" presId="urn:microsoft.com/office/officeart/2005/8/layout/process1"/>
    <dgm:cxn modelId="{22BA9479-7DDA-436A-8909-5D7A8B424F94}" srcId="{13452A77-5C23-42D2-BCC8-DD608E2E51C5}" destId="{1B6C84D5-1A5B-4BD6-9C1B-6C11F5D1FAF9}" srcOrd="0" destOrd="0" parTransId="{870E9CD6-0D59-41F4-B4BD-436783C16908}" sibTransId="{E7FF4A07-0B75-4A24-A337-35B9CB769BE3}"/>
    <dgm:cxn modelId="{45F180E7-A637-450E-882E-64D4D9313DBF}" srcId="{13452A77-5C23-42D2-BCC8-DD608E2E51C5}" destId="{6F3B7C7F-D0CF-440A-80A0-0C86EF394109}" srcOrd="3" destOrd="0" parTransId="{3E8EA8B1-8208-4D7B-8CE0-526DB253EFA6}" sibTransId="{FD022385-3C3F-419F-8F77-E254193C471F}"/>
    <dgm:cxn modelId="{A20F346C-6155-4EEC-98D6-D1ED92647107}" type="presOf" srcId="{E7FF4A07-0B75-4A24-A337-35B9CB769BE3}" destId="{66C3412D-2589-4E1E-8244-A3740901A7EE}" srcOrd="0" destOrd="0" presId="urn:microsoft.com/office/officeart/2005/8/layout/process1"/>
    <dgm:cxn modelId="{C9F90FC0-7BAE-421A-806A-B7AB4D6A0F97}" type="presOf" srcId="{90B4F37A-855E-4E95-91EF-35FE01D66AA0}" destId="{0935E5E7-D0CA-43A3-9A94-73CDA384B6E5}" srcOrd="0" destOrd="0" presId="urn:microsoft.com/office/officeart/2005/8/layout/process1"/>
    <dgm:cxn modelId="{CCA4E69C-D5AA-4F08-85DC-5DF09C32391F}" type="presParOf" srcId="{F7F3AE24-5191-48E5-BBB6-597F32BD674A}" destId="{7158BA58-1275-4B98-B43A-DF0BF6E12811}" srcOrd="0" destOrd="0" presId="urn:microsoft.com/office/officeart/2005/8/layout/process1"/>
    <dgm:cxn modelId="{0B93A5D8-BE79-44EC-AF0A-18D3B352BC07}" type="presParOf" srcId="{F7F3AE24-5191-48E5-BBB6-597F32BD674A}" destId="{66C3412D-2589-4E1E-8244-A3740901A7EE}" srcOrd="1" destOrd="0" presId="urn:microsoft.com/office/officeart/2005/8/layout/process1"/>
    <dgm:cxn modelId="{D94F1FAB-7401-4809-8C65-5D717E68C797}" type="presParOf" srcId="{66C3412D-2589-4E1E-8244-A3740901A7EE}" destId="{3ADD1DA1-955F-45FB-8560-C7AFD2185515}" srcOrd="0" destOrd="0" presId="urn:microsoft.com/office/officeart/2005/8/layout/process1"/>
    <dgm:cxn modelId="{5294AE76-E3F3-45BA-9048-B9096173E90F}" type="presParOf" srcId="{F7F3AE24-5191-48E5-BBB6-597F32BD674A}" destId="{5424FC35-7E92-4E61-A61A-E56046C73AA4}" srcOrd="2" destOrd="0" presId="urn:microsoft.com/office/officeart/2005/8/layout/process1"/>
    <dgm:cxn modelId="{0974194C-873F-465E-8667-A97D1D70C305}" type="presParOf" srcId="{F7F3AE24-5191-48E5-BBB6-597F32BD674A}" destId="{92F0A976-CE8A-4637-92CD-FAD6DA6EF2EE}" srcOrd="3" destOrd="0" presId="urn:microsoft.com/office/officeart/2005/8/layout/process1"/>
    <dgm:cxn modelId="{2D7C235F-90DB-4251-A241-37328BD8B220}" type="presParOf" srcId="{92F0A976-CE8A-4637-92CD-FAD6DA6EF2EE}" destId="{5D68430D-A8F5-4885-B744-D2E31EBA8BC4}" srcOrd="0" destOrd="0" presId="urn:microsoft.com/office/officeart/2005/8/layout/process1"/>
    <dgm:cxn modelId="{497D8722-6C70-47D4-AFE4-77CE823525BC}" type="presParOf" srcId="{F7F3AE24-5191-48E5-BBB6-597F32BD674A}" destId="{40F74C4F-3D94-4C5A-B22E-DB169336A80E}" srcOrd="4" destOrd="0" presId="urn:microsoft.com/office/officeart/2005/8/layout/process1"/>
    <dgm:cxn modelId="{CD7F6647-76F3-4581-A8B4-6FF0BEF6F7D9}" type="presParOf" srcId="{F7F3AE24-5191-48E5-BBB6-597F32BD674A}" destId="{0247BD57-C72C-4EE9-BA3F-5019361B5C14}" srcOrd="5" destOrd="0" presId="urn:microsoft.com/office/officeart/2005/8/layout/process1"/>
    <dgm:cxn modelId="{99F8446A-634B-4B02-B356-14624D8D8BBB}" type="presParOf" srcId="{0247BD57-C72C-4EE9-BA3F-5019361B5C14}" destId="{8C8B2240-D1C6-46A3-9E6A-C1D7680E36B7}" srcOrd="0" destOrd="0" presId="urn:microsoft.com/office/officeart/2005/8/layout/process1"/>
    <dgm:cxn modelId="{FF9A5098-ADA8-4EAF-8BD9-F376A201CFF5}" type="presParOf" srcId="{F7F3AE24-5191-48E5-BBB6-597F32BD674A}" destId="{B515161A-2FBA-4EC6-9078-BC24FFF71289}" srcOrd="6" destOrd="0" presId="urn:microsoft.com/office/officeart/2005/8/layout/process1"/>
    <dgm:cxn modelId="{B0A99E16-8BD6-467E-95E7-A37E3ADF6F0C}" type="presParOf" srcId="{F7F3AE24-5191-48E5-BBB6-597F32BD674A}" destId="{35E5A801-3164-4BE9-A384-FBEBB8F5B5F0}" srcOrd="7" destOrd="0" presId="urn:microsoft.com/office/officeart/2005/8/layout/process1"/>
    <dgm:cxn modelId="{B4AAEA13-7731-4E4F-BF8B-325DF62B0373}" type="presParOf" srcId="{35E5A801-3164-4BE9-A384-FBEBB8F5B5F0}" destId="{29221BC7-072E-421F-9FBF-456BE5466C24}" srcOrd="0" destOrd="0" presId="urn:microsoft.com/office/officeart/2005/8/layout/process1"/>
    <dgm:cxn modelId="{C9B6DA5D-4223-4344-8EF7-E9B3A7E1BA1A}" type="presParOf" srcId="{F7F3AE24-5191-48E5-BBB6-597F32BD674A}" destId="{0935E5E7-D0CA-43A3-9A94-73CDA384B6E5}"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58BA58-1275-4B98-B43A-DF0BF6E12811}">
      <dsp:nvSpPr>
        <dsp:cNvPr id="0" name=""/>
        <dsp:cNvSpPr/>
      </dsp:nvSpPr>
      <dsp:spPr>
        <a:xfrm>
          <a:off x="5030" y="41020"/>
          <a:ext cx="1559421" cy="93565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1-Imputation</a:t>
          </a:r>
          <a:endParaRPr lang="en-US" sz="2200" kern="1200" dirty="0"/>
        </a:p>
      </dsp:txBody>
      <dsp:txXfrm>
        <a:off x="32434" y="68424"/>
        <a:ext cx="1504613" cy="880844"/>
      </dsp:txXfrm>
    </dsp:sp>
    <dsp:sp modelId="{66C3412D-2589-4E1E-8244-A3740901A7EE}">
      <dsp:nvSpPr>
        <dsp:cNvPr id="0" name=""/>
        <dsp:cNvSpPr/>
      </dsp:nvSpPr>
      <dsp:spPr>
        <a:xfrm>
          <a:off x="1720393" y="315478"/>
          <a:ext cx="330597" cy="3867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1720393" y="392825"/>
        <a:ext cx="231418" cy="232042"/>
      </dsp:txXfrm>
    </dsp:sp>
    <dsp:sp modelId="{5424FC35-7E92-4E61-A61A-E56046C73AA4}">
      <dsp:nvSpPr>
        <dsp:cNvPr id="0" name=""/>
        <dsp:cNvSpPr/>
      </dsp:nvSpPr>
      <dsp:spPr>
        <a:xfrm>
          <a:off x="2188219" y="41020"/>
          <a:ext cx="1559421" cy="93565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2-one hot encoding</a:t>
          </a:r>
          <a:endParaRPr lang="en-US" sz="2200" kern="1200" dirty="0"/>
        </a:p>
      </dsp:txBody>
      <dsp:txXfrm>
        <a:off x="2215623" y="68424"/>
        <a:ext cx="1504613" cy="880844"/>
      </dsp:txXfrm>
    </dsp:sp>
    <dsp:sp modelId="{92F0A976-CE8A-4637-92CD-FAD6DA6EF2EE}">
      <dsp:nvSpPr>
        <dsp:cNvPr id="0" name=""/>
        <dsp:cNvSpPr/>
      </dsp:nvSpPr>
      <dsp:spPr>
        <a:xfrm rot="38827">
          <a:off x="3897477" y="327771"/>
          <a:ext cx="317694" cy="3867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3897480" y="404580"/>
        <a:ext cx="222386" cy="232042"/>
      </dsp:txXfrm>
    </dsp:sp>
    <dsp:sp modelId="{40F74C4F-3D94-4C5A-B22E-DB169336A80E}">
      <dsp:nvSpPr>
        <dsp:cNvPr id="0" name=""/>
        <dsp:cNvSpPr/>
      </dsp:nvSpPr>
      <dsp:spPr>
        <a:xfrm>
          <a:off x="4347026" y="65403"/>
          <a:ext cx="1559421" cy="93565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3-Min-Max Scala</a:t>
          </a:r>
          <a:endParaRPr lang="en-US" sz="2200" kern="1200" dirty="0"/>
        </a:p>
      </dsp:txBody>
      <dsp:txXfrm>
        <a:off x="4374430" y="92807"/>
        <a:ext cx="1504613" cy="880844"/>
      </dsp:txXfrm>
    </dsp:sp>
    <dsp:sp modelId="{0247BD57-C72C-4EE9-BA3F-5019361B5C14}">
      <dsp:nvSpPr>
        <dsp:cNvPr id="0" name=""/>
        <dsp:cNvSpPr/>
      </dsp:nvSpPr>
      <dsp:spPr>
        <a:xfrm rot="21562031">
          <a:off x="6068474" y="327562"/>
          <a:ext cx="343541" cy="3867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6068477" y="405478"/>
        <a:ext cx="240479" cy="232042"/>
      </dsp:txXfrm>
    </dsp:sp>
    <dsp:sp modelId="{B515161A-2FBA-4EC6-9078-BC24FFF71289}">
      <dsp:nvSpPr>
        <dsp:cNvPr id="0" name=""/>
        <dsp:cNvSpPr/>
      </dsp:nvSpPr>
      <dsp:spPr>
        <a:xfrm>
          <a:off x="6554598" y="41020"/>
          <a:ext cx="1559421" cy="93565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4-Feature selection</a:t>
          </a:r>
          <a:endParaRPr lang="en-US" sz="2200" kern="1200" dirty="0"/>
        </a:p>
      </dsp:txBody>
      <dsp:txXfrm>
        <a:off x="6582002" y="68424"/>
        <a:ext cx="1504613" cy="880844"/>
      </dsp:txXfrm>
    </dsp:sp>
    <dsp:sp modelId="{35E5A801-3164-4BE9-A384-FBEBB8F5B5F0}">
      <dsp:nvSpPr>
        <dsp:cNvPr id="0" name=""/>
        <dsp:cNvSpPr/>
      </dsp:nvSpPr>
      <dsp:spPr>
        <a:xfrm>
          <a:off x="8269962" y="315478"/>
          <a:ext cx="330597" cy="3867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8269962" y="392825"/>
        <a:ext cx="231418" cy="232042"/>
      </dsp:txXfrm>
    </dsp:sp>
    <dsp:sp modelId="{0935E5E7-D0CA-43A3-9A94-73CDA384B6E5}">
      <dsp:nvSpPr>
        <dsp:cNvPr id="0" name=""/>
        <dsp:cNvSpPr/>
      </dsp:nvSpPr>
      <dsp:spPr>
        <a:xfrm>
          <a:off x="8737788" y="41020"/>
          <a:ext cx="1559421" cy="93565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5-Model Fitting</a:t>
          </a:r>
          <a:endParaRPr lang="en-US" sz="2200" kern="1200" dirty="0"/>
        </a:p>
      </dsp:txBody>
      <dsp:txXfrm>
        <a:off x="8765192" y="68424"/>
        <a:ext cx="1504613" cy="88084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C85DA58-8A32-44D0-94CA-66FDD614ED83}" type="datetimeFigureOut">
              <a:rPr lang="en-IN" smtClean="0"/>
              <a:t>07-08-2022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66DC95BE-580F-4B16-995E-4D3BAECFD316}" type="slidenum">
              <a:rPr lang="en-IN" smtClean="0"/>
              <a:t>‹#›</a:t>
            </a:fld>
            <a:endParaRPr lang="en-IN"/>
          </a:p>
        </p:txBody>
      </p:sp>
    </p:spTree>
    <p:extLst>
      <p:ext uri="{BB962C8B-B14F-4D97-AF65-F5344CB8AC3E}">
        <p14:creationId xmlns:p14="http://schemas.microsoft.com/office/powerpoint/2010/main" val="1533046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C85DA58-8A32-44D0-94CA-66FDD614ED83}" type="datetimeFigureOut">
              <a:rPr lang="en-IN" smtClean="0"/>
              <a:t>07-08-2022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DC95BE-580F-4B16-995E-4D3BAECFD316}" type="slidenum">
              <a:rPr lang="en-IN" smtClean="0"/>
              <a:t>‹#›</a:t>
            </a:fld>
            <a:endParaRPr lang="en-IN"/>
          </a:p>
        </p:txBody>
      </p:sp>
    </p:spTree>
    <p:extLst>
      <p:ext uri="{BB962C8B-B14F-4D97-AF65-F5344CB8AC3E}">
        <p14:creationId xmlns:p14="http://schemas.microsoft.com/office/powerpoint/2010/main" val="3350562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C85DA58-8A32-44D0-94CA-66FDD614ED83}" type="datetimeFigureOut">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DC95BE-580F-4B16-995E-4D3BAECFD316}" type="slidenum">
              <a:rPr lang="en-IN" smtClean="0"/>
              <a:t>‹#›</a:t>
            </a:fld>
            <a:endParaRPr lang="en-IN"/>
          </a:p>
        </p:txBody>
      </p:sp>
    </p:spTree>
    <p:extLst>
      <p:ext uri="{BB962C8B-B14F-4D97-AF65-F5344CB8AC3E}">
        <p14:creationId xmlns:p14="http://schemas.microsoft.com/office/powerpoint/2010/main" val="2065831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C85DA58-8A32-44D0-94CA-66FDD614ED83}" type="datetimeFigureOut">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DC95BE-580F-4B16-995E-4D3BAECFD316}" type="slidenum">
              <a:rPr lang="en-IN" smtClean="0"/>
              <a:t>‹#›</a:t>
            </a:fld>
            <a:endParaRPr lang="en-IN"/>
          </a:p>
        </p:txBody>
      </p:sp>
    </p:spTree>
    <p:extLst>
      <p:ext uri="{BB962C8B-B14F-4D97-AF65-F5344CB8AC3E}">
        <p14:creationId xmlns:p14="http://schemas.microsoft.com/office/powerpoint/2010/main" val="3872331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C85DA58-8A32-44D0-94CA-66FDD614ED83}" type="datetimeFigureOut">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DC95BE-580F-4B16-995E-4D3BAECFD316}" type="slidenum">
              <a:rPr lang="en-IN" smtClean="0"/>
              <a:t>‹#›</a:t>
            </a:fld>
            <a:endParaRPr lang="en-IN"/>
          </a:p>
        </p:txBody>
      </p:sp>
    </p:spTree>
    <p:extLst>
      <p:ext uri="{BB962C8B-B14F-4D97-AF65-F5344CB8AC3E}">
        <p14:creationId xmlns:p14="http://schemas.microsoft.com/office/powerpoint/2010/main" val="4181629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C85DA58-8A32-44D0-94CA-66FDD614ED83}" type="datetimeFigureOut">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DC95BE-580F-4B16-995E-4D3BAECFD316}" type="slidenum">
              <a:rPr lang="en-IN" smtClean="0"/>
              <a:t>‹#›</a:t>
            </a:fld>
            <a:endParaRPr lang="en-IN"/>
          </a:p>
        </p:txBody>
      </p:sp>
    </p:spTree>
    <p:extLst>
      <p:ext uri="{BB962C8B-B14F-4D97-AF65-F5344CB8AC3E}">
        <p14:creationId xmlns:p14="http://schemas.microsoft.com/office/powerpoint/2010/main" val="1207690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C85DA58-8A32-44D0-94CA-66FDD614ED83}" type="datetimeFigureOut">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DC95BE-580F-4B16-995E-4D3BAECFD316}" type="slidenum">
              <a:rPr lang="en-IN" smtClean="0"/>
              <a:t>‹#›</a:t>
            </a:fld>
            <a:endParaRPr lang="en-IN"/>
          </a:p>
        </p:txBody>
      </p:sp>
    </p:spTree>
    <p:extLst>
      <p:ext uri="{BB962C8B-B14F-4D97-AF65-F5344CB8AC3E}">
        <p14:creationId xmlns:p14="http://schemas.microsoft.com/office/powerpoint/2010/main" val="1149708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85DA58-8A32-44D0-94CA-66FDD614ED83}" type="datetimeFigureOut">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DC95BE-580F-4B16-995E-4D3BAECFD316}" type="slidenum">
              <a:rPr lang="en-IN" smtClean="0"/>
              <a:t>‹#›</a:t>
            </a:fld>
            <a:endParaRPr lang="en-IN"/>
          </a:p>
        </p:txBody>
      </p:sp>
    </p:spTree>
    <p:extLst>
      <p:ext uri="{BB962C8B-B14F-4D97-AF65-F5344CB8AC3E}">
        <p14:creationId xmlns:p14="http://schemas.microsoft.com/office/powerpoint/2010/main" val="27385322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85DA58-8A32-44D0-94CA-66FDD614ED83}" type="datetimeFigureOut">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DC95BE-580F-4B16-995E-4D3BAECFD316}" type="slidenum">
              <a:rPr lang="en-IN" smtClean="0"/>
              <a:t>‹#›</a:t>
            </a:fld>
            <a:endParaRPr lang="en-IN"/>
          </a:p>
        </p:txBody>
      </p:sp>
    </p:spTree>
    <p:extLst>
      <p:ext uri="{BB962C8B-B14F-4D97-AF65-F5344CB8AC3E}">
        <p14:creationId xmlns:p14="http://schemas.microsoft.com/office/powerpoint/2010/main" val="1688549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85DA58-8A32-44D0-94CA-66FDD614ED83}" type="datetimeFigureOut">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66DC95BE-580F-4B16-995E-4D3BAECFD316}" type="slidenum">
              <a:rPr lang="en-IN" smtClean="0"/>
              <a:t>‹#›</a:t>
            </a:fld>
            <a:endParaRPr lang="en-IN"/>
          </a:p>
        </p:txBody>
      </p:sp>
    </p:spTree>
    <p:extLst>
      <p:ext uri="{BB962C8B-B14F-4D97-AF65-F5344CB8AC3E}">
        <p14:creationId xmlns:p14="http://schemas.microsoft.com/office/powerpoint/2010/main" val="3023381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C85DA58-8A32-44D0-94CA-66FDD614ED83}" type="datetimeFigureOut">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DC95BE-580F-4B16-995E-4D3BAECFD316}" type="slidenum">
              <a:rPr lang="en-IN" smtClean="0"/>
              <a:t>‹#›</a:t>
            </a:fld>
            <a:endParaRPr lang="en-IN"/>
          </a:p>
        </p:txBody>
      </p:sp>
    </p:spTree>
    <p:extLst>
      <p:ext uri="{BB962C8B-B14F-4D97-AF65-F5344CB8AC3E}">
        <p14:creationId xmlns:p14="http://schemas.microsoft.com/office/powerpoint/2010/main" val="1316912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C85DA58-8A32-44D0-94CA-66FDD614ED83}" type="datetimeFigureOut">
              <a:rPr lang="en-IN" smtClean="0"/>
              <a:t>07-08-2022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DC95BE-580F-4B16-995E-4D3BAECFD316}" type="slidenum">
              <a:rPr lang="en-IN" smtClean="0"/>
              <a:t>‹#›</a:t>
            </a:fld>
            <a:endParaRPr lang="en-IN"/>
          </a:p>
        </p:txBody>
      </p:sp>
    </p:spTree>
    <p:extLst>
      <p:ext uri="{BB962C8B-B14F-4D97-AF65-F5344CB8AC3E}">
        <p14:creationId xmlns:p14="http://schemas.microsoft.com/office/powerpoint/2010/main" val="1938090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C85DA58-8A32-44D0-94CA-66FDD614ED83}" type="datetimeFigureOut">
              <a:rPr lang="en-IN" smtClean="0"/>
              <a:t>07-08-2022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DC95BE-580F-4B16-995E-4D3BAECFD316}" type="slidenum">
              <a:rPr lang="en-IN" smtClean="0"/>
              <a:t>‹#›</a:t>
            </a:fld>
            <a:endParaRPr lang="en-IN"/>
          </a:p>
        </p:txBody>
      </p:sp>
    </p:spTree>
    <p:extLst>
      <p:ext uri="{BB962C8B-B14F-4D97-AF65-F5344CB8AC3E}">
        <p14:creationId xmlns:p14="http://schemas.microsoft.com/office/powerpoint/2010/main" val="3038613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C85DA58-8A32-44D0-94CA-66FDD614ED83}" type="datetimeFigureOut">
              <a:rPr lang="en-IN" smtClean="0"/>
              <a:t>07-08-2022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DC95BE-580F-4B16-995E-4D3BAECFD316}" type="slidenum">
              <a:rPr lang="en-IN" smtClean="0"/>
              <a:t>‹#›</a:t>
            </a:fld>
            <a:endParaRPr lang="en-IN"/>
          </a:p>
        </p:txBody>
      </p:sp>
    </p:spTree>
    <p:extLst>
      <p:ext uri="{BB962C8B-B14F-4D97-AF65-F5344CB8AC3E}">
        <p14:creationId xmlns:p14="http://schemas.microsoft.com/office/powerpoint/2010/main" val="2891189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85DA58-8A32-44D0-94CA-66FDD614ED83}" type="datetimeFigureOut">
              <a:rPr lang="en-IN" smtClean="0"/>
              <a:t>07-08-2022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DC95BE-580F-4B16-995E-4D3BAECFD316}" type="slidenum">
              <a:rPr lang="en-IN" smtClean="0"/>
              <a:t>‹#›</a:t>
            </a:fld>
            <a:endParaRPr lang="en-IN"/>
          </a:p>
        </p:txBody>
      </p:sp>
    </p:spTree>
    <p:extLst>
      <p:ext uri="{BB962C8B-B14F-4D97-AF65-F5344CB8AC3E}">
        <p14:creationId xmlns:p14="http://schemas.microsoft.com/office/powerpoint/2010/main" val="794779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C85DA58-8A32-44D0-94CA-66FDD614ED83}" type="datetimeFigureOut">
              <a:rPr lang="en-IN" smtClean="0"/>
              <a:t>07-08-2022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DC95BE-580F-4B16-995E-4D3BAECFD316}" type="slidenum">
              <a:rPr lang="en-IN" smtClean="0"/>
              <a:t>‹#›</a:t>
            </a:fld>
            <a:endParaRPr lang="en-IN"/>
          </a:p>
        </p:txBody>
      </p:sp>
    </p:spTree>
    <p:extLst>
      <p:ext uri="{BB962C8B-B14F-4D97-AF65-F5344CB8AC3E}">
        <p14:creationId xmlns:p14="http://schemas.microsoft.com/office/powerpoint/2010/main" val="128730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C85DA58-8A32-44D0-94CA-66FDD614ED83}" type="datetimeFigureOut">
              <a:rPr lang="en-IN" smtClean="0"/>
              <a:t>07-08-2022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DC95BE-580F-4B16-995E-4D3BAECFD316}" type="slidenum">
              <a:rPr lang="en-IN" smtClean="0"/>
              <a:t>‹#›</a:t>
            </a:fld>
            <a:endParaRPr lang="en-IN"/>
          </a:p>
        </p:txBody>
      </p:sp>
    </p:spTree>
    <p:extLst>
      <p:ext uri="{BB962C8B-B14F-4D97-AF65-F5344CB8AC3E}">
        <p14:creationId xmlns:p14="http://schemas.microsoft.com/office/powerpoint/2010/main" val="1194865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C85DA58-8A32-44D0-94CA-66FDD614ED83}" type="datetimeFigureOut">
              <a:rPr lang="en-IN" smtClean="0"/>
              <a:t>07-08-2022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6DC95BE-580F-4B16-995E-4D3BAECFD316}" type="slidenum">
              <a:rPr lang="en-IN" smtClean="0"/>
              <a:t>‹#›</a:t>
            </a:fld>
            <a:endParaRPr lang="en-IN"/>
          </a:p>
        </p:txBody>
      </p:sp>
    </p:spTree>
    <p:extLst>
      <p:ext uri="{BB962C8B-B14F-4D97-AF65-F5344CB8AC3E}">
        <p14:creationId xmlns:p14="http://schemas.microsoft.com/office/powerpoint/2010/main" val="11209798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0705" y="2018267"/>
            <a:ext cx="5618191" cy="1136752"/>
          </a:xfrm>
        </p:spPr>
        <p:txBody>
          <a:bodyPr/>
          <a:lstStyle/>
          <a:p>
            <a:r>
              <a:rPr lang="en-US" dirty="0"/>
              <a:t>PIPELINE IN ML</a:t>
            </a:r>
            <a:endParaRPr lang="en-IN" dirty="0"/>
          </a:p>
        </p:txBody>
      </p:sp>
      <p:sp>
        <p:nvSpPr>
          <p:cNvPr id="3" name="Subtitle 2"/>
          <p:cNvSpPr>
            <a:spLocks noGrp="1"/>
          </p:cNvSpPr>
          <p:nvPr>
            <p:ph type="subTitle" idx="1"/>
          </p:nvPr>
        </p:nvSpPr>
        <p:spPr>
          <a:xfrm>
            <a:off x="674897" y="3155019"/>
            <a:ext cx="6987645" cy="1388534"/>
          </a:xfrm>
        </p:spPr>
        <p:txBody>
          <a:bodyPr/>
          <a:lstStyle/>
          <a:p>
            <a:r>
              <a:rPr lang="en-US" dirty="0" smtClean="0"/>
              <a:t>By Himanshu Shukla (Data Scientist)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0095" y="2372"/>
            <a:ext cx="4761905" cy="2857143"/>
          </a:xfrm>
          <a:prstGeom prst="rect">
            <a:avLst/>
          </a:prstGeom>
        </p:spPr>
      </p:pic>
    </p:spTree>
    <p:extLst>
      <p:ext uri="{BB962C8B-B14F-4D97-AF65-F5344CB8AC3E}">
        <p14:creationId xmlns:p14="http://schemas.microsoft.com/office/powerpoint/2010/main" val="36090165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580560" y="582199"/>
            <a:ext cx="9826211" cy="5704842"/>
          </a:xfrm>
          <a:prstGeom prst="rect">
            <a:avLst/>
          </a:prstGeom>
        </p:spPr>
      </p:pic>
    </p:spTree>
    <p:extLst>
      <p:ext uri="{BB962C8B-B14F-4D97-AF65-F5344CB8AC3E}">
        <p14:creationId xmlns:p14="http://schemas.microsoft.com/office/powerpoint/2010/main" val="34785789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1302" y="2264663"/>
            <a:ext cx="10018713" cy="685801"/>
          </a:xfrm>
        </p:spPr>
        <p:txBody>
          <a:bodyPr>
            <a:normAutofit fontScale="70000" lnSpcReduction="20000"/>
          </a:bodyPr>
          <a:lstStyle/>
          <a:p>
            <a:r>
              <a:rPr lang="en-US" dirty="0" smtClean="0"/>
              <a:t>Pickle is used to deploy the model</a:t>
            </a:r>
          </a:p>
          <a:p>
            <a:r>
              <a:rPr lang="en-US" dirty="0" smtClean="0"/>
              <a:t>Now predict </a:t>
            </a:r>
            <a:endParaRPr lang="en-IN" dirty="0"/>
          </a:p>
        </p:txBody>
      </p:sp>
      <p:pic>
        <p:nvPicPr>
          <p:cNvPr id="4" name="Picture 3"/>
          <p:cNvPicPr>
            <a:picLocks noChangeAspect="1"/>
          </p:cNvPicPr>
          <p:nvPr/>
        </p:nvPicPr>
        <p:blipFill>
          <a:blip r:embed="rId2"/>
          <a:stretch>
            <a:fillRect/>
          </a:stretch>
        </p:blipFill>
        <p:spPr>
          <a:xfrm>
            <a:off x="1801302" y="245081"/>
            <a:ext cx="8297433" cy="2019582"/>
          </a:xfrm>
          <a:prstGeom prst="rect">
            <a:avLst/>
          </a:prstGeom>
        </p:spPr>
      </p:pic>
      <p:pic>
        <p:nvPicPr>
          <p:cNvPr id="5" name="Picture 4"/>
          <p:cNvPicPr>
            <a:picLocks noChangeAspect="1"/>
          </p:cNvPicPr>
          <p:nvPr/>
        </p:nvPicPr>
        <p:blipFill>
          <a:blip r:embed="rId3"/>
          <a:stretch>
            <a:fillRect/>
          </a:stretch>
        </p:blipFill>
        <p:spPr>
          <a:xfrm>
            <a:off x="1801302" y="3109522"/>
            <a:ext cx="7944959" cy="2857899"/>
          </a:xfrm>
          <a:prstGeom prst="rect">
            <a:avLst/>
          </a:prstGeom>
        </p:spPr>
      </p:pic>
    </p:spTree>
    <p:extLst>
      <p:ext uri="{BB962C8B-B14F-4D97-AF65-F5344CB8AC3E}">
        <p14:creationId xmlns:p14="http://schemas.microsoft.com/office/powerpoint/2010/main" val="38096231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484310" y="33676"/>
            <a:ext cx="10231278" cy="4744112"/>
          </a:xfrm>
          <a:prstGeom prst="rect">
            <a:avLst/>
          </a:prstGeom>
        </p:spPr>
      </p:pic>
      <p:pic>
        <p:nvPicPr>
          <p:cNvPr id="5" name="Picture 4"/>
          <p:cNvPicPr>
            <a:picLocks noChangeAspect="1"/>
          </p:cNvPicPr>
          <p:nvPr/>
        </p:nvPicPr>
        <p:blipFill>
          <a:blip r:embed="rId3"/>
          <a:stretch>
            <a:fillRect/>
          </a:stretch>
        </p:blipFill>
        <p:spPr>
          <a:xfrm>
            <a:off x="2833189" y="4828892"/>
            <a:ext cx="7135221" cy="2029108"/>
          </a:xfrm>
          <a:prstGeom prst="rect">
            <a:avLst/>
          </a:prstGeom>
        </p:spPr>
      </p:pic>
      <p:sp>
        <p:nvSpPr>
          <p:cNvPr id="6" name="Oval Callout 5"/>
          <p:cNvSpPr/>
          <p:nvPr/>
        </p:nvSpPr>
        <p:spPr>
          <a:xfrm>
            <a:off x="8436864" y="457200"/>
            <a:ext cx="2657856" cy="819912"/>
          </a:xfrm>
          <a:prstGeom prst="wedgeEllipseCallout">
            <a:avLst>
              <a:gd name="adj1" fmla="val -95604"/>
              <a:gd name="adj2" fmla="val -350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 have to apply transformation once again</a:t>
            </a:r>
            <a:endParaRPr lang="en-IN" dirty="0"/>
          </a:p>
        </p:txBody>
      </p:sp>
      <p:sp>
        <p:nvSpPr>
          <p:cNvPr id="7" name="Oval Callout 6"/>
          <p:cNvSpPr/>
          <p:nvPr/>
        </p:nvSpPr>
        <p:spPr>
          <a:xfrm>
            <a:off x="8845169" y="1543812"/>
            <a:ext cx="2657856" cy="819912"/>
          </a:xfrm>
          <a:prstGeom prst="wedgeEllipseCallout">
            <a:avLst>
              <a:gd name="adj1" fmla="val -81384"/>
              <a:gd name="adj2" fmla="val 452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 have to apply transformation once again</a:t>
            </a:r>
            <a:endParaRPr lang="en-IN" dirty="0"/>
          </a:p>
        </p:txBody>
      </p:sp>
      <p:sp>
        <p:nvSpPr>
          <p:cNvPr id="8" name="Oval Callout 7"/>
          <p:cNvSpPr/>
          <p:nvPr/>
        </p:nvSpPr>
        <p:spPr>
          <a:xfrm>
            <a:off x="9534144" y="2489503"/>
            <a:ext cx="2657856" cy="1297328"/>
          </a:xfrm>
          <a:prstGeom prst="wedgeEllipseCallout">
            <a:avLst>
              <a:gd name="adj1" fmla="val -81384"/>
              <a:gd name="adj2" fmla="val 452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 are repeating all steps which we were doing at training data.</a:t>
            </a:r>
            <a:endParaRPr lang="en-IN" dirty="0"/>
          </a:p>
        </p:txBody>
      </p:sp>
    </p:spTree>
    <p:extLst>
      <p:ext uri="{BB962C8B-B14F-4D97-AF65-F5344CB8AC3E}">
        <p14:creationId xmlns:p14="http://schemas.microsoft.com/office/powerpoint/2010/main" val="37380180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8007" y="1"/>
            <a:ext cx="10018713" cy="1024128"/>
          </a:xfrm>
        </p:spPr>
        <p:txBody>
          <a:bodyPr/>
          <a:lstStyle/>
          <a:p>
            <a:r>
              <a:rPr lang="en-US" dirty="0" smtClean="0"/>
              <a:t>Modeling with Pipeline</a:t>
            </a:r>
            <a:endParaRPr lang="en-IN" dirty="0"/>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1484310" y="1241528"/>
            <a:ext cx="10202699" cy="4887007"/>
          </a:xfrm>
          <a:prstGeom prst="rect">
            <a:avLst/>
          </a:prstGeom>
        </p:spPr>
      </p:pic>
    </p:spTree>
    <p:extLst>
      <p:ext uri="{BB962C8B-B14F-4D97-AF65-F5344CB8AC3E}">
        <p14:creationId xmlns:p14="http://schemas.microsoft.com/office/powerpoint/2010/main" val="7052772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84310" y="685800"/>
            <a:ext cx="7144747" cy="4906060"/>
          </a:xfrm>
          <a:prstGeom prst="rect">
            <a:avLst/>
          </a:prstGeom>
        </p:spPr>
      </p:pic>
      <p:sp>
        <p:nvSpPr>
          <p:cNvPr id="5" name="Line Callout 2 4"/>
          <p:cNvSpPr/>
          <p:nvPr/>
        </p:nvSpPr>
        <p:spPr>
          <a:xfrm>
            <a:off x="9009888" y="1450848"/>
            <a:ext cx="3182112" cy="1633728"/>
          </a:xfrm>
          <a:prstGeom prst="borderCallout2">
            <a:avLst>
              <a:gd name="adj1" fmla="val 18750"/>
              <a:gd name="adj2" fmla="val -8333"/>
              <a:gd name="adj3" fmla="val 18750"/>
              <a:gd name="adj4" fmla="val -16667"/>
              <a:gd name="adj5" fmla="val 36122"/>
              <a:gd name="adj6" fmla="val -1363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We will use Column Transformer option  which comes from </a:t>
            </a:r>
            <a:r>
              <a:rPr lang="en-US" sz="1400" dirty="0" err="1" smtClean="0"/>
              <a:t>sklearn</a:t>
            </a:r>
            <a:r>
              <a:rPr lang="en-US" sz="1400" dirty="0" smtClean="0"/>
              <a:t> compose.</a:t>
            </a:r>
          </a:p>
          <a:p>
            <a:r>
              <a:rPr lang="en-US" sz="1400" dirty="0" smtClean="0"/>
              <a:t>In this first we will give name and then transformer name and then column position (not column name) and in last remainder (remainder means we are passing that column as it is  on which we are not applying transformation.)</a:t>
            </a:r>
            <a:endParaRPr lang="en-IN" sz="1400" dirty="0"/>
          </a:p>
        </p:txBody>
      </p:sp>
      <p:sp>
        <p:nvSpPr>
          <p:cNvPr id="7" name="Left Brace 6"/>
          <p:cNvSpPr/>
          <p:nvPr/>
        </p:nvSpPr>
        <p:spPr>
          <a:xfrm>
            <a:off x="1103480" y="1865376"/>
            <a:ext cx="380830" cy="3726484"/>
          </a:xfrm>
          <a:prstGeom prst="leftBrace">
            <a:avLst>
              <a:gd name="adj1" fmla="val 212227"/>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8" name="Line Callout 3 7"/>
          <p:cNvSpPr/>
          <p:nvPr/>
        </p:nvSpPr>
        <p:spPr>
          <a:xfrm>
            <a:off x="3377184" y="5791200"/>
            <a:ext cx="1816608" cy="914400"/>
          </a:xfrm>
          <a:prstGeom prst="borderCallout3">
            <a:avLst>
              <a:gd name="adj1" fmla="val 18750"/>
              <a:gd name="adj2" fmla="val -8333"/>
              <a:gd name="adj3" fmla="val 18750"/>
              <a:gd name="adj4" fmla="val -16667"/>
              <a:gd name="adj5" fmla="val 28000"/>
              <a:gd name="adj6" fmla="val -175727"/>
              <a:gd name="adj7" fmla="val -229704"/>
              <a:gd name="adj8" fmla="val -12578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There are 5 steps we are doing in data preparation</a:t>
            </a:r>
            <a:endParaRPr lang="en-IN" dirty="0"/>
          </a:p>
        </p:txBody>
      </p:sp>
    </p:spTree>
    <p:extLst>
      <p:ext uri="{BB962C8B-B14F-4D97-AF65-F5344CB8AC3E}">
        <p14:creationId xmlns:p14="http://schemas.microsoft.com/office/powerpoint/2010/main" val="17237429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9927" y="137161"/>
            <a:ext cx="6416105" cy="350520"/>
          </a:xfrm>
        </p:spPr>
        <p:txBody>
          <a:bodyPr>
            <a:normAutofit fontScale="90000"/>
          </a:bodyPr>
          <a:lstStyle/>
          <a:p>
            <a:r>
              <a:rPr lang="en-US" dirty="0" smtClean="0"/>
              <a:t>No we will create pipeline</a:t>
            </a:r>
            <a:endParaRPr lang="en-IN" dirty="0"/>
          </a:p>
        </p:txBody>
      </p:sp>
      <p:pic>
        <p:nvPicPr>
          <p:cNvPr id="4" name="Content Placeholder 3"/>
          <p:cNvPicPr>
            <a:picLocks noGrp="1" noChangeAspect="1"/>
          </p:cNvPicPr>
          <p:nvPr>
            <p:ph idx="1"/>
          </p:nvPr>
        </p:nvPicPr>
        <p:blipFill>
          <a:blip r:embed="rId2"/>
          <a:stretch>
            <a:fillRect/>
          </a:stretch>
        </p:blipFill>
        <p:spPr>
          <a:xfrm>
            <a:off x="1558760" y="693834"/>
            <a:ext cx="4988207" cy="2732118"/>
          </a:xfrm>
          <a:prstGeom prst="rect">
            <a:avLst/>
          </a:prstGeom>
        </p:spPr>
      </p:pic>
      <p:sp>
        <p:nvSpPr>
          <p:cNvPr id="5" name="Cloud Callout 4"/>
          <p:cNvSpPr/>
          <p:nvPr/>
        </p:nvSpPr>
        <p:spPr>
          <a:xfrm>
            <a:off x="7778496" y="413973"/>
            <a:ext cx="2791968" cy="1645920"/>
          </a:xfrm>
          <a:prstGeom prst="cloudCallout">
            <a:avLst>
              <a:gd name="adj1" fmla="val -91139"/>
              <a:gd name="adj2" fmla="val 247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Pipeline comes from </a:t>
            </a:r>
            <a:r>
              <a:rPr lang="en-US" dirty="0" err="1" smtClean="0"/>
              <a:t>sklearn</a:t>
            </a:r>
            <a:endParaRPr lang="en-IN" dirty="0"/>
          </a:p>
        </p:txBody>
      </p:sp>
      <p:pic>
        <p:nvPicPr>
          <p:cNvPr id="6" name="Picture 5"/>
          <p:cNvPicPr>
            <a:picLocks noChangeAspect="1"/>
          </p:cNvPicPr>
          <p:nvPr/>
        </p:nvPicPr>
        <p:blipFill>
          <a:blip r:embed="rId3"/>
          <a:stretch>
            <a:fillRect/>
          </a:stretch>
        </p:blipFill>
        <p:spPr>
          <a:xfrm>
            <a:off x="4587240" y="4096512"/>
            <a:ext cx="6903514" cy="2301171"/>
          </a:xfrm>
          <a:prstGeom prst="rect">
            <a:avLst/>
          </a:prstGeom>
        </p:spPr>
      </p:pic>
      <p:sp>
        <p:nvSpPr>
          <p:cNvPr id="7" name="Line Callout 2 (No Border) 6"/>
          <p:cNvSpPr/>
          <p:nvPr/>
        </p:nvSpPr>
        <p:spPr>
          <a:xfrm>
            <a:off x="1987296" y="4657344"/>
            <a:ext cx="1499616" cy="963168"/>
          </a:xfrm>
          <a:prstGeom prst="callout2">
            <a:avLst>
              <a:gd name="adj1" fmla="val 139003"/>
              <a:gd name="adj2" fmla="val 171342"/>
              <a:gd name="adj3" fmla="val 46598"/>
              <a:gd name="adj4" fmla="val 101219"/>
              <a:gd name="adj5" fmla="val 140348"/>
              <a:gd name="adj6" fmla="val 1720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Alternate way of create pipeline</a:t>
            </a:r>
            <a:endParaRPr lang="en-IN" dirty="0"/>
          </a:p>
        </p:txBody>
      </p:sp>
    </p:spTree>
    <p:extLst>
      <p:ext uri="{BB962C8B-B14F-4D97-AF65-F5344CB8AC3E}">
        <p14:creationId xmlns:p14="http://schemas.microsoft.com/office/powerpoint/2010/main" val="885660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01046" y="2885521"/>
            <a:ext cx="7640116" cy="3972479"/>
          </a:xfrm>
          <a:prstGeom prst="rect">
            <a:avLst/>
          </a:prstGeom>
        </p:spPr>
      </p:pic>
      <p:sp>
        <p:nvSpPr>
          <p:cNvPr id="5" name="Cloud Callout 4"/>
          <p:cNvSpPr/>
          <p:nvPr/>
        </p:nvSpPr>
        <p:spPr>
          <a:xfrm>
            <a:off x="3425952" y="85343"/>
            <a:ext cx="7868662" cy="2467355"/>
          </a:xfrm>
          <a:prstGeom prst="cloudCallout">
            <a:avLst>
              <a:gd name="adj1" fmla="val -37561"/>
              <a:gd name="adj2" fmla="val 7129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r>
              <a:rPr lang="en-US" dirty="0" smtClean="0">
                <a:solidFill>
                  <a:schemeClr val="tx1"/>
                </a:solidFill>
              </a:rPr>
              <a:t>Remember what we did in previous coding when we were doing without pipeline</a:t>
            </a:r>
            <a:endParaRPr lang="en-IN" dirty="0">
              <a:solidFill>
                <a:schemeClr val="tx1"/>
              </a:solidFill>
            </a:endParaRPr>
          </a:p>
        </p:txBody>
      </p:sp>
      <p:pic>
        <p:nvPicPr>
          <p:cNvPr id="6" name="Picture 5"/>
          <p:cNvPicPr>
            <a:picLocks noChangeAspect="1"/>
          </p:cNvPicPr>
          <p:nvPr/>
        </p:nvPicPr>
        <p:blipFill>
          <a:blip r:embed="rId3"/>
          <a:stretch>
            <a:fillRect/>
          </a:stretch>
        </p:blipFill>
        <p:spPr>
          <a:xfrm>
            <a:off x="5304368" y="331783"/>
            <a:ext cx="4543514" cy="1399799"/>
          </a:xfrm>
          <a:prstGeom prst="rect">
            <a:avLst/>
          </a:prstGeom>
        </p:spPr>
      </p:pic>
    </p:spTree>
    <p:extLst>
      <p:ext uri="{BB962C8B-B14F-4D97-AF65-F5344CB8AC3E}">
        <p14:creationId xmlns:p14="http://schemas.microsoft.com/office/powerpoint/2010/main" val="3021885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84310" y="0"/>
            <a:ext cx="8106906" cy="3962953"/>
          </a:xfrm>
          <a:prstGeom prst="rect">
            <a:avLst/>
          </a:prstGeom>
        </p:spPr>
      </p:pic>
      <p:pic>
        <p:nvPicPr>
          <p:cNvPr id="5" name="Picture 4"/>
          <p:cNvPicPr>
            <a:picLocks noChangeAspect="1"/>
          </p:cNvPicPr>
          <p:nvPr/>
        </p:nvPicPr>
        <p:blipFill>
          <a:blip r:embed="rId3"/>
          <a:stretch>
            <a:fillRect/>
          </a:stretch>
        </p:blipFill>
        <p:spPr>
          <a:xfrm>
            <a:off x="1484308" y="3962953"/>
            <a:ext cx="8106907" cy="2843141"/>
          </a:xfrm>
          <a:prstGeom prst="rect">
            <a:avLst/>
          </a:prstGeom>
        </p:spPr>
      </p:pic>
    </p:spTree>
    <p:extLst>
      <p:ext uri="{BB962C8B-B14F-4D97-AF65-F5344CB8AC3E}">
        <p14:creationId xmlns:p14="http://schemas.microsoft.com/office/powerpoint/2010/main" val="3147314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2"/>
          <a:stretch>
            <a:fillRect/>
          </a:stretch>
        </p:blipFill>
        <p:spPr>
          <a:xfrm>
            <a:off x="0" y="0"/>
            <a:ext cx="6658904" cy="3010320"/>
          </a:xfrm>
          <a:prstGeom prst="rect">
            <a:avLst/>
          </a:prstGeom>
        </p:spPr>
      </p:pic>
      <p:pic>
        <p:nvPicPr>
          <p:cNvPr id="6" name="Picture 5"/>
          <p:cNvPicPr>
            <a:picLocks noChangeAspect="1"/>
          </p:cNvPicPr>
          <p:nvPr/>
        </p:nvPicPr>
        <p:blipFill>
          <a:blip r:embed="rId3"/>
          <a:stretch>
            <a:fillRect/>
          </a:stretch>
        </p:blipFill>
        <p:spPr>
          <a:xfrm>
            <a:off x="6306465" y="2018625"/>
            <a:ext cx="5992061" cy="4839375"/>
          </a:xfrm>
          <a:prstGeom prst="rect">
            <a:avLst/>
          </a:prstGeom>
        </p:spPr>
      </p:pic>
    </p:spTree>
    <p:extLst>
      <p:ext uri="{BB962C8B-B14F-4D97-AF65-F5344CB8AC3E}">
        <p14:creationId xmlns:p14="http://schemas.microsoft.com/office/powerpoint/2010/main" val="4079497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57947" y="0"/>
            <a:ext cx="5096586" cy="2667372"/>
          </a:xfrm>
          <a:prstGeom prst="rect">
            <a:avLst/>
          </a:prstGeom>
        </p:spPr>
      </p:pic>
      <p:pic>
        <p:nvPicPr>
          <p:cNvPr id="5" name="Picture 4"/>
          <p:cNvPicPr>
            <a:picLocks noChangeAspect="1"/>
          </p:cNvPicPr>
          <p:nvPr/>
        </p:nvPicPr>
        <p:blipFill>
          <a:blip r:embed="rId3"/>
          <a:stretch>
            <a:fillRect/>
          </a:stretch>
        </p:blipFill>
        <p:spPr>
          <a:xfrm>
            <a:off x="2903283" y="2904573"/>
            <a:ext cx="7287642" cy="3953427"/>
          </a:xfrm>
          <a:prstGeom prst="rect">
            <a:avLst/>
          </a:prstGeom>
        </p:spPr>
      </p:pic>
      <p:sp>
        <p:nvSpPr>
          <p:cNvPr id="6" name="Cloud Callout 5"/>
          <p:cNvSpPr/>
          <p:nvPr/>
        </p:nvSpPr>
        <p:spPr>
          <a:xfrm>
            <a:off x="8839200" y="682752"/>
            <a:ext cx="2767584" cy="2121408"/>
          </a:xfrm>
          <a:prstGeom prst="cloudCallout">
            <a:avLst>
              <a:gd name="adj1" fmla="val -71934"/>
              <a:gd name="adj2" fmla="val 757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Remember for prediction how much pain we toked when we are doing without pipeline</a:t>
            </a:r>
            <a:endParaRPr lang="en-IN" dirty="0"/>
          </a:p>
        </p:txBody>
      </p:sp>
    </p:spTree>
    <p:extLst>
      <p:ext uri="{BB962C8B-B14F-4D97-AF65-F5344CB8AC3E}">
        <p14:creationId xmlns:p14="http://schemas.microsoft.com/office/powerpoint/2010/main" val="2542430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i="1" dirty="0"/>
              <a:t>ML Pipeline has many definitions depending on the context. In this </a:t>
            </a:r>
            <a:r>
              <a:rPr lang="en-US" i="1" dirty="0" smtClean="0"/>
              <a:t>lecture, </a:t>
            </a:r>
            <a:r>
              <a:rPr lang="en-US" i="1" dirty="0"/>
              <a:t>ML Pipeline is defined as a collection of preprocessing steps and a model. This means when raw data is passed to the ML Pipeline, it preprocesses the data to the right format, scores the data using the model and pops out a prediction score.</a:t>
            </a:r>
            <a:endParaRPr lang="en-IN" dirty="0"/>
          </a:p>
        </p:txBody>
      </p:sp>
    </p:spTree>
    <p:extLst>
      <p:ext uri="{BB962C8B-B14F-4D97-AF65-F5344CB8AC3E}">
        <p14:creationId xmlns:p14="http://schemas.microsoft.com/office/powerpoint/2010/main" val="30342771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IN" dirty="0"/>
          </a:p>
        </p:txBody>
      </p:sp>
    </p:spTree>
    <p:extLst>
      <p:ext uri="{BB962C8B-B14F-4D97-AF65-F5344CB8AC3E}">
        <p14:creationId xmlns:p14="http://schemas.microsoft.com/office/powerpoint/2010/main" val="3827229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pipeline</a:t>
            </a:r>
            <a:endParaRPr lang="en-IN" dirty="0"/>
          </a:p>
        </p:txBody>
      </p:sp>
      <p:sp>
        <p:nvSpPr>
          <p:cNvPr id="3" name="Content Placeholder 2"/>
          <p:cNvSpPr>
            <a:spLocks noGrp="1"/>
          </p:cNvSpPr>
          <p:nvPr>
            <p:ph idx="1"/>
          </p:nvPr>
        </p:nvSpPr>
        <p:spPr/>
        <p:txBody>
          <a:bodyPr/>
          <a:lstStyle/>
          <a:p>
            <a:r>
              <a:rPr lang="en-US" dirty="0" smtClean="0"/>
              <a:t>When we managed  or arranged our data preprocessing steps in a series or in a particular order . Or we can say when we put all these steps in a pipe through which our data pass every time and reached or final step of prediction is called pipeline.  </a:t>
            </a:r>
            <a:endParaRPr lang="en-IN" dirty="0"/>
          </a:p>
        </p:txBody>
      </p:sp>
    </p:spTree>
    <p:extLst>
      <p:ext uri="{BB962C8B-B14F-4D97-AF65-F5344CB8AC3E}">
        <p14:creationId xmlns:p14="http://schemas.microsoft.com/office/powerpoint/2010/main" val="31924003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255" y="1"/>
            <a:ext cx="10018713" cy="1133856"/>
          </a:xfrm>
        </p:spPr>
        <p:txBody>
          <a:bodyPr/>
          <a:lstStyle/>
          <a:p>
            <a:r>
              <a:rPr lang="en-US" dirty="0" smtClean="0"/>
              <a:t>What is the use of pipeline</a:t>
            </a:r>
            <a:endParaRPr lang="en-IN" dirty="0"/>
          </a:p>
        </p:txBody>
      </p:sp>
      <p:sp>
        <p:nvSpPr>
          <p:cNvPr id="3" name="Content Placeholder 2"/>
          <p:cNvSpPr>
            <a:spLocks noGrp="1"/>
          </p:cNvSpPr>
          <p:nvPr>
            <p:ph idx="1"/>
          </p:nvPr>
        </p:nvSpPr>
        <p:spPr>
          <a:xfrm>
            <a:off x="1621536" y="1133856"/>
            <a:ext cx="10155936" cy="5169408"/>
          </a:xfrm>
        </p:spPr>
        <p:txBody>
          <a:bodyPr>
            <a:normAutofit fontScale="85000" lnSpcReduction="20000"/>
          </a:bodyPr>
          <a:lstStyle/>
          <a:p>
            <a:r>
              <a:rPr lang="en-US" dirty="0" smtClean="0"/>
              <a:t>At the time train the model we do lots of transformation in our data set or we can say that we prepared our data for machine learning. After preparation we do model fitting .and then we predict outcome.</a:t>
            </a:r>
          </a:p>
          <a:p>
            <a:r>
              <a:rPr lang="en-US" dirty="0" smtClean="0"/>
              <a:t>We know that mostly our data comes with no. of problems in different –different column. So we have to deal each column separately. </a:t>
            </a:r>
          </a:p>
          <a:p>
            <a:r>
              <a:rPr lang="en-US" dirty="0" smtClean="0"/>
              <a:t>Some column have missing value, some have categorical column , some have scaling problem and so on. Sop we have to do some treatment of that columns.</a:t>
            </a:r>
          </a:p>
          <a:p>
            <a:r>
              <a:rPr lang="en-US" dirty="0" smtClean="0"/>
              <a:t>Let suppose we have to do 5  transformation in our data.</a:t>
            </a:r>
          </a:p>
          <a:p>
            <a:pPr lvl="1"/>
            <a:r>
              <a:rPr lang="en-US" dirty="0"/>
              <a:t>1-Imputation</a:t>
            </a:r>
          </a:p>
          <a:p>
            <a:pPr lvl="1"/>
            <a:r>
              <a:rPr lang="en-US" dirty="0"/>
              <a:t>2-one hot encoding</a:t>
            </a:r>
          </a:p>
          <a:p>
            <a:pPr lvl="1"/>
            <a:r>
              <a:rPr lang="en-US" dirty="0"/>
              <a:t>3-Min-Max Scala</a:t>
            </a:r>
          </a:p>
          <a:p>
            <a:pPr lvl="1"/>
            <a:r>
              <a:rPr lang="en-US" dirty="0"/>
              <a:t>4-Feature selection</a:t>
            </a:r>
          </a:p>
          <a:p>
            <a:pPr lvl="1"/>
            <a:r>
              <a:rPr lang="en-US" dirty="0"/>
              <a:t>5-Model </a:t>
            </a:r>
            <a:r>
              <a:rPr lang="en-US" dirty="0" smtClean="0"/>
              <a:t>Fitting</a:t>
            </a:r>
          </a:p>
          <a:p>
            <a:r>
              <a:rPr lang="en-US" dirty="0" smtClean="0"/>
              <a:t>These 5 steps we have to do each time when ever we have input data. So we have to do these transformation again and again . This way is not  professional and if you changed some steps so you will ruined your model . That why we used pipeline for this work.</a:t>
            </a:r>
            <a:endParaRPr lang="en-US" dirty="0"/>
          </a:p>
          <a:p>
            <a:endParaRPr lang="en-IN" dirty="0"/>
          </a:p>
        </p:txBody>
      </p:sp>
    </p:spTree>
    <p:extLst>
      <p:ext uri="{BB962C8B-B14F-4D97-AF65-F5344CB8AC3E}">
        <p14:creationId xmlns:p14="http://schemas.microsoft.com/office/powerpoint/2010/main" val="23171206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28150" y="167639"/>
            <a:ext cx="10018713" cy="3124201"/>
          </a:xfrm>
        </p:spPr>
        <p:txBody>
          <a:bodyPr/>
          <a:lstStyle/>
          <a:p>
            <a:r>
              <a:rPr lang="en-US" dirty="0" smtClean="0"/>
              <a:t>So what we do? </a:t>
            </a:r>
          </a:p>
          <a:p>
            <a:r>
              <a:rPr lang="en-US" dirty="0" smtClean="0"/>
              <a:t>We make one pipeline in which we fixed these transformation and when ever any new data entry will come we will send that entry from this pipe it will automatically face these transformation and predict output.</a:t>
            </a:r>
            <a:endParaRPr lang="en-IN" dirty="0"/>
          </a:p>
        </p:txBody>
      </p:sp>
      <p:graphicFrame>
        <p:nvGraphicFramePr>
          <p:cNvPr id="4" name="Diagram 3"/>
          <p:cNvGraphicFramePr/>
          <p:nvPr>
            <p:extLst>
              <p:ext uri="{D42A27DB-BD31-4B8C-83A1-F6EECF244321}">
                <p14:modId xmlns:p14="http://schemas.microsoft.com/office/powerpoint/2010/main" val="3011504536"/>
              </p:ext>
            </p:extLst>
          </p:nvPr>
        </p:nvGraphicFramePr>
        <p:xfrm>
          <a:off x="1586386" y="3291840"/>
          <a:ext cx="10302240" cy="10176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7" name="Curved Connector 6"/>
          <p:cNvCxnSpPr/>
          <p:nvPr/>
        </p:nvCxnSpPr>
        <p:spPr>
          <a:xfrm rot="5400000" flipH="1" flipV="1">
            <a:off x="841963" y="4424983"/>
            <a:ext cx="1109471" cy="379380"/>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20" name="Rectangle 19"/>
          <p:cNvSpPr/>
          <p:nvPr/>
        </p:nvSpPr>
        <p:spPr>
          <a:xfrm>
            <a:off x="1085088" y="5169409"/>
            <a:ext cx="1267968" cy="451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IN" dirty="0"/>
          </a:p>
        </p:txBody>
      </p:sp>
      <p:cxnSp>
        <p:nvCxnSpPr>
          <p:cNvPr id="21" name="Curved Connector 20"/>
          <p:cNvCxnSpPr/>
          <p:nvPr/>
        </p:nvCxnSpPr>
        <p:spPr>
          <a:xfrm rot="5400000">
            <a:off x="11394431" y="4346028"/>
            <a:ext cx="780288" cy="208106"/>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23" name="Rectangle 22"/>
          <p:cNvSpPr/>
          <p:nvPr/>
        </p:nvSpPr>
        <p:spPr>
          <a:xfrm>
            <a:off x="10759440" y="4852078"/>
            <a:ext cx="1267968" cy="451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Prediction</a:t>
            </a:r>
            <a:endParaRPr lang="en-IN" dirty="0"/>
          </a:p>
        </p:txBody>
      </p:sp>
    </p:spTree>
    <p:extLst>
      <p:ext uri="{BB962C8B-B14F-4D97-AF65-F5344CB8AC3E}">
        <p14:creationId xmlns:p14="http://schemas.microsoft.com/office/powerpoint/2010/main" val="33357087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Now we will take titanic dataset for understand this pipeline</a:t>
            </a:r>
            <a:endParaRPr lang="en-IN" dirty="0"/>
          </a:p>
        </p:txBody>
      </p:sp>
      <p:sp>
        <p:nvSpPr>
          <p:cNvPr id="3" name="Content Placeholder 2"/>
          <p:cNvSpPr>
            <a:spLocks noGrp="1"/>
          </p:cNvSpPr>
          <p:nvPr>
            <p:ph idx="1"/>
          </p:nvPr>
        </p:nvSpPr>
        <p:spPr>
          <a:xfrm>
            <a:off x="1484310" y="2666999"/>
            <a:ext cx="10018713" cy="880873"/>
          </a:xfrm>
        </p:spPr>
        <p:txBody>
          <a:bodyPr>
            <a:normAutofit fontScale="92500" lnSpcReduction="10000"/>
          </a:bodyPr>
          <a:lstStyle/>
          <a:p>
            <a:r>
              <a:rPr lang="en-US" dirty="0" smtClean="0"/>
              <a:t>First we will see modeling without pipeline</a:t>
            </a:r>
          </a:p>
          <a:p>
            <a:r>
              <a:rPr lang="en-US" dirty="0" smtClean="0"/>
              <a:t>So first we import important library which we need for modeling</a:t>
            </a:r>
            <a:endParaRPr lang="en-IN" dirty="0"/>
          </a:p>
        </p:txBody>
      </p:sp>
      <p:pic>
        <p:nvPicPr>
          <p:cNvPr id="4" name="Picture 3"/>
          <p:cNvPicPr>
            <a:picLocks noChangeAspect="1"/>
          </p:cNvPicPr>
          <p:nvPr/>
        </p:nvPicPr>
        <p:blipFill>
          <a:blip r:embed="rId2"/>
          <a:stretch>
            <a:fillRect/>
          </a:stretch>
        </p:blipFill>
        <p:spPr>
          <a:xfrm>
            <a:off x="2108004" y="3776472"/>
            <a:ext cx="8225735" cy="1898246"/>
          </a:xfrm>
          <a:prstGeom prst="rect">
            <a:avLst/>
          </a:prstGeom>
        </p:spPr>
      </p:pic>
    </p:spTree>
    <p:extLst>
      <p:ext uri="{BB962C8B-B14F-4D97-AF65-F5344CB8AC3E}">
        <p14:creationId xmlns:p14="http://schemas.microsoft.com/office/powerpoint/2010/main" val="5520167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6202" y="228599"/>
            <a:ext cx="10018713" cy="1039369"/>
          </a:xfrm>
        </p:spPr>
        <p:txBody>
          <a:bodyPr/>
          <a:lstStyle/>
          <a:p>
            <a:r>
              <a:rPr lang="en-US" dirty="0" smtClean="0"/>
              <a:t>Import data set and drop columns which is not useful for our model prediction</a:t>
            </a:r>
            <a:endParaRPr lang="en-IN" dirty="0"/>
          </a:p>
        </p:txBody>
      </p:sp>
      <p:pic>
        <p:nvPicPr>
          <p:cNvPr id="4" name="Picture 3"/>
          <p:cNvPicPr>
            <a:picLocks noChangeAspect="1"/>
          </p:cNvPicPr>
          <p:nvPr/>
        </p:nvPicPr>
        <p:blipFill>
          <a:blip r:embed="rId2"/>
          <a:stretch>
            <a:fillRect/>
          </a:stretch>
        </p:blipFill>
        <p:spPr>
          <a:xfrm>
            <a:off x="1866202" y="1267968"/>
            <a:ext cx="10459910" cy="4925112"/>
          </a:xfrm>
          <a:prstGeom prst="rect">
            <a:avLst/>
          </a:prstGeom>
        </p:spPr>
      </p:pic>
    </p:spTree>
    <p:extLst>
      <p:ext uri="{BB962C8B-B14F-4D97-AF65-F5344CB8AC3E}">
        <p14:creationId xmlns:p14="http://schemas.microsoft.com/office/powerpoint/2010/main" val="35477506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9197" y="171133"/>
            <a:ext cx="10018713" cy="618744"/>
          </a:xfrm>
        </p:spPr>
        <p:txBody>
          <a:bodyPr>
            <a:noAutofit/>
          </a:bodyPr>
          <a:lstStyle/>
          <a:p>
            <a:pPr algn="l"/>
            <a:r>
              <a:rPr lang="en-US" sz="2000" dirty="0" smtClean="0"/>
              <a:t>Now we can see that sex and Embarked have categorical column for that we have to do encoding and age column have null value for that we have to impute.</a:t>
            </a:r>
            <a:endParaRPr lang="en-IN" sz="2000"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484310" y="1074642"/>
            <a:ext cx="10488489" cy="5001323"/>
          </a:xfrm>
          <a:prstGeom prst="rect">
            <a:avLst/>
          </a:prstGeom>
        </p:spPr>
      </p:pic>
    </p:spTree>
    <p:extLst>
      <p:ext uri="{BB962C8B-B14F-4D97-AF65-F5344CB8AC3E}">
        <p14:creationId xmlns:p14="http://schemas.microsoft.com/office/powerpoint/2010/main" val="33975647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5344" y="160458"/>
            <a:ext cx="10195008" cy="6484181"/>
          </a:xfrm>
          <a:prstGeom prst="rect">
            <a:avLst/>
          </a:prstGeom>
        </p:spPr>
      </p:pic>
    </p:spTree>
    <p:extLst>
      <p:ext uri="{BB962C8B-B14F-4D97-AF65-F5344CB8AC3E}">
        <p14:creationId xmlns:p14="http://schemas.microsoft.com/office/powerpoint/2010/main" val="32251440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120</TotalTime>
  <Words>579</Words>
  <Application>Microsoft Office PowerPoint</Application>
  <PresentationFormat>Widescreen</PresentationFormat>
  <Paragraphs>51</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Corbel</vt:lpstr>
      <vt:lpstr>Parallax</vt:lpstr>
      <vt:lpstr>PIPELINE IN ML</vt:lpstr>
      <vt:lpstr>PowerPoint Presentation</vt:lpstr>
      <vt:lpstr>What is the pipeline</vt:lpstr>
      <vt:lpstr>What is the use of pipeline</vt:lpstr>
      <vt:lpstr>PowerPoint Presentation</vt:lpstr>
      <vt:lpstr>Now we will take titanic dataset for understand this pipeline</vt:lpstr>
      <vt:lpstr>PowerPoint Presentation</vt:lpstr>
      <vt:lpstr>Now we can see that sex and Embarked have categorical column for that we have to do encoding and age column have null value for that we have to impute.</vt:lpstr>
      <vt:lpstr>PowerPoint Presentation</vt:lpstr>
      <vt:lpstr>PowerPoint Presentation</vt:lpstr>
      <vt:lpstr>PowerPoint Presentation</vt:lpstr>
      <vt:lpstr>PowerPoint Presentation</vt:lpstr>
      <vt:lpstr>Modeling with Pipeline</vt:lpstr>
      <vt:lpstr>PowerPoint Presentation</vt:lpstr>
      <vt:lpstr>No we will create pipeline</vt:lpstr>
      <vt:lpstr>PowerPoint Presentation</vt:lpstr>
      <vt:lpstr>PowerPoint Presentation</vt:lpstr>
      <vt:lpstr>PowerPoint Presentation</vt:lpstr>
      <vt:lpstr>PowerPoint Presentation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PIPELINE IN ML</dc:title>
  <dc:creator>Himanshu</dc:creator>
  <cp:lastModifiedBy>Himanshu</cp:lastModifiedBy>
  <cp:revision>22</cp:revision>
  <dcterms:created xsi:type="dcterms:W3CDTF">2022-08-07T11:57:27Z</dcterms:created>
  <dcterms:modified xsi:type="dcterms:W3CDTF">2022-08-07T13:57:33Z</dcterms:modified>
</cp:coreProperties>
</file>