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8" r:id="rId3"/>
    <p:sldId id="257" r:id="rId4"/>
    <p:sldId id="261" r:id="rId5"/>
    <p:sldId id="260" r:id="rId6"/>
    <p:sldId id="263" r:id="rId7"/>
    <p:sldId id="269" r:id="rId8"/>
    <p:sldId id="264" r:id="rId9"/>
    <p:sldId id="262" r:id="rId10"/>
    <p:sldId id="267" r:id="rId11"/>
    <p:sldId id="270" r:id="rId12"/>
    <p:sldId id="272" r:id="rId13"/>
    <p:sldId id="268" r:id="rId14"/>
    <p:sldId id="271" r:id="rId15"/>
    <p:sldId id="259" r:id="rId16"/>
    <p:sldId id="266" r:id="rId17"/>
    <p:sldId id="26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varScale="1">
        <p:scale>
          <a:sx n="79" d="100"/>
          <a:sy n="79"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4BDF68E2-58F2-4D09-BE8B-E3BD06533059}" type="datetimeFigureOut">
              <a:rPr lang="en-US" smtClean="0"/>
              <a:t>8/13/2022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0258279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4509A250-FF31-4206-8172-F9D3106AACB1}" type="datetimeFigureOut">
              <a:rPr lang="en-US" smtClean="0"/>
              <a:t>8/13/2022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3837426"/>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4509A250-FF31-4206-8172-F9D3106AACB1}" type="datetimeFigureOut">
              <a:rPr lang="en-US" smtClean="0"/>
              <a:t>8/13/2022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6090384"/>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528FC5F6-F338-4AE4-BB23-26385BCFC423}" type="datetimeFigureOut">
              <a:rPr lang="en-US" smtClean="0"/>
              <a:t>8/13/2022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113E31D-E2AB-40D1-8B51-AFA5AFEF393A}" type="slidenum">
              <a:rPr lang="en-US" smtClean="0"/>
              <a:t>‹#›</a:t>
            </a:fld>
            <a:endParaRPr lang="en-US" dirty="0"/>
          </a:p>
        </p:txBody>
      </p:sp>
    </p:spTree>
    <p:extLst>
      <p:ext uri="{BB962C8B-B14F-4D97-AF65-F5344CB8AC3E}">
        <p14:creationId xmlns:p14="http://schemas.microsoft.com/office/powerpoint/2010/main" val="10754808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fld id="{9796027F-7875-4030-9381-8BD8C4F21935}" type="datetimeFigureOut">
              <a:rPr lang="en-US" smtClean="0"/>
              <a:t>8/13/2022</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0687309"/>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9796027F-7875-4030-9381-8BD8C4F21935}" type="datetimeFigureOut">
              <a:rPr lang="en-US" smtClean="0"/>
              <a:t>8/13/2022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9069847"/>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9796027F-7875-4030-9381-8BD8C4F21935}" type="datetimeFigureOut">
              <a:rPr lang="en-US" smtClean="0"/>
              <a:t>8/13/2022</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4212983"/>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509A250-FF31-4206-8172-F9D3106AACB1}" type="datetimeFigureOut">
              <a:rPr lang="en-US" smtClean="0"/>
              <a:t>8/13/2022</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0976453"/>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509A250-FF31-4206-8172-F9D3106AACB1}" type="datetimeFigureOut">
              <a:rPr lang="en-US" smtClean="0"/>
              <a:t>8/13/2022</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26772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509A250-FF31-4206-8172-F9D3106AACB1}" type="datetimeFigureOut">
              <a:rPr lang="en-US" smtClean="0"/>
              <a:t>8/13/2022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2804520"/>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509A250-FF31-4206-8172-F9D3106AACB1}" type="datetimeFigureOut">
              <a:rPr lang="en-US" smtClean="0"/>
              <a:t>8/13/2022</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0715670"/>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4AAD347D-5ACD-4C99-B74B-A9C85AD731AF}" type="datetimeFigureOut">
              <a:rPr lang="en-US" smtClean="0"/>
              <a:t>8/13/2022</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720894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p:fade thruBlk="1"/>
  </p:transition>
  <p:timing>
    <p:tnLst>
      <p:par>
        <p:cTn id="1" dur="indefinite" restart="never" nodeType="tmRoot"/>
      </p:par>
    </p:tnLst>
  </p:timing>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vitalflux.com/feature-extraction-pca-python-examp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nalyticsvidhya.com/wp-content/uploads/2016/11/FS2.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v/variance.asp" TargetMode="External"/><Relationship Id="rId2" Type="http://schemas.openxmlformats.org/officeDocument/2006/relationships/hyperlink" Target="https://www.investopedia.com/terms/v/variance-inflation-factor.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4256" y="951675"/>
            <a:ext cx="11338560" cy="2387600"/>
          </a:xfrm>
        </p:spPr>
        <p:txBody>
          <a:bodyPr>
            <a:normAutofit fontScale="90000"/>
          </a:bodyPr>
          <a:lstStyle/>
          <a:p>
            <a:r>
              <a:rPr lang="en-US" dirty="0"/>
              <a:t>Feature Selection Techniques in Machine Learning</a:t>
            </a:r>
            <a:br>
              <a:rPr lang="en-US" dirty="0"/>
            </a:br>
            <a:endParaRPr lang="en-US" dirty="0"/>
          </a:p>
        </p:txBody>
      </p:sp>
      <p:sp>
        <p:nvSpPr>
          <p:cNvPr id="3" name="Subtitle 2"/>
          <p:cNvSpPr>
            <a:spLocks noGrp="1"/>
          </p:cNvSpPr>
          <p:nvPr>
            <p:ph type="subTitle" idx="1"/>
          </p:nvPr>
        </p:nvSpPr>
        <p:spPr>
          <a:xfrm>
            <a:off x="7679133" y="2682240"/>
            <a:ext cx="4437888" cy="807720"/>
          </a:xfrm>
        </p:spPr>
        <p:txBody>
          <a:bodyPr/>
          <a:lstStyle/>
          <a:p>
            <a:r>
              <a:rPr lang="en-US" dirty="0" smtClean="0"/>
              <a:t>By: Himanshu Shukla</a:t>
            </a:r>
          </a:p>
          <a:p>
            <a:r>
              <a:rPr lang="en-US" dirty="0" smtClean="0"/>
              <a:t>(Data Scientist)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506" y="2844323"/>
            <a:ext cx="5662841" cy="3171191"/>
          </a:xfrm>
          <a:prstGeom prst="rect">
            <a:avLst/>
          </a:prstGeom>
        </p:spPr>
      </p:pic>
    </p:spTree>
    <p:extLst>
      <p:ext uri="{BB962C8B-B14F-4D97-AF65-F5344CB8AC3E}">
        <p14:creationId xmlns:p14="http://schemas.microsoft.com/office/powerpoint/2010/main" val="2074124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46" y="164061"/>
            <a:ext cx="4641368" cy="1450757"/>
          </a:xfrm>
        </p:spPr>
        <p:txBody>
          <a:bodyPr/>
          <a:lstStyle/>
          <a:p>
            <a:r>
              <a:rPr lang="en-US" dirty="0"/>
              <a:t>Wrapper </a:t>
            </a:r>
            <a:r>
              <a:rPr lang="en-US" dirty="0" smtClean="0"/>
              <a:t>methods</a:t>
            </a:r>
            <a:endParaRPr lang="en-US" dirty="0"/>
          </a:p>
        </p:txBody>
      </p:sp>
      <p:sp>
        <p:nvSpPr>
          <p:cNvPr id="3" name="Content Placeholder 2"/>
          <p:cNvSpPr>
            <a:spLocks noGrp="1"/>
          </p:cNvSpPr>
          <p:nvPr>
            <p:ph idx="1"/>
          </p:nvPr>
        </p:nvSpPr>
        <p:spPr>
          <a:xfrm>
            <a:off x="403597" y="3640218"/>
            <a:ext cx="11426125" cy="984761"/>
          </a:xfrm>
        </p:spPr>
        <p:txBody>
          <a:bodyPr>
            <a:normAutofit fontScale="70000" lnSpcReduction="20000"/>
          </a:bodyPr>
          <a:lstStyle/>
          <a:p>
            <a:r>
              <a:rPr lang="en-US" dirty="0" smtClean="0"/>
              <a:t>Wrapping </a:t>
            </a:r>
            <a:r>
              <a:rPr lang="en-US" dirty="0"/>
              <a:t>methods compute models with a certain subset of features and evaluate the importance of each feature. Then they iterate and try a different subset of features until the optimal subset is reached. </a:t>
            </a:r>
            <a:endParaRPr lang="en-US" dirty="0" smtClean="0"/>
          </a:p>
          <a:p>
            <a:endParaRPr lang="en-US" dirty="0"/>
          </a:p>
        </p:txBody>
      </p:sp>
      <p:sp>
        <p:nvSpPr>
          <p:cNvPr id="4" name="Rectangle 3"/>
          <p:cNvSpPr/>
          <p:nvPr/>
        </p:nvSpPr>
        <p:spPr>
          <a:xfrm>
            <a:off x="403597" y="4771385"/>
            <a:ext cx="10600734" cy="1200329"/>
          </a:xfrm>
          <a:prstGeom prst="rect">
            <a:avLst/>
          </a:prstGeom>
        </p:spPr>
        <p:txBody>
          <a:bodyPr wrap="square">
            <a:spAutoFit/>
          </a:bodyPr>
          <a:lstStyle/>
          <a:p>
            <a:r>
              <a:rPr lang="en-US" b="1" u="sng" dirty="0"/>
              <a:t>Three drawbacks of this method are:</a:t>
            </a:r>
          </a:p>
          <a:p>
            <a:pPr marL="342900" indent="-342900">
              <a:buFont typeface="+mj-lt"/>
              <a:buAutoNum type="arabicPeriod"/>
            </a:pPr>
            <a:r>
              <a:rPr lang="en-US" dirty="0"/>
              <a:t>These methods are usually computationally very expensive.</a:t>
            </a:r>
          </a:p>
          <a:p>
            <a:pPr marL="342900" indent="-342900">
              <a:buFont typeface="+mj-lt"/>
              <a:buAutoNum type="arabicPeriod"/>
            </a:pPr>
            <a:r>
              <a:rPr lang="en-US" dirty="0"/>
              <a:t>the large computation time for data with many features.</a:t>
            </a:r>
          </a:p>
          <a:p>
            <a:pPr marL="342900" indent="-342900">
              <a:buFont typeface="+mj-lt"/>
              <a:buAutoNum type="arabicPeriod"/>
            </a:pPr>
            <a:r>
              <a:rPr lang="en-US" dirty="0"/>
              <a:t>it tends to over fit the model when there is not a large amount of data points.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806" y="343155"/>
            <a:ext cx="6437915" cy="3133725"/>
          </a:xfrm>
          <a:prstGeom prst="rect">
            <a:avLst/>
          </a:prstGeom>
        </p:spPr>
      </p:pic>
      <p:sp>
        <p:nvSpPr>
          <p:cNvPr id="6" name="Rectangle 5"/>
          <p:cNvSpPr/>
          <p:nvPr/>
        </p:nvSpPr>
        <p:spPr>
          <a:xfrm>
            <a:off x="419363" y="1910017"/>
            <a:ext cx="4972444" cy="1477328"/>
          </a:xfrm>
          <a:prstGeom prst="rect">
            <a:avLst/>
          </a:prstGeom>
        </p:spPr>
        <p:txBody>
          <a:bodyPr wrap="square">
            <a:spAutoFit/>
          </a:bodyPr>
          <a:lstStyle/>
          <a:p>
            <a:r>
              <a:rPr lang="en-US" dirty="0"/>
              <a:t>In wrapper methods, we try to use a subset of features and train a model using them. Based on the inferences that we draw from the previous model, we decide to add or remove features from your subset. </a:t>
            </a:r>
          </a:p>
        </p:txBody>
      </p:sp>
    </p:spTree>
    <p:extLst>
      <p:ext uri="{BB962C8B-B14F-4D97-AF65-F5344CB8AC3E}">
        <p14:creationId xmlns:p14="http://schemas.microsoft.com/office/powerpoint/2010/main" val="358399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techniques of wrapper methods</a:t>
            </a:r>
          </a:p>
        </p:txBody>
      </p:sp>
      <p:sp>
        <p:nvSpPr>
          <p:cNvPr id="3" name="Content Placeholder 2"/>
          <p:cNvSpPr>
            <a:spLocks noGrp="1"/>
          </p:cNvSpPr>
          <p:nvPr>
            <p:ph idx="1"/>
          </p:nvPr>
        </p:nvSpPr>
        <p:spPr>
          <a:xfrm>
            <a:off x="609600" y="2002537"/>
            <a:ext cx="10972800" cy="4525963"/>
          </a:xfrm>
        </p:spPr>
        <p:txBody>
          <a:bodyPr>
            <a:normAutofit fontScale="62500" lnSpcReduction="20000"/>
          </a:bodyPr>
          <a:lstStyle/>
          <a:p>
            <a:r>
              <a:rPr lang="en-US" b="1" dirty="0"/>
              <a:t>Forward Selection</a:t>
            </a:r>
            <a:r>
              <a:rPr lang="en-US" dirty="0"/>
              <a:t>: Forward selection is an iterative method in which we start with having no feature in the model. In each iteration, we keep adding the feature which best improves our model till an addition of a new variable does not improve the performance of the model.</a:t>
            </a:r>
          </a:p>
          <a:p>
            <a:r>
              <a:rPr lang="en-US" b="1" dirty="0"/>
              <a:t>Backward Elimination</a:t>
            </a:r>
            <a:r>
              <a:rPr lang="en-US" dirty="0"/>
              <a:t>: In backward elimination, we start with all the features and removes the least significant feature at each iteration which improves the performance of the model. We repeat this until no improvement is observed on removal of features</a:t>
            </a:r>
            <a:r>
              <a:rPr lang="en-US" dirty="0" smtClean="0"/>
              <a:t>.</a:t>
            </a:r>
          </a:p>
          <a:p>
            <a:r>
              <a:rPr lang="en-US" b="1" dirty="0"/>
              <a:t>Exhaustive Feature Selection-</a:t>
            </a:r>
            <a:r>
              <a:rPr lang="en-US" dirty="0"/>
              <a:t> Exhaustive feature selection is one of the best feature selection methods, which evaluates each feature set as brute-force. It means this method tries &amp; make each possible combination of features and return the best performing feature set.</a:t>
            </a:r>
          </a:p>
          <a:p>
            <a:r>
              <a:rPr lang="en-US" b="1" dirty="0" smtClean="0"/>
              <a:t>Recursive </a:t>
            </a:r>
            <a:r>
              <a:rPr lang="en-US" b="1" dirty="0"/>
              <a:t>Feature elimination</a:t>
            </a:r>
            <a:r>
              <a:rPr lang="en-US" dirty="0"/>
              <a:t>: 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a:p>
            <a:endParaRPr lang="en-US" dirty="0"/>
          </a:p>
        </p:txBody>
      </p:sp>
    </p:spTree>
    <p:extLst>
      <p:ext uri="{BB962C8B-B14F-4D97-AF65-F5344CB8AC3E}">
        <p14:creationId xmlns:p14="http://schemas.microsoft.com/office/powerpoint/2010/main" val="367761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286603"/>
            <a:ext cx="11860924" cy="1450757"/>
          </a:xfrm>
        </p:spPr>
        <p:txBody>
          <a:bodyPr>
            <a:normAutofit/>
          </a:bodyPr>
          <a:lstStyle/>
          <a:p>
            <a:r>
              <a:rPr lang="en-US" dirty="0"/>
              <a:t>Difference between Filter and Wrapper </a:t>
            </a:r>
            <a:r>
              <a:rPr lang="en-US" dirty="0" smtClean="0"/>
              <a:t>methods</a:t>
            </a:r>
            <a:endParaRPr lang="en-US" dirty="0"/>
          </a:p>
        </p:txBody>
      </p:sp>
      <p:sp>
        <p:nvSpPr>
          <p:cNvPr id="3" name="Content Placeholder 2"/>
          <p:cNvSpPr>
            <a:spLocks noGrp="1"/>
          </p:cNvSpPr>
          <p:nvPr>
            <p:ph idx="1"/>
          </p:nvPr>
        </p:nvSpPr>
        <p:spPr>
          <a:xfrm>
            <a:off x="331075" y="1845734"/>
            <a:ext cx="11650717" cy="4023360"/>
          </a:xfrm>
        </p:spPr>
        <p:txBody>
          <a:bodyPr>
            <a:normAutofit fontScale="70000" lnSpcReduction="20000"/>
          </a:bodyPr>
          <a:lstStyle/>
          <a:p>
            <a:r>
              <a:rPr lang="en-US" dirty="0" smtClean="0"/>
              <a:t>The </a:t>
            </a:r>
            <a:r>
              <a:rPr lang="en-US" dirty="0"/>
              <a:t>main differences between the filter and wrapper methods for feature selection are:</a:t>
            </a:r>
          </a:p>
          <a:p>
            <a:pPr marL="457200" indent="-457200">
              <a:buFont typeface="+mj-lt"/>
              <a:buAutoNum type="arabicPeriod"/>
            </a:pPr>
            <a:r>
              <a:rPr lang="en-US" dirty="0"/>
              <a:t>Filter methods measure the relevance of features by their correlation with dependent variable while wrapper methods measure the usefulness of a subset of feature by actually training a model on it.</a:t>
            </a:r>
          </a:p>
          <a:p>
            <a:pPr marL="457200" indent="-457200">
              <a:buFont typeface="+mj-lt"/>
              <a:buAutoNum type="arabicPeriod"/>
            </a:pPr>
            <a:r>
              <a:rPr lang="en-US" dirty="0"/>
              <a:t>Filter methods are much faster compared to wrapper methods as they do not involve training the models. On the other hand, wrapper methods are computationally very expensive as well.</a:t>
            </a:r>
          </a:p>
          <a:p>
            <a:pPr marL="457200" indent="-457200">
              <a:buFont typeface="+mj-lt"/>
              <a:buAutoNum type="arabicPeriod"/>
            </a:pPr>
            <a:r>
              <a:rPr lang="en-US" dirty="0"/>
              <a:t>Filter methods use statistical methods for evaluation of a subset of features while wrapper methods use cross validation.</a:t>
            </a:r>
          </a:p>
          <a:p>
            <a:pPr marL="457200" indent="-457200">
              <a:buFont typeface="+mj-lt"/>
              <a:buAutoNum type="arabicPeriod"/>
            </a:pPr>
            <a:r>
              <a:rPr lang="en-US" dirty="0"/>
              <a:t>Filter methods might fail to find the best subset of features in many occasions but wrapper methods can always provide the best subset of features.</a:t>
            </a:r>
          </a:p>
          <a:p>
            <a:pPr marL="457200" indent="-457200">
              <a:buFont typeface="+mj-lt"/>
              <a:buAutoNum type="arabicPeriod"/>
            </a:pPr>
            <a:r>
              <a:rPr lang="en-US" dirty="0"/>
              <a:t>Using the subset of features from the wrapper methods make the model more prone to </a:t>
            </a:r>
            <a:r>
              <a:rPr lang="en-US" dirty="0" err="1"/>
              <a:t>overfitting</a:t>
            </a:r>
            <a:r>
              <a:rPr lang="en-US" dirty="0"/>
              <a:t> as compared to using subset of features from the filter methods.</a:t>
            </a:r>
          </a:p>
          <a:p>
            <a:endParaRPr lang="en-US" dirty="0"/>
          </a:p>
        </p:txBody>
      </p:sp>
    </p:spTree>
    <p:extLst>
      <p:ext uri="{BB962C8B-B14F-4D97-AF65-F5344CB8AC3E}">
        <p14:creationId xmlns:p14="http://schemas.microsoft.com/office/powerpoint/2010/main" val="3404155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70837"/>
            <a:ext cx="5003975" cy="1450757"/>
          </a:xfrm>
        </p:spPr>
        <p:txBody>
          <a:bodyPr/>
          <a:lstStyle/>
          <a:p>
            <a:r>
              <a:rPr lang="en-US" b="1" dirty="0"/>
              <a:t>Embedded methods</a:t>
            </a:r>
            <a:endParaRPr lang="en-US" dirty="0"/>
          </a:p>
        </p:txBody>
      </p:sp>
      <p:sp>
        <p:nvSpPr>
          <p:cNvPr id="3" name="Content Placeholder 2"/>
          <p:cNvSpPr>
            <a:spLocks noGrp="1"/>
          </p:cNvSpPr>
          <p:nvPr>
            <p:ph idx="1"/>
          </p:nvPr>
        </p:nvSpPr>
        <p:spPr>
          <a:xfrm>
            <a:off x="324769" y="2161046"/>
            <a:ext cx="11730923" cy="4023360"/>
          </a:xfrm>
        </p:spPr>
        <p:txBody>
          <a:bodyPr>
            <a:noAutofit/>
          </a:bodyPr>
          <a:lstStyle/>
          <a:p>
            <a:pPr fontAlgn="base"/>
            <a:r>
              <a:rPr lang="en-US" sz="1600" dirty="0"/>
              <a:t>Embedded methods combined the advantages of both filter and wrapper methods by considering the interaction of features along with low computational cost. These are fast processing methods similar to the filter method but more accurate than the filter method.</a:t>
            </a:r>
            <a:endParaRPr lang="en-US" sz="1600" dirty="0"/>
          </a:p>
          <a:p>
            <a:pPr fontAlgn="base"/>
            <a:r>
              <a:rPr lang="en-US" sz="1600" dirty="0"/>
              <a:t>In </a:t>
            </a:r>
            <a:r>
              <a:rPr lang="en-US" sz="1600" dirty="0"/>
              <a:t>embedded method, the features are selected in the training process of learning model, and the feature selection result outputs automatically while the training process is finished. Training the Lasso regression model is a classic example of embedded method for feature selection</a:t>
            </a:r>
            <a:r>
              <a:rPr lang="en-US" sz="1600" dirty="0"/>
              <a:t>.</a:t>
            </a:r>
          </a:p>
          <a:p>
            <a:r>
              <a:rPr lang="en-US" sz="1600"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sz="1600" dirty="0"/>
              <a:t>This is why Regularization methods are also called penalization methods that introduce additional constraints into the optimization of a predictive algorithm (such as a regression algorithm) that bias the model toward lower complexity (fewer coefficients).</a:t>
            </a:r>
          </a:p>
          <a:p>
            <a:pPr fontAlgn="base"/>
            <a:r>
              <a:rPr lang="en-US" sz="1600" dirty="0"/>
              <a:t>According </a:t>
            </a:r>
            <a:r>
              <a:rPr lang="en-US" sz="1600" dirty="0"/>
              <a:t>to the evaluation criterion, feature selection methods can be derived from correlation, Euclidean distance, consistency, dependence and information measures.</a:t>
            </a:r>
          </a:p>
          <a:p>
            <a:pPr fontAlgn="base"/>
            <a:r>
              <a:rPr lang="en-US" sz="1600" dirty="0"/>
              <a:t>According to the type of output, feature selection methods can be divided into feature rank (weighting) and subset selection models.</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702" y="1"/>
            <a:ext cx="5244991" cy="1845734"/>
          </a:xfrm>
          <a:prstGeom prst="rect">
            <a:avLst/>
          </a:prstGeom>
        </p:spPr>
      </p:pic>
    </p:spTree>
    <p:extLst>
      <p:ext uri="{BB962C8B-B14F-4D97-AF65-F5344CB8AC3E}">
        <p14:creationId xmlns:p14="http://schemas.microsoft.com/office/powerpoint/2010/main" val="3321698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731" y="286603"/>
            <a:ext cx="11508827" cy="1450757"/>
          </a:xfrm>
        </p:spPr>
        <p:txBody>
          <a:bodyPr>
            <a:normAutofit/>
          </a:bodyPr>
          <a:lstStyle/>
          <a:p>
            <a:r>
              <a:rPr lang="en-US" dirty="0"/>
              <a:t>Some techniques of embedded methods are</a:t>
            </a:r>
            <a:r>
              <a:rPr lang="en-US" dirty="0" smtClean="0"/>
              <a:t>:</a:t>
            </a:r>
            <a:endParaRPr lang="en-US" dirty="0"/>
          </a:p>
        </p:txBody>
      </p:sp>
      <p:sp>
        <p:nvSpPr>
          <p:cNvPr id="3" name="Content Placeholder 2"/>
          <p:cNvSpPr>
            <a:spLocks noGrp="1"/>
          </p:cNvSpPr>
          <p:nvPr>
            <p:ph idx="1"/>
          </p:nvPr>
        </p:nvSpPr>
        <p:spPr>
          <a:xfrm>
            <a:off x="488731" y="2063497"/>
            <a:ext cx="10972800" cy="4525963"/>
          </a:xfrm>
        </p:spPr>
        <p:txBody>
          <a:bodyPr>
            <a:normAutofit fontScale="70000" lnSpcReduction="20000"/>
          </a:bodyPr>
          <a:lstStyle/>
          <a:p>
            <a:r>
              <a:rPr lang="en-US" b="1" dirty="0" smtClean="0"/>
              <a:t>Regularization</a:t>
            </a:r>
            <a:r>
              <a:rPr lang="en-US" dirty="0" smtClean="0"/>
              <a:t>- </a:t>
            </a:r>
            <a:r>
              <a:rPr lang="en-US" dirty="0"/>
              <a:t>Regularization adds a penalty term to different parameters of the machine learning model for avoiding </a:t>
            </a:r>
            <a:r>
              <a:rPr lang="en-US" dirty="0" err="1"/>
              <a:t>overfitting</a:t>
            </a:r>
            <a:r>
              <a:rPr lang="en-US" dirty="0"/>
              <a:t> in the model. This penalty term is added to the coefficients; hence it shrinks some coefficients to zero. Those features with zero coefficients can be removed from the dataset. The types of regularization techniques are L1 Regularization (Lasso Regularization) </a:t>
            </a:r>
            <a:r>
              <a:rPr lang="en-US" dirty="0" smtClean="0"/>
              <a:t>,</a:t>
            </a:r>
            <a:r>
              <a:rPr lang="en-US" dirty="0"/>
              <a:t> Ridge </a:t>
            </a:r>
            <a:r>
              <a:rPr lang="en-US" dirty="0" smtClean="0"/>
              <a:t>regression and </a:t>
            </a:r>
            <a:r>
              <a:rPr lang="en-US" dirty="0"/>
              <a:t>Elastic Nets (L1 and L2 </a:t>
            </a:r>
            <a:r>
              <a:rPr lang="en-US" dirty="0" smtClean="0"/>
              <a:t>regularization).</a:t>
            </a:r>
            <a:endParaRPr lang="en-US" dirty="0"/>
          </a:p>
          <a:p>
            <a:r>
              <a:rPr lang="en-US" b="1" dirty="0"/>
              <a:t>Random Forest Importance</a:t>
            </a:r>
            <a:r>
              <a:rPr lang="en-US" dirty="0"/>
              <a:t> - Different tree-based methods of feature selection help us with feature importance to provide a way of selecting features. Here, feature importance specifies which feature has more importance in model building or has a great impact on the target variable. Random Forest is such a tree-based method, which is a type of bagging algorithm that aggregates a different number of decision trees. It automatically ranks the nodes by their performance or decrease in the impurity (</a:t>
            </a:r>
            <a:r>
              <a:rPr lang="en-US" dirty="0" err="1"/>
              <a:t>Gini</a:t>
            </a:r>
            <a:r>
              <a:rPr lang="en-US" dirty="0"/>
              <a:t> impurity) over all the trees. Nodes are arranged as per the impurity values, and thus it allows to pruning of trees below a specific node. The remaining nodes create a subset of the most important features</a:t>
            </a:r>
            <a:r>
              <a:rPr lang="en-US" dirty="0" smtClean="0"/>
              <a:t>.</a:t>
            </a:r>
          </a:p>
        </p:txBody>
      </p:sp>
    </p:spTree>
    <p:extLst>
      <p:ext uri="{BB962C8B-B14F-4D97-AF65-F5344CB8AC3E}">
        <p14:creationId xmlns:p14="http://schemas.microsoft.com/office/powerpoint/2010/main" val="1535699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01" y="394138"/>
            <a:ext cx="10902567" cy="5691351"/>
          </a:xfrm>
        </p:spPr>
      </p:pic>
    </p:spTree>
    <p:extLst>
      <p:ext uri="{BB962C8B-B14F-4D97-AF65-F5344CB8AC3E}">
        <p14:creationId xmlns:p14="http://schemas.microsoft.com/office/powerpoint/2010/main" val="2365512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to use Feature Selection &amp; Feature </a:t>
            </a:r>
            <a:r>
              <a:rPr lang="en-US" dirty="0" smtClean="0"/>
              <a:t>Extraction</a:t>
            </a:r>
            <a:endParaRPr lang="en-US" dirty="0"/>
          </a:p>
        </p:txBody>
      </p:sp>
      <p:sp>
        <p:nvSpPr>
          <p:cNvPr id="3" name="Content Placeholder 2"/>
          <p:cNvSpPr>
            <a:spLocks noGrp="1"/>
          </p:cNvSpPr>
          <p:nvPr>
            <p:ph idx="1"/>
          </p:nvPr>
        </p:nvSpPr>
        <p:spPr>
          <a:xfrm>
            <a:off x="512064" y="1990345"/>
            <a:ext cx="10972800" cy="4525963"/>
          </a:xfrm>
        </p:spPr>
        <p:txBody>
          <a:bodyPr>
            <a:normAutofit fontScale="70000" lnSpcReduction="20000"/>
          </a:bodyPr>
          <a:lstStyle/>
          <a:p>
            <a:pPr fontAlgn="base"/>
            <a:r>
              <a:rPr lang="en-US" dirty="0"/>
              <a:t>The </a:t>
            </a:r>
            <a:r>
              <a:rPr lang="en-US" b="1" dirty="0"/>
              <a:t>key difference </a:t>
            </a:r>
            <a:r>
              <a:rPr lang="en-US" dirty="0"/>
              <a:t>between feature selection and feature extraction techniques used for dimensionality reduction is that while the </a:t>
            </a:r>
            <a:r>
              <a:rPr lang="en-US" b="1" dirty="0"/>
              <a:t>original features are maintained</a:t>
            </a:r>
            <a:r>
              <a:rPr lang="en-US" dirty="0"/>
              <a:t> in the case of feature selection algorithms, the feature extraction algorithms </a:t>
            </a:r>
            <a:r>
              <a:rPr lang="en-US" b="1" dirty="0"/>
              <a:t>transform the data onto a new feature space</a:t>
            </a:r>
            <a:r>
              <a:rPr lang="en-US" dirty="0"/>
              <a:t>.</a:t>
            </a:r>
          </a:p>
          <a:p>
            <a:pPr fontAlgn="base"/>
            <a:r>
              <a:rPr lang="en-US" dirty="0"/>
              <a:t>Feature selection techniques can be used if the requirement is to </a:t>
            </a:r>
            <a:r>
              <a:rPr lang="en-US" b="1" dirty="0"/>
              <a:t>maintain the original features,</a:t>
            </a:r>
            <a:r>
              <a:rPr lang="en-US" dirty="0"/>
              <a:t> unlike the feature extraction techniques which derive useful information from data to construct a new feature subspace. Feature selection techniques are used when model </a:t>
            </a:r>
            <a:r>
              <a:rPr lang="en-US" dirty="0" err="1"/>
              <a:t>explainability</a:t>
            </a:r>
            <a:r>
              <a:rPr lang="en-US" dirty="0"/>
              <a:t> is a key requirement.</a:t>
            </a:r>
          </a:p>
          <a:p>
            <a:pPr fontAlgn="base"/>
            <a:r>
              <a:rPr lang="en-US" dirty="0"/>
              <a:t>Feature extraction techniques can be used to improve the predictive performance of the models, especially, in the case of </a:t>
            </a:r>
            <a:r>
              <a:rPr lang="en-US" b="1" dirty="0"/>
              <a:t>algorithms that don’t support regularization</a:t>
            </a:r>
            <a:r>
              <a:rPr lang="en-US" dirty="0"/>
              <a:t>.</a:t>
            </a:r>
          </a:p>
          <a:p>
            <a:pPr fontAlgn="base"/>
            <a:r>
              <a:rPr lang="en-US" dirty="0"/>
              <a:t>Unlike feature selection, feature extraction usually needs to transform the original data to features with strong pattern recognition ability, where the original data can be regarded as features with weak recognition ability.</a:t>
            </a:r>
          </a:p>
          <a:p>
            <a:endParaRPr lang="en-US" dirty="0"/>
          </a:p>
        </p:txBody>
      </p:sp>
    </p:spTree>
    <p:extLst>
      <p:ext uri="{BB962C8B-B14F-4D97-AF65-F5344CB8AC3E}">
        <p14:creationId xmlns:p14="http://schemas.microsoft.com/office/powerpoint/2010/main" val="4160818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Extraction Concepts &amp; Techniques</a:t>
            </a:r>
            <a:br>
              <a:rPr lang="en-US" dirty="0"/>
            </a:br>
            <a:endParaRPr lang="en-US" dirty="0"/>
          </a:p>
        </p:txBody>
      </p:sp>
      <p:sp>
        <p:nvSpPr>
          <p:cNvPr id="3" name="Content Placeholder 2"/>
          <p:cNvSpPr>
            <a:spLocks noGrp="1"/>
          </p:cNvSpPr>
          <p:nvPr>
            <p:ph idx="1"/>
          </p:nvPr>
        </p:nvSpPr>
        <p:spPr>
          <a:xfrm>
            <a:off x="609600" y="2014729"/>
            <a:ext cx="10972800" cy="4525963"/>
          </a:xfrm>
        </p:spPr>
        <p:txBody>
          <a:bodyPr>
            <a:normAutofit fontScale="55000" lnSpcReduction="20000"/>
          </a:bodyPr>
          <a:lstStyle/>
          <a:p>
            <a:pPr fontAlgn="base"/>
            <a:r>
              <a:rPr lang="en-US" dirty="0"/>
              <a:t>Feature extraction is about </a:t>
            </a:r>
            <a:r>
              <a:rPr lang="en-US" b="1" dirty="0"/>
              <a:t>extracting/deriving</a:t>
            </a:r>
            <a:r>
              <a:rPr lang="en-US" dirty="0"/>
              <a:t> information from the original features set to create a new features subspace. The primary idea behind feature extraction is to compress the data with the goal of maintaining most of the relevant information. As with feature selection techniques, these techniques are also used for reducing the number of features from the original features set to reduce model complexity, model </a:t>
            </a:r>
            <a:r>
              <a:rPr lang="en-US" dirty="0" err="1"/>
              <a:t>overfitting</a:t>
            </a:r>
            <a:r>
              <a:rPr lang="en-US" dirty="0"/>
              <a:t>, enhance model computation efficiency and reduce generalization error. The following are different types of feature extraction techniques:</a:t>
            </a:r>
          </a:p>
          <a:p>
            <a:pPr fontAlgn="base"/>
            <a:r>
              <a:rPr lang="en-US" b="1" dirty="0"/>
              <a:t>Principal component analysis</a:t>
            </a:r>
            <a:r>
              <a:rPr lang="en-US" dirty="0"/>
              <a:t> (</a:t>
            </a:r>
            <a:r>
              <a:rPr lang="en-US" b="1" dirty="0"/>
              <a:t>PCA</a:t>
            </a:r>
            <a:r>
              <a:rPr lang="en-US" dirty="0"/>
              <a:t>) for unsupervised data compression. Here is a detailed post on </a:t>
            </a:r>
            <a:r>
              <a:rPr lang="en-US" u="sng" dirty="0">
                <a:hlinkClick r:id="rId2"/>
              </a:rPr>
              <a:t>feature extraction using PCA with Python example</a:t>
            </a:r>
            <a:r>
              <a:rPr lang="en-US" dirty="0"/>
              <a:t>. You will get a good understanding of how PCA can help with finding the directions of maximum variance in high-dimensional data and projects the data onto a new subspace with equal or fewer dimensions than the original one</a:t>
            </a:r>
            <a:r>
              <a:rPr lang="en-US" b="1" dirty="0"/>
              <a:t>.</a:t>
            </a:r>
            <a:r>
              <a:rPr lang="en-US" dirty="0"/>
              <a:t> This is explained with example of identifying </a:t>
            </a:r>
            <a:r>
              <a:rPr lang="en-US" b="1" dirty="0" err="1"/>
              <a:t>Taj</a:t>
            </a:r>
            <a:r>
              <a:rPr lang="en-US" b="1" dirty="0"/>
              <a:t> </a:t>
            </a:r>
            <a:r>
              <a:rPr lang="en-US" b="1" dirty="0" err="1"/>
              <a:t>Mahal</a:t>
            </a:r>
            <a:r>
              <a:rPr lang="en-US" b="1" dirty="0"/>
              <a:t> (7th wonder of world) </a:t>
            </a:r>
            <a:r>
              <a:rPr lang="en-US" dirty="0"/>
              <a:t>from top view or side view based on </a:t>
            </a:r>
            <a:r>
              <a:rPr lang="en-US" b="1" dirty="0"/>
              <a:t>dimensions</a:t>
            </a:r>
            <a:r>
              <a:rPr lang="en-US" dirty="0"/>
              <a:t> in which there is </a:t>
            </a:r>
            <a:r>
              <a:rPr lang="en-US" b="1" dirty="0"/>
              <a:t>maximum variance</a:t>
            </a:r>
            <a:r>
              <a:rPr lang="en-US" dirty="0"/>
              <a:t>. The diagram below shows the dimensions of maximum variance (PCA1 and PCA2) as a result of PCA.</a:t>
            </a:r>
          </a:p>
          <a:p>
            <a:pPr fontAlgn="base"/>
            <a:r>
              <a:rPr lang="en-US" b="1" dirty="0"/>
              <a:t>Linear discriminant analysis</a:t>
            </a:r>
            <a:r>
              <a:rPr lang="en-US" dirty="0"/>
              <a:t> (</a:t>
            </a:r>
            <a:r>
              <a:rPr lang="en-US" b="1" dirty="0"/>
              <a:t>LDA</a:t>
            </a:r>
            <a:r>
              <a:rPr lang="en-US" dirty="0"/>
              <a:t>) as a supervised dimensionality reduction technique for maximizing class </a:t>
            </a:r>
            <a:r>
              <a:rPr lang="en-US" dirty="0" err="1"/>
              <a:t>separability</a:t>
            </a:r>
            <a:endParaRPr lang="en-US" dirty="0"/>
          </a:p>
          <a:p>
            <a:pPr fontAlgn="base"/>
            <a:r>
              <a:rPr lang="en-US" dirty="0"/>
              <a:t>Nonlinear dimensionality reduction via </a:t>
            </a:r>
            <a:r>
              <a:rPr lang="en-US" b="1" dirty="0"/>
              <a:t>kernel principal component analysis</a:t>
            </a:r>
            <a:r>
              <a:rPr lang="en-US" dirty="0"/>
              <a:t> (</a:t>
            </a:r>
            <a:r>
              <a:rPr lang="en-US" b="1" dirty="0"/>
              <a:t>KPCA</a:t>
            </a:r>
            <a:r>
              <a:rPr lang="en-US" dirty="0"/>
              <a:t>)</a:t>
            </a:r>
          </a:p>
          <a:p>
            <a:endParaRPr lang="en-US" dirty="0"/>
          </a:p>
        </p:txBody>
      </p:sp>
    </p:spTree>
    <p:extLst>
      <p:ext uri="{BB962C8B-B14F-4D97-AF65-F5344CB8AC3E}">
        <p14:creationId xmlns:p14="http://schemas.microsoft.com/office/powerpoint/2010/main" val="1788372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Google Shape;441;p39"/>
          <p:cNvSpPr txBox="1">
            <a:spLocks/>
          </p:cNvSpPr>
          <p:nvPr/>
        </p:nvSpPr>
        <p:spPr>
          <a:xfrm>
            <a:off x="4038600" y="1964350"/>
            <a:ext cx="4863900" cy="1159800"/>
          </a:xfrm>
          <a:prstGeom prst="rect">
            <a:avLst/>
          </a:prstGeom>
        </p:spPr>
        <p:txBody>
          <a:bodyPr spcFirstLastPara="1" vert="horz" wrap="square" lIns="0" tIns="0" rIns="0" bIns="0" rtlCol="0"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6000" smtClean="0"/>
              <a:t>THANKS!</a:t>
            </a:r>
            <a:endParaRPr lang="en-IN" sz="6000" dirty="0"/>
          </a:p>
        </p:txBody>
      </p:sp>
      <p:sp>
        <p:nvSpPr>
          <p:cNvPr id="4" name="Google Shape;442;p39"/>
          <p:cNvSpPr txBox="1">
            <a:spLocks/>
          </p:cNvSpPr>
          <p:nvPr/>
        </p:nvSpPr>
        <p:spPr>
          <a:xfrm>
            <a:off x="4038600" y="3163925"/>
            <a:ext cx="4863900" cy="784800"/>
          </a:xfrm>
          <a:prstGeom prst="rect">
            <a:avLst/>
          </a:prstGeom>
        </p:spPr>
        <p:txBody>
          <a:bodyPr spcFirstLastPara="1" vert="horz" wrap="square" lIns="0" tIns="0" rIns="0" bIns="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600"/>
              </a:spcBef>
              <a:spcAft>
                <a:spcPts val="0"/>
              </a:spcAft>
              <a:buClr>
                <a:schemeClr val="dk1"/>
              </a:buClr>
              <a:buSzPts val="1100"/>
              <a:buFont typeface="Arial"/>
              <a:buNone/>
            </a:pPr>
            <a:r>
              <a:rPr lang="en-IN" sz="3600" smtClean="0">
                <a:solidFill>
                  <a:srgbClr val="FF8700"/>
                </a:solidFill>
              </a:rPr>
              <a:t>Any questions?</a:t>
            </a:r>
            <a:endParaRPr lang="en-IN" sz="3600">
              <a:solidFill>
                <a:srgbClr val="FF8700"/>
              </a:solidFill>
            </a:endParaRPr>
          </a:p>
        </p:txBody>
      </p:sp>
      <p:sp>
        <p:nvSpPr>
          <p:cNvPr id="5" name="Google Shape;443;p39"/>
          <p:cNvSpPr txBox="1">
            <a:spLocks/>
          </p:cNvSpPr>
          <p:nvPr/>
        </p:nvSpPr>
        <p:spPr>
          <a:xfrm>
            <a:off x="4038600" y="3988402"/>
            <a:ext cx="4863900" cy="1530900"/>
          </a:xfrm>
          <a:prstGeom prst="rect">
            <a:avLst/>
          </a:prstGeom>
        </p:spPr>
        <p:txBody>
          <a:bodyPr spcFirstLastPara="1" vert="horz" wrap="square" lIns="0" tIns="0" rIns="0" bIns="0"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600"/>
              </a:spcBef>
              <a:spcAft>
                <a:spcPts val="0"/>
              </a:spcAft>
              <a:buFont typeface="Calibri" panose="020F0502020204030204" pitchFamily="34" charset="0"/>
              <a:buNone/>
            </a:pPr>
            <a:r>
              <a:rPr lang="en-US" smtClean="0"/>
              <a:t>You can find me at:</a:t>
            </a:r>
          </a:p>
          <a:p>
            <a:pPr marL="0" indent="0" algn="ctr">
              <a:spcBef>
                <a:spcPts val="600"/>
              </a:spcBef>
              <a:spcAft>
                <a:spcPts val="0"/>
              </a:spcAft>
              <a:buFont typeface="Calibri" panose="020F0502020204030204" pitchFamily="34" charset="0"/>
              <a:buNone/>
            </a:pPr>
            <a:r>
              <a:rPr lang="en-US" smtClean="0"/>
              <a:t>Himanshu.shukla.him@gmail.com</a:t>
            </a:r>
            <a:endParaRPr lang="en-US" dirty="0"/>
          </a:p>
        </p:txBody>
      </p:sp>
    </p:spTree>
    <p:extLst>
      <p:ext uri="{BB962C8B-B14F-4D97-AF65-F5344CB8AC3E}">
        <p14:creationId xmlns:p14="http://schemas.microsoft.com/office/powerpoint/2010/main" val="195701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normAutofit fontScale="90000"/>
          </a:bodyPr>
          <a:lstStyle/>
          <a:p>
            <a:r>
              <a:rPr lang="en-US" dirty="0"/>
              <a:t>let's first understand some basics of feature selection.</a:t>
            </a:r>
            <a:br>
              <a:rPr lang="en-US" dirty="0"/>
            </a:br>
            <a:endParaRPr lang="en-US" dirty="0"/>
          </a:p>
        </p:txBody>
      </p:sp>
      <p:sp>
        <p:nvSpPr>
          <p:cNvPr id="3" name="Content Placeholder 2"/>
          <p:cNvSpPr>
            <a:spLocks noGrp="1"/>
          </p:cNvSpPr>
          <p:nvPr>
            <p:ph idx="1"/>
          </p:nvPr>
        </p:nvSpPr>
        <p:spPr>
          <a:xfrm>
            <a:off x="1097280" y="1845734"/>
            <a:ext cx="10058400" cy="1906459"/>
          </a:xfrm>
        </p:spPr>
        <p:txBody>
          <a:bodyPr>
            <a:normAutofit fontScale="70000" lnSpcReduction="20000"/>
          </a:bodyPr>
          <a:lstStyle/>
          <a:p>
            <a:r>
              <a:rPr lang="en-US" b="1" dirty="0" smtClean="0"/>
              <a:t>What </a:t>
            </a:r>
            <a:r>
              <a:rPr lang="en-US" b="1" dirty="0"/>
              <a:t>is Feature Selection?</a:t>
            </a:r>
            <a:endParaRPr lang="en-US" dirty="0"/>
          </a:p>
          <a:p>
            <a:r>
              <a:rPr lang="en-US" b="1" dirty="0"/>
              <a:t>Need for Feature Selection</a:t>
            </a:r>
            <a:endParaRPr lang="en-US" dirty="0"/>
          </a:p>
          <a:p>
            <a:r>
              <a:rPr lang="en-US" b="1" dirty="0"/>
              <a:t>Feature Selection Methods/Techniques</a:t>
            </a:r>
            <a:endParaRPr lang="en-US" dirty="0"/>
          </a:p>
          <a:p>
            <a:r>
              <a:rPr lang="en-US" b="1" dirty="0"/>
              <a:t>Feature Selection </a:t>
            </a:r>
            <a:r>
              <a:rPr lang="en-US" b="1" dirty="0" smtClean="0"/>
              <a:t>statistics</a:t>
            </a:r>
          </a:p>
          <a:p>
            <a:r>
              <a:rPr lang="en-US" b="1" dirty="0" smtClean="0"/>
              <a:t>Difference Between Feature Extraction and Feature Selection</a:t>
            </a:r>
            <a:endParaRPr lang="en-US" dirty="0"/>
          </a:p>
          <a:p>
            <a:endParaRPr lang="en-US" dirty="0"/>
          </a:p>
        </p:txBody>
      </p:sp>
      <p:sp>
        <p:nvSpPr>
          <p:cNvPr id="4" name="Rectangle 3"/>
          <p:cNvSpPr/>
          <p:nvPr/>
        </p:nvSpPr>
        <p:spPr>
          <a:xfrm>
            <a:off x="119818" y="4399955"/>
            <a:ext cx="12013324" cy="2031325"/>
          </a:xfrm>
          <a:prstGeom prst="rect">
            <a:avLst/>
          </a:prstGeom>
        </p:spPr>
        <p:txBody>
          <a:bodyPr wrap="square">
            <a:spAutoFit/>
          </a:bodyPr>
          <a:lstStyle/>
          <a:p>
            <a:pPr algn="just"/>
            <a:r>
              <a:rPr lang="en-US" dirty="0">
                <a:solidFill>
                  <a:srgbClr val="333333"/>
                </a:solidFill>
                <a:latin typeface="inter-regular"/>
              </a:rPr>
              <a:t>Feature selection is a very complicated and vast field of machine learning, and lots of studies are already made to discover the best methods. There is no fixed rule of the best feature selection method. However, choosing the method depend on a machine learning engineer who can combine and innovate approaches to find the best method for a specific problem. One should try a variety of model fits on different subsets of features selected through different statistical Measures</a:t>
            </a:r>
            <a:r>
              <a:rPr lang="en-US" dirty="0" smtClean="0">
                <a:solidFill>
                  <a:srgbClr val="333333"/>
                </a:solidFill>
                <a:latin typeface="inter-regular"/>
              </a:rPr>
              <a:t>.</a:t>
            </a:r>
          </a:p>
          <a:p>
            <a:r>
              <a:rPr lang="en-US" dirty="0" smtClean="0"/>
              <a:t/>
            </a:r>
            <a:br>
              <a:rPr lang="en-US" dirty="0" smtClean="0"/>
            </a:br>
            <a:endParaRPr lang="en-US" dirty="0"/>
          </a:p>
        </p:txBody>
      </p:sp>
    </p:spTree>
    <p:extLst>
      <p:ext uri="{BB962C8B-B14F-4D97-AF65-F5344CB8AC3E}">
        <p14:creationId xmlns:p14="http://schemas.microsoft.com/office/powerpoint/2010/main" val="1253214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Feature selection </a:t>
            </a:r>
            <a:endParaRPr lang="en-US" dirty="0"/>
          </a:p>
        </p:txBody>
      </p:sp>
      <p:sp>
        <p:nvSpPr>
          <p:cNvPr id="3" name="Content Placeholder 2"/>
          <p:cNvSpPr>
            <a:spLocks noGrp="1"/>
          </p:cNvSpPr>
          <p:nvPr>
            <p:ph idx="1"/>
          </p:nvPr>
        </p:nvSpPr>
        <p:spPr>
          <a:xfrm>
            <a:off x="609600" y="1795273"/>
            <a:ext cx="10972800" cy="4525963"/>
          </a:xfrm>
        </p:spPr>
        <p:txBody>
          <a:bodyPr/>
          <a:lstStyle/>
          <a:p>
            <a:r>
              <a:rPr lang="en-US" sz="2400" dirty="0"/>
              <a:t>Feature selection is a way of selecting the subset of the most relevant features from the original features set by removing the redundant, irrelevant, or noisy features</a:t>
            </a:r>
            <a:r>
              <a:rPr lang="en-US" sz="2400" dirty="0" smtClean="0"/>
              <a:t>.</a:t>
            </a:r>
          </a:p>
          <a:p>
            <a:endParaRPr lang="en-US" sz="2400" dirty="0"/>
          </a:p>
          <a:p>
            <a:r>
              <a:rPr lang="en-US" sz="2400" dirty="0"/>
              <a:t>If we input the dataset with all these redundant and irrelevant features, it may negatively impact and reduce the overall performance and accuracy of the model. </a:t>
            </a:r>
            <a:endParaRPr lang="en-US" sz="2400" dirty="0" smtClean="0"/>
          </a:p>
          <a:p>
            <a:r>
              <a:rPr lang="en-US" sz="2400" dirty="0" smtClean="0"/>
              <a:t>Hence </a:t>
            </a:r>
            <a:r>
              <a:rPr lang="en-US" sz="2400" dirty="0"/>
              <a:t>it is very important to identify and select the most appropriate features from the data and remove the irrelevant or less important features, which is done with the help of feature selection in machine learning.</a:t>
            </a:r>
          </a:p>
        </p:txBody>
      </p:sp>
    </p:spTree>
    <p:extLst>
      <p:ext uri="{BB962C8B-B14F-4D97-AF65-F5344CB8AC3E}">
        <p14:creationId xmlns:p14="http://schemas.microsoft.com/office/powerpoint/2010/main" val="247492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feature selection</a:t>
            </a:r>
            <a:endParaRPr lang="en-US" dirty="0"/>
          </a:p>
        </p:txBody>
      </p:sp>
      <p:sp>
        <p:nvSpPr>
          <p:cNvPr id="3" name="Content Placeholder 2"/>
          <p:cNvSpPr>
            <a:spLocks noGrp="1"/>
          </p:cNvSpPr>
          <p:nvPr>
            <p:ph idx="1"/>
          </p:nvPr>
        </p:nvSpPr>
        <p:spPr>
          <a:xfrm>
            <a:off x="609600" y="1807465"/>
            <a:ext cx="10972800" cy="4525963"/>
          </a:xfrm>
        </p:spPr>
        <p:txBody>
          <a:bodyPr>
            <a:normAutofit fontScale="70000" lnSpcReduction="20000"/>
          </a:bodyPr>
          <a:lstStyle/>
          <a:p>
            <a:r>
              <a:rPr lang="en-US" dirty="0"/>
              <a:t>As we know, in machine learning, it is necessary to provide a pre-processed and good input dataset in order to get better outcomes. We collect a huge amount of data to train our model and help it to learn better. Generally, the dataset consists of noisy data, irrelevant data, and some part of useful data. Moreover, the huge amount of data also slows down the training process of the model, and with noise and irrelevant data, the model may not predict and perform well. So, it is very necessary to remove such noises and less-important data from the dataset </a:t>
            </a:r>
            <a:r>
              <a:rPr lang="en-US" dirty="0" smtClean="0"/>
              <a:t>and </a:t>
            </a:r>
            <a:r>
              <a:rPr lang="en-US" dirty="0"/>
              <a:t>to do this, and Feature selection techniques are used</a:t>
            </a:r>
            <a:r>
              <a:rPr lang="en-US" dirty="0" smtClean="0"/>
              <a:t>.</a:t>
            </a:r>
          </a:p>
          <a:p>
            <a:r>
              <a:rPr lang="en-US" dirty="0"/>
              <a:t>Below are some benefits of using feature selection in machine learning:</a:t>
            </a:r>
          </a:p>
          <a:p>
            <a:pPr marL="514350" indent="-514350">
              <a:buFont typeface="+mj-lt"/>
              <a:buAutoNum type="romanLcPeriod"/>
            </a:pPr>
            <a:r>
              <a:rPr lang="en-US" b="1" dirty="0"/>
              <a:t>It helps in avoiding the curse of dimensionality.</a:t>
            </a:r>
            <a:endParaRPr lang="en-US" dirty="0"/>
          </a:p>
          <a:p>
            <a:pPr marL="514350" indent="-514350">
              <a:buFont typeface="+mj-lt"/>
              <a:buAutoNum type="romanLcPeriod"/>
            </a:pPr>
            <a:r>
              <a:rPr lang="en-US" b="1" dirty="0"/>
              <a:t>It helps in the simplification of the model so that it can be easily interpreted by the researchers.</a:t>
            </a:r>
            <a:endParaRPr lang="en-US" dirty="0"/>
          </a:p>
          <a:p>
            <a:pPr marL="514350" indent="-514350">
              <a:buFont typeface="+mj-lt"/>
              <a:buAutoNum type="romanLcPeriod"/>
            </a:pPr>
            <a:r>
              <a:rPr lang="en-US" b="1" dirty="0"/>
              <a:t>It reduces the training time.</a:t>
            </a:r>
            <a:endParaRPr lang="en-US" dirty="0"/>
          </a:p>
          <a:p>
            <a:pPr marL="514350" indent="-514350">
              <a:buFont typeface="+mj-lt"/>
              <a:buAutoNum type="romanLcPeriod"/>
            </a:pPr>
            <a:r>
              <a:rPr lang="en-US" b="1" dirty="0"/>
              <a:t>It reduces </a:t>
            </a:r>
            <a:r>
              <a:rPr lang="en-US" b="1" dirty="0" smtClean="0"/>
              <a:t>over fitting </a:t>
            </a:r>
            <a:r>
              <a:rPr lang="en-US" b="1" dirty="0"/>
              <a:t>hence enhance the generalization.</a:t>
            </a:r>
            <a:endParaRPr lang="en-US" dirty="0"/>
          </a:p>
          <a:p>
            <a:endParaRPr lang="en-US" dirty="0"/>
          </a:p>
        </p:txBody>
      </p:sp>
    </p:spTree>
    <p:extLst>
      <p:ext uri="{BB962C8B-B14F-4D97-AF65-F5344CB8AC3E}">
        <p14:creationId xmlns:p14="http://schemas.microsoft.com/office/powerpoint/2010/main" val="2554874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21" y="1702676"/>
            <a:ext cx="7296478" cy="4666593"/>
          </a:xfrm>
          <a:prstGeom prst="rect">
            <a:avLst/>
          </a:prstGeom>
        </p:spPr>
      </p:pic>
      <p:sp>
        <p:nvSpPr>
          <p:cNvPr id="5" name="Rectangle 4"/>
          <p:cNvSpPr/>
          <p:nvPr/>
        </p:nvSpPr>
        <p:spPr>
          <a:xfrm>
            <a:off x="1081249" y="579961"/>
            <a:ext cx="3912481" cy="369332"/>
          </a:xfrm>
          <a:prstGeom prst="rect">
            <a:avLst/>
          </a:prstGeom>
        </p:spPr>
        <p:txBody>
          <a:bodyPr wrap="none">
            <a:spAutoFit/>
          </a:bodyPr>
          <a:lstStyle/>
          <a:p>
            <a:r>
              <a:rPr lang="en-US" b="1" dirty="0"/>
              <a:t>Feature Selection Methods/Techniques</a:t>
            </a:r>
            <a:endParaRPr lang="en-US" dirty="0"/>
          </a:p>
        </p:txBody>
      </p:sp>
    </p:spTree>
    <p:extLst>
      <p:ext uri="{BB962C8B-B14F-4D97-AF65-F5344CB8AC3E}">
        <p14:creationId xmlns:p14="http://schemas.microsoft.com/office/powerpoint/2010/main" val="161687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73" y="672003"/>
            <a:ext cx="3774265" cy="1046438"/>
          </a:xfrm>
        </p:spPr>
        <p:txBody>
          <a:bodyPr>
            <a:normAutofit/>
          </a:bodyPr>
          <a:lstStyle/>
          <a:p>
            <a:r>
              <a:rPr lang="en-US" dirty="0"/>
              <a:t>Filter </a:t>
            </a:r>
            <a:r>
              <a:rPr lang="en-US" dirty="0" smtClean="0"/>
              <a:t>Methods</a:t>
            </a:r>
            <a:endParaRPr lang="en-US" dirty="0"/>
          </a:p>
        </p:txBody>
      </p:sp>
      <p:sp>
        <p:nvSpPr>
          <p:cNvPr id="3" name="Content Placeholder 2"/>
          <p:cNvSpPr>
            <a:spLocks noGrp="1"/>
          </p:cNvSpPr>
          <p:nvPr>
            <p:ph idx="1"/>
          </p:nvPr>
        </p:nvSpPr>
        <p:spPr>
          <a:xfrm>
            <a:off x="397291" y="2287169"/>
            <a:ext cx="11458378" cy="1890694"/>
          </a:xfrm>
        </p:spPr>
        <p:txBody>
          <a:bodyPr>
            <a:normAutofit fontScale="85000" lnSpcReduction="20000"/>
          </a:bodyPr>
          <a:lstStyle/>
          <a:p>
            <a:pPr algn="just">
              <a:buFont typeface="Wingdings" panose="05000000000000000000" pitchFamily="2" charset="2"/>
              <a:buChar char="q"/>
            </a:pPr>
            <a:r>
              <a:rPr lang="en-US" dirty="0"/>
              <a:t>The filter method filters out the irrelevant feature and redundant columns from the model by using different metrics through ranking</a:t>
            </a:r>
            <a:r>
              <a:rPr lang="en-US" dirty="0" smtClean="0"/>
              <a:t>.</a:t>
            </a:r>
          </a:p>
          <a:p>
            <a:pPr algn="just">
              <a:buFont typeface="Wingdings" panose="05000000000000000000" pitchFamily="2" charset="2"/>
              <a:buChar char="q"/>
            </a:pPr>
            <a:r>
              <a:rPr lang="en-US" dirty="0"/>
              <a:t>The filter model only considers the association between the feature and the class </a:t>
            </a:r>
            <a:r>
              <a:rPr lang="en-US" dirty="0" smtClean="0"/>
              <a:t>label i.e. </a:t>
            </a:r>
            <a:r>
              <a:rPr lang="en-US" dirty="0"/>
              <a:t>features are selected on the basis of their scores in various statistical tests for their correlation with the outcome variable. </a:t>
            </a:r>
            <a:endParaRPr lang="en-US" dirty="0" smtClean="0"/>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p:txBody>
      </p:sp>
      <p:sp>
        <p:nvSpPr>
          <p:cNvPr id="4" name="Rectangle 3"/>
          <p:cNvSpPr/>
          <p:nvPr/>
        </p:nvSpPr>
        <p:spPr>
          <a:xfrm>
            <a:off x="277473" y="5594774"/>
            <a:ext cx="11698014" cy="646331"/>
          </a:xfrm>
          <a:prstGeom prst="rect">
            <a:avLst/>
          </a:prstGeom>
        </p:spPr>
        <p:txBody>
          <a:bodyPr wrap="square">
            <a:spAutoFit/>
          </a:bodyPr>
          <a:lstStyle/>
          <a:p>
            <a:pPr algn="just"/>
            <a:r>
              <a:rPr lang="en-US" dirty="0" smtClean="0">
                <a:solidFill>
                  <a:srgbClr val="FF0000"/>
                </a:solidFill>
                <a:latin typeface="Lato"/>
              </a:rPr>
              <a:t>Note: One </a:t>
            </a:r>
            <a:r>
              <a:rPr lang="en-US" dirty="0">
                <a:solidFill>
                  <a:srgbClr val="FF0000"/>
                </a:solidFill>
                <a:latin typeface="Lato"/>
              </a:rPr>
              <a:t>thing that should be kept in mind is that filter methods do not remove multicollinearity. So, you must deal with multicollinearity of features as well before training models for your data.</a:t>
            </a:r>
            <a:endParaRPr lang="en-US" dirty="0">
              <a:solidFill>
                <a:srgbClr val="FF0000"/>
              </a:solidFill>
            </a:endParaRPr>
          </a:p>
        </p:txBody>
      </p:sp>
      <p:sp>
        <p:nvSpPr>
          <p:cNvPr id="6" name="Rectangle 5"/>
          <p:cNvSpPr/>
          <p:nvPr/>
        </p:nvSpPr>
        <p:spPr>
          <a:xfrm>
            <a:off x="277473" y="4516986"/>
            <a:ext cx="10679561" cy="369332"/>
          </a:xfrm>
          <a:prstGeom prst="rect">
            <a:avLst/>
          </a:prstGeom>
        </p:spPr>
        <p:txBody>
          <a:bodyPr wrap="square">
            <a:spAutoFit/>
          </a:bodyPr>
          <a:lstStyle/>
          <a:p>
            <a:pPr algn="just">
              <a:buFont typeface="Wingdings" panose="05000000000000000000" pitchFamily="2" charset="2"/>
              <a:buChar char="q"/>
            </a:pPr>
            <a:r>
              <a:rPr lang="en-US" dirty="0"/>
              <a:t>The advantage of using filter methods is that it needs low computational time and does not over fit the data.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734" y="470666"/>
            <a:ext cx="6591300" cy="1247775"/>
          </a:xfrm>
          <a:prstGeom prst="rect">
            <a:avLst/>
          </a:prstGeom>
        </p:spPr>
      </p:pic>
    </p:spTree>
    <p:extLst>
      <p:ext uri="{BB962C8B-B14F-4D97-AF65-F5344CB8AC3E}">
        <p14:creationId xmlns:p14="http://schemas.microsoft.com/office/powerpoint/2010/main" val="866445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rot="21386834">
            <a:off x="6095967" y="-100027"/>
            <a:ext cx="65" cy="2000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007BFF"/>
              </a:solidFill>
              <a:effectLst/>
              <a:latin typeface="Lato"/>
            </a:endParaRPr>
          </a:p>
        </p:txBody>
      </p:sp>
      <p:sp>
        <p:nvSpPr>
          <p:cNvPr id="7" name="Rectangle 6"/>
          <p:cNvSpPr/>
          <p:nvPr/>
        </p:nvSpPr>
        <p:spPr>
          <a:xfrm>
            <a:off x="280174" y="2437188"/>
            <a:ext cx="11619186" cy="4339650"/>
          </a:xfrm>
          <a:prstGeom prst="rect">
            <a:avLst/>
          </a:prstGeom>
        </p:spPr>
        <p:txBody>
          <a:bodyPr wrap="square">
            <a:spAutoFit/>
          </a:bodyPr>
          <a:lstStyle/>
          <a:p>
            <a:pPr lvl="0" algn="just" defTabSz="914400" eaLnBrk="0" fontAlgn="base" hangingPunct="0">
              <a:spcBef>
                <a:spcPct val="0"/>
              </a:spcBef>
              <a:spcAft>
                <a:spcPct val="0"/>
              </a:spcAft>
            </a:pPr>
            <a:endParaRPr lang="en-US" sz="2400" dirty="0">
              <a:latin typeface="Arial" panose="020B0604020202020204" pitchFamily="34" charset="0"/>
            </a:endParaRPr>
          </a:p>
          <a:p>
            <a:pPr lvl="0" algn="just" defTabSz="914400" eaLnBrk="0" fontAlgn="base" hangingPunct="0">
              <a:spcBef>
                <a:spcPct val="0"/>
              </a:spcBef>
              <a:spcAft>
                <a:spcPct val="0"/>
              </a:spcAft>
              <a:buFontTx/>
              <a:buChar char="•"/>
            </a:pPr>
            <a:r>
              <a:rPr lang="en-US" b="1" dirty="0">
                <a:solidFill>
                  <a:srgbClr val="222222"/>
                </a:solidFill>
                <a:latin typeface="Lato"/>
              </a:rPr>
              <a:t>Pearson’s Correlation:</a:t>
            </a:r>
            <a:r>
              <a:rPr lang="en-US" dirty="0">
                <a:solidFill>
                  <a:srgbClr val="222222"/>
                </a:solidFill>
                <a:latin typeface="Lato"/>
              </a:rPr>
              <a:t> It is used as a measure for quantifying linear dependence between two continuous variables X and Y. Its value varies from -1 to +1. Pearson’s correlation is given as:</a:t>
            </a:r>
          </a:p>
          <a:p>
            <a:pPr lvl="0" algn="just" defTabSz="914400" eaLnBrk="0" fontAlgn="base" hangingPunct="0">
              <a:spcBef>
                <a:spcPct val="0"/>
              </a:spcBef>
              <a:spcAft>
                <a:spcPct val="0"/>
              </a:spcAft>
            </a:pPr>
            <a:r>
              <a:rPr lang="en-US" dirty="0">
                <a:solidFill>
                  <a:srgbClr val="007BFF"/>
                </a:solidFill>
                <a:latin typeface="Lato"/>
                <a:hlinkClick r:id="rId2"/>
              </a:rPr>
              <a:t>  </a:t>
            </a:r>
            <a:endParaRPr lang="en-US" sz="5400" dirty="0">
              <a:solidFill>
                <a:srgbClr val="007BFF"/>
              </a:solidFill>
              <a:latin typeface="Lato"/>
            </a:endParaRPr>
          </a:p>
          <a:p>
            <a:pPr lvl="0" algn="just" defTabSz="914400" eaLnBrk="0" fontAlgn="base" hangingPunct="0">
              <a:spcBef>
                <a:spcPct val="0"/>
              </a:spcBef>
              <a:spcAft>
                <a:spcPct val="0"/>
              </a:spcAft>
            </a:pPr>
            <a:r>
              <a:rPr lang="en-US" dirty="0">
                <a:solidFill>
                  <a:srgbClr val="007BFF"/>
                </a:solidFill>
                <a:latin typeface="Lato"/>
              </a:rPr>
              <a:t>                                   </a:t>
            </a:r>
            <a:endParaRPr lang="en-US" sz="2000" dirty="0"/>
          </a:p>
          <a:p>
            <a:pPr lvl="0" algn="just" defTabSz="914400" eaLnBrk="0" fontAlgn="base" hangingPunct="0">
              <a:spcBef>
                <a:spcPct val="0"/>
              </a:spcBef>
              <a:spcAft>
                <a:spcPct val="0"/>
              </a:spcAft>
              <a:buFontTx/>
              <a:buChar char="•"/>
            </a:pPr>
            <a:r>
              <a:rPr lang="en-US" b="1" dirty="0">
                <a:solidFill>
                  <a:srgbClr val="222222"/>
                </a:solidFill>
                <a:latin typeface="Lato"/>
              </a:rPr>
              <a:t>LDA:</a:t>
            </a:r>
            <a:r>
              <a:rPr lang="en-US" dirty="0">
                <a:solidFill>
                  <a:srgbClr val="222222"/>
                </a:solidFill>
                <a:latin typeface="Lato"/>
              </a:rPr>
              <a:t> Linear discriminant analysis is used to find a linear combination of features that characterizes or separates two or more classes (or levels) of a categorical variable</a:t>
            </a:r>
            <a:r>
              <a:rPr lang="en-US" dirty="0" smtClean="0">
                <a:solidFill>
                  <a:srgbClr val="222222"/>
                </a:solidFill>
                <a:latin typeface="Lato"/>
              </a:rPr>
              <a:t>.</a:t>
            </a:r>
          </a:p>
          <a:p>
            <a:pPr lvl="0" algn="just" defTabSz="914400" eaLnBrk="0" fontAlgn="base" hangingPunct="0">
              <a:spcBef>
                <a:spcPct val="0"/>
              </a:spcBef>
              <a:spcAft>
                <a:spcPct val="0"/>
              </a:spcAft>
            </a:pPr>
            <a:endParaRPr lang="en-US" dirty="0">
              <a:solidFill>
                <a:srgbClr val="222222"/>
              </a:solidFill>
              <a:latin typeface="Lato"/>
            </a:endParaRPr>
          </a:p>
          <a:p>
            <a:pPr lvl="0" algn="just" defTabSz="914400" eaLnBrk="0" fontAlgn="base" hangingPunct="0">
              <a:spcBef>
                <a:spcPct val="0"/>
              </a:spcBef>
              <a:spcAft>
                <a:spcPct val="0"/>
              </a:spcAft>
              <a:buFontTx/>
              <a:buChar char="•"/>
            </a:pPr>
            <a:r>
              <a:rPr lang="en-US" b="1" dirty="0">
                <a:solidFill>
                  <a:srgbClr val="222222"/>
                </a:solidFill>
                <a:latin typeface="Lato"/>
              </a:rPr>
              <a:t>ANOVA:</a:t>
            </a:r>
            <a:r>
              <a:rPr lang="en-US" dirty="0">
                <a:solidFill>
                  <a:srgbClr val="222222"/>
                </a:solidFill>
                <a:latin typeface="Lato"/>
              </a:rPr>
              <a:t> ANOVA stands for Analysis of variance. It is similar to LDA except for the fact that it is operated using one or more categorical independent features and one continuous dependent feature. It provides a statistical test of whether the means of several groups are equal or not</a:t>
            </a:r>
            <a:r>
              <a:rPr lang="en-US" dirty="0" smtClean="0">
                <a:solidFill>
                  <a:srgbClr val="222222"/>
                </a:solidFill>
                <a:latin typeface="Lato"/>
              </a:rPr>
              <a:t>.</a:t>
            </a:r>
          </a:p>
          <a:p>
            <a:pPr lvl="0" algn="just" defTabSz="914400" eaLnBrk="0" fontAlgn="base" hangingPunct="0">
              <a:spcBef>
                <a:spcPct val="0"/>
              </a:spcBef>
              <a:spcAft>
                <a:spcPct val="0"/>
              </a:spcAft>
            </a:pPr>
            <a:endParaRPr lang="en-US" dirty="0">
              <a:solidFill>
                <a:srgbClr val="222222"/>
              </a:solidFill>
              <a:latin typeface="Lato"/>
            </a:endParaRPr>
          </a:p>
          <a:p>
            <a:pPr lvl="0" algn="just" defTabSz="914400" eaLnBrk="0" fontAlgn="base" hangingPunct="0">
              <a:spcBef>
                <a:spcPct val="0"/>
              </a:spcBef>
              <a:spcAft>
                <a:spcPct val="0"/>
              </a:spcAft>
              <a:buFontTx/>
              <a:buChar char="•"/>
            </a:pPr>
            <a:r>
              <a:rPr lang="en-US" b="1" dirty="0">
                <a:solidFill>
                  <a:srgbClr val="222222"/>
                </a:solidFill>
                <a:latin typeface="Lato"/>
              </a:rPr>
              <a:t>Chi-Square:</a:t>
            </a:r>
            <a:r>
              <a:rPr lang="en-US" dirty="0">
                <a:solidFill>
                  <a:srgbClr val="222222"/>
                </a:solidFill>
                <a:latin typeface="Lato"/>
              </a:rPr>
              <a:t> It is a is a statistical test applied to the groups of categorical features to evaluate the likelihood of correlation or association between them using their frequency distribution.</a:t>
            </a:r>
          </a:p>
          <a:p>
            <a:pPr lvl="0" algn="just" defTabSz="914400" eaLnBrk="0" fontAlgn="base" hangingPunct="0">
              <a:spcBef>
                <a:spcPct val="0"/>
              </a:spcBef>
              <a:spcAft>
                <a:spcPct val="0"/>
              </a:spcAft>
            </a:pPr>
            <a:endParaRPr lang="en-US" dirty="0">
              <a:solidFill>
                <a:srgbClr val="007BFF"/>
              </a:solidFill>
              <a:latin typeface="Lato"/>
            </a:endParaRPr>
          </a:p>
        </p:txBody>
      </p:sp>
      <p:pic>
        <p:nvPicPr>
          <p:cNvPr id="9" name="Picture 2" descr="fs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418" y="2833742"/>
            <a:ext cx="1676400" cy="695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91662" y="99838"/>
            <a:ext cx="11796211" cy="646331"/>
          </a:xfrm>
          <a:prstGeom prst="rect">
            <a:avLst/>
          </a:prstGeom>
        </p:spPr>
        <p:txBody>
          <a:bodyPr wrap="square">
            <a:spAutoFit/>
          </a:bodyPr>
          <a:lstStyle/>
          <a:p>
            <a:pPr>
              <a:buFont typeface="Wingdings" panose="05000000000000000000" pitchFamily="2" charset="2"/>
              <a:buChar char="q"/>
            </a:pPr>
            <a:r>
              <a:rPr lang="en-US" dirty="0" smtClean="0"/>
              <a:t> You </a:t>
            </a:r>
            <a:r>
              <a:rPr lang="en-US" dirty="0"/>
              <a:t>can refer to the following table for defining correlation coefficients for different types of data (in this case continuous and categorical).</a:t>
            </a:r>
          </a:p>
        </p:txBody>
      </p:sp>
      <p:graphicFrame>
        <p:nvGraphicFramePr>
          <p:cNvPr id="11" name="Table 10"/>
          <p:cNvGraphicFramePr>
            <a:graphicFrameLocks noGrp="1"/>
          </p:cNvGraphicFramePr>
          <p:nvPr>
            <p:extLst>
              <p:ext uri="{D42A27DB-BD31-4B8C-83A1-F6EECF244321}">
                <p14:modId xmlns:p14="http://schemas.microsoft.com/office/powerpoint/2010/main" val="2466184154"/>
              </p:ext>
            </p:extLst>
          </p:nvPr>
        </p:nvGraphicFramePr>
        <p:xfrm>
          <a:off x="1023106" y="1037923"/>
          <a:ext cx="10158249" cy="1371600"/>
        </p:xfrm>
        <a:graphic>
          <a:graphicData uri="http://schemas.openxmlformats.org/drawingml/2006/table">
            <a:tbl>
              <a:tblPr firstRow="1" bandRow="1">
                <a:tableStyleId>{775DCB02-9BB8-47FD-8907-85C794F793BA}</a:tableStyleId>
              </a:tblPr>
              <a:tblGrid>
                <a:gridCol w="3386083">
                  <a:extLst>
                    <a:ext uri="{9D8B030D-6E8A-4147-A177-3AD203B41FA5}">
                      <a16:colId xmlns:a16="http://schemas.microsoft.com/office/drawing/2014/main" val="20000"/>
                    </a:ext>
                  </a:extLst>
                </a:gridCol>
                <a:gridCol w="3386083">
                  <a:extLst>
                    <a:ext uri="{9D8B030D-6E8A-4147-A177-3AD203B41FA5}">
                      <a16:colId xmlns:a16="http://schemas.microsoft.com/office/drawing/2014/main" val="20001"/>
                    </a:ext>
                  </a:extLst>
                </a:gridCol>
                <a:gridCol w="3386083">
                  <a:extLst>
                    <a:ext uri="{9D8B030D-6E8A-4147-A177-3AD203B41FA5}">
                      <a16:colId xmlns:a16="http://schemas.microsoft.com/office/drawing/2014/main" val="20002"/>
                    </a:ext>
                  </a:extLst>
                </a:gridCol>
              </a:tblGrid>
              <a:tr h="274165">
                <a:tc>
                  <a:txBody>
                    <a:bodyPr/>
                    <a:lstStyle/>
                    <a:p>
                      <a:r>
                        <a:rPr lang="en-US" dirty="0" smtClean="0"/>
                        <a:t>Feature(x)\</a:t>
                      </a:r>
                      <a:r>
                        <a:rPr lang="en-US" baseline="0" dirty="0" smtClean="0"/>
                        <a:t> Response (Y)</a:t>
                      </a:r>
                      <a:endParaRPr lang="en-US" dirty="0"/>
                    </a:p>
                  </a:txBody>
                  <a:tcPr/>
                </a:tc>
                <a:tc>
                  <a:txBody>
                    <a:bodyPr/>
                    <a:lstStyle/>
                    <a:p>
                      <a:r>
                        <a:rPr lang="en-US" dirty="0" smtClean="0"/>
                        <a:t>Continuous</a:t>
                      </a:r>
                      <a:endParaRPr lang="en-US" dirty="0"/>
                    </a:p>
                  </a:txBody>
                  <a:tcPr/>
                </a:tc>
                <a:tc>
                  <a:txBody>
                    <a:bodyPr/>
                    <a:lstStyle/>
                    <a:p>
                      <a:r>
                        <a:rPr lang="en-US" dirty="0" smtClean="0"/>
                        <a:t>Categorical</a:t>
                      </a:r>
                      <a:endParaRPr lang="en-US" dirty="0"/>
                    </a:p>
                  </a:txBody>
                  <a:tcPr/>
                </a:tc>
                <a:extLst>
                  <a:ext uri="{0D108BD9-81ED-4DB2-BD59-A6C34878D82A}">
                    <a16:rowId xmlns:a16="http://schemas.microsoft.com/office/drawing/2014/main" val="10000"/>
                  </a:ext>
                </a:extLst>
              </a:tr>
              <a:tr h="375000">
                <a:tc>
                  <a:txBody>
                    <a:bodyPr/>
                    <a:lstStyle/>
                    <a:p>
                      <a:r>
                        <a:rPr lang="en-US" dirty="0" smtClean="0"/>
                        <a:t>Continuous</a:t>
                      </a:r>
                      <a:endParaRPr lang="en-US" dirty="0"/>
                    </a:p>
                  </a:txBody>
                  <a:tcPr/>
                </a:tc>
                <a:tc>
                  <a:txBody>
                    <a:bodyPr/>
                    <a:lstStyle/>
                    <a:p>
                      <a:r>
                        <a:rPr lang="en-US" dirty="0" smtClean="0"/>
                        <a:t>Pearson’s Correlation</a:t>
                      </a:r>
                      <a:endParaRPr lang="en-US" dirty="0"/>
                    </a:p>
                  </a:txBody>
                  <a:tcPr/>
                </a:tc>
                <a:tc>
                  <a:txBody>
                    <a:bodyPr/>
                    <a:lstStyle/>
                    <a:p>
                      <a:r>
                        <a:rPr lang="en-US" dirty="0" smtClean="0"/>
                        <a:t>LDA (</a:t>
                      </a:r>
                      <a:r>
                        <a:rPr lang="en-US" sz="1800" b="0" i="0" kern="1200" dirty="0" smtClean="0">
                          <a:solidFill>
                            <a:schemeClr val="dk1"/>
                          </a:solidFill>
                          <a:effectLst/>
                          <a:latin typeface="+mn-lt"/>
                          <a:ea typeface="+mn-ea"/>
                          <a:cs typeface="+mn-cs"/>
                        </a:rPr>
                        <a:t> Linear discriminant analysis</a:t>
                      </a:r>
                      <a:r>
                        <a:rPr lang="en-US" dirty="0" smtClean="0"/>
                        <a:t>)</a:t>
                      </a:r>
                      <a:endParaRPr lang="en-US" dirty="0"/>
                    </a:p>
                  </a:txBody>
                  <a:tcPr/>
                </a:tc>
                <a:extLst>
                  <a:ext uri="{0D108BD9-81ED-4DB2-BD59-A6C34878D82A}">
                    <a16:rowId xmlns:a16="http://schemas.microsoft.com/office/drawing/2014/main" val="10001"/>
                  </a:ext>
                </a:extLst>
              </a:tr>
              <a:tr h="274165">
                <a:tc>
                  <a:txBody>
                    <a:bodyPr/>
                    <a:lstStyle/>
                    <a:p>
                      <a:r>
                        <a:rPr lang="en-US" dirty="0" smtClean="0"/>
                        <a:t>Categorical</a:t>
                      </a:r>
                      <a:endParaRPr lang="en-US" dirty="0"/>
                    </a:p>
                  </a:txBody>
                  <a:tcPr/>
                </a:tc>
                <a:tc>
                  <a:txBody>
                    <a:bodyPr/>
                    <a:lstStyle/>
                    <a:p>
                      <a:r>
                        <a:rPr lang="en-US" dirty="0" smtClean="0"/>
                        <a:t>Anova</a:t>
                      </a:r>
                      <a:endParaRPr lang="en-US" dirty="0"/>
                    </a:p>
                  </a:txBody>
                  <a:tcPr/>
                </a:tc>
                <a:tc>
                  <a:txBody>
                    <a:bodyPr/>
                    <a:lstStyle/>
                    <a:p>
                      <a:r>
                        <a:rPr lang="en-US" dirty="0" smtClean="0"/>
                        <a:t>Chi-square</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49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34" y="160479"/>
            <a:ext cx="11720085" cy="1450757"/>
          </a:xfrm>
        </p:spPr>
        <p:txBody>
          <a:bodyPr/>
          <a:lstStyle/>
          <a:p>
            <a:r>
              <a:rPr lang="en-US" dirty="0"/>
              <a:t>Some common techniques of Filter methods are as follows:</a:t>
            </a:r>
          </a:p>
        </p:txBody>
      </p:sp>
      <p:sp>
        <p:nvSpPr>
          <p:cNvPr id="3" name="Content Placeholder 2"/>
          <p:cNvSpPr>
            <a:spLocks noGrp="1"/>
          </p:cNvSpPr>
          <p:nvPr>
            <p:ph idx="1"/>
          </p:nvPr>
        </p:nvSpPr>
        <p:spPr>
          <a:xfrm>
            <a:off x="204951" y="1845734"/>
            <a:ext cx="11855669" cy="4413176"/>
          </a:xfrm>
        </p:spPr>
        <p:txBody>
          <a:bodyPr>
            <a:normAutofit fontScale="40000" lnSpcReduction="20000"/>
          </a:bodyPr>
          <a:lstStyle/>
          <a:p>
            <a:pPr marL="457200" indent="-457200" algn="just">
              <a:buFont typeface="+mj-lt"/>
              <a:buAutoNum type="arabicPeriod"/>
            </a:pPr>
            <a:r>
              <a:rPr lang="en-US" b="1" dirty="0" smtClean="0"/>
              <a:t>Information Gain:</a:t>
            </a:r>
            <a:r>
              <a:rPr lang="en-US" dirty="0"/>
              <a:t> Information gain determines the reduction in entropy while transforming the dataset. It can be used as a </a:t>
            </a:r>
            <a:r>
              <a:rPr lang="en-US" dirty="0" smtClean="0"/>
              <a:t>feature </a:t>
            </a:r>
            <a:r>
              <a:rPr lang="en-US" dirty="0"/>
              <a:t>selection technique by calculating the information gain of each variable with respect to the target variable</a:t>
            </a:r>
            <a:r>
              <a:rPr lang="en-US" dirty="0" smtClean="0"/>
              <a:t>.</a:t>
            </a:r>
            <a:endParaRPr lang="en-US" dirty="0"/>
          </a:p>
          <a:p>
            <a:pPr marL="457200" indent="-457200" algn="just">
              <a:buFont typeface="+mj-lt"/>
              <a:buAutoNum type="arabicPeriod"/>
            </a:pPr>
            <a:r>
              <a:rPr lang="en-US" b="1" dirty="0" smtClean="0"/>
              <a:t>Correlation with target / Chi-square </a:t>
            </a:r>
            <a:r>
              <a:rPr lang="en-US" b="1" dirty="0"/>
              <a:t>Test:</a:t>
            </a:r>
            <a:r>
              <a:rPr lang="en-US" dirty="0"/>
              <a:t> Chi-square test is a technique to determine the relationship between the categorical variables. The chi-square value is calculated between each feature and the target variable, and the desired number of features with the best chi-square value is selected</a:t>
            </a:r>
            <a:r>
              <a:rPr lang="en-US" dirty="0" smtClean="0"/>
              <a:t>.</a:t>
            </a:r>
          </a:p>
          <a:p>
            <a:pPr marL="457200" indent="-457200" algn="just">
              <a:buFont typeface="+mj-lt"/>
              <a:buAutoNum type="arabicPeriod"/>
            </a:pPr>
            <a:r>
              <a:rPr lang="en-US" b="1" dirty="0" smtClean="0"/>
              <a:t>Pairwise Correlations</a:t>
            </a:r>
            <a:r>
              <a:rPr lang="en-US" dirty="0" smtClean="0"/>
              <a:t>: Many variables are often correlated with each other, and hence are redundant. If two variables are highly correlated, keeping only one will help reduce dimensionality without much loss of information. Which variable to keep ? The one that has a higher correlation coefficient with target.</a:t>
            </a:r>
            <a:endParaRPr lang="en-US" dirty="0"/>
          </a:p>
          <a:p>
            <a:pPr marL="457200" indent="-457200" algn="just">
              <a:buFont typeface="+mj-lt"/>
              <a:buAutoNum type="arabicPeriod"/>
            </a:pPr>
            <a:r>
              <a:rPr lang="en-US" b="1" dirty="0"/>
              <a:t>Fisher's </a:t>
            </a:r>
            <a:r>
              <a:rPr lang="en-US" b="1" dirty="0" smtClean="0"/>
              <a:t>Score: </a:t>
            </a:r>
            <a:r>
              <a:rPr lang="en-US" dirty="0" smtClean="0"/>
              <a:t>Fisher's </a:t>
            </a:r>
            <a:r>
              <a:rPr lang="en-US" dirty="0"/>
              <a:t>score is one of the popular supervised technique of features selection. It returns the rank of the variable on the fisher's criteria in descending order. Then we can select the variables with a large fisher's </a:t>
            </a:r>
            <a:r>
              <a:rPr lang="en-US" dirty="0" smtClean="0"/>
              <a:t>score.</a:t>
            </a:r>
          </a:p>
          <a:p>
            <a:pPr marL="457200" indent="-457200" algn="just">
              <a:buFont typeface="+mj-lt"/>
              <a:buAutoNum type="arabicPeriod"/>
            </a:pPr>
            <a:r>
              <a:rPr lang="en-US" b="1" dirty="0"/>
              <a:t>variance thresholding: </a:t>
            </a:r>
            <a:r>
              <a:rPr lang="en-US" b="1" dirty="0" smtClean="0"/>
              <a:t> </a:t>
            </a:r>
            <a:r>
              <a:rPr lang="en-US" dirty="0" smtClean="0"/>
              <a:t>The </a:t>
            </a:r>
            <a:r>
              <a:rPr lang="en-US" dirty="0"/>
              <a:t>variance of a feature determines how much predictive power it contains. The lower the variance is, the less information contained in the feature, and the less value it has in predicting the response variable. Given this fact, variance thresholding is done by finding the variance of each feature, and then dropping all of the features below a certain variance threshold. This threshold could be 0 if you only want to remove features that have the same value for each instance of the response variable. However, to remove more features from your dataset, the threshold could be set to 0.5, 0.3, 0.1, or another value that makes sense for the distribution of variances</a:t>
            </a:r>
            <a:r>
              <a:rPr lang="en-US" dirty="0" smtClean="0"/>
              <a:t>.</a:t>
            </a:r>
          </a:p>
          <a:p>
            <a:pPr marL="457200" indent="-457200" algn="just">
              <a:buFont typeface="+mj-lt"/>
              <a:buAutoNum type="arabicPeriod"/>
            </a:pPr>
            <a:r>
              <a:rPr lang="en-US" u="sng" dirty="0">
                <a:hlinkClick r:id="rId2"/>
              </a:rPr>
              <a:t>Variance Inflation Factor (VIF</a:t>
            </a:r>
            <a:r>
              <a:rPr lang="en-US" u="sng" dirty="0" smtClean="0">
                <a:hlinkClick r:id="rId2"/>
              </a:rPr>
              <a:t>) :</a:t>
            </a:r>
            <a:r>
              <a:rPr lang="en-US" u="sng" dirty="0" smtClean="0"/>
              <a:t> </a:t>
            </a:r>
            <a:r>
              <a:rPr lang="en-US" dirty="0" smtClean="0"/>
              <a:t>is </a:t>
            </a:r>
            <a:r>
              <a:rPr lang="en-US" dirty="0"/>
              <a:t>a measure of the amount of multicollinearity in a set of multiple </a:t>
            </a:r>
            <a:r>
              <a:rPr lang="en-US" b="1" dirty="0"/>
              <a:t>regression</a:t>
            </a:r>
            <a:r>
              <a:rPr lang="en-US" dirty="0"/>
              <a:t> </a:t>
            </a:r>
            <a:r>
              <a:rPr lang="en-US" dirty="0" smtClean="0"/>
              <a:t>variables.</a:t>
            </a:r>
            <a:r>
              <a:rPr lang="en-US" dirty="0"/>
              <a:t> Mathematically, the VIF for a regression model variable is equal to the ratio of the overall model </a:t>
            </a:r>
            <a:r>
              <a:rPr lang="en-US" u="sng" dirty="0">
                <a:hlinkClick r:id="rId3"/>
              </a:rPr>
              <a:t>variance</a:t>
            </a:r>
            <a:r>
              <a:rPr lang="en-US" dirty="0"/>
              <a:t> to the variance of a model that includes only that single independent variable. This ratio is calculated for each independent variable. A high VIF indicates that the associated independent variable is highly collinear with the other variables in the model.</a:t>
            </a:r>
            <a:endParaRPr lang="en-US" u="sng" dirty="0">
              <a:hlinkClick r:id="rId2"/>
            </a:endParaRPr>
          </a:p>
          <a:p>
            <a:pPr marL="457200" indent="-457200" algn="just">
              <a:buFont typeface="+mj-lt"/>
              <a:buAutoNum type="arabicPeriod"/>
            </a:pPr>
            <a:r>
              <a:rPr lang="en-US" b="1" dirty="0" smtClean="0"/>
              <a:t>Percent </a:t>
            </a:r>
            <a:r>
              <a:rPr lang="en-US" b="1" dirty="0"/>
              <a:t>Missing Values </a:t>
            </a:r>
            <a:r>
              <a:rPr lang="en-US" b="1" dirty="0" smtClean="0"/>
              <a:t>/ Missing </a:t>
            </a:r>
            <a:r>
              <a:rPr lang="en-US" b="1" dirty="0"/>
              <a:t>Value </a:t>
            </a:r>
            <a:r>
              <a:rPr lang="en-US" b="1" dirty="0" smtClean="0"/>
              <a:t>Ratio: The</a:t>
            </a:r>
            <a:r>
              <a:rPr lang="en-US" dirty="0" smtClean="0"/>
              <a:t> </a:t>
            </a:r>
            <a:r>
              <a:rPr lang="en-US" dirty="0"/>
              <a:t>value of the missing value ratio can be used for evaluating the feature set against the threshold value. The formula for obtaining the missing value ratio is the number of missing values in each column divided by the total number of observations. The variable is having more than the threshold value can be </a:t>
            </a:r>
            <a:r>
              <a:rPr lang="en-US" dirty="0" smtClean="0"/>
              <a:t>dropped.</a:t>
            </a:r>
          </a:p>
          <a:p>
            <a:pPr marL="0" indent="0">
              <a:buNone/>
            </a:pPr>
            <a:r>
              <a:rPr lang="en-US" b="1" i="1" dirty="0" smtClean="0"/>
              <a:t>Missing Value Ratio = (No. of Missing values * 100) / Total No. of Observation</a:t>
            </a:r>
            <a:endParaRPr lang="en-US" b="1" i="1" dirty="0"/>
          </a:p>
        </p:txBody>
      </p:sp>
    </p:spTree>
    <p:extLst>
      <p:ext uri="{BB962C8B-B14F-4D97-AF65-F5344CB8AC3E}">
        <p14:creationId xmlns:p14="http://schemas.microsoft.com/office/powerpoint/2010/main" val="229556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97408" y="2148841"/>
            <a:ext cx="10972800" cy="3240023"/>
          </a:xfrm>
        </p:spPr>
        <p:txBody>
          <a:bodyPr/>
          <a:lstStyle/>
          <a:p>
            <a:pPr>
              <a:buFont typeface="Wingdings" panose="05000000000000000000" pitchFamily="2" charset="2"/>
              <a:buChar char="Ø"/>
            </a:pPr>
            <a:r>
              <a:rPr lang="en-US" sz="2000" b="1" dirty="0" smtClean="0"/>
              <a:t>Basically </a:t>
            </a:r>
            <a:r>
              <a:rPr lang="en-US" sz="2000" b="1" dirty="0" smtClean="0"/>
              <a:t>used for Dropping </a:t>
            </a:r>
            <a:r>
              <a:rPr lang="en-US" sz="2000" b="1" dirty="0"/>
              <a:t>Constant Features</a:t>
            </a:r>
            <a:endParaRPr lang="en-US" sz="2000" dirty="0"/>
          </a:p>
          <a:p>
            <a:pPr>
              <a:buFont typeface="Wingdings" panose="05000000000000000000" pitchFamily="2" charset="2"/>
              <a:buChar char="Ø"/>
            </a:pPr>
            <a:r>
              <a:rPr lang="en-US" sz="2000" dirty="0" smtClean="0"/>
              <a:t>Variance </a:t>
            </a:r>
            <a:r>
              <a:rPr lang="en-US" sz="2000" dirty="0"/>
              <a:t>Threshold is </a:t>
            </a:r>
            <a:r>
              <a:rPr lang="en-US" sz="2000" b="1" dirty="0"/>
              <a:t>a feature selector that removes all the low variance features from the dataset that are of no great use in modeling</a:t>
            </a:r>
            <a:r>
              <a:rPr lang="en-US" sz="2000" dirty="0"/>
              <a:t>. It looks only at the features (x), not the desired outputs (y), and can thus be used for unsupervised learning. Default Value of Threshold is 0.</a:t>
            </a:r>
          </a:p>
          <a:p>
            <a:pPr>
              <a:buFont typeface="Wingdings" panose="05000000000000000000" pitchFamily="2" charset="2"/>
              <a:buChar char="Ø"/>
            </a:pPr>
            <a:r>
              <a:rPr lang="en-US" sz="2000" dirty="0"/>
              <a:t>Use </a:t>
            </a:r>
            <a:r>
              <a:rPr lang="en-US" sz="2000" dirty="0" err="1"/>
              <a:t>Sklearn’s</a:t>
            </a:r>
            <a:r>
              <a:rPr lang="en-US" sz="2000" dirty="0"/>
              <a:t> Variance Threshold.</a:t>
            </a:r>
          </a:p>
          <a:p>
            <a:pPr>
              <a:buFont typeface="Wingdings" panose="05000000000000000000" pitchFamily="2" charset="2"/>
              <a:buChar char="Ø"/>
            </a:pPr>
            <a:r>
              <a:rPr lang="en-US" sz="2000" dirty="0"/>
              <a:t>If Variance Threshold = 0 (Remove Constant Features )</a:t>
            </a:r>
          </a:p>
          <a:p>
            <a:pPr>
              <a:buFont typeface="Wingdings" panose="05000000000000000000" pitchFamily="2" charset="2"/>
              <a:buChar char="Ø"/>
            </a:pPr>
            <a:r>
              <a:rPr lang="en-US" sz="2000" dirty="0"/>
              <a:t>If Variance Threshold &gt; 0 (Remove Quasi-Constant Features )</a:t>
            </a:r>
          </a:p>
          <a:p>
            <a:endParaRPr lang="en-US" sz="2000" dirty="0"/>
          </a:p>
        </p:txBody>
      </p:sp>
      <p:sp>
        <p:nvSpPr>
          <p:cNvPr id="2" name="Rectangle 1"/>
          <p:cNvSpPr/>
          <p:nvPr/>
        </p:nvSpPr>
        <p:spPr>
          <a:xfrm>
            <a:off x="747812" y="598670"/>
            <a:ext cx="4214423" cy="584775"/>
          </a:xfrm>
          <a:prstGeom prst="rect">
            <a:avLst/>
          </a:prstGeom>
        </p:spPr>
        <p:txBody>
          <a:bodyPr wrap="none">
            <a:spAutoFit/>
          </a:bodyPr>
          <a:lstStyle/>
          <a:p>
            <a:r>
              <a:rPr lang="en-US" sz="3200" b="1" u="sng" dirty="0"/>
              <a:t>Variance Threshold :</a:t>
            </a:r>
          </a:p>
        </p:txBody>
      </p:sp>
    </p:spTree>
    <p:extLst>
      <p:ext uri="{BB962C8B-B14F-4D97-AF65-F5344CB8AC3E}">
        <p14:creationId xmlns:p14="http://schemas.microsoft.com/office/powerpoint/2010/main" val="546368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3" id="{1FAF9255-F8AB-4411-A1F7-8444D28242C2}" vid="{729E5576-9D0F-4117-BEE2-5D9A497C9F7B}"/>
    </a:ext>
  </a:extLst>
</a:theme>
</file>

<file path=docProps/app.xml><?xml version="1.0" encoding="utf-8"?>
<Properties xmlns="http://schemas.openxmlformats.org/officeDocument/2006/extended-properties" xmlns:vt="http://schemas.openxmlformats.org/officeDocument/2006/docPropsVTypes">
  <Template>Theme3</Template>
  <TotalTime>498</TotalTime>
  <Words>1329</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inter-regular</vt:lpstr>
      <vt:lpstr>Lato</vt:lpstr>
      <vt:lpstr>Wingdings</vt:lpstr>
      <vt:lpstr>Theme3</vt:lpstr>
      <vt:lpstr>Feature Selection Techniques in Machine Learning </vt:lpstr>
      <vt:lpstr>let's first understand some basics of feature selection. </vt:lpstr>
      <vt:lpstr>What is Feature selection </vt:lpstr>
      <vt:lpstr>Need for feature selection</vt:lpstr>
      <vt:lpstr>PowerPoint Presentation</vt:lpstr>
      <vt:lpstr>Filter Methods</vt:lpstr>
      <vt:lpstr>PowerPoint Presentation</vt:lpstr>
      <vt:lpstr>Some common techniques of Filter methods are as follows:</vt:lpstr>
      <vt:lpstr>PowerPoint Presentation</vt:lpstr>
      <vt:lpstr>Wrapper methods</vt:lpstr>
      <vt:lpstr>Some techniques of wrapper methods</vt:lpstr>
      <vt:lpstr>Difference between Filter and Wrapper methods</vt:lpstr>
      <vt:lpstr>Embedded methods</vt:lpstr>
      <vt:lpstr>Some techniques of embedded methods are:</vt:lpstr>
      <vt:lpstr>PowerPoint Presentation</vt:lpstr>
      <vt:lpstr>When to use Feature Selection &amp; Feature Extraction</vt:lpstr>
      <vt:lpstr>Feature Extraction Concepts &amp; Techniques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Techniques in Machine Learning </dc:title>
  <dc:creator>Himanshu</dc:creator>
  <cp:lastModifiedBy>Himanshu</cp:lastModifiedBy>
  <cp:revision>28</cp:revision>
  <dcterms:created xsi:type="dcterms:W3CDTF">2022-05-01T11:36:07Z</dcterms:created>
  <dcterms:modified xsi:type="dcterms:W3CDTF">2022-08-12T18:54:13Z</dcterms:modified>
</cp:coreProperties>
</file>