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2" r:id="rId4"/>
    <p:sldId id="257" r:id="rId5"/>
    <p:sldId id="258" r:id="rId6"/>
    <p:sldId id="273" r:id="rId7"/>
    <p:sldId id="259" r:id="rId8"/>
    <p:sldId id="260" r:id="rId9"/>
    <p:sldId id="274" r:id="rId10"/>
    <p:sldId id="261" r:id="rId11"/>
    <p:sldId id="280" r:id="rId12"/>
    <p:sldId id="262" r:id="rId13"/>
    <p:sldId id="275" r:id="rId14"/>
    <p:sldId id="264" r:id="rId15"/>
    <p:sldId id="263" r:id="rId16"/>
    <p:sldId id="265" r:id="rId17"/>
    <p:sldId id="271" r:id="rId18"/>
    <p:sldId id="270" r:id="rId19"/>
    <p:sldId id="283" r:id="rId20"/>
    <p:sldId id="277" r:id="rId21"/>
    <p:sldId id="279" r:id="rId22"/>
    <p:sldId id="278" r:id="rId23"/>
    <p:sldId id="276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6ED64-E4B1-4CCC-9A10-CDCF23D1C18D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960AF-D824-4402-9C9A-1CAA850F0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B1B-5099-45DC-A6A7-F6623163CE7B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E1D8-D66B-4D02-99D1-790D8BFA4A8B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C6BC-5E8F-435C-ACB2-C8A15CC6FEA3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6595-9C1A-4A81-BAAF-D767DDA5FC3B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0650-D9B5-4ACA-8875-E3369AAAE20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22A2-7151-454E-9F70-EA6B763DF81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E51-4A57-48A1-84DB-4DE4BE540A44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67C9-28A5-4D5B-8151-C804703348B9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AFAF-B27E-43E6-9803-E507A921AA2F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A32B-61EA-46FC-8C4D-674E04D3CFDF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ACE6-15AD-4D63-B56B-0802929366E5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0507-7890-4D44-A0FF-798B680A3839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Hypothesis Testing in Python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Sample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test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/>
              <a:t>Ho: Population mean of </a:t>
            </a:r>
            <a:r>
              <a:rPr lang="en-US" i="1" dirty="0" smtClean="0">
                <a:solidFill>
                  <a:srgbClr val="C00000"/>
                </a:solidFill>
              </a:rPr>
              <a:t>BP</a:t>
            </a:r>
            <a:r>
              <a:rPr lang="en-US" dirty="0" smtClean="0"/>
              <a:t> across </a:t>
            </a:r>
            <a:r>
              <a:rPr lang="en-US" i="1" dirty="0" smtClean="0">
                <a:solidFill>
                  <a:srgbClr val="C00000"/>
                </a:solidFill>
              </a:rPr>
              <a:t>Anxiety</a:t>
            </a:r>
            <a:r>
              <a:rPr lang="en-US" dirty="0" smtClean="0"/>
              <a:t> levels are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796718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564" y="4876800"/>
            <a:ext cx="4030436" cy="18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Callout 2 7"/>
          <p:cNvSpPr/>
          <p:nvPr/>
        </p:nvSpPr>
        <p:spPr>
          <a:xfrm>
            <a:off x="5943600" y="1752600"/>
            <a:ext cx="23622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577"/>
              <a:gd name="adj6" fmla="val -471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a data set having LOW Anxiety</a:t>
            </a:r>
            <a:endParaRPr lang="en-US" b="1" dirty="0"/>
          </a:p>
        </p:txBody>
      </p:sp>
      <p:sp>
        <p:nvSpPr>
          <p:cNvPr id="9" name="Line Callout 2 8"/>
          <p:cNvSpPr/>
          <p:nvPr/>
        </p:nvSpPr>
        <p:spPr>
          <a:xfrm>
            <a:off x="5943600" y="2514600"/>
            <a:ext cx="23622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577"/>
              <a:gd name="adj6" fmla="val -4718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a data set having HIGH Anxiety</a:t>
            </a:r>
            <a:endParaRPr lang="en-US" b="1" dirty="0"/>
          </a:p>
        </p:txBody>
      </p:sp>
      <p:sp>
        <p:nvSpPr>
          <p:cNvPr id="10" name="Explosion 2 9"/>
          <p:cNvSpPr/>
          <p:nvPr/>
        </p:nvSpPr>
        <p:spPr>
          <a:xfrm>
            <a:off x="457200" y="4648200"/>
            <a:ext cx="3886200" cy="1600200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 output is same as that of R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057400" y="4267200"/>
            <a:ext cx="198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0200" y="42672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458200" cy="5211762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200" b="1" i="1" dirty="0" smtClean="0">
                <a:solidFill>
                  <a:srgbClr val="FF0000"/>
                </a:solidFill>
              </a:rPr>
              <a:t/>
            </a:r>
            <a:br>
              <a:rPr lang="en-US" sz="3200" b="1" i="1" dirty="0" smtClean="0">
                <a:solidFill>
                  <a:srgbClr val="FF0000"/>
                </a:solidFill>
              </a:rPr>
            </a:br>
            <a:r>
              <a:rPr lang="en-US" sz="3200" b="1" i="1" dirty="0" smtClean="0">
                <a:solidFill>
                  <a:srgbClr val="FF0000"/>
                </a:solidFill>
              </a:rPr>
              <a:t/>
            </a:r>
            <a:br>
              <a:rPr lang="en-US" sz="3200" b="1" i="1" dirty="0" smtClean="0">
                <a:solidFill>
                  <a:srgbClr val="FF0000"/>
                </a:solidFill>
              </a:rPr>
            </a:br>
            <a:r>
              <a:rPr lang="en-US" sz="3200" b="1" i="1" dirty="0" smtClean="0">
                <a:solidFill>
                  <a:srgbClr val="FF0000"/>
                </a:solidFill>
              </a:rPr>
              <a:t>Tip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Independent sample t test is not that straight forward as in R. Need to create a data set having one chosen category only, say </a:t>
            </a:r>
            <a:r>
              <a:rPr lang="en-US" sz="2400" i="1" dirty="0" smtClean="0">
                <a:solidFill>
                  <a:srgbClr val="C00000"/>
                </a:solidFill>
              </a:rPr>
              <a:t>Pregnant</a:t>
            </a:r>
            <a:r>
              <a:rPr lang="en-US" sz="2400" i="1" dirty="0" smtClean="0"/>
              <a:t> like this: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Prgnt = cs2m[cs2m.Prgnt == 1]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NotPrgnt = cs2m[cs2m.Prgnt == 0]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Then run the code to see the mean population difference in </a:t>
            </a:r>
            <a:r>
              <a:rPr lang="en-US" sz="2400" i="1" dirty="0" smtClean="0">
                <a:solidFill>
                  <a:srgbClr val="C00000"/>
                </a:solidFill>
              </a:rPr>
              <a:t>BP</a:t>
            </a:r>
            <a:r>
              <a:rPr lang="en-US" sz="2400" i="1" dirty="0" smtClean="0"/>
              <a:t> as: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scipy.stats.ttest_ind(</a:t>
            </a:r>
            <a:r>
              <a:rPr lang="en-US" sz="2400" i="1" dirty="0" err="1" smtClean="0">
                <a:solidFill>
                  <a:srgbClr val="0070C0"/>
                </a:solidFill>
                <a:latin typeface="Arial Black" pitchFamily="34" charset="0"/>
              </a:rPr>
              <a:t>Prgnt.BP</a:t>
            </a: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, NotPrgnt.BP)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b="1" i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Image result for pics of teach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685800"/>
            <a:ext cx="2223818" cy="148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Sample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test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/>
              <a:t>Ho: Population mean of </a:t>
            </a:r>
            <a:r>
              <a:rPr lang="en-US" i="1" dirty="0" smtClean="0">
                <a:solidFill>
                  <a:srgbClr val="C00000"/>
                </a:solidFill>
              </a:rPr>
              <a:t>BP</a:t>
            </a:r>
            <a:r>
              <a:rPr lang="en-US" dirty="0" smtClean="0"/>
              <a:t> across </a:t>
            </a:r>
            <a:r>
              <a:rPr lang="en-US" i="1" dirty="0" smtClean="0">
                <a:solidFill>
                  <a:srgbClr val="C00000"/>
                </a:solidFill>
              </a:rPr>
              <a:t>Anxiety</a:t>
            </a:r>
            <a:r>
              <a:rPr lang="en-US" dirty="0" smtClean="0"/>
              <a:t> levels are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80" y="2400300"/>
            <a:ext cx="8292120" cy="3238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Image result for pics one way anov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4332437" cy="313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Way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Ho: </a:t>
            </a:r>
            <a:r>
              <a:rPr lang="en-US" i="1" dirty="0" smtClean="0">
                <a:solidFill>
                  <a:srgbClr val="C00000"/>
                </a:solidFill>
              </a:rPr>
              <a:t>sales</a:t>
            </a:r>
            <a:r>
              <a:rPr lang="en-US" dirty="0" smtClean="0"/>
              <a:t> across </a:t>
            </a:r>
            <a:r>
              <a:rPr lang="en-US" i="1" dirty="0" smtClean="0">
                <a:solidFill>
                  <a:srgbClr val="C00000"/>
                </a:solidFill>
              </a:rPr>
              <a:t>city</a:t>
            </a:r>
            <a:r>
              <a:rPr lang="en-US" dirty="0" smtClean="0"/>
              <a:t> is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4167"/>
          <a:stretch>
            <a:fillRect/>
          </a:stretch>
        </p:blipFill>
        <p:spPr bwMode="auto">
          <a:xfrm>
            <a:off x="304800" y="2209800"/>
            <a:ext cx="81699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0"/>
            <a:ext cx="801168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Way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Ho: </a:t>
            </a:r>
            <a:r>
              <a:rPr lang="en-US" i="1" dirty="0" smtClean="0">
                <a:solidFill>
                  <a:srgbClr val="C00000"/>
                </a:solidFill>
              </a:rPr>
              <a:t>sales</a:t>
            </a:r>
            <a:r>
              <a:rPr lang="en-US" dirty="0" smtClean="0"/>
              <a:t> across </a:t>
            </a:r>
            <a:r>
              <a:rPr lang="en-US" i="1" dirty="0" smtClean="0">
                <a:solidFill>
                  <a:srgbClr val="C00000"/>
                </a:solidFill>
              </a:rPr>
              <a:t>city</a:t>
            </a:r>
            <a:r>
              <a:rPr lang="en-US" dirty="0" smtClean="0"/>
              <a:t> is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05028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886200"/>
            <a:ext cx="55907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0" y="3810000"/>
            <a:ext cx="3886200" cy="1600200"/>
          </a:xfrm>
          <a:prstGeom prst="irregularSeal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 output is same as that of 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Way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Ho: </a:t>
            </a:r>
            <a:r>
              <a:rPr lang="en-US" i="1" dirty="0" smtClean="0">
                <a:solidFill>
                  <a:srgbClr val="C00000"/>
                </a:solidFill>
              </a:rPr>
              <a:t>sales</a:t>
            </a:r>
            <a:r>
              <a:rPr lang="en-US" dirty="0" smtClean="0"/>
              <a:t> across </a:t>
            </a:r>
            <a:r>
              <a:rPr lang="en-US" i="1" dirty="0" smtClean="0">
                <a:solidFill>
                  <a:srgbClr val="C00000"/>
                </a:solidFill>
              </a:rPr>
              <a:t>city</a:t>
            </a:r>
            <a:r>
              <a:rPr lang="en-US" dirty="0" smtClean="0"/>
              <a:t> is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22" y="1947863"/>
            <a:ext cx="8828178" cy="35385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 of </a:t>
            </a:r>
            <a:r>
              <a:rPr lang="en-US" i="1" dirty="0" smtClean="0">
                <a:solidFill>
                  <a:srgbClr val="C00000"/>
                </a:solidFill>
              </a:rPr>
              <a:t>Sales</a:t>
            </a:r>
            <a:r>
              <a:rPr lang="en-US" dirty="0" smtClean="0"/>
              <a:t> vs </a:t>
            </a:r>
            <a:r>
              <a:rPr lang="en-US" i="1" dirty="0" smtClean="0">
                <a:solidFill>
                  <a:srgbClr val="C00000"/>
                </a:solidFill>
              </a:rPr>
              <a:t>City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74623"/>
            <a:ext cx="5334000" cy="394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20000"/>
          <a:stretch>
            <a:fillRect/>
          </a:stretch>
        </p:blipFill>
        <p:spPr bwMode="auto">
          <a:xfrm>
            <a:off x="508907" y="1447800"/>
            <a:ext cx="551089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6" name="AutoShape 2" descr="Image result for chi square test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mage result for chi square test in pyth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3978754" cy="240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Virus infection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28600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Medicine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Medicine</a:t>
                      </a:r>
                      <a:r>
                        <a:rPr lang="en-US" baseline="0" dirty="0" smtClean="0"/>
                        <a:t> have not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Image result for pics one sample t tes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3200400" cy="31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pics one sample t tes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681682" cy="276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Chi Square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Ho: There is no significant association between </a:t>
            </a:r>
            <a:r>
              <a:rPr lang="en-US" sz="3600" i="1" dirty="0" smtClean="0">
                <a:solidFill>
                  <a:srgbClr val="C00000"/>
                </a:solidFill>
              </a:rPr>
              <a:t>Anxiety</a:t>
            </a:r>
            <a:r>
              <a:rPr lang="en-US" sz="3600" dirty="0" smtClean="0"/>
              <a:t> and </a:t>
            </a:r>
            <a:r>
              <a:rPr lang="en-US" sz="3600" i="1" dirty="0" smtClean="0">
                <a:solidFill>
                  <a:srgbClr val="C00000"/>
                </a:solidFill>
              </a:rPr>
              <a:t>Drug Reaction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7926170" cy="285273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191000"/>
            <a:ext cx="5181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4419600" y="3124200"/>
            <a:ext cx="3352800" cy="8382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892"/>
              <a:gd name="adj6" fmla="val -3072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First, do crosstab then create array then use array in test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5211762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200" b="1" i="1" dirty="0" smtClean="0">
                <a:solidFill>
                  <a:srgbClr val="FF0000"/>
                </a:solidFill>
              </a:rPr>
              <a:t>Tip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Chi square test is not that straight forward as in R. Need to create cross tab of the two </a:t>
            </a:r>
            <a:r>
              <a:rPr lang="en-US" sz="2400" i="1" dirty="0" smtClean="0">
                <a:solidFill>
                  <a:srgbClr val="C00000"/>
                </a:solidFill>
              </a:rPr>
              <a:t>Categorical variables </a:t>
            </a:r>
            <a:r>
              <a:rPr lang="en-US" sz="2400" i="1" dirty="0" smtClean="0"/>
              <a:t>like: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pd.crosstab(cs2m$Prgnt, cs2m$AnxtyLH, margins = True)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Then create an array having </a:t>
            </a:r>
            <a:r>
              <a:rPr lang="en-US" sz="2400" i="1" dirty="0" smtClean="0">
                <a:solidFill>
                  <a:srgbClr val="FF0000"/>
                </a:solidFill>
              </a:rPr>
              <a:t>observed frequencies/counts </a:t>
            </a:r>
            <a:r>
              <a:rPr lang="en-US" sz="2400" i="1" dirty="0" smtClean="0"/>
              <a:t>like: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70C0"/>
                </a:solidFill>
                <a:latin typeface="Arial Black" pitchFamily="34" charset="0"/>
              </a:rPr>
              <a:t>PrgntAnxty = np.array([[x1,x2], [x3,x4]])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Now, run the code as:</a:t>
            </a:r>
            <a:br>
              <a:rPr lang="en-US" sz="2400" i="1" dirty="0" smtClean="0"/>
            </a:br>
            <a:r>
              <a:rPr lang="en-US" sz="2400" b="1" i="1" dirty="0" smtClean="0">
                <a:solidFill>
                  <a:srgbClr val="0070C0"/>
                </a:solidFill>
                <a:latin typeface="Arial Black" pitchFamily="34" charset="0"/>
              </a:rPr>
              <a:t>stats.chi2_contingency(PrgntAnxty)</a:t>
            </a:r>
            <a:endParaRPr lang="en-US" sz="2400" b="1" i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Image result for pics of teach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4800"/>
            <a:ext cx="2223818" cy="148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257800"/>
            <a:ext cx="79791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Be careful in feeding x1, x2, x3 &amp; x4. Refer example of Anxiety versus Drug Reaction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011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Chi Square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Ho: There is no significant association between </a:t>
            </a:r>
            <a:r>
              <a:rPr lang="en-US" sz="3200" i="1" dirty="0" smtClean="0">
                <a:solidFill>
                  <a:srgbClr val="C00000"/>
                </a:solidFill>
              </a:rPr>
              <a:t>Anxiety</a:t>
            </a:r>
            <a:r>
              <a:rPr lang="en-US" sz="3200" dirty="0" smtClean="0"/>
              <a:t> and </a:t>
            </a:r>
            <a:r>
              <a:rPr lang="en-US" sz="3200" i="1" dirty="0" smtClean="0">
                <a:solidFill>
                  <a:srgbClr val="C00000"/>
                </a:solidFill>
              </a:rPr>
              <a:t>Drug Reaction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6343971" cy="150363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6739452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0-Point Star 6"/>
          <p:cNvSpPr/>
          <p:nvPr/>
        </p:nvSpPr>
        <p:spPr>
          <a:xfrm>
            <a:off x="7086600" y="4114800"/>
            <a:ext cx="1600200" cy="1447800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Same in Python &amp; R</a:t>
            </a:r>
            <a:endParaRPr lang="en-US" b="1" dirty="0"/>
          </a:p>
        </p:txBody>
      </p:sp>
      <p:sp>
        <p:nvSpPr>
          <p:cNvPr id="8" name="10-Point Star 7"/>
          <p:cNvSpPr/>
          <p:nvPr/>
        </p:nvSpPr>
        <p:spPr>
          <a:xfrm>
            <a:off x="228600" y="1752600"/>
            <a:ext cx="1600200" cy="1447800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Same in R &amp; Python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Chi Square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Ho: There is no significant association between </a:t>
            </a:r>
            <a:r>
              <a:rPr lang="en-US" sz="3600" i="1" dirty="0" smtClean="0">
                <a:solidFill>
                  <a:srgbClr val="C00000"/>
                </a:solidFill>
              </a:rPr>
              <a:t>Anxiety</a:t>
            </a:r>
            <a:r>
              <a:rPr lang="en-US" sz="3600" dirty="0" smtClean="0"/>
              <a:t> and </a:t>
            </a:r>
            <a:r>
              <a:rPr lang="en-US" sz="3600" i="1" dirty="0" smtClean="0">
                <a:solidFill>
                  <a:srgbClr val="C00000"/>
                </a:solidFill>
              </a:rPr>
              <a:t>Drug Reaction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53368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&quot;Learn everything you can, anytime you can, from anyone you can - there will always come a time when you will be grateful you did.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990600"/>
            <a:ext cx="457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One Sample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test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Ho: Hypothesized Mean population </a:t>
            </a:r>
            <a:r>
              <a:rPr lang="en-US" sz="3100" i="1" dirty="0" smtClean="0">
                <a:solidFill>
                  <a:srgbClr val="C00000"/>
                </a:solidFill>
              </a:rPr>
              <a:t>Age,</a:t>
            </a:r>
            <a:r>
              <a:rPr lang="en-US" sz="3100" dirty="0" smtClean="0"/>
              <a:t> mu = 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000"/>
          <a:stretch>
            <a:fillRect/>
          </a:stretch>
        </p:blipFill>
        <p:spPr bwMode="auto">
          <a:xfrm>
            <a:off x="1447800" y="1676400"/>
            <a:ext cx="729225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657600"/>
            <a:ext cx="5715000" cy="248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Ho: Hypothesized Mean population </a:t>
            </a:r>
            <a:r>
              <a:rPr lang="en-US" i="1" dirty="0" smtClean="0">
                <a:solidFill>
                  <a:srgbClr val="C00000"/>
                </a:solidFill>
              </a:rPr>
              <a:t>Age,</a:t>
            </a:r>
            <a:r>
              <a:rPr lang="en-US" dirty="0" smtClean="0"/>
              <a:t> mu = 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Related ima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4456082" cy="307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Paired sample: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Ho: Mu of </a:t>
            </a:r>
            <a:r>
              <a:rPr lang="en-US" i="1" dirty="0" smtClean="0">
                <a:solidFill>
                  <a:srgbClr val="C00000"/>
                </a:solidFill>
              </a:rPr>
              <a:t>quiz1</a:t>
            </a:r>
            <a:r>
              <a:rPr lang="en-US" dirty="0" smtClean="0"/>
              <a:t>- Mu of </a:t>
            </a:r>
            <a:r>
              <a:rPr lang="en-US" i="1" dirty="0" smtClean="0">
                <a:solidFill>
                  <a:srgbClr val="C00000"/>
                </a:solidFill>
              </a:rPr>
              <a:t>quiz2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5279881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821" y="3430349"/>
            <a:ext cx="5652779" cy="281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0" y="3429000"/>
            <a:ext cx="3886200" cy="160020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 output is same as that of 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Paired sample: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Ho: Mu of </a:t>
            </a:r>
            <a:r>
              <a:rPr lang="en-US" i="1" dirty="0" smtClean="0">
                <a:solidFill>
                  <a:srgbClr val="C00000"/>
                </a:solidFill>
              </a:rPr>
              <a:t>quiz1</a:t>
            </a:r>
            <a:r>
              <a:rPr lang="en-US" dirty="0" smtClean="0"/>
              <a:t>- Mu of </a:t>
            </a:r>
            <a:r>
              <a:rPr lang="en-US" i="1" dirty="0" smtClean="0">
                <a:solidFill>
                  <a:srgbClr val="C00000"/>
                </a:solidFill>
              </a:rPr>
              <a:t>quiz2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423910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105400"/>
            <a:ext cx="3581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457200" y="4648200"/>
            <a:ext cx="3886200" cy="1600200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 output is same as that of 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Image result for pics independent sample t tes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867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189</Words>
  <Application>Microsoft Office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Hypothesis Testing in Python </vt:lpstr>
      <vt:lpstr>Slide 2</vt:lpstr>
      <vt:lpstr>Slide 3</vt:lpstr>
      <vt:lpstr>One Sample t test Ho: Hypothesized Mean population Age, mu = 40</vt:lpstr>
      <vt:lpstr>Ho: Hypothesized Mean population Age, mu = 40</vt:lpstr>
      <vt:lpstr>Slide 6</vt:lpstr>
      <vt:lpstr>Paired sample:  Ho: Mu of quiz1- Mu of quiz2 = 0</vt:lpstr>
      <vt:lpstr>Paired sample:  Ho: Mu of quiz1- Mu of quiz2 = 0</vt:lpstr>
      <vt:lpstr>Slide 9</vt:lpstr>
      <vt:lpstr>Independent Sample t test Ho: Population mean of BP across Anxiety levels are same</vt:lpstr>
      <vt:lpstr>  Tip Independent sample t test is not that straight forward as in R. Need to create a data set having one chosen category only, say Pregnant like this: Prgnt = cs2m[cs2m.Prgnt == 1] NotPrgnt = cs2m[cs2m.Prgnt == 0]  Then run the code to see the mean population difference in BP as: scipy.stats.ttest_ind(Prgnt.BP, NotPrgnt.BP) </vt:lpstr>
      <vt:lpstr>Independent Sample t test Ho: Population mean of BP across Anxiety levels are same</vt:lpstr>
      <vt:lpstr>Slide 13</vt:lpstr>
      <vt:lpstr>One Way ANOVA Ho: sales across city is same</vt:lpstr>
      <vt:lpstr>One Way ANOVA Ho: sales across city is same</vt:lpstr>
      <vt:lpstr>One Way ANOVA Ho: sales across city is same</vt:lpstr>
      <vt:lpstr>Boxplots of Sales vs City</vt:lpstr>
      <vt:lpstr>Slide 18</vt:lpstr>
      <vt:lpstr>Malaria Virus infection case</vt:lpstr>
      <vt:lpstr>Chi Square Test Ho: There is no significant association between Anxiety and Drug Reaction</vt:lpstr>
      <vt:lpstr>Tip Chi square test is not that straight forward as in R. Need to create cross tab of the two Categorical variables like: pd.crosstab(cs2m$Prgnt, cs2m$AnxtyLH, margins = True) Then create an array having observed frequencies/counts like: PrgntAnxty = np.array([[x1,x2], [x3,x4]]) Now, run the code as: stats.chi2_contingency(PrgntAnxty)</vt:lpstr>
      <vt:lpstr>Chi Square Test Ho: There is no significant association between Anxiety and Drug Reaction</vt:lpstr>
      <vt:lpstr>Chi Square Test Ho: There is no significant association between Anxiety and Drug Reaction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in Python </dc:title>
  <dc:creator>iNurture</dc:creator>
  <cp:lastModifiedBy>Lucky</cp:lastModifiedBy>
  <cp:revision>90</cp:revision>
  <dcterms:created xsi:type="dcterms:W3CDTF">2006-08-16T00:00:00Z</dcterms:created>
  <dcterms:modified xsi:type="dcterms:W3CDTF">2019-04-07T11:43:19Z</dcterms:modified>
</cp:coreProperties>
</file>