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87" r:id="rId17"/>
    <p:sldId id="273" r:id="rId18"/>
    <p:sldId id="289" r:id="rId19"/>
    <p:sldId id="290" r:id="rId20"/>
    <p:sldId id="291" r:id="rId21"/>
    <p:sldId id="288" r:id="rId22"/>
    <p:sldId id="274" r:id="rId23"/>
    <p:sldId id="297" r:id="rId24"/>
    <p:sldId id="275" r:id="rId25"/>
    <p:sldId id="276" r:id="rId26"/>
    <p:sldId id="277" r:id="rId27"/>
    <p:sldId id="279" r:id="rId28"/>
    <p:sldId id="278" r:id="rId29"/>
    <p:sldId id="280" r:id="rId30"/>
    <p:sldId id="282" r:id="rId31"/>
    <p:sldId id="292" r:id="rId32"/>
    <p:sldId id="283" r:id="rId33"/>
    <p:sldId id="284" r:id="rId34"/>
    <p:sldId id="285" r:id="rId35"/>
    <p:sldId id="286" r:id="rId36"/>
    <p:sldId id="293" r:id="rId37"/>
    <p:sldId id="294" r:id="rId38"/>
    <p:sldId id="295" r:id="rId39"/>
    <p:sldId id="296" r:id="rId40"/>
    <p:sldId id="270" r:id="rId41"/>
    <p:sldId id="269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12" r:id="rId52"/>
    <p:sldId id="313" r:id="rId53"/>
    <p:sldId id="307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DA83A-97D1-46D5-9478-1826DEE5C976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1212D-395C-4592-9568-7E5F01916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FB2A-E8C6-4F40-A39F-B56F2BD530F3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5353-8F74-45F3-900F-2D1D80341884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4D73-C62B-474D-89D9-B98BEAF15F1F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C159-EA2D-4AB5-BBEE-2C7F351A4A65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C55F-387F-4F15-97FE-A1FAE637E98B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C0C5-9158-4986-85F0-1A7AA6287FB8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BDDB-06D2-4FB9-AD60-75BC986E59DE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940F-DB32-49EC-AE45-D13E2E0A843D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9C2-4F36-41F5-927D-60FB66B3AB79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EB0-9ECA-4403-9D54-D43AA194587B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EE88-3E88-4798-81E3-781EAF866A21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8919-B290-4674-8F82-D867F8437182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8800" b="1" dirty="0" smtClean="0"/>
              <a:t>Python</a:t>
            </a:r>
            <a:endParaRPr lang="en-US" sz="8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7162800" cy="43113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orange: Data Mining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55566" t="27017" r="25780" b="34397"/>
          <a:stretch>
            <a:fillRect/>
          </a:stretch>
        </p:blipFill>
        <p:spPr bwMode="auto">
          <a:xfrm>
            <a:off x="517341" y="1676400"/>
            <a:ext cx="3673659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19200"/>
            <a:ext cx="3505200" cy="518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help </a:t>
            </a:r>
            <a:r>
              <a:rPr lang="en-US" dirty="0" smtClean="0">
                <a:sym typeface="Wingdings" pitchFamily="2" charset="2"/>
              </a:rPr>
              <a:t>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752600"/>
            <a:ext cx="5565735" cy="3684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Classification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4573" y="1447800"/>
            <a:ext cx="5889227" cy="445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t="2778"/>
          <a:stretch>
            <a:fillRect/>
          </a:stretch>
        </p:blipFill>
        <p:spPr bwMode="auto">
          <a:xfrm>
            <a:off x="381000" y="1905000"/>
            <a:ext cx="849808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2514600"/>
            <a:ext cx="2362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267200" y="1524000"/>
            <a:ext cx="3200400" cy="990600"/>
          </a:xfrm>
          <a:prstGeom prst="borderCallout1">
            <a:avLst>
              <a:gd name="adj1" fmla="val 18750"/>
              <a:gd name="adj2" fmla="val -8333"/>
              <a:gd name="adj3" fmla="val 69897"/>
              <a:gd name="adj4" fmla="val -343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String is immutable means once created it can not be changed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105400"/>
            <a:ext cx="4244259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181600"/>
            <a:ext cx="1964961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4648200" y="518160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Parenthesis is immaterial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1661" b="2018"/>
          <a:stretch>
            <a:fillRect/>
          </a:stretch>
        </p:blipFill>
        <p:spPr bwMode="auto">
          <a:xfrm>
            <a:off x="1524000" y="1143000"/>
            <a:ext cx="6324600" cy="3561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800600"/>
            <a:ext cx="8022566" cy="1143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0"/>
            <a:ext cx="1981805" cy="2209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8" name="Rounded Rectangular Callout 7"/>
          <p:cNvSpPr/>
          <p:nvPr/>
        </p:nvSpPr>
        <p:spPr>
          <a:xfrm>
            <a:off x="1066800" y="1905000"/>
            <a:ext cx="1447800" cy="914400"/>
          </a:xfrm>
          <a:prstGeom prst="wedgeRoundRectCallout">
            <a:avLst>
              <a:gd name="adj1" fmla="val -40266"/>
              <a:gd name="adj2" fmla="val 1917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 is length</a:t>
            </a:r>
          </a:p>
          <a:p>
            <a:pPr algn="ctr"/>
            <a:r>
              <a:rPr lang="en-US" dirty="0" smtClean="0"/>
              <a:t>20-2=18 is ‘o’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648200" y="4114800"/>
            <a:ext cx="1447800" cy="914400"/>
          </a:xfrm>
          <a:prstGeom prst="wedgeRoundRectCallout">
            <a:avLst>
              <a:gd name="adj1" fmla="val -285124"/>
              <a:gd name="adj2" fmla="val 209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 is length</a:t>
            </a:r>
          </a:p>
          <a:p>
            <a:pPr algn="ctr"/>
            <a:r>
              <a:rPr lang="en-US" dirty="0" smtClean="0"/>
              <a:t>20-3=17 is ‘h’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048000" y="5029200"/>
            <a:ext cx="1447800" cy="914400"/>
          </a:xfrm>
          <a:prstGeom prst="wedgeRoundRectCallout">
            <a:avLst>
              <a:gd name="adj1" fmla="val -174355"/>
              <a:gd name="adj2" fmla="val -980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 is length</a:t>
            </a:r>
          </a:p>
          <a:p>
            <a:pPr algn="ctr"/>
            <a:r>
              <a:rPr lang="en-US" dirty="0" smtClean="0"/>
              <a:t>20-2=16 is ‘t’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676400" y="5791200"/>
            <a:ext cx="1447800" cy="914400"/>
          </a:xfrm>
          <a:prstGeom prst="wedgeRoundRectCallout">
            <a:avLst>
              <a:gd name="adj1" fmla="val -73302"/>
              <a:gd name="adj2" fmla="val -451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 is length</a:t>
            </a:r>
          </a:p>
          <a:p>
            <a:pPr algn="ctr"/>
            <a:r>
              <a:rPr lang="en-US" dirty="0" smtClean="0"/>
              <a:t>20-7=13 is    ‘ ’ </a:t>
            </a:r>
            <a:r>
              <a:rPr lang="en-US" sz="1400" b="1" i="1" dirty="0" smtClean="0"/>
              <a:t>space</a:t>
            </a:r>
            <a:endParaRPr lang="en-US" b="1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3226"/>
          <a:stretch>
            <a:fillRect/>
          </a:stretch>
        </p:blipFill>
        <p:spPr bwMode="auto">
          <a:xfrm>
            <a:off x="2819399" y="1371600"/>
            <a:ext cx="6190593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b="14286"/>
          <a:stretch>
            <a:fillRect/>
          </a:stretch>
        </p:blipFill>
        <p:spPr bwMode="auto">
          <a:xfrm>
            <a:off x="5105400" y="5334000"/>
            <a:ext cx="290789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3" name="Line Callout 2 12"/>
          <p:cNvSpPr/>
          <p:nvPr/>
        </p:nvSpPr>
        <p:spPr>
          <a:xfrm>
            <a:off x="7086600" y="4038600"/>
            <a:ext cx="11430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039"/>
              <a:gd name="adj6" fmla="val -552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Same as strng[-2]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7673"/>
          <a:stretch>
            <a:fillRect/>
          </a:stretch>
        </p:blipFill>
        <p:spPr bwMode="auto">
          <a:xfrm>
            <a:off x="533400" y="4038600"/>
            <a:ext cx="3186113" cy="129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t="2778"/>
          <a:stretch>
            <a:fillRect/>
          </a:stretch>
        </p:blipFill>
        <p:spPr bwMode="auto">
          <a:xfrm>
            <a:off x="2438400" y="1371600"/>
            <a:ext cx="65369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609600" y="2209800"/>
            <a:ext cx="1295400" cy="914400"/>
          </a:xfrm>
          <a:prstGeom prst="wedgeRoundRectCallout">
            <a:avLst>
              <a:gd name="adj1" fmla="val 112597"/>
              <a:gd name="adj2" fmla="val 160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from 0 which is I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209800" y="5638800"/>
            <a:ext cx="1143000" cy="838200"/>
          </a:xfrm>
          <a:prstGeom prst="wedgeRoundRectCallout">
            <a:avLst>
              <a:gd name="adj1" fmla="val -142172"/>
              <a:gd name="adj2" fmla="val -1663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Goes to 1 which is </a:t>
            </a:r>
            <a:r>
              <a:rPr lang="en-US" sz="1400" b="1" i="1" dirty="0" smtClean="0"/>
              <a:t>space</a:t>
            </a:r>
            <a:endParaRPr lang="en-US" b="1" i="1" dirty="0"/>
          </a:p>
        </p:txBody>
      </p:sp>
      <p:sp>
        <p:nvSpPr>
          <p:cNvPr id="9" name="Line Callout 1 8"/>
          <p:cNvSpPr/>
          <p:nvPr/>
        </p:nvSpPr>
        <p:spPr>
          <a:xfrm>
            <a:off x="5029200" y="4572000"/>
            <a:ext cx="1676400" cy="1371600"/>
          </a:xfrm>
          <a:prstGeom prst="borderCallout1">
            <a:avLst>
              <a:gd name="adj1" fmla="val 18750"/>
              <a:gd name="adj2" fmla="val -8333"/>
              <a:gd name="adj3" fmla="val -5449"/>
              <a:gd name="adj4" fmla="val -11134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Last number 2, which is ‘a’ WILL NOT BE INCLUDED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3124200" y="22098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t="2778"/>
          <a:stretch>
            <a:fillRect/>
          </a:stretch>
        </p:blipFill>
        <p:spPr bwMode="auto">
          <a:xfrm>
            <a:off x="2438400" y="1371600"/>
            <a:ext cx="65369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609600" y="2209800"/>
            <a:ext cx="1295400" cy="914400"/>
          </a:xfrm>
          <a:prstGeom prst="wedgeRoundRectCallout">
            <a:avLst>
              <a:gd name="adj1" fmla="val 85448"/>
              <a:gd name="adj2" fmla="val 1501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from 3 which is m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5029200" y="4572000"/>
            <a:ext cx="1676400" cy="1371600"/>
          </a:xfrm>
          <a:prstGeom prst="borderCallout1">
            <a:avLst>
              <a:gd name="adj1" fmla="val 18750"/>
              <a:gd name="adj2" fmla="val -8333"/>
              <a:gd name="adj3" fmla="val -17757"/>
              <a:gd name="adj4" fmla="val -1348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Last number 6, which is ‘e’ WILL NOT BE INCLUDED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b="6667"/>
          <a:stretch>
            <a:fillRect/>
          </a:stretch>
        </p:blipFill>
        <p:spPr bwMode="auto">
          <a:xfrm>
            <a:off x="533400" y="3962400"/>
            <a:ext cx="2571750" cy="106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1" name="Rounded Rectangular Callout 10"/>
          <p:cNvSpPr/>
          <p:nvPr/>
        </p:nvSpPr>
        <p:spPr>
          <a:xfrm>
            <a:off x="2133600" y="5257800"/>
            <a:ext cx="1447800" cy="838200"/>
          </a:xfrm>
          <a:prstGeom prst="wedgeRoundRectCallout">
            <a:avLst>
              <a:gd name="adj1" fmla="val -109254"/>
              <a:gd name="adj2" fmla="val -11708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Goes to 4 &amp; 5 which are </a:t>
            </a:r>
            <a:r>
              <a:rPr lang="en-US" sz="1400" b="1" i="1" dirty="0" smtClean="0"/>
              <a:t>space</a:t>
            </a:r>
            <a:r>
              <a:rPr lang="en-US" sz="1400" dirty="0" smtClean="0"/>
              <a:t> &amp; 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2209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0" y="2133600"/>
            <a:ext cx="457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t="2778"/>
          <a:stretch>
            <a:fillRect/>
          </a:stretch>
        </p:blipFill>
        <p:spPr bwMode="auto">
          <a:xfrm>
            <a:off x="2438400" y="1371600"/>
            <a:ext cx="65369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609600" y="2209800"/>
            <a:ext cx="1295400" cy="914400"/>
          </a:xfrm>
          <a:prstGeom prst="wedgeRoundRectCallout">
            <a:avLst>
              <a:gd name="adj1" fmla="val 46353"/>
              <a:gd name="adj2" fmla="val 1471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from 5 which is 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381000" y="3962400"/>
            <a:ext cx="264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934200" y="2743200"/>
            <a:ext cx="1752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3048000"/>
            <a:ext cx="457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1905000" y="5410200"/>
            <a:ext cx="1143000" cy="1143000"/>
          </a:xfrm>
          <a:prstGeom prst="wedgeRoundRectCallout">
            <a:avLst>
              <a:gd name="adj1" fmla="val -37557"/>
              <a:gd name="adj2" fmla="val -10108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Goes to 6 &amp; 7 which are </a:t>
            </a:r>
            <a:r>
              <a:rPr lang="en-US" b="1" dirty="0" smtClean="0"/>
              <a:t>e</a:t>
            </a:r>
            <a:r>
              <a:rPr lang="en-US" dirty="0" smtClean="0"/>
              <a:t> &amp; </a:t>
            </a:r>
            <a:r>
              <a:rPr lang="en-US" b="1" dirty="0" smtClean="0"/>
              <a:t>a</a:t>
            </a:r>
            <a:endParaRPr lang="en-US" b="1" i="1" dirty="0"/>
          </a:p>
        </p:txBody>
      </p:sp>
      <p:sp>
        <p:nvSpPr>
          <p:cNvPr id="13" name="Line Callout 1 12"/>
          <p:cNvSpPr/>
          <p:nvPr/>
        </p:nvSpPr>
        <p:spPr>
          <a:xfrm>
            <a:off x="5029200" y="4572000"/>
            <a:ext cx="1676400" cy="1371600"/>
          </a:xfrm>
          <a:prstGeom prst="borderCallout1">
            <a:avLst>
              <a:gd name="adj1" fmla="val 18750"/>
              <a:gd name="adj2" fmla="val -8333"/>
              <a:gd name="adj3" fmla="val -23910"/>
              <a:gd name="adj4" fmla="val -1709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Last number 8, which is ‘r’ WILL NOT BE INCLUDED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1682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7052951" cy="5295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t="2778"/>
          <a:stretch>
            <a:fillRect/>
          </a:stretch>
        </p:blipFill>
        <p:spPr bwMode="auto">
          <a:xfrm>
            <a:off x="2438400" y="1371600"/>
            <a:ext cx="65369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304800" y="1981200"/>
            <a:ext cx="1295400" cy="914400"/>
          </a:xfrm>
          <a:prstGeom prst="wedgeRoundRectCallout">
            <a:avLst>
              <a:gd name="adj1" fmla="val 82190"/>
              <a:gd name="adj2" fmla="val 1778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from 0 which is 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7143"/>
          <a:stretch>
            <a:fillRect/>
          </a:stretch>
        </p:blipFill>
        <p:spPr bwMode="auto">
          <a:xfrm>
            <a:off x="381000" y="4038600"/>
            <a:ext cx="2542162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1219200" y="5562600"/>
            <a:ext cx="1219200" cy="838200"/>
          </a:xfrm>
          <a:prstGeom prst="wedgeRoundRectCallout">
            <a:avLst>
              <a:gd name="adj1" fmla="val -50833"/>
              <a:gd name="adj2" fmla="val -156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Goes to 3 which is </a:t>
            </a:r>
            <a:r>
              <a:rPr lang="en-US" sz="1400" b="1" i="1" dirty="0" smtClean="0"/>
              <a:t>m</a:t>
            </a:r>
            <a:endParaRPr lang="en-US" b="1" i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657600" y="4724400"/>
            <a:ext cx="1828800" cy="1295400"/>
          </a:xfrm>
          <a:prstGeom prst="wedgeRoundRectCallout">
            <a:avLst>
              <a:gd name="adj1" fmla="val -124833"/>
              <a:gd name="adj2" fmla="val -7689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Last number 4, which is </a:t>
            </a:r>
            <a:r>
              <a:rPr lang="en-US" sz="1600" b="1" i="1" dirty="0" smtClean="0"/>
              <a:t>space</a:t>
            </a:r>
            <a:r>
              <a:rPr lang="en-US" b="1" dirty="0" smtClean="0"/>
              <a:t> WILL NOT BE INCLUDED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943600" y="22860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24200" y="2209800"/>
            <a:ext cx="2743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12" t="10204" r="9576"/>
          <a:stretch>
            <a:fillRect/>
          </a:stretch>
        </p:blipFill>
        <p:spPr bwMode="auto">
          <a:xfrm>
            <a:off x="457200" y="5029200"/>
            <a:ext cx="2667000" cy="8382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t="2778"/>
          <a:stretch>
            <a:fillRect/>
          </a:stretch>
        </p:blipFill>
        <p:spPr bwMode="auto">
          <a:xfrm>
            <a:off x="1752600" y="1371600"/>
            <a:ext cx="65369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3810000" y="3352800"/>
            <a:ext cx="2133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81000" y="2895600"/>
            <a:ext cx="1295400" cy="914400"/>
          </a:xfrm>
          <a:prstGeom prst="wedgeRoundRectCallout">
            <a:avLst>
              <a:gd name="adj1" fmla="val 114769"/>
              <a:gd name="adj2" fmla="val 18865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 from 17 which is h</a:t>
            </a:r>
            <a:endParaRPr lang="en-US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953000" y="4038600"/>
            <a:ext cx="1828800" cy="1524000"/>
          </a:xfrm>
          <a:prstGeom prst="wedgeRoundRectCallout">
            <a:avLst>
              <a:gd name="adj1" fmla="val -163295"/>
              <a:gd name="adj2" fmla="val 319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after : nothing is mentioned, it will go up to last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786313"/>
            <a:ext cx="2834230" cy="6238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t="2778"/>
          <a:stretch>
            <a:fillRect/>
          </a:stretch>
        </p:blipFill>
        <p:spPr bwMode="auto">
          <a:xfrm>
            <a:off x="1752600" y="1981200"/>
            <a:ext cx="65369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5181600" y="4343400"/>
            <a:ext cx="1981200" cy="914400"/>
          </a:xfrm>
          <a:prstGeom prst="wedgeRoundRectCallout">
            <a:avLst>
              <a:gd name="adj1" fmla="val -132332"/>
              <a:gd name="adj2" fmla="val 4865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 from 1</a:t>
            </a:r>
            <a:r>
              <a:rPr lang="en-US" b="1" baseline="30000" dirty="0" smtClean="0"/>
              <a:t>st</a:t>
            </a:r>
            <a:r>
              <a:rPr lang="en-US" b="1" dirty="0" smtClean="0"/>
              <a:t> element goes up to last element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438400" y="28194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962400"/>
            <a:ext cx="609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Replacing a by A </a:t>
            </a:r>
            <a:br>
              <a:rPr lang="en-US" dirty="0" smtClean="0"/>
            </a:br>
            <a:r>
              <a:rPr lang="en-US" dirty="0" smtClean="0"/>
              <a:t>Adding two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3481388" cy="23358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Line Callout 1 (Border and Accent Bar) 5"/>
          <p:cNvSpPr/>
          <p:nvPr/>
        </p:nvSpPr>
        <p:spPr>
          <a:xfrm>
            <a:off x="4876800" y="2438400"/>
            <a:ext cx="2743200" cy="1295400"/>
          </a:xfrm>
          <a:prstGeom prst="accentBorderCallout1">
            <a:avLst>
              <a:gd name="adj1" fmla="val 18750"/>
              <a:gd name="adj2" fmla="val -8333"/>
              <a:gd name="adj3" fmla="val 46346"/>
              <a:gd name="adj4" fmla="val -499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is taking place of a in string a, look how a[1:] is playing role (ignoring a in all)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343400"/>
            <a:ext cx="1553497" cy="121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4833" b="2392"/>
          <a:stretch>
            <a:fillRect/>
          </a:stretch>
        </p:blipFill>
        <p:spPr bwMode="auto">
          <a:xfrm>
            <a:off x="1524000" y="1828800"/>
            <a:ext cx="5410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42072" b="37239"/>
          <a:stretch>
            <a:fillRect/>
          </a:stretch>
        </p:blipFill>
        <p:spPr bwMode="auto">
          <a:xfrm>
            <a:off x="1562355" y="3429000"/>
            <a:ext cx="758164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Callout 7"/>
          <p:cNvSpPr/>
          <p:nvPr/>
        </p:nvSpPr>
        <p:spPr>
          <a:xfrm>
            <a:off x="1752600" y="4419600"/>
            <a:ext cx="685800" cy="762000"/>
          </a:xfrm>
          <a:prstGeom prst="wedgeEllipseCallout">
            <a:avLst>
              <a:gd name="adj1" fmla="val -43397"/>
              <a:gd name="adj2" fmla="val -131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2971800" y="4343400"/>
            <a:ext cx="685800" cy="762000"/>
          </a:xfrm>
          <a:prstGeom prst="wedgeEllipseCallout">
            <a:avLst>
              <a:gd name="adj1" fmla="val -43397"/>
              <a:gd name="adj2" fmla="val -13134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4495800" y="4419600"/>
            <a:ext cx="685800" cy="762000"/>
          </a:xfrm>
          <a:prstGeom prst="wedgeEllipseCallout">
            <a:avLst>
              <a:gd name="adj1" fmla="val -43397"/>
              <a:gd name="adj2" fmla="val -13134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6248400" y="4419600"/>
            <a:ext cx="685800" cy="762000"/>
          </a:xfrm>
          <a:prstGeom prst="wedgeEllipseCallout">
            <a:avLst>
              <a:gd name="adj1" fmla="val -43397"/>
              <a:gd name="adj2" fmla="val -1313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371600" y="2514600"/>
            <a:ext cx="2590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5638800"/>
            <a:ext cx="45727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Space between two elements does not  matter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771"/>
          <a:stretch>
            <a:fillRect/>
          </a:stretch>
        </p:blipFill>
        <p:spPr bwMode="auto">
          <a:xfrm>
            <a:off x="533400" y="1600200"/>
            <a:ext cx="5486400" cy="422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90800"/>
            <a:ext cx="4000500" cy="1495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766" b="3182"/>
          <a:stretch>
            <a:fillRect/>
          </a:stretch>
        </p:blipFill>
        <p:spPr bwMode="auto">
          <a:xfrm>
            <a:off x="1143000" y="2057400"/>
            <a:ext cx="27098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4000500" cy="1495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4114800" y="1600200"/>
            <a:ext cx="1752600" cy="762000"/>
          </a:xfrm>
          <a:prstGeom prst="wedgeRoundRectCallout">
            <a:avLst>
              <a:gd name="adj1" fmla="val -83991"/>
              <a:gd name="adj2" fmla="val 255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4-1 = 3</a:t>
            </a:r>
            <a:r>
              <a:rPr lang="en-US" b="1" baseline="30000" dirty="0" smtClean="0"/>
              <a:t>rd</a:t>
            </a:r>
            <a:r>
              <a:rPr lang="en-US" b="1" dirty="0" smtClean="0"/>
              <a:t> index is 5.5</a:t>
            </a:r>
            <a:endParaRPr lang="en-US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172200" y="2133600"/>
            <a:ext cx="2362200" cy="762000"/>
          </a:xfrm>
          <a:prstGeom prst="wedgeRoundRectCallout">
            <a:avLst>
              <a:gd name="adj1" fmla="val -161230"/>
              <a:gd name="adj2" fmla="val 4034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4-2 = 2</a:t>
            </a:r>
            <a:r>
              <a:rPr lang="en-US" b="1" baseline="30000" dirty="0" smtClean="0"/>
              <a:t>nd</a:t>
            </a:r>
            <a:r>
              <a:rPr lang="en-US" b="1" dirty="0" smtClean="0"/>
              <a:t>  index is Excellent</a:t>
            </a:r>
            <a:endParaRPr lang="en-US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191000" y="2971800"/>
            <a:ext cx="2438400" cy="762000"/>
          </a:xfrm>
          <a:prstGeom prst="wedgeRoundRectCallout">
            <a:avLst>
              <a:gd name="adj1" fmla="val -83991"/>
              <a:gd name="adj2" fmla="val 2557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4-3 = 1</a:t>
            </a:r>
            <a:r>
              <a:rPr lang="en-US" b="1" baseline="30000" dirty="0" smtClean="0"/>
              <a:t>st</a:t>
            </a:r>
            <a:r>
              <a:rPr lang="en-US" b="1" dirty="0" smtClean="0"/>
              <a:t>  index is Lucky</a:t>
            </a:r>
            <a:endParaRPr lang="en-US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495800" y="3962400"/>
            <a:ext cx="1752600" cy="762000"/>
          </a:xfrm>
          <a:prstGeom prst="wedgeRoundRectCallout">
            <a:avLst>
              <a:gd name="adj1" fmla="val -101650"/>
              <a:gd name="adj2" fmla="val -1134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4-4 = 0</a:t>
            </a:r>
            <a:r>
              <a:rPr lang="en-US" b="1" baseline="30000" dirty="0" smtClean="0"/>
              <a:t>th</a:t>
            </a:r>
            <a:r>
              <a:rPr lang="en-US" b="1" dirty="0" smtClean="0"/>
              <a:t>  index is 7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7805"/>
          <a:stretch>
            <a:fillRect/>
          </a:stretch>
        </p:blipFill>
        <p:spPr bwMode="auto">
          <a:xfrm>
            <a:off x="1219200" y="3505200"/>
            <a:ext cx="2603499" cy="90011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676400"/>
            <a:ext cx="4000500" cy="1495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5486400" y="4114800"/>
            <a:ext cx="2667000" cy="1371600"/>
          </a:xfrm>
          <a:prstGeom prst="wedgeRoundRectCallout">
            <a:avLst>
              <a:gd name="adj1" fmla="val -131602"/>
              <a:gd name="adj2" fmla="val -575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 is 7, 1 is Lucky; </a:t>
            </a:r>
            <a:r>
              <a:rPr lang="en-US" sz="2400" b="1" dirty="0" smtClean="0">
                <a:solidFill>
                  <a:srgbClr val="FF0000"/>
                </a:solidFill>
              </a:rPr>
              <a:t>2 which is Excellent is IGNORED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Tuple: adding word ‘Wonderful’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9" y="3657600"/>
            <a:ext cx="709126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2 5"/>
          <p:cNvSpPr/>
          <p:nvPr/>
        </p:nvSpPr>
        <p:spPr>
          <a:xfrm>
            <a:off x="4495800" y="2209800"/>
            <a:ext cx="2209800" cy="1143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038"/>
              <a:gd name="adj6" fmla="val -4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Note the signs +=</a:t>
            </a:r>
            <a:endParaRPr lang="en-US" sz="2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b="2500"/>
          <a:stretch>
            <a:fillRect/>
          </a:stretch>
        </p:blipFill>
        <p:spPr bwMode="auto">
          <a:xfrm>
            <a:off x="1531411" y="2057400"/>
            <a:ext cx="631718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447800" y="3962400"/>
            <a:ext cx="3810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Navigator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382000" cy="4953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tuple is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1"/>
            <a:ext cx="3713747" cy="16764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 t="4348" b="3679"/>
          <a:stretch>
            <a:fillRect/>
          </a:stretch>
        </p:blipFill>
        <p:spPr bwMode="auto">
          <a:xfrm>
            <a:off x="3886200" y="3733800"/>
            <a:ext cx="474384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86200" y="4343400"/>
            <a:ext cx="4648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5257800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2 8"/>
          <p:cNvSpPr/>
          <p:nvPr/>
        </p:nvSpPr>
        <p:spPr>
          <a:xfrm>
            <a:off x="4953000" y="1600200"/>
            <a:ext cx="2819400" cy="14478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Note the brackets!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Integer vs 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752600"/>
            <a:ext cx="2900363" cy="313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2514600" y="1371600"/>
            <a:ext cx="1295400" cy="1066800"/>
          </a:xfrm>
          <a:prstGeom prst="wedgeRoundRectCallout">
            <a:avLst>
              <a:gd name="adj1" fmla="val 184416"/>
              <a:gd name="adj2" fmla="val 87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is holding an integer 4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581400" y="2971800"/>
            <a:ext cx="1600200" cy="1066800"/>
          </a:xfrm>
          <a:prstGeom prst="wedgeRoundRectCallout">
            <a:avLst>
              <a:gd name="adj1" fmla="val 86368"/>
              <a:gd name="adj2" fmla="val 506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is a tuple having 4 in it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2808194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4343400"/>
            <a:ext cx="2941782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String vs 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3281516" cy="228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b="5044"/>
          <a:stretch>
            <a:fillRect/>
          </a:stretch>
        </p:blipFill>
        <p:spPr bwMode="auto">
          <a:xfrm>
            <a:off x="4191000" y="2438400"/>
            <a:ext cx="4418599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4114800"/>
            <a:ext cx="3384468" cy="137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828800" y="5181600"/>
            <a:ext cx="83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into 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74580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1143000" y="2362200"/>
            <a:ext cx="1752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5800" y="5029200"/>
            <a:ext cx="685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71800"/>
            <a:ext cx="839294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762000" y="1905000"/>
            <a:ext cx="762000" cy="533400"/>
          </a:xfrm>
          <a:prstGeom prst="wedgeRoundRectCallout">
            <a:avLst>
              <a:gd name="adj1" fmla="val 46623"/>
              <a:gd name="adj2" fmla="val 136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48000" y="1981200"/>
            <a:ext cx="762000" cy="533400"/>
          </a:xfrm>
          <a:prstGeom prst="wedgeRoundRectCallout">
            <a:avLst>
              <a:gd name="adj1" fmla="val 18931"/>
              <a:gd name="adj2" fmla="val 136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181600" y="1981200"/>
            <a:ext cx="762000" cy="533400"/>
          </a:xfrm>
          <a:prstGeom prst="wedgeRoundRectCallout">
            <a:avLst>
              <a:gd name="adj1" fmla="val -36454"/>
              <a:gd name="adj2" fmla="val 128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010400" y="1981200"/>
            <a:ext cx="762000" cy="533400"/>
          </a:xfrm>
          <a:prstGeom prst="wedgeRoundRectCallout">
            <a:avLst>
              <a:gd name="adj1" fmla="val -36454"/>
              <a:gd name="adj2" fmla="val 128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828800" y="1981200"/>
            <a:ext cx="762000" cy="533400"/>
          </a:xfrm>
          <a:prstGeom prst="wedgeRoundRectCallout">
            <a:avLst>
              <a:gd name="adj1" fmla="val 37392"/>
              <a:gd name="adj2" fmla="val 13370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Value</a:t>
            </a:r>
            <a:endParaRPr lang="en-US" sz="1600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267200" y="1905000"/>
            <a:ext cx="762000" cy="533400"/>
          </a:xfrm>
          <a:prstGeom prst="wedgeRoundRectCallout">
            <a:avLst>
              <a:gd name="adj1" fmla="val -36454"/>
              <a:gd name="adj2" fmla="val 1548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Value</a:t>
            </a:r>
            <a:endParaRPr lang="en-US" sz="1600" b="1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096000" y="1828800"/>
            <a:ext cx="762000" cy="533400"/>
          </a:xfrm>
          <a:prstGeom prst="wedgeRoundRectCallout">
            <a:avLst>
              <a:gd name="adj1" fmla="val -43839"/>
              <a:gd name="adj2" fmla="val 1732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Value</a:t>
            </a:r>
            <a:endParaRPr lang="en-US" sz="1600" b="1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8077200" y="1981200"/>
            <a:ext cx="762000" cy="533400"/>
          </a:xfrm>
          <a:prstGeom prst="wedgeRoundRectCallout">
            <a:avLst>
              <a:gd name="adj1" fmla="val -47531"/>
              <a:gd name="adj2" fmla="val 12843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Value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change Value to a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733800"/>
            <a:ext cx="7869082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2 (Border and Accent Bar) 5"/>
          <p:cNvSpPr/>
          <p:nvPr/>
        </p:nvSpPr>
        <p:spPr>
          <a:xfrm>
            <a:off x="4800600" y="2286000"/>
            <a:ext cx="1752600" cy="9906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347"/>
              <a:gd name="adj6" fmla="val -5938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Hema replaced by Jaya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Create new 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 t="1786" r="67030" b="87500"/>
          <a:stretch>
            <a:fillRect/>
          </a:stretch>
        </p:blipFill>
        <p:spPr bwMode="auto">
          <a:xfrm>
            <a:off x="457200" y="1371600"/>
            <a:ext cx="4572000" cy="4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t="46006" r="65894" b="43040"/>
          <a:stretch>
            <a:fillRect/>
          </a:stretch>
        </p:blipFill>
        <p:spPr bwMode="auto">
          <a:xfrm>
            <a:off x="1066800" y="2667000"/>
            <a:ext cx="533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276600"/>
            <a:ext cx="90144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lowchart: Process 8"/>
          <p:cNvSpPr/>
          <p:nvPr/>
        </p:nvSpPr>
        <p:spPr>
          <a:xfrm>
            <a:off x="2133600" y="19050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Keys</a:t>
            </a:r>
            <a:endParaRPr lang="en-US" b="1" dirty="0"/>
          </a:p>
        </p:txBody>
      </p:sp>
      <p:sp>
        <p:nvSpPr>
          <p:cNvPr id="10" name="Flowchart: Process 9"/>
          <p:cNvSpPr/>
          <p:nvPr/>
        </p:nvSpPr>
        <p:spPr>
          <a:xfrm>
            <a:off x="4343400" y="1828800"/>
            <a:ext cx="914400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Values</a:t>
            </a:r>
            <a:endParaRPr lang="en-US" b="1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076700" y="1104900"/>
            <a:ext cx="838200" cy="6858000"/>
          </a:xfrm>
          <a:prstGeom prst="rightBrac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3581400" y="4953000"/>
            <a:ext cx="2133600" cy="533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Dictionary</a:t>
            </a: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any item say, Sultan:Anhushka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049" y="2667000"/>
            <a:ext cx="774299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2 (Border and Accent Bar) 5"/>
          <p:cNvSpPr/>
          <p:nvPr/>
        </p:nvSpPr>
        <p:spPr>
          <a:xfrm>
            <a:off x="3352800" y="1600200"/>
            <a:ext cx="1676400" cy="12954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921"/>
              <a:gd name="adj6" fmla="val -4750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 command &lt;name&gt;.pop</a:t>
            </a:r>
          </a:p>
          <a:p>
            <a:pPr algn="ctr"/>
            <a:r>
              <a:rPr lang="en-US" b="1" dirty="0" smtClean="0"/>
              <a:t>ONLY key is to be mentioned</a:t>
            </a:r>
            <a:endParaRPr lang="en-US" b="1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4076700" y="1104900"/>
            <a:ext cx="838200" cy="6858000"/>
          </a:xfrm>
          <a:prstGeom prst="rightBrac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3581400" y="4953000"/>
            <a:ext cx="2133600" cy="5334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Dictionary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Items, Keys,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741"/>
          <a:stretch>
            <a:fillRect/>
          </a:stretch>
        </p:blipFill>
        <p:spPr bwMode="auto">
          <a:xfrm>
            <a:off x="304800" y="1905000"/>
            <a:ext cx="854926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LAST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00400"/>
            <a:ext cx="8283596" cy="26670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17391" r="1741" b="60870"/>
          <a:stretch>
            <a:fillRect/>
          </a:stretch>
        </p:blipFill>
        <p:spPr bwMode="auto">
          <a:xfrm>
            <a:off x="304800" y="1828800"/>
            <a:ext cx="8549268" cy="76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" y="3505200"/>
            <a:ext cx="2286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4800600"/>
            <a:ext cx="2819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Spyder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movies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t="43085"/>
          <a:stretch>
            <a:fillRect/>
          </a:stretch>
        </p:blipFill>
        <p:spPr bwMode="auto">
          <a:xfrm>
            <a:off x="1676400" y="2819400"/>
            <a:ext cx="6279515" cy="14239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3533775" cy="29512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Line Callout 1 (Border and Accent Bar) 5"/>
          <p:cNvSpPr/>
          <p:nvPr/>
        </p:nvSpPr>
        <p:spPr>
          <a:xfrm>
            <a:off x="5562600" y="1981200"/>
            <a:ext cx="2133600" cy="1143000"/>
          </a:xfrm>
          <a:prstGeom prst="accentBorderCallout1">
            <a:avLst>
              <a:gd name="adj1" fmla="val 18750"/>
              <a:gd name="adj2" fmla="val -8333"/>
              <a:gd name="adj3" fmla="val 133423"/>
              <a:gd name="adj4" fmla="val -1425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is alias of a</a:t>
            </a:r>
          </a:p>
          <a:p>
            <a:pPr algn="ctr"/>
            <a:r>
              <a:rPr lang="en-US" dirty="0" smtClean="0"/>
              <a:t>Change in a is reflected in b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3733800" cy="29276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219200"/>
            <a:ext cx="2189747" cy="1828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8" name="Line Callout 3 7"/>
          <p:cNvSpPr/>
          <p:nvPr/>
        </p:nvSpPr>
        <p:spPr>
          <a:xfrm>
            <a:off x="838200" y="1371600"/>
            <a:ext cx="1905000" cy="1371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92194"/>
              <a:gd name="adj8" fmla="val 791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 is a clone</a:t>
            </a:r>
          </a:p>
          <a:p>
            <a:pPr algn="ctr"/>
            <a:r>
              <a:rPr lang="en-US" b="1" dirty="0" smtClean="0"/>
              <a:t>Change in a is not resulting change in c</a:t>
            </a:r>
            <a:endParaRPr lang="en-US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810000" y="1524000"/>
            <a:ext cx="1371600" cy="762000"/>
          </a:xfrm>
          <a:prstGeom prst="wedgeRoundRectCallout">
            <a:avLst>
              <a:gd name="adj1" fmla="val 120852"/>
              <a:gd name="adj2" fmla="val 92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is alias of a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5800116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4953000" y="2590800"/>
            <a:ext cx="1676400" cy="1143000"/>
          </a:xfrm>
          <a:prstGeom prst="wedgeRoundRectCallout">
            <a:avLst>
              <a:gd name="adj1" fmla="val -160134"/>
              <a:gd name="adj2" fmla="val -4919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Duplicate item/s will be ignored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191000"/>
            <a:ext cx="1905000" cy="164284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of 2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45011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3810000" y="1752600"/>
            <a:ext cx="228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b="66457"/>
          <a:stretch>
            <a:fillRect/>
          </a:stretch>
        </p:blipFill>
        <p:spPr bwMode="auto">
          <a:xfrm>
            <a:off x="228600" y="3200400"/>
            <a:ext cx="5800116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t="67086"/>
          <a:stretch>
            <a:fillRect/>
          </a:stretch>
        </p:blipFill>
        <p:spPr bwMode="auto">
          <a:xfrm>
            <a:off x="838200" y="5029200"/>
            <a:ext cx="5800116" cy="7477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562600" y="1828800"/>
            <a:ext cx="28583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Note the symbol | for union</a:t>
            </a:r>
            <a:endParaRPr lang="en-US" b="1" dirty="0"/>
          </a:p>
        </p:txBody>
      </p:sp>
      <p:sp>
        <p:nvSpPr>
          <p:cNvPr id="10" name="Explosion 2 9"/>
          <p:cNvSpPr/>
          <p:nvPr/>
        </p:nvSpPr>
        <p:spPr>
          <a:xfrm>
            <a:off x="6172200" y="3352800"/>
            <a:ext cx="2895600" cy="15240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Duplicates are ignored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do not have 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79435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t="67086"/>
          <a:stretch>
            <a:fillRect/>
          </a:stretch>
        </p:blipFill>
        <p:spPr bwMode="auto">
          <a:xfrm>
            <a:off x="1524000" y="4038600"/>
            <a:ext cx="5800116" cy="7477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into a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58519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0" y="2209800"/>
            <a:ext cx="4783297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See usage of set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Duplicates are ignored in sets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Indexing is doable/possible in LIST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Sets are not indexed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2362200" y="3657600"/>
            <a:ext cx="18288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3276600"/>
            <a:ext cx="1600200" cy="838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743200" y="27432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514600" y="23622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and Intersection of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2159"/>
          <a:stretch>
            <a:fillRect/>
          </a:stretch>
        </p:blipFill>
        <p:spPr bwMode="auto">
          <a:xfrm>
            <a:off x="990600" y="2057400"/>
            <a:ext cx="42957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1676400" y="4038600"/>
            <a:ext cx="228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6400" y="4953000"/>
            <a:ext cx="228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95800" y="2362200"/>
            <a:ext cx="329667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See the symbols | for </a:t>
            </a:r>
            <a:r>
              <a:rPr lang="en-US" b="1" dirty="0" smtClean="0"/>
              <a:t>UNION</a:t>
            </a:r>
            <a:r>
              <a:rPr lang="en-US" dirty="0" smtClean="0"/>
              <a:t> and</a:t>
            </a:r>
          </a:p>
          <a:p>
            <a:r>
              <a:rPr lang="en-US" dirty="0" smtClean="0"/>
              <a:t>&amp; for</a:t>
            </a:r>
            <a:r>
              <a:rPr lang="en-US" b="1" dirty="0" smtClean="0"/>
              <a:t> INTERSETION</a:t>
            </a:r>
            <a:endParaRPr 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4305300" cy="355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438400" y="3733800"/>
            <a:ext cx="4326505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Difference </a:t>
            </a:r>
            <a:r>
              <a:rPr lang="en-US" b="1" i="1" dirty="0" smtClean="0"/>
              <a:t>a-b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All in </a:t>
            </a:r>
            <a:r>
              <a:rPr lang="en-US" b="1" i="1" dirty="0" smtClean="0"/>
              <a:t>a</a:t>
            </a:r>
            <a:r>
              <a:rPr lang="en-US" b="1" dirty="0" smtClean="0"/>
              <a:t> are 11, 22, 33 and those are not in </a:t>
            </a:r>
            <a:r>
              <a:rPr lang="en-US" b="1" i="1" dirty="0" smtClean="0"/>
              <a:t>b</a:t>
            </a:r>
          </a:p>
          <a:p>
            <a:r>
              <a:rPr lang="en-US" b="1" dirty="0" smtClean="0"/>
              <a:t>are 11, 22 (33 is in b also, hence, ignored)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4800600"/>
            <a:ext cx="433612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Difference </a:t>
            </a:r>
            <a:r>
              <a:rPr lang="en-US" b="1" i="1" dirty="0" smtClean="0"/>
              <a:t>b-a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All in </a:t>
            </a:r>
            <a:r>
              <a:rPr lang="en-US" b="1" i="1" dirty="0" smtClean="0"/>
              <a:t>b</a:t>
            </a:r>
            <a:r>
              <a:rPr lang="en-US" b="1" dirty="0" smtClean="0"/>
              <a:t> are 12, 23, 33 and those are not in </a:t>
            </a:r>
            <a:r>
              <a:rPr lang="en-US" b="1" i="1" dirty="0" smtClean="0"/>
              <a:t>a</a:t>
            </a:r>
          </a:p>
          <a:p>
            <a:r>
              <a:rPr lang="en-US" b="1" dirty="0" smtClean="0"/>
              <a:t>are 12, 23 (33 is in a also, hence, ignored)</a:t>
            </a:r>
            <a:endParaRPr lang="en-US" b="1" dirty="0"/>
          </a:p>
        </p:txBody>
      </p:sp>
      <p:sp>
        <p:nvSpPr>
          <p:cNvPr id="9" name="Explosion 2 8"/>
          <p:cNvSpPr/>
          <p:nvPr/>
        </p:nvSpPr>
        <p:spPr>
          <a:xfrm>
            <a:off x="5486400" y="1447800"/>
            <a:ext cx="2438400" cy="16764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 tricky!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90600" y="3810000"/>
            <a:ext cx="1371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66800" y="4495800"/>
            <a:ext cx="1371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955" y="1524000"/>
            <a:ext cx="5887445" cy="41019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Symmetrical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4274878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xplosion 2 5"/>
          <p:cNvSpPr/>
          <p:nvPr/>
        </p:nvSpPr>
        <p:spPr>
          <a:xfrm>
            <a:off x="5486400" y="1447800"/>
            <a:ext cx="2438400" cy="1676400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Indeed tricky!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5478" y="4258270"/>
            <a:ext cx="5633722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a^b, a has 11, 22, 33 and 11 and 22 are not in b, </a:t>
            </a:r>
          </a:p>
          <a:p>
            <a:r>
              <a:rPr lang="en-US" b="1" dirty="0" smtClean="0"/>
              <a:t>hence, included. Similarly, b has 12, 23, 33 and 12 and 22</a:t>
            </a:r>
          </a:p>
          <a:p>
            <a:r>
              <a:rPr lang="en-US" b="1" dirty="0" smtClean="0"/>
              <a:t>are not in a, hence, included. Poor 33 is ignored!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85800" y="3886200"/>
            <a:ext cx="23622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t="5263"/>
          <a:stretch>
            <a:fillRect/>
          </a:stretch>
        </p:blipFill>
        <p:spPr bwMode="auto">
          <a:xfrm>
            <a:off x="4191000" y="5410200"/>
            <a:ext cx="3001375" cy="914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more in Math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45720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295400" y="1447800"/>
            <a:ext cx="2362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1524000"/>
            <a:ext cx="333450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Calling this package is important.</a:t>
            </a:r>
            <a:endParaRPr 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6096000" cy="374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1266" name="Picture 2" descr="Image result for pictures lear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00200"/>
            <a:ext cx="4035425" cy="4035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861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57200"/>
            <a:ext cx="4419600" cy="5704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like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Global Environment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7010400" cy="25375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like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console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543800" cy="441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like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head(3)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6963727" cy="41570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IPython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7086600" cy="35270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695</Words>
  <Application>Microsoft Office PowerPoint</Application>
  <PresentationFormat>On-screen Show (4:3)</PresentationFormat>
  <Paragraphs>187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Python</vt:lpstr>
      <vt:lpstr>Slide 2</vt:lpstr>
      <vt:lpstr>Anaconda Navigator</vt:lpstr>
      <vt:lpstr>Spyder</vt:lpstr>
      <vt:lpstr>Script</vt:lpstr>
      <vt:lpstr>R like Global Environment</vt:lpstr>
      <vt:lpstr>R like console</vt:lpstr>
      <vt:lpstr>R like head(3)</vt:lpstr>
      <vt:lpstr>IPython console</vt:lpstr>
      <vt:lpstr>jupyter</vt:lpstr>
      <vt:lpstr>orange: Data Mining Tool</vt:lpstr>
      <vt:lpstr>Go to help  Example</vt:lpstr>
      <vt:lpstr>Example Classification Tree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Replacing a by A  Adding two strings</vt:lpstr>
      <vt:lpstr>Tuple</vt:lpstr>
      <vt:lpstr>Tuple</vt:lpstr>
      <vt:lpstr>Tuple</vt:lpstr>
      <vt:lpstr>Tuple</vt:lpstr>
      <vt:lpstr>Tuple: adding word ‘Wonderful’</vt:lpstr>
      <vt:lpstr>Tuple: sorting</vt:lpstr>
      <vt:lpstr>Sorted tuple is a list</vt:lpstr>
      <vt:lpstr>Integer vs Tuple</vt:lpstr>
      <vt:lpstr>String vs tuple</vt:lpstr>
      <vt:lpstr>String into tuple</vt:lpstr>
      <vt:lpstr>Dictionary</vt:lpstr>
      <vt:lpstr>You can change Value to a key</vt:lpstr>
      <vt:lpstr>Create new pair</vt:lpstr>
      <vt:lpstr>Remove any item say, Sultan:Anhushka</vt:lpstr>
      <vt:lpstr>Retrieve Items, Keys, Values</vt:lpstr>
      <vt:lpstr>Removing LAST items</vt:lpstr>
      <vt:lpstr>List of movies</vt:lpstr>
      <vt:lpstr>Lists</vt:lpstr>
      <vt:lpstr>Alias </vt:lpstr>
      <vt:lpstr>Clone</vt:lpstr>
      <vt:lpstr>Sets</vt:lpstr>
      <vt:lpstr>Union of 2 sets</vt:lpstr>
      <vt:lpstr>Sets do not have orders</vt:lpstr>
      <vt:lpstr>List into a Set</vt:lpstr>
      <vt:lpstr>Union and Intersection of sets</vt:lpstr>
      <vt:lpstr>Difference</vt:lpstr>
      <vt:lpstr>Symmetrical Difference</vt:lpstr>
      <vt:lpstr>Something more in Math</vt:lpstr>
      <vt:lpstr>Matrix</vt:lpstr>
      <vt:lpstr>Slide 53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iNurture</dc:creator>
  <cp:lastModifiedBy>Lucky</cp:lastModifiedBy>
  <cp:revision>104</cp:revision>
  <dcterms:created xsi:type="dcterms:W3CDTF">2006-08-16T00:00:00Z</dcterms:created>
  <dcterms:modified xsi:type="dcterms:W3CDTF">2018-09-06T16:38:38Z</dcterms:modified>
</cp:coreProperties>
</file>