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0" r:id="rId4"/>
    <p:sldId id="26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786" autoAdjust="0"/>
    <p:restoredTop sz="94660"/>
  </p:normalViewPr>
  <p:slideViewPr>
    <p:cSldViewPr>
      <p:cViewPr varScale="1">
        <p:scale>
          <a:sx n="73" d="100"/>
          <a:sy n="73" d="100"/>
        </p:scale>
        <p:origin x="-13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2449-1261-46B5-946E-FF992625F52A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9DB4A-33BC-49DF-A271-E1E3E8D26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87486-8ADD-4515-8A08-6D617309BAB8}" type="slidenum">
              <a:rPr lang="nl-NL" altLang="nl-NL" smtClean="0"/>
              <a:pPr/>
              <a:t>12</a:t>
            </a:fld>
            <a:endParaRPr lang="nl-NL" altLang="nl-NL" smtClean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51D89-4B35-4F6D-80D5-F87476462123}" type="slidenum">
              <a:rPr lang="nl-NL" altLang="nl-NL" smtClean="0"/>
              <a:pPr/>
              <a:t>21</a:t>
            </a:fld>
            <a:endParaRPr lang="nl-NL" altLang="nl-NL" smtClean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7EC3D-0553-4C94-9592-AA43A565C9DF}" type="slidenum">
              <a:rPr lang="nl-NL" altLang="nl-NL" smtClean="0"/>
              <a:pPr/>
              <a:t>22</a:t>
            </a:fld>
            <a:endParaRPr lang="nl-NL" altLang="nl-NL" smtClean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60F54-70A3-4DF6-A5ED-D105817FBDE3}" type="slidenum">
              <a:rPr lang="nl-NL" altLang="nl-NL" smtClean="0"/>
              <a:pPr/>
              <a:t>23</a:t>
            </a:fld>
            <a:endParaRPr lang="nl-NL" altLang="nl-NL" smtClean="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6299D5-2861-4675-BE0D-60450B2C87F4}" type="slidenum">
              <a:rPr lang="nl-NL" altLang="nl-NL" smtClean="0"/>
              <a:pPr/>
              <a:t>24</a:t>
            </a:fld>
            <a:endParaRPr lang="nl-NL" altLang="nl-NL" smtClean="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4F13A-B801-4B07-AAD6-A5506856C30E}" type="slidenum">
              <a:rPr lang="nl-NL" altLang="nl-NL" smtClean="0"/>
              <a:pPr/>
              <a:t>25</a:t>
            </a:fld>
            <a:endParaRPr lang="nl-NL" altLang="nl-NL" smtClean="0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2089B-A010-4286-9558-AD26DF3577EE}" type="slidenum">
              <a:rPr lang="nl-NL" altLang="nl-NL" smtClean="0"/>
              <a:pPr/>
              <a:t>26</a:t>
            </a:fld>
            <a:endParaRPr lang="nl-NL" altLang="nl-NL" smtClean="0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CF19676-82AE-42D9-A806-40EF1006B267}" type="slidenum">
              <a:rPr lang="nl-NL" altLang="nl-NL" sz="1200">
                <a:solidFill>
                  <a:schemeClr val="tx1"/>
                </a:solidFill>
              </a:rPr>
              <a:pPr algn="r"/>
              <a:t>27</a:t>
            </a:fld>
            <a:endParaRPr lang="nl-NL" altLang="nl-NL" sz="12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2220ABF-C7F9-48DD-B688-2EA506CBE830}" type="slidenum">
              <a:rPr lang="nl-NL" altLang="nl-NL" sz="1200">
                <a:solidFill>
                  <a:schemeClr val="tx1"/>
                </a:solidFill>
              </a:rPr>
              <a:pPr algn="r"/>
              <a:t>28</a:t>
            </a:fld>
            <a:endParaRPr lang="nl-NL" altLang="nl-NL" sz="120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688B2-587C-4717-966E-007C669FB297}" type="slidenum">
              <a:rPr lang="nl-NL" altLang="nl-NL" smtClean="0"/>
              <a:pPr/>
              <a:t>29</a:t>
            </a:fld>
            <a:endParaRPr lang="nl-NL" altLang="nl-NL" smtClean="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DA3ECAB-209B-4893-95BC-B5F72DD3BEF4}" type="slidenum">
              <a:rPr lang="nl-NL" altLang="nl-NL" sz="1200">
                <a:solidFill>
                  <a:schemeClr val="tx1"/>
                </a:solidFill>
              </a:rPr>
              <a:pPr algn="r"/>
              <a:t>30</a:t>
            </a:fld>
            <a:endParaRPr lang="nl-NL" altLang="nl-NL" sz="120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F4CAB9-F246-4976-90E5-A25F5BFFEAAD}" type="slidenum">
              <a:rPr lang="nl-NL" altLang="nl-NL" smtClean="0"/>
              <a:pPr/>
              <a:t>13</a:t>
            </a:fld>
            <a:endParaRPr lang="nl-NL" altLang="nl-NL" smtClean="0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3A9FF82-5B75-4D48-B79F-8E618AF2F21A}" type="slidenum">
              <a:rPr lang="nl-NL" altLang="nl-NL" sz="1200">
                <a:solidFill>
                  <a:schemeClr val="tx1"/>
                </a:solidFill>
              </a:rPr>
              <a:pPr algn="r"/>
              <a:t>31</a:t>
            </a:fld>
            <a:endParaRPr lang="nl-NL" altLang="nl-NL" sz="120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B630324-FC02-4497-BF1F-453FFD19F676}" type="slidenum">
              <a:rPr lang="nl-NL" altLang="nl-NL" sz="1200">
                <a:solidFill>
                  <a:schemeClr val="tx1"/>
                </a:solidFill>
              </a:rPr>
              <a:pPr algn="r"/>
              <a:t>32</a:t>
            </a:fld>
            <a:endParaRPr lang="nl-NL" altLang="nl-NL" sz="120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4EB5F3-0DB1-4BF5-BD82-78222B858DE5}" type="slidenum">
              <a:rPr lang="nl-NL" altLang="nl-NL" sz="1200">
                <a:solidFill>
                  <a:schemeClr val="tx1"/>
                </a:solidFill>
              </a:rPr>
              <a:pPr algn="r"/>
              <a:t>33</a:t>
            </a:fld>
            <a:endParaRPr lang="nl-NL" altLang="nl-NL" sz="120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BD31930-8A6B-447B-9271-C50DF8BB77DB}" type="slidenum">
              <a:rPr lang="nl-NL" altLang="nl-NL" sz="1200">
                <a:solidFill>
                  <a:schemeClr val="tx1"/>
                </a:solidFill>
              </a:rPr>
              <a:pPr algn="r"/>
              <a:t>34</a:t>
            </a:fld>
            <a:endParaRPr lang="nl-NL" altLang="nl-NL" sz="12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81920-9F80-406B-AF6B-6DAE8266D444}" type="slidenum">
              <a:rPr lang="nl-NL" altLang="nl-NL" smtClean="0"/>
              <a:pPr/>
              <a:t>14</a:t>
            </a:fld>
            <a:endParaRPr lang="nl-NL" altLang="nl-NL" smtClean="0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9306A7-2B1F-4E82-86CE-4CF87AD11F06}" type="slidenum">
              <a:rPr lang="nl-NL" altLang="nl-NL" smtClean="0"/>
              <a:pPr/>
              <a:t>15</a:t>
            </a:fld>
            <a:endParaRPr lang="nl-NL" altLang="nl-NL" smtClean="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C21697-BBF1-4531-BAA8-A083F7FEEEBC}" type="slidenum">
              <a:rPr lang="nl-NL" altLang="nl-NL" smtClean="0"/>
              <a:pPr/>
              <a:t>16</a:t>
            </a:fld>
            <a:endParaRPr lang="nl-NL" altLang="nl-NL" smtClean="0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CD88E2-B1EA-40A1-8DA5-504DFE01D7E3}" type="slidenum">
              <a:rPr lang="nl-NL" altLang="nl-NL" smtClean="0"/>
              <a:pPr/>
              <a:t>17</a:t>
            </a:fld>
            <a:endParaRPr lang="nl-NL" altLang="nl-NL" smtClean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43E71-CA4E-45C6-9578-BCDD2C8A1A0D}" type="slidenum">
              <a:rPr lang="nl-NL" altLang="nl-NL" smtClean="0"/>
              <a:pPr/>
              <a:t>18</a:t>
            </a:fld>
            <a:endParaRPr lang="nl-NL" altLang="nl-NL" smtClean="0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E0A30-A822-4400-B25D-38BC08F4E761}" type="slidenum">
              <a:rPr lang="nl-NL" altLang="nl-NL" smtClean="0"/>
              <a:pPr/>
              <a:t>19</a:t>
            </a:fld>
            <a:endParaRPr lang="nl-NL" altLang="nl-NL" smtClean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BBB380-F12B-46AD-A999-A56D2AD0CA55}" type="slidenum">
              <a:rPr lang="nl-NL" altLang="nl-NL" smtClean="0"/>
              <a:pPr/>
              <a:t>20</a:t>
            </a:fld>
            <a:endParaRPr lang="nl-NL" altLang="nl-NL" smtClean="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9F3D-BC53-44CA-9CF3-463FAC77E6DB}" type="datetime1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14B0-3E23-49D2-A786-E7BF41A4E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3F39-887C-4A72-9523-9A4D0CD97C61}" type="datetime1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14B0-3E23-49D2-A786-E7BF41A4E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2A58-AD21-4258-B717-BDD6D7010740}" type="datetime1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14B0-3E23-49D2-A786-E7BF41A4E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F0D6-9A0B-47DA-811B-F1364576AB41}" type="datetime1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14B0-3E23-49D2-A786-E7BF41A4E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E11A-D9A6-43DE-8332-822EB7EB1482}" type="datetime1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14B0-3E23-49D2-A786-E7BF41A4E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B42F-7F9C-448F-BCE4-3DD524927DC8}" type="datetime1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14B0-3E23-49D2-A786-E7BF41A4E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4C6A-7916-4CB0-BBF2-0244BC4B75BA}" type="datetime1">
              <a:rPr lang="en-US" smtClean="0"/>
              <a:pPr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14B0-3E23-49D2-A786-E7BF41A4E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1790-654A-4670-83E0-082FA6D67CBB}" type="datetime1">
              <a:rPr lang="en-US" smtClean="0"/>
              <a:pPr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14B0-3E23-49D2-A786-E7BF41A4E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B410-5B1A-4C97-9737-8CADD5E96576}" type="datetime1">
              <a:rPr lang="en-US" smtClean="0"/>
              <a:pPr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14B0-3E23-49D2-A786-E7BF41A4E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0845-97C3-40D6-9AE6-E2FAF327E57C}" type="datetime1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14B0-3E23-49D2-A786-E7BF41A4E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0233-648D-45E7-B8DB-EAD4D113095C}" type="datetime1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14B0-3E23-49D2-A786-E7BF41A4E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EB514-77B1-4667-A15D-9176E08DFFF2}" type="datetime1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914B0-3E23-49D2-A786-E7BF41A4E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/>
              <a:t>Python </a:t>
            </a:r>
            <a:endParaRPr lang="en-US" sz="4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14B0-3E23-49D2-A786-E7BF41A4E1D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p.greater_equal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14B0-3E23-49D2-A786-E7BF41A4E1D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642433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Sum, mean, 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14B0-3E23-49D2-A786-E7BF41A4E1D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8104" y="1430638"/>
            <a:ext cx="5969496" cy="458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err="1" smtClean="0"/>
              <a:t>Numpy</a:t>
            </a:r>
            <a:r>
              <a:rPr lang="nl-NL" dirty="0" smtClean="0"/>
              <a:t> – </a:t>
            </a:r>
            <a:r>
              <a:rPr lang="nl-NL" dirty="0" err="1" smtClean="0"/>
              <a:t>Creating</a:t>
            </a:r>
            <a:r>
              <a:rPr lang="nl-NL" dirty="0" smtClean="0"/>
              <a:t> </a:t>
            </a:r>
            <a:r>
              <a:rPr lang="nl-NL" dirty="0" err="1" smtClean="0"/>
              <a:t>vectors</a:t>
            </a:r>
            <a:endParaRPr lang="nl-NL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0213"/>
            <a:ext cx="8229600" cy="20447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dirty="0" smtClean="0"/>
              <a:t>From lists</a:t>
            </a:r>
          </a:p>
          <a:p>
            <a:pPr lvl="1" eaLnBrk="1" hangingPunct="1"/>
            <a:r>
              <a:rPr lang="en-US" sz="1800" dirty="0" err="1" smtClean="0"/>
              <a:t>numpy.array</a:t>
            </a:r>
            <a:endParaRPr lang="en-US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048000"/>
            <a:ext cx="4953000" cy="360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err="1" smtClean="0"/>
              <a:t>Numpy</a:t>
            </a:r>
            <a:r>
              <a:rPr lang="nl-NL" dirty="0" smtClean="0"/>
              <a:t> – </a:t>
            </a:r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smtClean="0"/>
              <a:t>matrices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52600"/>
            <a:ext cx="6172200" cy="388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3962400"/>
            <a:ext cx="5713544" cy="289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err="1" smtClean="0"/>
              <a:t>Numpy</a:t>
            </a:r>
            <a:r>
              <a:rPr lang="nl-NL" dirty="0" smtClean="0"/>
              <a:t> – Matrices </a:t>
            </a:r>
            <a:r>
              <a:rPr lang="nl-NL" dirty="0" err="1" smtClean="0"/>
              <a:t>use</a:t>
            </a:r>
            <a:endParaRPr lang="nl-NL" dirty="0" smtClean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517525" y="1557338"/>
            <a:ext cx="8064500" cy="49672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&gt;&gt;&gt; print(a)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[[1 2 3]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 [3 6 9]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 [2 4 6]]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&gt;&gt;&gt; print(a[0])  # this is just like a list of lists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[1 2 3]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&gt;&gt;&gt; print(a[1, 2])  # arrays can be given comma separated indices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9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&gt;&gt;&gt; print(a[1, 1:3])  # and slices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[6 9]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&gt;&gt;&gt; print(a[:,1])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[2 6 4] </a:t>
            </a:r>
            <a:endParaRPr lang="nl-NL" altLang="nl-NL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&gt;&gt;&gt; a[1, 2] = 7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&gt;&gt;&gt; print(a)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[[1 2 3]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 [3 6 7]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 [2 4 6]]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&gt;&gt;&gt; a[:, 0] = [0, 9, 8]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&gt;&gt;&gt; print(a)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[[0 2 3]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 [9 6 7]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 [8 4 6]]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err="1" smtClean="0"/>
              <a:t>Numpy</a:t>
            </a:r>
            <a:r>
              <a:rPr lang="nl-NL" dirty="0" smtClean="0"/>
              <a:t> – </a:t>
            </a:r>
            <a:r>
              <a:rPr lang="nl-NL" dirty="0" err="1" smtClean="0"/>
              <a:t>Creating</a:t>
            </a:r>
            <a:r>
              <a:rPr lang="nl-NL" dirty="0" smtClean="0"/>
              <a:t> arrays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74813"/>
            <a:ext cx="8229600" cy="20447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smtClean="0"/>
              <a:t>Generation functions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836613" y="2206625"/>
            <a:ext cx="7767637" cy="43037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x = arange(0, 10, 1) # arguments: start, stop, step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x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array([0, 1, 2, 3, 4, 5, 6, 7, 8, 9])</a:t>
            </a:r>
          </a:p>
          <a:p>
            <a:pPr algn="l">
              <a:lnSpc>
                <a:spcPct val="120000"/>
              </a:lnSpc>
            </a:pPr>
            <a:endParaRPr lang="en-US" altLang="nl-NL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numpy.linspace(0, 10, 25)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array([  0.        ,   0.41666667,   0.83333333,   1.25      ,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         1.66666667,   2.08333333,   2.5       ,   2.91666667,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         3.33333333,   3.75      ,   4.16666667,   4.58333333,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         5.        ,   5.41666667,   5.83333333,   6.25      ,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         6.66666667,   7.08333333,   7.5       ,   7.91666667,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         8.33333333,   8.75      ,   9.16666667,   9.58333333,  10.        ])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numpy.logspace(0, 10, 10, base=numpy.e)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array([  1.00000000e+00,   3.03773178e+00,   9.22781435e+00,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         2.80316249e+01,   8.51525577e+01,   2.58670631e+02,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         7.85771994e+02,   2.38696456e+03,   7.25095809e+03,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         2.20264658e+04])</a:t>
            </a:r>
          </a:p>
          <a:p>
            <a:pPr algn="l">
              <a:lnSpc>
                <a:spcPct val="120000"/>
              </a:lnSpc>
            </a:pPr>
            <a:endParaRPr lang="en-US" altLang="nl-NL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endParaRPr lang="en-US" altLang="nl-NL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endParaRPr lang="nl-NL" altLang="nl-NL" sz="12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err="1" smtClean="0"/>
              <a:t>Numpy</a:t>
            </a:r>
            <a:r>
              <a:rPr lang="nl-NL" dirty="0" smtClean="0"/>
              <a:t> – </a:t>
            </a:r>
            <a:r>
              <a:rPr lang="nl-NL" dirty="0" err="1"/>
              <a:t>Creating</a:t>
            </a:r>
            <a:r>
              <a:rPr lang="nl-NL" dirty="0"/>
              <a:t> arrays</a:t>
            </a:r>
            <a:endParaRPr lang="nl-NL" dirty="0" smtClean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39750" y="1498600"/>
            <a:ext cx="8064500" cy="4746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pt-BR" altLang="nl-NL" sz="1200">
                <a:latin typeface="Courier New" pitchFamily="49" charset="0"/>
              </a:rPr>
              <a:t># a diagonal matrix</a:t>
            </a:r>
          </a:p>
          <a:p>
            <a:pPr algn="l">
              <a:lnSpc>
                <a:spcPct val="120000"/>
              </a:lnSpc>
            </a:pPr>
            <a:r>
              <a:rPr lang="pt-BR" altLang="nl-NL" sz="1200">
                <a:latin typeface="Courier New" pitchFamily="49" charset="0"/>
              </a:rPr>
              <a:t>&gt;&gt;&gt; numpy.diag([1,2,3])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array([[1, 0, 0],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       [0, 2, 0],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       [0, 0, 3]])</a:t>
            </a:r>
          </a:p>
          <a:p>
            <a:pPr algn="l">
              <a:lnSpc>
                <a:spcPct val="120000"/>
              </a:lnSpc>
            </a:pPr>
            <a:endParaRPr lang="en-US" altLang="nl-NL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b = numpy.zeros(5)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print(b)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[ 0.  0.  0.  0.  0.]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b.dtype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dtype(‘float64’)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n = 1000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my_int_array = numpy.zeros(n, dtype=numpy.int)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my_int_array.dtype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dtype(‘int32’) </a:t>
            </a:r>
            <a:endParaRPr lang="nl-NL" altLang="nl-NL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endParaRPr lang="nl-NL" altLang="nl-NL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nl-NL" altLang="nl-NL" sz="1200">
                <a:latin typeface="Courier New" pitchFamily="49" charset="0"/>
              </a:rPr>
              <a:t>&gt;&gt;&gt; c = numpy.ones((3,3))</a:t>
            </a:r>
          </a:p>
          <a:p>
            <a:pPr algn="l">
              <a:lnSpc>
                <a:spcPct val="120000"/>
              </a:lnSpc>
            </a:pPr>
            <a:r>
              <a:rPr lang="nl-NL" altLang="nl-NL" sz="1200">
                <a:latin typeface="Courier New" pitchFamily="49" charset="0"/>
              </a:rPr>
              <a:t>&gt;&gt;&gt; c</a:t>
            </a:r>
          </a:p>
          <a:p>
            <a:pPr algn="l">
              <a:lnSpc>
                <a:spcPct val="120000"/>
              </a:lnSpc>
            </a:pPr>
            <a:r>
              <a:rPr lang="nl-NL" altLang="nl-NL" sz="1200">
                <a:latin typeface="Courier New" pitchFamily="49" charset="0"/>
              </a:rPr>
              <a:t>array([[ 1.,  1.,  1.],</a:t>
            </a:r>
          </a:p>
          <a:p>
            <a:pPr algn="l">
              <a:lnSpc>
                <a:spcPct val="120000"/>
              </a:lnSpc>
            </a:pPr>
            <a:r>
              <a:rPr lang="nl-NL" altLang="nl-NL" sz="1200">
                <a:latin typeface="Courier New" pitchFamily="49" charset="0"/>
              </a:rPr>
              <a:t>       [ 1.,  1.,  1.],</a:t>
            </a:r>
          </a:p>
          <a:p>
            <a:pPr algn="l">
              <a:lnSpc>
                <a:spcPct val="120000"/>
              </a:lnSpc>
            </a:pPr>
            <a:r>
              <a:rPr lang="nl-NL" altLang="nl-NL" sz="1200">
                <a:latin typeface="Courier New" pitchFamily="49" charset="0"/>
              </a:rPr>
              <a:t>       [ 1.,  1.,  1.]])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smtClean="0"/>
              <a:t>Numpy – array creation and use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39750" y="1498600"/>
            <a:ext cx="8375650" cy="385951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&gt;&gt;&gt; d = </a:t>
            </a:r>
            <a:r>
              <a:rPr lang="en-US" altLang="nl-NL" sz="1200" dirty="0" err="1">
                <a:latin typeface="Courier New" pitchFamily="49" charset="0"/>
              </a:rPr>
              <a:t>numpy.arange</a:t>
            </a:r>
            <a:r>
              <a:rPr lang="en-US" altLang="nl-NL" sz="1200" dirty="0">
                <a:latin typeface="Courier New" pitchFamily="49" charset="0"/>
              </a:rPr>
              <a:t>(5)  # just like range()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&gt;&gt;&gt; print(d)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[0 1 2 3 4] </a:t>
            </a:r>
          </a:p>
          <a:p>
            <a:pPr algn="l">
              <a:lnSpc>
                <a:spcPct val="120000"/>
              </a:lnSpc>
            </a:pPr>
            <a:endParaRPr lang="en-US" altLang="nl-NL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&gt;&gt;&gt; d[1] = 9.7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&gt;&gt;&gt; print(d)  # arrays keep their type even if elements changed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[0 9 2 3 4] </a:t>
            </a:r>
          </a:p>
          <a:p>
            <a:pPr algn="l">
              <a:lnSpc>
                <a:spcPct val="120000"/>
              </a:lnSpc>
            </a:pPr>
            <a:endParaRPr lang="en-US" altLang="nl-NL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&gt;&gt;&gt; print(d*0.4)  # operations create a new array, with new type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[ 0.   3.6  0.8  1.2  1.6] </a:t>
            </a:r>
          </a:p>
          <a:p>
            <a:pPr algn="l">
              <a:lnSpc>
                <a:spcPct val="120000"/>
              </a:lnSpc>
            </a:pPr>
            <a:endParaRPr lang="en-US" altLang="nl-NL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&gt;&gt;&gt; d = </a:t>
            </a:r>
            <a:r>
              <a:rPr lang="en-US" altLang="nl-NL" sz="1200" dirty="0" err="1">
                <a:latin typeface="Courier New" pitchFamily="49" charset="0"/>
              </a:rPr>
              <a:t>numpy.arange</a:t>
            </a:r>
            <a:r>
              <a:rPr lang="en-US" altLang="nl-NL" sz="1200" dirty="0">
                <a:latin typeface="Courier New" pitchFamily="49" charset="0"/>
              </a:rPr>
              <a:t>(5, </a:t>
            </a:r>
            <a:r>
              <a:rPr lang="en-US" altLang="nl-NL" sz="1200" dirty="0" err="1">
                <a:latin typeface="Courier New" pitchFamily="49" charset="0"/>
              </a:rPr>
              <a:t>dtype</a:t>
            </a:r>
            <a:r>
              <a:rPr lang="en-US" altLang="nl-NL" sz="1200" dirty="0">
                <a:latin typeface="Courier New" pitchFamily="49" charset="0"/>
              </a:rPr>
              <a:t>=</a:t>
            </a:r>
            <a:r>
              <a:rPr lang="en-US" altLang="nl-NL" sz="1200" dirty="0" err="1">
                <a:latin typeface="Courier New" pitchFamily="49" charset="0"/>
              </a:rPr>
              <a:t>numpy.float</a:t>
            </a:r>
            <a:r>
              <a:rPr lang="en-US" altLang="nl-NL" sz="1200" dirty="0">
                <a:latin typeface="Courier New" pitchFamily="49" charset="0"/>
              </a:rPr>
              <a:t>) 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&gt;&gt;&gt; print(d)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[ 0.  1.  2.  3.  4.] </a:t>
            </a:r>
          </a:p>
          <a:p>
            <a:pPr algn="l">
              <a:lnSpc>
                <a:spcPct val="120000"/>
              </a:lnSpc>
            </a:pPr>
            <a:endParaRPr lang="en-US" altLang="nl-NL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&gt;&gt;&gt; </a:t>
            </a:r>
            <a:r>
              <a:rPr lang="en-US" altLang="nl-NL" sz="1200" dirty="0" err="1">
                <a:latin typeface="Courier New" pitchFamily="49" charset="0"/>
              </a:rPr>
              <a:t>numpy.arange</a:t>
            </a:r>
            <a:r>
              <a:rPr lang="en-US" altLang="nl-NL" sz="1200" dirty="0">
                <a:latin typeface="Courier New" pitchFamily="49" charset="0"/>
              </a:rPr>
              <a:t>(3, 7, 0.5)  # arbitrary start, stop and step 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array([ 3. , 3.5, 4. , 4.5, 5. , 5.5, 6. , 6.5]) </a:t>
            </a:r>
            <a:endParaRPr lang="nl-NL" altLang="nl-NL" sz="12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smtClean="0"/>
              <a:t>Numpy – array creation and use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611188" y="1628775"/>
            <a:ext cx="7056437" cy="34163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x, y = numpy.mgrid[0:5, 0:5] # similar to meshgrid in MATLAB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x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array([[0, 0, 0, 0, 0],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       [1, 1, 1, 1, 1],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       [2, 2, 2, 2, 2],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       [3, 3, 3, 3, 3],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       [4, 4, 4, 4, 4]])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# random data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numpy.random.rand(5,5)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array([[ 0.51531133,  0.74085206,  0.99570623,  0.97064334,  0.5819413 ],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       [ 0.2105685 ,  0.86289893,  0.13404438,  0.77967281,  0.78480563],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       [ 0.62687607,  0.51112285,  0.18374991,  0.2582663 ,  0.58475672],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       [ 0.72768256,  0.08885194,  0.69519174,  0.16049876,  0.34557215],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       [ 0.93724333,  0.17407127,  0.1237831 ,  0.96840203,  0.52790012]])</a:t>
            </a:r>
          </a:p>
          <a:p>
            <a:pPr algn="l">
              <a:lnSpc>
                <a:spcPct val="120000"/>
              </a:lnSpc>
            </a:pPr>
            <a:endParaRPr lang="en-US" altLang="nl-NL" sz="12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nl-NL" dirty="0" err="1" smtClean="0"/>
              <a:t>Numpy</a:t>
            </a:r>
            <a:r>
              <a:rPr lang="nl-NL" dirty="0" smtClean="0"/>
              <a:t> – </a:t>
            </a:r>
            <a:r>
              <a:rPr lang="nl-NL" dirty="0" err="1" smtClean="0"/>
              <a:t>Creating</a:t>
            </a:r>
            <a:r>
              <a:rPr lang="nl-NL" dirty="0" smtClean="0"/>
              <a:t> arrays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838200"/>
            <a:ext cx="7767637" cy="341632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&gt;&gt;&gt; </a:t>
            </a:r>
            <a:r>
              <a:rPr lang="en-US" altLang="nl-NL" sz="1200" dirty="0" err="1">
                <a:latin typeface="Courier New" pitchFamily="49" charset="0"/>
              </a:rPr>
              <a:t>os.system</a:t>
            </a:r>
            <a:r>
              <a:rPr lang="en-US" altLang="nl-NL" sz="1200" dirty="0">
                <a:latin typeface="Courier New" pitchFamily="49" charset="0"/>
              </a:rPr>
              <a:t>('head DeBilt.txt')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"</a:t>
            </a:r>
            <a:r>
              <a:rPr lang="en-US" altLang="nl-NL" sz="1200" dirty="0" err="1">
                <a:latin typeface="Courier New" pitchFamily="49" charset="0"/>
              </a:rPr>
              <a:t>Stn</a:t>
            </a:r>
            <a:r>
              <a:rPr lang="en-US" altLang="nl-NL" sz="1200" dirty="0">
                <a:latin typeface="Courier New" pitchFamily="49" charset="0"/>
              </a:rPr>
              <a:t>", "Datum", "</a:t>
            </a:r>
            <a:r>
              <a:rPr lang="en-US" altLang="nl-NL" sz="1200" dirty="0" err="1">
                <a:latin typeface="Courier New" pitchFamily="49" charset="0"/>
              </a:rPr>
              <a:t>Tg</a:t>
            </a:r>
            <a:r>
              <a:rPr lang="en-US" altLang="nl-NL" sz="1200" dirty="0">
                <a:latin typeface="Courier New" pitchFamily="49" charset="0"/>
              </a:rPr>
              <a:t>", "</a:t>
            </a:r>
            <a:r>
              <a:rPr lang="en-US" altLang="nl-NL" sz="1200" dirty="0" err="1">
                <a:latin typeface="Courier New" pitchFamily="49" charset="0"/>
              </a:rPr>
              <a:t>qTg</a:t>
            </a:r>
            <a:r>
              <a:rPr lang="en-US" altLang="nl-NL" sz="1200" dirty="0">
                <a:latin typeface="Courier New" pitchFamily="49" charset="0"/>
              </a:rPr>
              <a:t>", "</a:t>
            </a:r>
            <a:r>
              <a:rPr lang="en-US" altLang="nl-NL" sz="1200" dirty="0" err="1">
                <a:latin typeface="Courier New" pitchFamily="49" charset="0"/>
              </a:rPr>
              <a:t>Tn</a:t>
            </a:r>
            <a:r>
              <a:rPr lang="en-US" altLang="nl-NL" sz="1200" dirty="0">
                <a:latin typeface="Courier New" pitchFamily="49" charset="0"/>
              </a:rPr>
              <a:t>", "</a:t>
            </a:r>
            <a:r>
              <a:rPr lang="en-US" altLang="nl-NL" sz="1200" dirty="0" err="1">
                <a:latin typeface="Courier New" pitchFamily="49" charset="0"/>
              </a:rPr>
              <a:t>qTn</a:t>
            </a:r>
            <a:r>
              <a:rPr lang="en-US" altLang="nl-NL" sz="1200" dirty="0">
                <a:latin typeface="Courier New" pitchFamily="49" charset="0"/>
              </a:rPr>
              <a:t>", "</a:t>
            </a:r>
            <a:r>
              <a:rPr lang="en-US" altLang="nl-NL" sz="1200" dirty="0" err="1">
                <a:latin typeface="Courier New" pitchFamily="49" charset="0"/>
              </a:rPr>
              <a:t>Tx</a:t>
            </a:r>
            <a:r>
              <a:rPr lang="en-US" altLang="nl-NL" sz="1200" dirty="0">
                <a:latin typeface="Courier New" pitchFamily="49" charset="0"/>
              </a:rPr>
              <a:t>", "</a:t>
            </a:r>
            <a:r>
              <a:rPr lang="en-US" altLang="nl-NL" sz="1200" dirty="0" err="1">
                <a:latin typeface="Courier New" pitchFamily="49" charset="0"/>
              </a:rPr>
              <a:t>qTx</a:t>
            </a:r>
            <a:r>
              <a:rPr lang="en-US" altLang="nl-NL" sz="1200" dirty="0">
                <a:latin typeface="Courier New" pitchFamily="49" charset="0"/>
              </a:rPr>
              <a:t>"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001, 19010101,   -49, 00,   -68, 00,   -22, 40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001, 19010102,   -21, 00,   -36, 30,   -13, 30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001, 19010103,   -28, 00,   -79, 30,    -5, 20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001, 19010104,   -64, 00,   -91, 20,   -10, 00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001, 19010105,   -59, 00,   -84, 30,   -18, 00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001, 19010106,   -99, 00,  -115, 30,   -78, 30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001, 19010107,   -91, 00,  -122, 00,   -66, 00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001, 19010108,   -49, 00,   -94, 00,    -6, 00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</a:rPr>
              <a:t>001, 19010109,    11, 00,   -27, 40,    42, 00</a:t>
            </a:r>
          </a:p>
          <a:p>
            <a:pPr algn="l">
              <a:lnSpc>
                <a:spcPct val="120000"/>
              </a:lnSpc>
            </a:pPr>
            <a:r>
              <a:rPr lang="en-US" altLang="nl-NL" sz="1200" dirty="0" smtClean="0">
                <a:latin typeface="Courier New" pitchFamily="49" charset="0"/>
              </a:rPr>
              <a:t>0</a:t>
            </a:r>
            <a:endParaRPr lang="nl-NL" altLang="nl-NL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nl-NL" altLang="nl-NL" sz="1200" dirty="0">
                <a:latin typeface="Courier New" pitchFamily="49" charset="0"/>
              </a:rPr>
              <a:t>&gt;&gt;&gt; data = numpy.genfromtxt('DeBilt.txt‘, delimiter=</a:t>
            </a:r>
            <a:r>
              <a:rPr lang="en-US" altLang="nl-NL" sz="1200" dirty="0">
                <a:latin typeface="Courier New" pitchFamily="49" charset="0"/>
              </a:rPr>
              <a:t>'</a:t>
            </a:r>
            <a:r>
              <a:rPr lang="nl-NL" altLang="nl-NL" sz="1200" dirty="0">
                <a:latin typeface="Courier New" pitchFamily="49" charset="0"/>
              </a:rPr>
              <a:t>,</a:t>
            </a:r>
            <a:r>
              <a:rPr lang="en-US" altLang="nl-NL" sz="1200" dirty="0">
                <a:latin typeface="Courier New" pitchFamily="49" charset="0"/>
              </a:rPr>
              <a:t>‘, </a:t>
            </a:r>
            <a:r>
              <a:rPr lang="en-US" altLang="nl-NL" sz="1200" dirty="0" err="1">
                <a:latin typeface="Courier New" pitchFamily="49" charset="0"/>
              </a:rPr>
              <a:t>skip_header</a:t>
            </a:r>
            <a:r>
              <a:rPr lang="en-US" altLang="nl-NL" sz="1200" dirty="0">
                <a:latin typeface="Courier New" pitchFamily="49" charset="0"/>
              </a:rPr>
              <a:t>=1</a:t>
            </a:r>
            <a:r>
              <a:rPr lang="nl-NL" altLang="nl-NL" sz="12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nl-NL" altLang="nl-NL" sz="1200" dirty="0">
                <a:latin typeface="Courier New" pitchFamily="49" charset="0"/>
              </a:rPr>
              <a:t>&gt;&gt;&gt; data.shape</a:t>
            </a:r>
          </a:p>
          <a:p>
            <a:pPr algn="l">
              <a:lnSpc>
                <a:spcPct val="120000"/>
              </a:lnSpc>
            </a:pPr>
            <a:r>
              <a:rPr lang="nl-NL" altLang="nl-NL" sz="1200" dirty="0">
                <a:latin typeface="Courier New" pitchFamily="49" charset="0"/>
              </a:rPr>
              <a:t>(25568, 8</a:t>
            </a:r>
            <a:r>
              <a:rPr lang="nl-NL" altLang="nl-NL" sz="1200" dirty="0" smtClean="0">
                <a:latin typeface="Courier New" pitchFamily="49" charset="0"/>
              </a:rPr>
              <a:t>)</a:t>
            </a:r>
            <a:endParaRPr lang="nl-NL" altLang="nl-NL" sz="1200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267200"/>
            <a:ext cx="9144000" cy="275152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NL" altLang="nl-NL" sz="1200">
                <a:latin typeface="Courier New" pitchFamily="49" charset="0"/>
              </a:rPr>
              <a:t>&gt;&gt;&gt; numpy.savetxt('datasaved.txt', data)</a:t>
            </a:r>
          </a:p>
          <a:p>
            <a:pPr algn="l">
              <a:lnSpc>
                <a:spcPct val="120000"/>
              </a:lnSpc>
            </a:pPr>
            <a:r>
              <a:rPr lang="nl-NL" altLang="nl-NL" sz="1200">
                <a:latin typeface="Courier New" pitchFamily="49" charset="0"/>
              </a:rPr>
              <a:t>&gt;&gt;&gt; os.system('head datasaved.txt')</a:t>
            </a:r>
          </a:p>
          <a:p>
            <a:pPr algn="l">
              <a:lnSpc>
                <a:spcPct val="120000"/>
              </a:lnSpc>
            </a:pPr>
            <a:r>
              <a:rPr lang="nl-NL" altLang="nl-NL" sz="1200">
                <a:latin typeface="Courier New" pitchFamily="49" charset="0"/>
              </a:rPr>
              <a:t>1.000000000000000000e+00 1.901010100000000000e+07 -4.900000000000000000e+01 0.000000000000000000e+00 -6.800000000000000000e+01 0.000000000000000000e+00 -2.200000000000000000e+01 4.000000000000000000e+01</a:t>
            </a:r>
          </a:p>
          <a:p>
            <a:pPr algn="l">
              <a:lnSpc>
                <a:spcPct val="120000"/>
              </a:lnSpc>
            </a:pPr>
            <a:r>
              <a:rPr lang="nl-NL" altLang="nl-NL" sz="1200">
                <a:latin typeface="Courier New" pitchFamily="49" charset="0"/>
              </a:rPr>
              <a:t>1.000000000000000000e+00 1.901010200000000000e+07 -2.100000000000000000e+01 0.000000000000000000e+00 -3.600000000000000000e+01 3.000000000000000000e+01 -1.300000000000000000e+01 3.000000000000000000e+01</a:t>
            </a:r>
          </a:p>
          <a:p>
            <a:pPr algn="l">
              <a:lnSpc>
                <a:spcPct val="120000"/>
              </a:lnSpc>
            </a:pPr>
            <a:r>
              <a:rPr lang="nl-NL" altLang="nl-NL" sz="1200">
                <a:latin typeface="Courier New" pitchFamily="49" charset="0"/>
              </a:rPr>
              <a:t>1.000000000000000000e+00 1.901010300000000000e+07 -2.800000000000000000e+01 0.000000000000000000e+00 -7.900000000000000000e+01 3.000000000000000000e+01 -5.000000000000000000e+00 2.000000000000000000e+01</a:t>
            </a:r>
          </a:p>
          <a:p>
            <a:pPr algn="l">
              <a:lnSpc>
                <a:spcPct val="120000"/>
              </a:lnSpc>
            </a:pPr>
            <a:endParaRPr lang="nl-NL" altLang="nl-NL" sz="12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list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14B0-3E23-49D2-A786-E7BF41A4E1D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05000"/>
            <a:ext cx="5504486" cy="391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err="1" smtClean="0"/>
              <a:t>Numpy</a:t>
            </a:r>
            <a:r>
              <a:rPr lang="nl-NL" dirty="0" smtClean="0"/>
              <a:t> – </a:t>
            </a:r>
            <a:r>
              <a:rPr lang="nl-NL" dirty="0" err="1" smtClean="0"/>
              <a:t>Creating</a:t>
            </a:r>
            <a:r>
              <a:rPr lang="nl-NL" dirty="0" smtClean="0"/>
              <a:t> arrays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611188" y="1628775"/>
            <a:ext cx="7767637" cy="40719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nl-NL" altLang="nl-NL" sz="1200" dirty="0">
                <a:latin typeface="Courier New" pitchFamily="49" charset="0"/>
              </a:rPr>
              <a:t>&gt;&gt;&gt; M = numpy.random.rand(3,3)</a:t>
            </a:r>
          </a:p>
          <a:p>
            <a:pPr algn="l">
              <a:lnSpc>
                <a:spcPct val="120000"/>
              </a:lnSpc>
            </a:pPr>
            <a:r>
              <a:rPr lang="nl-NL" altLang="nl-NL" sz="1200" dirty="0">
                <a:latin typeface="Courier New" pitchFamily="49" charset="0"/>
              </a:rPr>
              <a:t>&gt;&gt;&gt; M</a:t>
            </a:r>
          </a:p>
          <a:p>
            <a:pPr algn="l">
              <a:lnSpc>
                <a:spcPct val="120000"/>
              </a:lnSpc>
            </a:pPr>
            <a:r>
              <a:rPr lang="nl-NL" altLang="nl-NL" sz="1200" dirty="0">
                <a:latin typeface="Courier New" pitchFamily="49" charset="0"/>
              </a:rPr>
              <a:t>array([[ 0.84188778,  0.70928643,  0.87321035],</a:t>
            </a:r>
          </a:p>
          <a:p>
            <a:pPr algn="l">
              <a:lnSpc>
                <a:spcPct val="120000"/>
              </a:lnSpc>
            </a:pPr>
            <a:r>
              <a:rPr lang="nl-NL" altLang="nl-NL" sz="1200" dirty="0">
                <a:latin typeface="Courier New" pitchFamily="49" charset="0"/>
              </a:rPr>
              <a:t>       [ 0.81885553,  0.92208501,  0.873464  ],</a:t>
            </a:r>
          </a:p>
          <a:p>
            <a:pPr algn="l">
              <a:lnSpc>
                <a:spcPct val="120000"/>
              </a:lnSpc>
            </a:pPr>
            <a:r>
              <a:rPr lang="nl-NL" altLang="nl-NL" sz="1200" dirty="0">
                <a:latin typeface="Courier New" pitchFamily="49" charset="0"/>
              </a:rPr>
              <a:t>       [ 0.27111984,  0.82213106,  0.55987325]])</a:t>
            </a:r>
          </a:p>
          <a:p>
            <a:pPr algn="l">
              <a:lnSpc>
                <a:spcPct val="120000"/>
              </a:lnSpc>
            </a:pPr>
            <a:r>
              <a:rPr lang="nl-NL" altLang="nl-NL" sz="1200" dirty="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nl-NL" altLang="nl-NL" sz="1200" dirty="0">
                <a:latin typeface="Courier New" pitchFamily="49" charset="0"/>
              </a:rPr>
              <a:t>&gt;&gt;&gt; numpy.save('saved-matrix.npy', M)</a:t>
            </a:r>
          </a:p>
          <a:p>
            <a:pPr algn="l">
              <a:lnSpc>
                <a:spcPct val="120000"/>
              </a:lnSpc>
            </a:pPr>
            <a:r>
              <a:rPr lang="nl-NL" altLang="nl-NL" sz="1200" dirty="0">
                <a:latin typeface="Courier New" pitchFamily="49" charset="0"/>
              </a:rPr>
              <a:t>&gt;&gt;&gt; numpy.load('saved-matrix.npy')</a:t>
            </a:r>
          </a:p>
          <a:p>
            <a:pPr algn="l">
              <a:lnSpc>
                <a:spcPct val="120000"/>
              </a:lnSpc>
            </a:pPr>
            <a:r>
              <a:rPr lang="nl-NL" altLang="nl-NL" sz="1200" dirty="0">
                <a:latin typeface="Courier New" pitchFamily="49" charset="0"/>
              </a:rPr>
              <a:t>array([[ 0.84188778,  0.70928643,  0.87321035],</a:t>
            </a:r>
          </a:p>
          <a:p>
            <a:pPr algn="l">
              <a:lnSpc>
                <a:spcPct val="120000"/>
              </a:lnSpc>
            </a:pPr>
            <a:r>
              <a:rPr lang="nl-NL" altLang="nl-NL" sz="1200" dirty="0">
                <a:latin typeface="Courier New" pitchFamily="49" charset="0"/>
              </a:rPr>
              <a:t>       [ 0.81885553,  0.92208501,  0.873464  ],</a:t>
            </a:r>
          </a:p>
          <a:p>
            <a:pPr algn="l">
              <a:lnSpc>
                <a:spcPct val="120000"/>
              </a:lnSpc>
            </a:pPr>
            <a:r>
              <a:rPr lang="nl-NL" altLang="nl-NL" sz="1200" dirty="0">
                <a:latin typeface="Courier New" pitchFamily="49" charset="0"/>
              </a:rPr>
              <a:t>       [ 0.27111984,  0.82213106,  0.55987325]])</a:t>
            </a:r>
          </a:p>
          <a:p>
            <a:pPr algn="l">
              <a:lnSpc>
                <a:spcPct val="120000"/>
              </a:lnSpc>
            </a:pPr>
            <a:r>
              <a:rPr lang="nl-NL" altLang="nl-NL" sz="1200" dirty="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nl-NL" altLang="nl-NL" sz="1200" dirty="0">
                <a:latin typeface="Courier New" pitchFamily="49" charset="0"/>
              </a:rPr>
              <a:t>&gt;&gt;&gt; os.system('head saved-matrix.npy')</a:t>
            </a:r>
          </a:p>
          <a:p>
            <a:pPr algn="l">
              <a:lnSpc>
                <a:spcPct val="120000"/>
              </a:lnSpc>
            </a:pPr>
            <a:r>
              <a:rPr lang="nl-NL" altLang="nl-NL" sz="1200" dirty="0">
                <a:latin typeface="Courier New" pitchFamily="49" charset="0"/>
              </a:rPr>
              <a:t>NUMPYF{'descr': '&lt;f8', 'fortran_order': False, 'shape': (3, 3), }</a:t>
            </a:r>
          </a:p>
          <a:p>
            <a:pPr algn="l">
              <a:lnSpc>
                <a:spcPct val="120000"/>
              </a:lnSpc>
            </a:pPr>
            <a:r>
              <a:rPr lang="nl-NL" altLang="nl-NL" sz="1200" dirty="0">
                <a:latin typeface="Courier New" pitchFamily="49" charset="0"/>
              </a:rPr>
              <a:t>Ï&lt;</a:t>
            </a:r>
          </a:p>
          <a:p>
            <a:pPr algn="l">
              <a:lnSpc>
                <a:spcPct val="120000"/>
              </a:lnSpc>
            </a:pPr>
            <a:r>
              <a:rPr lang="nl-NL" altLang="nl-NL" sz="1200" dirty="0">
                <a:latin typeface="Courier New" pitchFamily="49" charset="0"/>
              </a:rPr>
              <a:t>£¾ðê?­sy²æ?$÷ÒVñë?Ù4ê?%dn¸í?Ã[Äjóë?Ä,ZÑ?Ç</a:t>
            </a:r>
          </a:p>
          <a:p>
            <a:pPr algn="l">
              <a:lnSpc>
                <a:spcPct val="120000"/>
              </a:lnSpc>
            </a:pPr>
            <a:r>
              <a:rPr lang="nl-NL" altLang="nl-NL" sz="1200" dirty="0">
                <a:latin typeface="Courier New" pitchFamily="49" charset="0"/>
              </a:rPr>
              <a:t>ÎåNê?ó7L{êá?0</a:t>
            </a:r>
          </a:p>
          <a:p>
            <a:pPr algn="l">
              <a:lnSpc>
                <a:spcPct val="120000"/>
              </a:lnSpc>
            </a:pPr>
            <a:r>
              <a:rPr lang="nl-NL" altLang="nl-NL" sz="1200" dirty="0">
                <a:latin typeface="Courier New" pitchFamily="49" charset="0"/>
              </a:rPr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smtClean="0"/>
              <a:t>Numpy – ndarray attributes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81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nl-NL" sz="1600" b="1" smtClean="0"/>
              <a:t>ndarray.ndim</a:t>
            </a:r>
          </a:p>
          <a:p>
            <a:pPr lvl="1" eaLnBrk="1" hangingPunct="1"/>
            <a:r>
              <a:rPr lang="en-US" altLang="nl-NL" sz="1400" smtClean="0"/>
              <a:t>the number of axes (dimensions) of the array i.e. the rank. </a:t>
            </a:r>
          </a:p>
          <a:p>
            <a:pPr eaLnBrk="1" hangingPunct="1"/>
            <a:r>
              <a:rPr lang="en-US" altLang="nl-NL" sz="1600" b="1" smtClean="0"/>
              <a:t>ndarray.shape</a:t>
            </a:r>
          </a:p>
          <a:p>
            <a:pPr lvl="1" eaLnBrk="1" hangingPunct="1"/>
            <a:r>
              <a:rPr lang="en-US" altLang="nl-NL" sz="1400" smtClean="0"/>
              <a:t>the dimensions of the array. This is a tuple of integers indicating the size of the array in each dimension. For a matrix with n rows and m columns, shape will be (n,m). The length of the shape tuple is therefore the rank, or number of dimensions, ndim. </a:t>
            </a:r>
          </a:p>
          <a:p>
            <a:pPr eaLnBrk="1" hangingPunct="1"/>
            <a:r>
              <a:rPr lang="en-US" altLang="nl-NL" sz="1600" b="1" smtClean="0"/>
              <a:t>ndarray.size</a:t>
            </a:r>
          </a:p>
          <a:p>
            <a:pPr lvl="1" eaLnBrk="1" hangingPunct="1"/>
            <a:r>
              <a:rPr lang="en-US" altLang="nl-NL" sz="1400" smtClean="0"/>
              <a:t>the total number of elements of the array, equal to the product of the elements of shape. </a:t>
            </a:r>
          </a:p>
          <a:p>
            <a:pPr eaLnBrk="1" hangingPunct="1"/>
            <a:r>
              <a:rPr lang="en-US" altLang="nl-NL" sz="1600" b="1" smtClean="0"/>
              <a:t>ndarray.dtype</a:t>
            </a:r>
          </a:p>
          <a:p>
            <a:pPr lvl="1" eaLnBrk="1" hangingPunct="1"/>
            <a:r>
              <a:rPr lang="en-US" altLang="nl-NL" sz="1400" smtClean="0"/>
              <a:t>an object describing the type of the elements in the array. One can create or specify dtype's using standard Python types. NumPy provides many, for example bool_, character, int_, int8, int16, int32, int64, float_, float8, float16, float32, float64, complex_, complex64, object_. </a:t>
            </a:r>
          </a:p>
          <a:p>
            <a:pPr eaLnBrk="1" hangingPunct="1"/>
            <a:r>
              <a:rPr lang="en-US" altLang="nl-NL" sz="1600" b="1" smtClean="0"/>
              <a:t>ndarray.itemsize</a:t>
            </a:r>
          </a:p>
          <a:p>
            <a:pPr lvl="1" eaLnBrk="1" hangingPunct="1"/>
            <a:r>
              <a:rPr lang="en-US" altLang="nl-NL" sz="1400" smtClean="0"/>
              <a:t>the size in bytes of each element of the array. E.g. for elements of type float64, itemsize is 8 (=64/8), while complex32 has itemsize 4 (=32/8) (equivalent to ndarray.dtype.itemsize). </a:t>
            </a:r>
          </a:p>
          <a:p>
            <a:pPr eaLnBrk="1" hangingPunct="1"/>
            <a:r>
              <a:rPr lang="en-US" altLang="nl-NL" sz="1600" b="1" smtClean="0"/>
              <a:t>ndarray.data</a:t>
            </a:r>
          </a:p>
          <a:p>
            <a:pPr lvl="1" eaLnBrk="1" hangingPunct="1"/>
            <a:r>
              <a:rPr lang="en-US" altLang="nl-NL" sz="1400" smtClean="0"/>
              <a:t>the buffer containing the actual elements of the array. Normally, we won't need to use this attribute because we will access the elements in an array using indexing facilities.</a:t>
            </a:r>
            <a:endParaRPr lang="nl-NL" altLang="nl-N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smtClean="0"/>
              <a:t>Numpy – array creation and use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39750" y="2060575"/>
            <a:ext cx="3600450" cy="43021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&gt;&gt;&gt; x = np.array([1,2,3,4])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&gt;&gt;&gt; y = x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&gt;&gt;&gt; x is y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True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&gt;&gt;&gt; id(x), id(y)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(139814289111920, 139814289111920)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&gt;&gt;&gt; x[0] = 9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&gt;&gt;&gt; y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array([9, 2, 3, 4])</a:t>
            </a:r>
            <a:endParaRPr lang="nl-NL" altLang="nl-NL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endParaRPr lang="es-ES" altLang="nl-NL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&gt;&gt;&gt; x[0] = 1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&gt;&gt;&gt; z = x[:]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&gt;&gt;&gt; x is z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False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&gt;&gt;&gt; id(x), id(z)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(139814289111920, 139814289112080)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&gt;&gt;&gt; x[0] = 8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&gt;&gt;&gt; z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array([8, 2, 3, 4])</a:t>
            </a:r>
          </a:p>
        </p:txBody>
      </p:sp>
      <p:sp>
        <p:nvSpPr>
          <p:cNvPr id="18436" name="Rectangle 1"/>
          <p:cNvSpPr>
            <a:spLocks noChangeArrowheads="1"/>
          </p:cNvSpPr>
          <p:nvPr/>
        </p:nvSpPr>
        <p:spPr bwMode="auto">
          <a:xfrm>
            <a:off x="539750" y="1557338"/>
            <a:ext cx="8135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nl-NL" sz="1800"/>
              <a:t>Two ndarrays are mutable and may be views to the same memory:</a:t>
            </a:r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4643438" y="2051050"/>
            <a:ext cx="4103687" cy="27511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&gt;&gt;&gt; x = np.array([1,2,3,4])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&gt;&gt;&gt; y = x.copy()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&gt;&gt;&gt; x is y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False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&gt;&gt;&gt; id(x), id(y)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(139814289111920, 139814289111840)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&gt;&gt;&gt; x[0] = 9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&gt;&gt;&gt; x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array([9, 2, 3, 4])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&gt;&gt;&gt; y</a:t>
            </a:r>
          </a:p>
          <a:p>
            <a:pPr algn="l">
              <a:lnSpc>
                <a:spcPct val="120000"/>
              </a:lnSpc>
            </a:pPr>
            <a:r>
              <a:rPr lang="es-ES" altLang="nl-NL" sz="1200">
                <a:latin typeface="Courier New" pitchFamily="49" charset="0"/>
              </a:rPr>
              <a:t>array([1, 2, 3, 4])</a:t>
            </a:r>
            <a:endParaRPr lang="nl-NL" altLang="nl-NL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endParaRPr lang="es-ES" altLang="nl-NL" sz="12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smtClean="0"/>
              <a:t>Numpy – array creation and use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39750" y="1484313"/>
            <a:ext cx="8064500" cy="51895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a = numpy.arange(4.0)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b = a * 23.4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c = b/(a+1)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c += 10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print c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[ 10.   21.7  25.6  27.55] </a:t>
            </a:r>
          </a:p>
          <a:p>
            <a:pPr algn="l">
              <a:lnSpc>
                <a:spcPct val="120000"/>
              </a:lnSpc>
            </a:pPr>
            <a:endParaRPr lang="en-US" altLang="nl-NL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arr = numpy.arange(100, 200)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select = [5, 25, 50, 75, -5]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print(arr[select])  # can use integer lists as indices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[105, 125, 150, 175, 195] </a:t>
            </a:r>
          </a:p>
          <a:p>
            <a:pPr algn="l">
              <a:lnSpc>
                <a:spcPct val="120000"/>
              </a:lnSpc>
            </a:pPr>
            <a:endParaRPr lang="en-US" altLang="nl-NL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arr = numpy.arange(10, 20 )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div_by_3 = arr%3 == 0  # comparison produces boolean array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print(div_by_3)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[ False False  True False False  True False False  True False]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print(arr[div_by_3])  # can use boolean lists as indices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[12 15 18] </a:t>
            </a:r>
          </a:p>
          <a:p>
            <a:pPr algn="l">
              <a:lnSpc>
                <a:spcPct val="120000"/>
              </a:lnSpc>
            </a:pPr>
            <a:endParaRPr lang="en-US" altLang="nl-NL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arr = numpy.arange(10, 20) . reshape((2,5))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[[10 11 12 13 14]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 [15 16 17 18 19]]</a:t>
            </a:r>
          </a:p>
          <a:p>
            <a:pPr algn="l">
              <a:lnSpc>
                <a:spcPct val="120000"/>
              </a:lnSpc>
            </a:pPr>
            <a:endParaRPr lang="nl-NL" altLang="nl-NL" sz="12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smtClean="0"/>
              <a:t>Numpy – array methods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39750" y="1484313"/>
            <a:ext cx="8064500" cy="40449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arr.sum()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145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arr.mean()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14.5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arr.std()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2.8722813232690143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arr.max()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19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arr.min()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10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div_by_3.all()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False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div_by_3.any()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True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div_by_3.sum()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3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div_by_3.nonzero()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(array([2, 5, 8]),) </a:t>
            </a:r>
            <a:endParaRPr lang="nl-NL" altLang="nl-NL" sz="12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smtClean="0"/>
              <a:t>Numpy – array methods - sorting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39750" y="1484313"/>
            <a:ext cx="8064500" cy="42941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arr = numpy.array([4.5, 2.3, 6.7, 1.2, 1.8, 5.5])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arr.sort()  # acts on array itself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print(arr)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[ 1.2  1.8  2.3  4.5  5.5  6.7] </a:t>
            </a:r>
          </a:p>
          <a:p>
            <a:pPr algn="l">
              <a:lnSpc>
                <a:spcPct val="120000"/>
              </a:lnSpc>
            </a:pPr>
            <a:endParaRPr lang="en-US" altLang="nl-NL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x = numpy.array([4.5, 2.3, 6.7, 1.2, 1.8, 5.5])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numpy.sort(x)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array([ 1.2,  1.8,  2.3,  4.5,  5.5,  6.7]) </a:t>
            </a:r>
          </a:p>
          <a:p>
            <a:pPr algn="l">
              <a:lnSpc>
                <a:spcPct val="120000"/>
              </a:lnSpc>
            </a:pPr>
            <a:endParaRPr lang="en-US" altLang="nl-NL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print(x)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[ 4.5  2.3  6.7  1.2  1.8  5.5] </a:t>
            </a:r>
          </a:p>
          <a:p>
            <a:pPr algn="l">
              <a:lnSpc>
                <a:spcPct val="120000"/>
              </a:lnSpc>
            </a:pPr>
            <a:endParaRPr lang="en-US" altLang="nl-NL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s = x.argsort()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s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array([3, 4, 1, 0, 5, 2])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x[s]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array([ 1.2,  1.8,  2.3,  4.5,  5.5,  6.7])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&gt;&gt;&gt; y[s] </a:t>
            </a:r>
          </a:p>
          <a:p>
            <a:pPr algn="l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</a:rPr>
              <a:t>array([ 6.2,  7.8,  2.3,  1.5,  8.5,  4.7]) </a:t>
            </a:r>
            <a:endParaRPr lang="nl-NL" altLang="nl-NL" sz="12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smtClean="0"/>
              <a:t>Numpy – array functions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5762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nl-NL" sz="2000" smtClean="0"/>
              <a:t>Most array methods have equivalent functions</a:t>
            </a:r>
            <a:endParaRPr lang="nl-NL" altLang="nl-NL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9750" y="4076700"/>
            <a:ext cx="822960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nl-NL" sz="2000">
                <a:solidFill>
                  <a:schemeClr val="tx1"/>
                </a:solidFill>
              </a:rPr>
              <a:t>Ufuncs provide many element-by-element math, trig., etc. operations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nl-NL" sz="1800">
                <a:solidFill>
                  <a:schemeClr val="tx1"/>
                </a:solidFill>
              </a:rPr>
              <a:t>e.g., add(x1, x2), absolute(x), log10(x), sin(x), logical_and(x1, x2)</a:t>
            </a:r>
          </a:p>
          <a:p>
            <a:pPr marL="742950" lvl="1" indent="-285750" algn="l">
              <a:spcBef>
                <a:spcPct val="20000"/>
              </a:spcBef>
            </a:pPr>
            <a:endParaRPr lang="en-US" altLang="nl-NL" sz="1800">
              <a:solidFill>
                <a:schemeClr val="tx1"/>
              </a:solidFill>
            </a:endParaRPr>
          </a:p>
          <a:p>
            <a:pPr marL="742950" lvl="1" indent="-285750" algn="l">
              <a:spcBef>
                <a:spcPct val="20000"/>
              </a:spcBef>
            </a:pPr>
            <a:endParaRPr lang="en-US" altLang="nl-NL" sz="1800">
              <a:solidFill>
                <a:schemeClr val="tx1"/>
              </a:solidFill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nl-NL" sz="2000">
                <a:solidFill>
                  <a:schemeClr val="tx1"/>
                </a:solidFill>
              </a:rPr>
              <a:t>See http://numpy.scipy.org</a:t>
            </a:r>
            <a:endParaRPr lang="nl-NL" altLang="nl-NL" sz="2000">
              <a:solidFill>
                <a:schemeClr val="tx1"/>
              </a:solidFill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39750" y="2276475"/>
            <a:ext cx="8064500" cy="831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nl-NL" sz="1200">
                <a:latin typeface="Courier New" pitchFamily="49" charset="0"/>
              </a:rPr>
              <a:t>&gt;&gt;&gt; arr.sum() </a:t>
            </a:r>
          </a:p>
          <a:p>
            <a:pPr algn="l"/>
            <a:r>
              <a:rPr lang="en-US" altLang="nl-NL" sz="1200">
                <a:latin typeface="Courier New" pitchFamily="49" charset="0"/>
              </a:rPr>
              <a:t>45 </a:t>
            </a:r>
          </a:p>
          <a:p>
            <a:pPr algn="l"/>
            <a:r>
              <a:rPr lang="en-US" altLang="nl-NL" sz="1200">
                <a:latin typeface="Courier New" pitchFamily="49" charset="0"/>
              </a:rPr>
              <a:t>&gt;&gt;&gt; numpy.sum(arr) </a:t>
            </a:r>
          </a:p>
          <a:p>
            <a:pPr algn="l"/>
            <a:r>
              <a:rPr lang="en-US" altLang="nl-NL" sz="1200">
                <a:latin typeface="Courier New" pitchFamily="49" charset="0"/>
              </a:rPr>
              <a:t>45</a:t>
            </a:r>
            <a:endParaRPr lang="nl-NL" altLang="nl-NL" sz="12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smtClean="0"/>
              <a:t>Numpy – array operations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39750" y="1484313"/>
            <a:ext cx="8064500" cy="49403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nl-NL" altLang="nl-NL" sz="1200">
                <a:latin typeface="Courier New" pitchFamily="49" charset="0"/>
              </a:rPr>
              <a:t>&gt;&gt;&gt; a = array([[1.0, 2.0], [4.0, 3.0]]) </a:t>
            </a:r>
          </a:p>
          <a:p>
            <a:pPr algn="l">
              <a:lnSpc>
                <a:spcPct val="110000"/>
              </a:lnSpc>
            </a:pPr>
            <a:r>
              <a:rPr lang="nl-NL" altLang="nl-NL" sz="1200">
                <a:latin typeface="Courier New" pitchFamily="49" charset="0"/>
              </a:rPr>
              <a:t>&gt;&gt;&gt; print a </a:t>
            </a:r>
          </a:p>
          <a:p>
            <a:pPr algn="l">
              <a:lnSpc>
                <a:spcPct val="110000"/>
              </a:lnSpc>
            </a:pPr>
            <a:r>
              <a:rPr lang="nl-NL" altLang="nl-NL" sz="1200">
                <a:latin typeface="Courier New" pitchFamily="49" charset="0"/>
              </a:rPr>
              <a:t>[[ 1. 2.]</a:t>
            </a:r>
          </a:p>
          <a:p>
            <a:pPr algn="l">
              <a:lnSpc>
                <a:spcPct val="110000"/>
              </a:lnSpc>
            </a:pPr>
            <a:r>
              <a:rPr lang="nl-NL" altLang="nl-NL" sz="1200">
                <a:latin typeface="Courier New" pitchFamily="49" charset="0"/>
              </a:rPr>
              <a:t> [ 3. 4.]] </a:t>
            </a:r>
          </a:p>
          <a:p>
            <a:pPr algn="l">
              <a:lnSpc>
                <a:spcPct val="110000"/>
              </a:lnSpc>
            </a:pPr>
            <a:endParaRPr lang="nl-NL" altLang="nl-NL" sz="1200">
              <a:latin typeface="Courier New" pitchFamily="49" charset="0"/>
            </a:endParaRPr>
          </a:p>
          <a:p>
            <a:pPr algn="l">
              <a:lnSpc>
                <a:spcPct val="110000"/>
              </a:lnSpc>
            </a:pPr>
            <a:r>
              <a:rPr lang="nl-NL" altLang="nl-NL" sz="1200">
                <a:latin typeface="Courier New" pitchFamily="49" charset="0"/>
              </a:rPr>
              <a:t>&gt;&gt;&gt; a.transpose() </a:t>
            </a:r>
          </a:p>
          <a:p>
            <a:pPr algn="l">
              <a:lnSpc>
                <a:spcPct val="110000"/>
              </a:lnSpc>
            </a:pPr>
            <a:r>
              <a:rPr lang="nl-NL" altLang="nl-NL" sz="1200">
                <a:latin typeface="Courier New" pitchFamily="49" charset="0"/>
              </a:rPr>
              <a:t>array([[ 1., 3.],</a:t>
            </a:r>
          </a:p>
          <a:p>
            <a:pPr algn="l">
              <a:lnSpc>
                <a:spcPct val="110000"/>
              </a:lnSpc>
            </a:pPr>
            <a:r>
              <a:rPr lang="nl-NL" altLang="nl-NL" sz="1200">
                <a:latin typeface="Courier New" pitchFamily="49" charset="0"/>
              </a:rPr>
              <a:t>       [ 2., 4.]]) </a:t>
            </a:r>
          </a:p>
          <a:p>
            <a:pPr algn="l">
              <a:lnSpc>
                <a:spcPct val="110000"/>
              </a:lnSpc>
            </a:pPr>
            <a:endParaRPr lang="nl-NL" altLang="nl-NL" sz="1200">
              <a:latin typeface="Courier New" pitchFamily="49" charset="0"/>
            </a:endParaRPr>
          </a:p>
          <a:p>
            <a:pPr algn="l">
              <a:lnSpc>
                <a:spcPct val="110000"/>
              </a:lnSpc>
            </a:pPr>
            <a:r>
              <a:rPr lang="nl-NL" altLang="nl-NL" sz="1200">
                <a:latin typeface="Courier New" pitchFamily="49" charset="0"/>
              </a:rPr>
              <a:t>&gt;&gt;&gt; inv(a) </a:t>
            </a:r>
          </a:p>
          <a:p>
            <a:pPr algn="l">
              <a:lnSpc>
                <a:spcPct val="110000"/>
              </a:lnSpc>
            </a:pPr>
            <a:r>
              <a:rPr lang="nl-NL" altLang="nl-NL" sz="1200">
                <a:latin typeface="Courier New" pitchFamily="49" charset="0"/>
              </a:rPr>
              <a:t>array([[-2. , 1. ],</a:t>
            </a:r>
          </a:p>
          <a:p>
            <a:pPr algn="l">
              <a:lnSpc>
                <a:spcPct val="110000"/>
              </a:lnSpc>
            </a:pPr>
            <a:r>
              <a:rPr lang="nl-NL" altLang="nl-NL" sz="1200">
                <a:latin typeface="Courier New" pitchFamily="49" charset="0"/>
              </a:rPr>
              <a:t>       [ 1.5, -0.5]]) </a:t>
            </a:r>
          </a:p>
          <a:p>
            <a:pPr algn="l">
              <a:lnSpc>
                <a:spcPct val="110000"/>
              </a:lnSpc>
            </a:pPr>
            <a:endParaRPr lang="nl-NL" altLang="nl-NL" sz="1200">
              <a:latin typeface="Courier New" pitchFamily="49" charset="0"/>
            </a:endParaRPr>
          </a:p>
          <a:p>
            <a:pPr algn="l">
              <a:lnSpc>
                <a:spcPct val="110000"/>
              </a:lnSpc>
            </a:pPr>
            <a:r>
              <a:rPr lang="nl-NL" altLang="nl-NL" sz="1200">
                <a:latin typeface="Courier New" pitchFamily="49" charset="0"/>
              </a:rPr>
              <a:t>&gt;&gt;&gt; u = eye(2) # unit 2x2 matrix; "eye" represents "I" </a:t>
            </a:r>
          </a:p>
          <a:p>
            <a:pPr algn="l">
              <a:lnSpc>
                <a:spcPct val="110000"/>
              </a:lnSpc>
            </a:pPr>
            <a:endParaRPr lang="nl-NL" altLang="nl-NL" sz="1200">
              <a:latin typeface="Courier New" pitchFamily="49" charset="0"/>
            </a:endParaRPr>
          </a:p>
          <a:p>
            <a:pPr algn="l">
              <a:lnSpc>
                <a:spcPct val="110000"/>
              </a:lnSpc>
            </a:pPr>
            <a:r>
              <a:rPr lang="nl-NL" altLang="nl-NL" sz="1200">
                <a:latin typeface="Courier New" pitchFamily="49" charset="0"/>
              </a:rPr>
              <a:t>&gt;&gt;&gt; u </a:t>
            </a:r>
          </a:p>
          <a:p>
            <a:pPr algn="l">
              <a:lnSpc>
                <a:spcPct val="110000"/>
              </a:lnSpc>
            </a:pPr>
            <a:r>
              <a:rPr lang="nl-NL" altLang="nl-NL" sz="1200">
                <a:latin typeface="Courier New" pitchFamily="49" charset="0"/>
              </a:rPr>
              <a:t>array([[ 1., 0.],</a:t>
            </a:r>
          </a:p>
          <a:p>
            <a:pPr algn="l">
              <a:lnSpc>
                <a:spcPct val="110000"/>
              </a:lnSpc>
            </a:pPr>
            <a:r>
              <a:rPr lang="nl-NL" altLang="nl-NL" sz="1200">
                <a:latin typeface="Courier New" pitchFamily="49" charset="0"/>
              </a:rPr>
              <a:t>       [ 0., 1.]]) </a:t>
            </a:r>
          </a:p>
          <a:p>
            <a:pPr algn="l">
              <a:lnSpc>
                <a:spcPct val="110000"/>
              </a:lnSpc>
            </a:pPr>
            <a:endParaRPr lang="nl-NL" altLang="nl-NL" sz="1200">
              <a:latin typeface="Courier New" pitchFamily="49" charset="0"/>
            </a:endParaRPr>
          </a:p>
          <a:p>
            <a:pPr algn="l">
              <a:lnSpc>
                <a:spcPct val="110000"/>
              </a:lnSpc>
            </a:pPr>
            <a:r>
              <a:rPr lang="nl-NL" altLang="nl-NL" sz="1200">
                <a:latin typeface="Courier New" pitchFamily="49" charset="0"/>
              </a:rPr>
              <a:t>&gt;&gt;&gt; j = array([[0.0, -1.0], [1.0, 0.0]]) </a:t>
            </a:r>
          </a:p>
          <a:p>
            <a:pPr algn="l">
              <a:lnSpc>
                <a:spcPct val="110000"/>
              </a:lnSpc>
            </a:pPr>
            <a:endParaRPr lang="nl-NL" altLang="nl-NL" sz="1200">
              <a:latin typeface="Courier New" pitchFamily="49" charset="0"/>
            </a:endParaRPr>
          </a:p>
          <a:p>
            <a:pPr algn="l">
              <a:lnSpc>
                <a:spcPct val="110000"/>
              </a:lnSpc>
            </a:pPr>
            <a:r>
              <a:rPr lang="nl-NL" altLang="nl-NL" sz="1200">
                <a:latin typeface="Courier New" pitchFamily="49" charset="0"/>
              </a:rPr>
              <a:t>&gt;&gt;&gt; dot (j, j) # matrix product </a:t>
            </a:r>
          </a:p>
          <a:p>
            <a:pPr algn="l">
              <a:lnSpc>
                <a:spcPct val="110000"/>
              </a:lnSpc>
            </a:pPr>
            <a:r>
              <a:rPr lang="nl-NL" altLang="nl-NL" sz="1200">
                <a:latin typeface="Courier New" pitchFamily="49" charset="0"/>
              </a:rPr>
              <a:t>array([[-1., 0.], </a:t>
            </a:r>
          </a:p>
          <a:p>
            <a:pPr algn="l">
              <a:lnSpc>
                <a:spcPct val="110000"/>
              </a:lnSpc>
            </a:pPr>
            <a:r>
              <a:rPr lang="nl-NL" altLang="nl-NL" sz="1200">
                <a:latin typeface="Courier New" pitchFamily="49" charset="0"/>
              </a:rPr>
              <a:t>       [ 0., -1.]])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err="1" smtClean="0"/>
              <a:t>Numpy</a:t>
            </a:r>
            <a:r>
              <a:rPr lang="nl-NL" dirty="0" smtClean="0"/>
              <a:t> – </a:t>
            </a:r>
            <a:r>
              <a:rPr lang="nl-NL" dirty="0" err="1" smtClean="0"/>
              <a:t>statistics</a:t>
            </a:r>
            <a:endParaRPr lang="nl-NL" dirty="0" smtClean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560388" y="2027238"/>
            <a:ext cx="8064500" cy="6207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5000"/>
              </a:lnSpc>
            </a:pPr>
            <a:r>
              <a:rPr lang="en-US" altLang="nl-NL" sz="1200">
                <a:latin typeface="Courier New" pitchFamily="49" charset="0"/>
              </a:rPr>
              <a:t>&gt;&gt;&gt; a = np.array([1, 4, 3, 8, 9, 2, 3], float) </a:t>
            </a:r>
          </a:p>
          <a:p>
            <a:pPr algn="l" eaLnBrk="0" hangingPunct="0">
              <a:lnSpc>
                <a:spcPct val="95000"/>
              </a:lnSpc>
            </a:pPr>
            <a:r>
              <a:rPr lang="en-US" altLang="nl-NL" sz="1200">
                <a:latin typeface="Courier New" pitchFamily="49" charset="0"/>
              </a:rPr>
              <a:t>&gt;&gt;&gt; np.median(a) </a:t>
            </a:r>
          </a:p>
          <a:p>
            <a:pPr algn="l" eaLnBrk="0" hangingPunct="0">
              <a:lnSpc>
                <a:spcPct val="95000"/>
              </a:lnSpc>
            </a:pPr>
            <a:r>
              <a:rPr lang="en-US" altLang="nl-NL" sz="1200">
                <a:latin typeface="Courier New" pitchFamily="49" charset="0"/>
              </a:rPr>
              <a:t>3.0</a:t>
            </a:r>
            <a:endParaRPr lang="nl-NL" altLang="nl-NL" sz="1200">
              <a:latin typeface="Courier New" pitchFamily="49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539750" y="3716338"/>
            <a:ext cx="8064500" cy="9731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5000"/>
              </a:lnSpc>
            </a:pPr>
            <a:r>
              <a:rPr lang="en-US" altLang="nl-NL" sz="1200">
                <a:latin typeface="Courier New" pitchFamily="49" charset="0"/>
              </a:rPr>
              <a:t>&gt;&gt;&gt; a = np.array([[1, 2, 1, 3], [5, 3, 1, 8]], float) </a:t>
            </a:r>
          </a:p>
          <a:p>
            <a:pPr algn="l" eaLnBrk="0" hangingPunct="0">
              <a:lnSpc>
                <a:spcPct val="95000"/>
              </a:lnSpc>
            </a:pPr>
            <a:r>
              <a:rPr lang="en-US" altLang="nl-NL" sz="1200">
                <a:latin typeface="Courier New" pitchFamily="49" charset="0"/>
              </a:rPr>
              <a:t>&gt;&gt;&gt; c = np.corrcoef(a) </a:t>
            </a:r>
          </a:p>
          <a:p>
            <a:pPr algn="l" eaLnBrk="0" hangingPunct="0">
              <a:lnSpc>
                <a:spcPct val="95000"/>
              </a:lnSpc>
            </a:pPr>
            <a:r>
              <a:rPr lang="en-US" altLang="nl-NL" sz="1200">
                <a:latin typeface="Courier New" pitchFamily="49" charset="0"/>
              </a:rPr>
              <a:t>&gt;&gt;&gt; c </a:t>
            </a:r>
          </a:p>
          <a:p>
            <a:pPr algn="l" eaLnBrk="0" hangingPunct="0">
              <a:lnSpc>
                <a:spcPct val="95000"/>
              </a:lnSpc>
            </a:pPr>
            <a:r>
              <a:rPr lang="en-US" altLang="nl-NL" sz="1200">
                <a:latin typeface="Courier New" pitchFamily="49" charset="0"/>
              </a:rPr>
              <a:t>array([[ 1.        ,  0.72870505], </a:t>
            </a:r>
          </a:p>
          <a:p>
            <a:pPr algn="l" eaLnBrk="0" hangingPunct="0">
              <a:lnSpc>
                <a:spcPct val="95000"/>
              </a:lnSpc>
            </a:pPr>
            <a:r>
              <a:rPr lang="en-US" altLang="nl-NL" sz="1200">
                <a:latin typeface="Courier New" pitchFamily="49" charset="0"/>
              </a:rPr>
              <a:t>       [ 0.72870505,  1.        ]])</a:t>
            </a:r>
            <a:endParaRPr lang="nl-NL" altLang="nl-NL" sz="1200">
              <a:latin typeface="Courier New" pitchFamily="49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60388" y="5516563"/>
            <a:ext cx="8064500" cy="6223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5000"/>
              </a:lnSpc>
            </a:pPr>
            <a:r>
              <a:rPr lang="en-US" altLang="nl-NL" sz="1200">
                <a:latin typeface="Courier New" pitchFamily="49" charset="0"/>
              </a:rPr>
              <a:t>&gt;&gt;&gt; np.cov(a) </a:t>
            </a:r>
          </a:p>
          <a:p>
            <a:pPr algn="l" eaLnBrk="0" hangingPunct="0">
              <a:lnSpc>
                <a:spcPct val="95000"/>
              </a:lnSpc>
            </a:pPr>
            <a:r>
              <a:rPr lang="en-US" altLang="nl-NL" sz="1200">
                <a:latin typeface="Courier New" pitchFamily="49" charset="0"/>
              </a:rPr>
              <a:t>array([[ 0.91666667,  2.08333333], </a:t>
            </a:r>
          </a:p>
          <a:p>
            <a:pPr algn="l" eaLnBrk="0" hangingPunct="0">
              <a:lnSpc>
                <a:spcPct val="95000"/>
              </a:lnSpc>
            </a:pPr>
            <a:r>
              <a:rPr lang="en-US" altLang="nl-NL" sz="1200">
                <a:latin typeface="Courier New" pitchFamily="49" charset="0"/>
              </a:rPr>
              <a:t>       [ 2.08333333,  8.91666667]])</a:t>
            </a:r>
            <a:endParaRPr lang="nl-NL" altLang="nl-NL" sz="1200">
              <a:latin typeface="Courier New" pitchFamily="49" charset="0"/>
            </a:endParaRPr>
          </a:p>
        </p:txBody>
      </p:sp>
      <p:sp>
        <p:nvSpPr>
          <p:cNvPr id="24582" name="Rectangle 1"/>
          <p:cNvSpPr>
            <a:spLocks noChangeArrowheads="1"/>
          </p:cNvSpPr>
          <p:nvPr/>
        </p:nvSpPr>
        <p:spPr bwMode="auto">
          <a:xfrm>
            <a:off x="539750" y="1412875"/>
            <a:ext cx="806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nl-NL" sz="1600"/>
              <a:t>In addition to the mean, var, and std functions, NumPy supplies several other methods for returning statistical features of arrays.  The median can be found: 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39750" y="2852738"/>
            <a:ext cx="80645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nl-NL" sz="1600"/>
              <a:t>The correlation coefficient for multiple variables observed at multiple instances can be found for arrays of the form [[x1, x2, …], [y1, y2, …], [z1, z2, …], …] where x, y, z are different observables and the numbers indicate the observation times:</a:t>
            </a: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539750" y="4797425"/>
            <a:ext cx="806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nl-NL" sz="1600"/>
              <a:t>Here the return array c[i,j] gives the correlation coefficient for the ith and jth observables.  Similarly, the covariance for data can be found::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smtClean="0"/>
              <a:t>Using arrays wisely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nl-NL" sz="2400" smtClean="0"/>
              <a:t>Array operations are implemented in C or Fortran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2400" smtClean="0"/>
              <a:t>Optimised algorithms - i.e. fast!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2400" smtClean="0"/>
              <a:t>Python loops (i.e. for i in a:…) are much slower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2400" smtClean="0"/>
              <a:t>Prefer array operations over loops, especially when speed important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2400" smtClean="0"/>
              <a:t>Also produces shorter code, often more readable</a:t>
            </a:r>
            <a:endParaRPr lang="nl-NL" altLang="nl-NL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zeros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14B0-3E23-49D2-A786-E7BF41A4E1D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7442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err="1" smtClean="0"/>
              <a:t>Numpy</a:t>
            </a:r>
            <a:r>
              <a:rPr lang="nl-NL" dirty="0" smtClean="0"/>
              <a:t> – arrays, matrices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60388" y="2636838"/>
            <a:ext cx="8064500" cy="18557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  <a:cs typeface="Courier New" pitchFamily="49" charset="0"/>
              </a:rPr>
              <a:t>&gt;&gt;&gt; import numpy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  <a:cs typeface="Courier New" pitchFamily="49" charset="0"/>
              </a:rPr>
              <a:t>&gt;&gt;&gt; m = numpy.mat([[1,2],[3,4]])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  <a:cs typeface="Courier New" pitchFamily="49" charset="0"/>
              </a:rPr>
              <a:t>&gt;&gt;&gt; a = numpy.array([[1,2],[3,4]])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  <a:cs typeface="Courier New" pitchFamily="49" charset="0"/>
              </a:rPr>
              <a:t>&gt;&gt;&gt; m = numpy.mat(a)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  <a:cs typeface="Courier New" pitchFamily="49" charset="0"/>
              </a:rPr>
              <a:t>or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  <a:cs typeface="Courier New" pitchFamily="49" charset="0"/>
              </a:rPr>
              <a:t>&gt;&gt;&gt; a = numpy.array([[1,2],[3,4]])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>
                <a:latin typeface="Courier New" pitchFamily="49" charset="0"/>
                <a:cs typeface="Courier New" pitchFamily="49" charset="0"/>
              </a:rPr>
              <a:t>&gt;&gt;&gt; m = numpy.asmatrix(a)</a:t>
            </a:r>
            <a:endParaRPr lang="nl-NL" altLang="nl-NL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8" name="Rectangle 1"/>
          <p:cNvSpPr>
            <a:spLocks noChangeArrowheads="1"/>
          </p:cNvSpPr>
          <p:nvPr/>
        </p:nvSpPr>
        <p:spPr bwMode="auto">
          <a:xfrm>
            <a:off x="560388" y="1557338"/>
            <a:ext cx="8064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nl-NL" sz="1600"/>
              <a:t>For </a:t>
            </a:r>
            <a:r>
              <a:rPr lang="en-US" altLang="nl-NL" sz="1600" b="1"/>
              <a:t>two dimensional</a:t>
            </a:r>
            <a:r>
              <a:rPr lang="en-US" altLang="nl-NL" sz="1600"/>
              <a:t> arrays NumPy defined a special matrix class in module matrix. Objects are created either with matrix() or mat() or converted from an array with method asmatrix().</a:t>
            </a:r>
          </a:p>
        </p:txBody>
      </p:sp>
      <p:sp>
        <p:nvSpPr>
          <p:cNvPr id="26629" name="TextBox 2"/>
          <p:cNvSpPr txBox="1">
            <a:spLocks noChangeArrowheads="1"/>
          </p:cNvSpPr>
          <p:nvPr/>
        </p:nvSpPr>
        <p:spPr bwMode="auto">
          <a:xfrm>
            <a:off x="560388" y="4724400"/>
            <a:ext cx="8062912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nl-NL" sz="1600"/>
              <a:t>Note that the statement m = mat(a) creates a copy of array 'a'. </a:t>
            </a:r>
          </a:p>
          <a:p>
            <a:pPr algn="l"/>
            <a:r>
              <a:rPr lang="en-US" altLang="nl-NL" sz="1600"/>
              <a:t>Changing values in 'a' will not affect 'm'. </a:t>
            </a:r>
          </a:p>
          <a:p>
            <a:pPr algn="l"/>
            <a:r>
              <a:rPr lang="en-US" altLang="nl-NL" sz="1600"/>
              <a:t>On the other hand, method m = asmatrix(a) returns a new reference to the same data. </a:t>
            </a:r>
          </a:p>
          <a:p>
            <a:pPr algn="l"/>
            <a:r>
              <a:rPr lang="en-US" altLang="nl-NL" sz="1600"/>
              <a:t>Changing values in 'a' will affect matrix 'm'.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err="1" smtClean="0"/>
              <a:t>Numpy</a:t>
            </a:r>
            <a:r>
              <a:rPr lang="nl-NL" dirty="0" smtClean="0"/>
              <a:t> – matrices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68313" y="1908175"/>
            <a:ext cx="8064500" cy="4746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&gt;&gt;&gt; a = array([[1,2],[3,4]])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&gt;&gt;&gt; m = mat(a) # convert 2-d array to matrix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&gt;&gt;&gt; m = matrix([[1, 2], [3, 4]])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&gt;&gt;&gt; a[0] 		# result is 1-dimensional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array([1, 2])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&gt;&gt;&gt; m[0] 		# result is 2-dimensional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matrix([[1, 2]])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&gt;&gt;&gt; a*a 		# element-by-element multiplication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array([[ 1, 4], [ 9, 16]])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&gt;&gt;&gt; m*m 		# (algebraic) matrix multiplication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matrix([[ 7, 10], [15, 22]])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&gt;&gt;&gt; a**3 		# element-wise power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array([[ 1, 8], [27, 64]])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&gt;&gt;&gt; m**3 		# matrix multiplication m*m*m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matrix([[ 37, 54], [ 81, 118]])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altLang="nl-NL" sz="1200" dirty="0" err="1">
                <a:latin typeface="Courier New" pitchFamily="49" charset="0"/>
                <a:cs typeface="Courier New" pitchFamily="49" charset="0"/>
              </a:rPr>
              <a:t>m.T</a:t>
            </a: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 		# transpose of the matrix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matrix([[1, 3], [2, 4]])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altLang="nl-NL" sz="1200" dirty="0" err="1">
                <a:latin typeface="Courier New" pitchFamily="49" charset="0"/>
                <a:cs typeface="Courier New" pitchFamily="49" charset="0"/>
              </a:rPr>
              <a:t>m.H</a:t>
            </a: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 		# conjugate transpose (differs from .T for complex matrices)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matrix([[1, 3], [2, 4]])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altLang="nl-NL" sz="1200" dirty="0" err="1">
                <a:latin typeface="Courier New" pitchFamily="49" charset="0"/>
                <a:cs typeface="Courier New" pitchFamily="49" charset="0"/>
              </a:rPr>
              <a:t>m.I</a:t>
            </a: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 		# inverse matrix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nl-NL" sz="1200" dirty="0">
                <a:latin typeface="Courier New" pitchFamily="49" charset="0"/>
                <a:cs typeface="Courier New" pitchFamily="49" charset="0"/>
              </a:rPr>
              <a:t>matrix([[-2. , 1. ], [ 1.5, -0.5]])</a:t>
            </a:r>
            <a:endParaRPr lang="nl-NL" altLang="nl-NL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Rectangle 1"/>
          <p:cNvSpPr>
            <a:spLocks noChangeArrowheads="1"/>
          </p:cNvSpPr>
          <p:nvPr/>
        </p:nvSpPr>
        <p:spPr bwMode="auto">
          <a:xfrm>
            <a:off x="560388" y="1557338"/>
            <a:ext cx="80645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nl-NL" sz="1600"/>
              <a:t>Array and matrix operations may be quite different!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err="1" smtClean="0"/>
              <a:t>Numpy</a:t>
            </a:r>
            <a:r>
              <a:rPr lang="nl-NL" dirty="0" smtClean="0"/>
              <a:t> – matrices</a:t>
            </a:r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560388" y="1557338"/>
            <a:ext cx="80645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altLang="nl-NL" sz="1600"/>
              <a:t>Operator *, dot(), and multiply(): 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altLang="nl-NL" sz="1400"/>
              <a:t>For array, '*' </a:t>
            </a:r>
            <a:r>
              <a:rPr lang="en-US" altLang="nl-NL" sz="1400" b="1"/>
              <a:t>means element-wise multiplication</a:t>
            </a:r>
            <a:r>
              <a:rPr lang="en-US" altLang="nl-NL" sz="1400"/>
              <a:t>, and the dot() function is used for matrix multiplication.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altLang="nl-NL" sz="1400"/>
              <a:t>For matrix, '*'</a:t>
            </a:r>
            <a:r>
              <a:rPr lang="en-US" altLang="nl-NL" sz="1400" b="1"/>
              <a:t>means matrix multiplication</a:t>
            </a:r>
            <a:r>
              <a:rPr lang="en-US" altLang="nl-NL" sz="1400"/>
              <a:t>, and the multiply() function is used for element-wise multiplication. 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altLang="nl-NL" sz="1600"/>
              <a:t>Handling of vectors (rank-1 arrays) 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altLang="nl-NL" sz="1400"/>
              <a:t>For array, the vector shapes 1xN, Nx1, and N are all different things. Operations like A[:,1] return a rank-1 array of shape N, not a rank-2 of shape Nx1. Transpose on a rank-1 array does nothing.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altLang="nl-NL" sz="1400"/>
              <a:t>For matrix, rank-1 arrays are always upgraded to 1xN or Nx1 matrices (row or column vectors). A[:,1] returns a rank-2 matrix of shape Nx1. 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altLang="nl-NL" sz="1600"/>
              <a:t>Handling of higher-rank arrays (rank &gt; 2) 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altLang="nl-NL" sz="1400"/>
              <a:t>array objects can have rank &gt; 2.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altLang="nl-NL" sz="1400"/>
              <a:t>matrix objects always have exactly rank 2. 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altLang="nl-NL" sz="1600"/>
              <a:t>Convenience attributes 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altLang="nl-NL" sz="1400"/>
              <a:t>array has a .T attribute, which returns the transpose of the data.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altLang="nl-NL" sz="1400"/>
              <a:t>matrix also has .H, .I, and .A attributes, which return the conjugate transpose, inverse, and asarray() of the matrix, respectively. 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altLang="nl-NL" sz="1600"/>
              <a:t>Convenience constructor 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altLang="nl-NL" sz="1400"/>
              <a:t>The array constructor takes (nested) Python sequences as initializers. As in</a:t>
            </a:r>
            <a:br>
              <a:rPr lang="en-US" altLang="nl-NL" sz="1400"/>
            </a:br>
            <a:r>
              <a:rPr lang="en-US" altLang="nl-NL" sz="1400"/>
              <a:t>array([[1,2,3],[4,5,6]]).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altLang="nl-NL" sz="1400"/>
              <a:t>The matrix constructor additionally takes a convenient string initializer. As in</a:t>
            </a:r>
            <a:br>
              <a:rPr lang="en-US" altLang="nl-NL" sz="1400"/>
            </a:br>
            <a:r>
              <a:rPr lang="en-US" altLang="nl-NL" sz="1400"/>
              <a:t>matrix("[1 2 3; 4 5 6]")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err="1" smtClean="0"/>
              <a:t>Numpy</a:t>
            </a:r>
            <a:r>
              <a:rPr lang="nl-NL" dirty="0" smtClean="0"/>
              <a:t> – array </a:t>
            </a:r>
            <a:r>
              <a:rPr lang="nl-NL" dirty="0" err="1" smtClean="0"/>
              <a:t>mathematics</a:t>
            </a:r>
            <a:endParaRPr lang="nl-NL" dirty="0" smtClean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39750" y="1484313"/>
            <a:ext cx="8064500" cy="5114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&gt;&gt;&gt; a = np.array([1,2,3], float)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&gt;&gt;&gt; b = np.array([5,2,6], float)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&gt;&gt;&gt; a + b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array([6., 4., 9.])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&gt;&gt;&gt; a – b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array([-4., 0., -3.])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&gt;&gt;&gt; a * b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array([5., 4., 18.])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&gt;&gt;&gt; b / a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array([5., 1., 2.])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&gt;&gt;&gt; a % b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array([1., 0., 3.])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&gt;&gt;&gt; b**a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array([5., 4., 216.])</a:t>
            </a:r>
          </a:p>
          <a:p>
            <a:pPr algn="l">
              <a:lnSpc>
                <a:spcPct val="110000"/>
              </a:lnSpc>
            </a:pPr>
            <a:endParaRPr lang="en-US" altLang="nl-NL" sz="1100">
              <a:latin typeface="Courier New" pitchFamily="49" charset="0"/>
            </a:endParaRP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&gt;&gt;&gt; a = np.array([[1, 2], [3, 4], [5, 6]], float)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&gt;&gt;&gt; b = np.array([-1, 3], float)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&gt;&gt;&gt; a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array([[ 1.,  2.],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       [ 3.,  4.],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       [ 5.,  6.]])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&gt;&gt;&gt; b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array([-1.,  3.])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&gt;&gt;&gt; a + b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array([[ 0.,  5.],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       [ 2.,  7.],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       [ 4.,  9.]])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19475" y="1714500"/>
            <a:ext cx="5329238" cy="288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&gt;&gt;&gt; a = np.array([[1, 2], [3, 4], [5, 6]], float) 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&gt;&gt;&gt; b = np.array([-1, 3], float) </a:t>
            </a:r>
          </a:p>
          <a:p>
            <a:pPr algn="l">
              <a:lnSpc>
                <a:spcPct val="110000"/>
              </a:lnSpc>
            </a:pPr>
            <a:endParaRPr lang="en-US" altLang="nl-NL" sz="1100">
              <a:latin typeface="Courier New" pitchFamily="49" charset="0"/>
            </a:endParaRP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&gt;&gt;&gt; a * a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array([[  1.,   4.],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       [  9.,  16.],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       [ 25.,  36.]])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&gt;&gt;&gt; b * b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array([ 1.,  9.])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&gt;&gt;&gt; a * b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array([[ -1.,   6.],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       [ -3.,  12.],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       [ -5.,  18.]])</a:t>
            </a:r>
          </a:p>
          <a:p>
            <a:pPr algn="l">
              <a:lnSpc>
                <a:spcPct val="110000"/>
              </a:lnSpc>
            </a:pPr>
            <a:r>
              <a:rPr lang="en-US" altLang="nl-NL" sz="11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10000"/>
              </a:lnSpc>
            </a:pPr>
            <a:endParaRPr lang="en-US" altLang="nl-NL" sz="11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err="1" smtClean="0"/>
              <a:t>Numpy</a:t>
            </a:r>
            <a:r>
              <a:rPr lang="nl-NL" dirty="0" smtClean="0"/>
              <a:t> – array </a:t>
            </a:r>
            <a:r>
              <a:rPr lang="nl-NL" dirty="0" err="1" smtClean="0"/>
              <a:t>mathematics</a:t>
            </a:r>
            <a:endParaRPr lang="nl-NL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39750" y="1484313"/>
            <a:ext cx="8064500" cy="4375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&gt;&gt;&gt; A = </a:t>
            </a:r>
            <a:r>
              <a:rPr lang="en-US" altLang="nl-NL" sz="1100" dirty="0" err="1">
                <a:latin typeface="Courier New" pitchFamily="49" charset="0"/>
              </a:rPr>
              <a:t>np.array</a:t>
            </a:r>
            <a:r>
              <a:rPr lang="en-US" altLang="nl-NL" sz="1100" dirty="0">
                <a:latin typeface="Courier New" pitchFamily="49" charset="0"/>
              </a:rPr>
              <a:t>([[</a:t>
            </a:r>
            <a:r>
              <a:rPr lang="en-US" altLang="nl-NL" sz="1100" dirty="0" err="1">
                <a:latin typeface="Courier New" pitchFamily="49" charset="0"/>
              </a:rPr>
              <a:t>n+m</a:t>
            </a:r>
            <a:r>
              <a:rPr lang="en-US" altLang="nl-NL" sz="1100" dirty="0">
                <a:latin typeface="Courier New" pitchFamily="49" charset="0"/>
              </a:rPr>
              <a:t>*10 for n in range(5)] for m in range(5)])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&gt;&gt;&gt; v1 = </a:t>
            </a:r>
            <a:r>
              <a:rPr lang="en-US" altLang="nl-NL" sz="1100" dirty="0" err="1">
                <a:latin typeface="Courier New" pitchFamily="49" charset="0"/>
              </a:rPr>
              <a:t>arange</a:t>
            </a:r>
            <a:r>
              <a:rPr lang="en-US" altLang="nl-NL" sz="1100" dirty="0">
                <a:latin typeface="Courier New" pitchFamily="49" charset="0"/>
              </a:rPr>
              <a:t>(0, 5)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&gt;&gt;&gt; A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array([[ 0, 1, 2, 3, 4],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[10, 11, 12, 13, 14],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[20, 21, 22, 23, 24],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[30, 31, 32, 33, 34],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[40, 41, 42, 43, 44]])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&gt;&gt;&gt; v1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array([0, 1, 2, 3, 4])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&gt;&gt;&gt; np.dot(A,A)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array([[ 300,  310,  320,  330,  340],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       [1300, 1360, 1420, 1480, 1540],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       [2300, 2410, 2520, 2630, 2740],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       [3300, 3460, 3620, 3780, 3940],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       [4300, 4510, 4720, 4930, 5140]])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&gt;&gt;&gt; np.dot(A,v1)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array([ 30, 130, 230, 330, 430])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&gt;&gt;&gt; np.dot(v1,v1)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30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10000"/>
              </a:lnSpc>
            </a:pPr>
            <a:endParaRPr lang="en-US" altLang="nl-NL" sz="1100" dirty="0"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24075" y="1484313"/>
            <a:ext cx="6832600" cy="51196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Alternatively, we can cast the array objects to the type matrix. This changes the behavior of the standard arithmetic operators +, -, * to use matrix algebra.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&gt;&gt;&gt; M = </a:t>
            </a:r>
            <a:r>
              <a:rPr lang="en-US" altLang="nl-NL" sz="1100" dirty="0" err="1">
                <a:latin typeface="Courier New" pitchFamily="49" charset="0"/>
              </a:rPr>
              <a:t>np.matrix</a:t>
            </a:r>
            <a:r>
              <a:rPr lang="en-US" altLang="nl-NL" sz="1100" dirty="0">
                <a:latin typeface="Courier New" pitchFamily="49" charset="0"/>
              </a:rPr>
              <a:t>(A)</a:t>
            </a:r>
          </a:p>
          <a:p>
            <a:pPr algn="l">
              <a:lnSpc>
                <a:spcPct val="110000"/>
              </a:lnSpc>
            </a:pPr>
            <a:r>
              <a:rPr lang="en-US" altLang="nl-NL" sz="1100" dirty="0">
                <a:latin typeface="Courier New" pitchFamily="49" charset="0"/>
              </a:rPr>
              <a:t>&gt;&gt;&gt; v = </a:t>
            </a:r>
            <a:r>
              <a:rPr lang="en-US" altLang="nl-NL" sz="1100" dirty="0" err="1">
                <a:latin typeface="Courier New" pitchFamily="49" charset="0"/>
              </a:rPr>
              <a:t>np.matrix</a:t>
            </a:r>
            <a:r>
              <a:rPr lang="en-US" altLang="nl-NL" sz="1100" dirty="0">
                <a:latin typeface="Courier New" pitchFamily="49" charset="0"/>
              </a:rPr>
              <a:t>(v1).T</a:t>
            </a:r>
          </a:p>
          <a:p>
            <a:pPr algn="l">
              <a:lnSpc>
                <a:spcPct val="110000"/>
              </a:lnSpc>
            </a:pPr>
            <a:r>
              <a:rPr lang="fr-FR" altLang="nl-NL" sz="1100" dirty="0">
                <a:latin typeface="Courier New" pitchFamily="49" charset="0"/>
              </a:rPr>
              <a:t>&gt;&gt;&gt; v</a:t>
            </a:r>
          </a:p>
          <a:p>
            <a:pPr algn="l">
              <a:lnSpc>
                <a:spcPct val="110000"/>
              </a:lnSpc>
            </a:pPr>
            <a:r>
              <a:rPr lang="fr-FR" altLang="nl-NL" sz="1100" dirty="0" err="1">
                <a:latin typeface="Courier New" pitchFamily="49" charset="0"/>
              </a:rPr>
              <a:t>matrix</a:t>
            </a:r>
            <a:r>
              <a:rPr lang="fr-FR" altLang="nl-NL" sz="1100" dirty="0">
                <a:latin typeface="Courier New" pitchFamily="49" charset="0"/>
              </a:rPr>
              <a:t>([[0],</a:t>
            </a:r>
          </a:p>
          <a:p>
            <a:pPr algn="l">
              <a:lnSpc>
                <a:spcPct val="110000"/>
              </a:lnSpc>
            </a:pPr>
            <a:r>
              <a:rPr lang="fr-FR" altLang="nl-NL" sz="1100" dirty="0">
                <a:latin typeface="Courier New" pitchFamily="49" charset="0"/>
              </a:rPr>
              <a:t>        [1],</a:t>
            </a:r>
          </a:p>
          <a:p>
            <a:pPr algn="l">
              <a:lnSpc>
                <a:spcPct val="110000"/>
              </a:lnSpc>
            </a:pPr>
            <a:r>
              <a:rPr lang="fr-FR" altLang="nl-NL" sz="1100" dirty="0">
                <a:latin typeface="Courier New" pitchFamily="49" charset="0"/>
              </a:rPr>
              <a:t>        [2],</a:t>
            </a:r>
          </a:p>
          <a:p>
            <a:pPr algn="l">
              <a:lnSpc>
                <a:spcPct val="110000"/>
              </a:lnSpc>
            </a:pPr>
            <a:r>
              <a:rPr lang="fr-FR" altLang="nl-NL" sz="1100" dirty="0">
                <a:latin typeface="Courier New" pitchFamily="49" charset="0"/>
              </a:rPr>
              <a:t>        [3],</a:t>
            </a:r>
          </a:p>
          <a:p>
            <a:pPr algn="l">
              <a:lnSpc>
                <a:spcPct val="110000"/>
              </a:lnSpc>
            </a:pPr>
            <a:r>
              <a:rPr lang="fr-FR" altLang="nl-NL" sz="1100" dirty="0">
                <a:latin typeface="Courier New" pitchFamily="49" charset="0"/>
              </a:rPr>
              <a:t>        [4]])</a:t>
            </a:r>
          </a:p>
          <a:p>
            <a:pPr algn="l">
              <a:lnSpc>
                <a:spcPct val="110000"/>
              </a:lnSpc>
            </a:pPr>
            <a:r>
              <a:rPr lang="fr-FR" altLang="nl-NL" sz="1100" dirty="0">
                <a:latin typeface="Courier New" pitchFamily="49" charset="0"/>
              </a:rPr>
              <a:t>&gt;&gt;&gt; M*v</a:t>
            </a:r>
          </a:p>
          <a:p>
            <a:pPr algn="l">
              <a:lnSpc>
                <a:spcPct val="110000"/>
              </a:lnSpc>
            </a:pPr>
            <a:r>
              <a:rPr lang="fr-FR" altLang="nl-NL" sz="1100" dirty="0" err="1">
                <a:latin typeface="Courier New" pitchFamily="49" charset="0"/>
              </a:rPr>
              <a:t>matrix</a:t>
            </a:r>
            <a:r>
              <a:rPr lang="fr-FR" altLang="nl-NL" sz="1100" dirty="0">
                <a:latin typeface="Courier New" pitchFamily="49" charset="0"/>
              </a:rPr>
              <a:t>([[ 30],</a:t>
            </a:r>
          </a:p>
          <a:p>
            <a:pPr algn="l">
              <a:lnSpc>
                <a:spcPct val="110000"/>
              </a:lnSpc>
            </a:pPr>
            <a:r>
              <a:rPr lang="fr-FR" altLang="nl-NL" sz="1100" dirty="0">
                <a:latin typeface="Courier New" pitchFamily="49" charset="0"/>
              </a:rPr>
              <a:t>        [130],</a:t>
            </a:r>
          </a:p>
          <a:p>
            <a:pPr algn="l">
              <a:lnSpc>
                <a:spcPct val="110000"/>
              </a:lnSpc>
            </a:pPr>
            <a:r>
              <a:rPr lang="fr-FR" altLang="nl-NL" sz="1100" dirty="0">
                <a:latin typeface="Courier New" pitchFamily="49" charset="0"/>
              </a:rPr>
              <a:t>        [230],</a:t>
            </a:r>
          </a:p>
          <a:p>
            <a:pPr algn="l">
              <a:lnSpc>
                <a:spcPct val="110000"/>
              </a:lnSpc>
            </a:pPr>
            <a:r>
              <a:rPr lang="fr-FR" altLang="nl-NL" sz="1100" dirty="0">
                <a:latin typeface="Courier New" pitchFamily="49" charset="0"/>
              </a:rPr>
              <a:t>        [330],</a:t>
            </a:r>
          </a:p>
          <a:p>
            <a:pPr algn="l">
              <a:lnSpc>
                <a:spcPct val="110000"/>
              </a:lnSpc>
            </a:pPr>
            <a:r>
              <a:rPr lang="fr-FR" altLang="nl-NL" sz="1100" dirty="0">
                <a:latin typeface="Courier New" pitchFamily="49" charset="0"/>
              </a:rPr>
              <a:t>        [430]])</a:t>
            </a:r>
          </a:p>
          <a:p>
            <a:pPr algn="l">
              <a:lnSpc>
                <a:spcPct val="110000"/>
              </a:lnSpc>
            </a:pPr>
            <a:r>
              <a:rPr lang="fr-FR" altLang="nl-NL" sz="1100" dirty="0">
                <a:latin typeface="Courier New" pitchFamily="49" charset="0"/>
              </a:rPr>
              <a:t>&gt;&gt;&gt; </a:t>
            </a:r>
            <a:r>
              <a:rPr lang="fr-FR" altLang="nl-NL" sz="1100" dirty="0" err="1">
                <a:latin typeface="Courier New" pitchFamily="49" charset="0"/>
              </a:rPr>
              <a:t>v.T</a:t>
            </a:r>
            <a:r>
              <a:rPr lang="fr-FR" altLang="nl-NL" sz="1100" dirty="0">
                <a:latin typeface="Courier New" pitchFamily="49" charset="0"/>
              </a:rPr>
              <a:t> * v   # </a:t>
            </a:r>
            <a:r>
              <a:rPr lang="fr-FR" altLang="nl-NL" sz="1100" dirty="0" err="1">
                <a:latin typeface="Courier New" pitchFamily="49" charset="0"/>
              </a:rPr>
              <a:t>inner</a:t>
            </a:r>
            <a:r>
              <a:rPr lang="fr-FR" altLang="nl-NL" sz="1100" dirty="0">
                <a:latin typeface="Courier New" pitchFamily="49" charset="0"/>
              </a:rPr>
              <a:t> </a:t>
            </a:r>
            <a:r>
              <a:rPr lang="fr-FR" altLang="nl-NL" sz="1100" dirty="0" err="1">
                <a:latin typeface="Courier New" pitchFamily="49" charset="0"/>
              </a:rPr>
              <a:t>product</a:t>
            </a:r>
            <a:endParaRPr lang="fr-FR" altLang="nl-NL" sz="1100" dirty="0">
              <a:latin typeface="Courier New" pitchFamily="49" charset="0"/>
            </a:endParaRPr>
          </a:p>
          <a:p>
            <a:pPr algn="l">
              <a:lnSpc>
                <a:spcPct val="110000"/>
              </a:lnSpc>
            </a:pPr>
            <a:r>
              <a:rPr lang="fr-FR" altLang="nl-NL" sz="1100" dirty="0" err="1">
                <a:latin typeface="Courier New" pitchFamily="49" charset="0"/>
              </a:rPr>
              <a:t>matrix</a:t>
            </a:r>
            <a:r>
              <a:rPr lang="fr-FR" altLang="nl-NL" sz="1100" dirty="0">
                <a:latin typeface="Courier New" pitchFamily="49" charset="0"/>
              </a:rPr>
              <a:t>([[30]])</a:t>
            </a:r>
          </a:p>
          <a:p>
            <a:pPr algn="l">
              <a:lnSpc>
                <a:spcPct val="110000"/>
              </a:lnSpc>
            </a:pPr>
            <a:r>
              <a:rPr lang="fr-FR" altLang="nl-NL" sz="1100" dirty="0">
                <a:latin typeface="Courier New" pitchFamily="49" charset="0"/>
              </a:rPr>
              <a:t># standard </a:t>
            </a:r>
            <a:r>
              <a:rPr lang="fr-FR" altLang="nl-NL" sz="1100" dirty="0" err="1">
                <a:latin typeface="Courier New" pitchFamily="49" charset="0"/>
              </a:rPr>
              <a:t>matrix</a:t>
            </a:r>
            <a:r>
              <a:rPr lang="fr-FR" altLang="nl-NL" sz="1100" dirty="0">
                <a:latin typeface="Courier New" pitchFamily="49" charset="0"/>
              </a:rPr>
              <a:t> </a:t>
            </a:r>
            <a:r>
              <a:rPr lang="fr-FR" altLang="nl-NL" sz="1100" dirty="0" err="1">
                <a:latin typeface="Courier New" pitchFamily="49" charset="0"/>
              </a:rPr>
              <a:t>algebra</a:t>
            </a:r>
            <a:r>
              <a:rPr lang="fr-FR" altLang="nl-NL" sz="1100" dirty="0">
                <a:latin typeface="Courier New" pitchFamily="49" charset="0"/>
              </a:rPr>
              <a:t> </a:t>
            </a:r>
            <a:r>
              <a:rPr lang="fr-FR" altLang="nl-NL" sz="1100" dirty="0" err="1">
                <a:latin typeface="Courier New" pitchFamily="49" charset="0"/>
              </a:rPr>
              <a:t>applies</a:t>
            </a:r>
            <a:endParaRPr lang="fr-FR" altLang="nl-NL" sz="1100" dirty="0">
              <a:latin typeface="Courier New" pitchFamily="49" charset="0"/>
            </a:endParaRPr>
          </a:p>
          <a:p>
            <a:pPr algn="l">
              <a:lnSpc>
                <a:spcPct val="110000"/>
              </a:lnSpc>
            </a:pPr>
            <a:r>
              <a:rPr lang="fr-FR" altLang="nl-NL" sz="1100" dirty="0">
                <a:latin typeface="Courier New" pitchFamily="49" charset="0"/>
              </a:rPr>
              <a:t>&gt;&gt;&gt; v + M*v</a:t>
            </a:r>
          </a:p>
          <a:p>
            <a:pPr algn="l">
              <a:lnSpc>
                <a:spcPct val="110000"/>
              </a:lnSpc>
            </a:pPr>
            <a:r>
              <a:rPr lang="fr-FR" altLang="nl-NL" sz="1100" dirty="0" err="1">
                <a:latin typeface="Courier New" pitchFamily="49" charset="0"/>
              </a:rPr>
              <a:t>matrix</a:t>
            </a:r>
            <a:r>
              <a:rPr lang="fr-FR" altLang="nl-NL" sz="1100" dirty="0">
                <a:latin typeface="Courier New" pitchFamily="49" charset="0"/>
              </a:rPr>
              <a:t>([[ 30],</a:t>
            </a:r>
          </a:p>
          <a:p>
            <a:pPr algn="l">
              <a:lnSpc>
                <a:spcPct val="110000"/>
              </a:lnSpc>
            </a:pPr>
            <a:r>
              <a:rPr lang="fr-FR" altLang="nl-NL" sz="1100" dirty="0">
                <a:latin typeface="Courier New" pitchFamily="49" charset="0"/>
              </a:rPr>
              <a:t>        [131],</a:t>
            </a:r>
          </a:p>
          <a:p>
            <a:pPr algn="l">
              <a:lnSpc>
                <a:spcPct val="110000"/>
              </a:lnSpc>
            </a:pPr>
            <a:r>
              <a:rPr lang="fr-FR" altLang="nl-NL" sz="1100" dirty="0">
                <a:latin typeface="Courier New" pitchFamily="49" charset="0"/>
              </a:rPr>
              <a:t>        [232],</a:t>
            </a:r>
          </a:p>
          <a:p>
            <a:pPr algn="l">
              <a:lnSpc>
                <a:spcPct val="110000"/>
              </a:lnSpc>
            </a:pPr>
            <a:r>
              <a:rPr lang="fr-FR" altLang="nl-NL" sz="1100" dirty="0">
                <a:latin typeface="Courier New" pitchFamily="49" charset="0"/>
              </a:rPr>
              <a:t>        [333],</a:t>
            </a:r>
          </a:p>
          <a:p>
            <a:pPr algn="l">
              <a:lnSpc>
                <a:spcPct val="110000"/>
              </a:lnSpc>
            </a:pPr>
            <a:r>
              <a:rPr lang="fr-FR" altLang="nl-NL" sz="1100" dirty="0">
                <a:latin typeface="Courier New" pitchFamily="49" charset="0"/>
              </a:rPr>
              <a:t>        [434]])</a:t>
            </a:r>
          </a:p>
          <a:p>
            <a:pPr algn="l">
              <a:lnSpc>
                <a:spcPct val="110000"/>
              </a:lnSpc>
            </a:pPr>
            <a:endParaRPr lang="en-US" altLang="nl-NL" sz="11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an array of 3 by 5 dimension of first 15 numbers (including 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14B0-3E23-49D2-A786-E7BF41A4E1D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1852" b="1852"/>
          <a:stretch>
            <a:fillRect/>
          </a:stretch>
        </p:blipFill>
        <p:spPr bwMode="auto">
          <a:xfrm>
            <a:off x="2133600" y="1905000"/>
            <a:ext cx="475885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t="14286" b="14286"/>
          <a:stretch>
            <a:fillRect/>
          </a:stretch>
        </p:blipFill>
        <p:spPr bwMode="auto">
          <a:xfrm>
            <a:off x="6096000" y="3581400"/>
            <a:ext cx="2652584" cy="381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of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14B0-3E23-49D2-A786-E7BF41A4E1D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b="3855"/>
          <a:stretch>
            <a:fillRect/>
          </a:stretch>
        </p:blipFill>
        <p:spPr bwMode="auto">
          <a:xfrm>
            <a:off x="533400" y="1676400"/>
            <a:ext cx="400866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t="8931" b="65764"/>
          <a:stretch>
            <a:fillRect/>
          </a:stretch>
        </p:blipFill>
        <p:spPr bwMode="auto">
          <a:xfrm>
            <a:off x="3810000" y="4495800"/>
            <a:ext cx="4800600" cy="123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1219200" y="1676400"/>
            <a:ext cx="1143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14B0-3E23-49D2-A786-E7BF41A4E1D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t="5000"/>
          <a:stretch>
            <a:fillRect/>
          </a:stretch>
        </p:blipFill>
        <p:spPr bwMode="auto">
          <a:xfrm>
            <a:off x="685800" y="2133600"/>
            <a:ext cx="7772400" cy="115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t="8931" b="65764"/>
          <a:stretch>
            <a:fillRect/>
          </a:stretch>
        </p:blipFill>
        <p:spPr bwMode="auto">
          <a:xfrm>
            <a:off x="2209800" y="3886200"/>
            <a:ext cx="4114800" cy="1059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066800" y="2057400"/>
            <a:ext cx="1295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of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14B0-3E23-49D2-A786-E7BF41A4E1D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b="3170"/>
          <a:stretch>
            <a:fillRect/>
          </a:stretch>
        </p:blipFill>
        <p:spPr bwMode="auto">
          <a:xfrm>
            <a:off x="381000" y="1828800"/>
            <a:ext cx="841370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t="8931" b="65764"/>
          <a:stretch>
            <a:fillRect/>
          </a:stretch>
        </p:blipFill>
        <p:spPr bwMode="auto">
          <a:xfrm>
            <a:off x="2209800" y="4495800"/>
            <a:ext cx="4114800" cy="1059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14400" y="1828800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0" y="304800"/>
            <a:ext cx="1905000" cy="868362"/>
          </a:xfrm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ceil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14B0-3E23-49D2-A786-E7BF41A4E1D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5808406" cy="25908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402" y="3047999"/>
            <a:ext cx="8973398" cy="297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6553200" y="4343400"/>
            <a:ext cx="381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828800" y="4343400"/>
            <a:ext cx="304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1752600"/>
            <a:ext cx="1609725" cy="106923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792162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floor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14B0-3E23-49D2-A786-E7BF41A4E1D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612747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319" y="3124200"/>
            <a:ext cx="888052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1752600"/>
            <a:ext cx="1609725" cy="106923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3275</Words>
  <Application>Microsoft Office PowerPoint</Application>
  <PresentationFormat>On-screen Show (4:3)</PresentationFormat>
  <Paragraphs>492</Paragraphs>
  <Slides>34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Python </vt:lpstr>
      <vt:lpstr>Create a list</vt:lpstr>
      <vt:lpstr>Array of zeros</vt:lpstr>
      <vt:lpstr>Make an array of 3 by 5 dimension of first 15 numbers (including 0)</vt:lpstr>
      <vt:lpstr>Transpose of array</vt:lpstr>
      <vt:lpstr>Square Root</vt:lpstr>
      <vt:lpstr>Exponential of array</vt:lpstr>
      <vt:lpstr>ceil</vt:lpstr>
      <vt:lpstr>floor</vt:lpstr>
      <vt:lpstr>np.greater_equal</vt:lpstr>
      <vt:lpstr>Sum, mean, SD</vt:lpstr>
      <vt:lpstr>Numpy – Creating vectors</vt:lpstr>
      <vt:lpstr>Numpy – Creating matrices</vt:lpstr>
      <vt:lpstr>Numpy – Matrices use</vt:lpstr>
      <vt:lpstr>Numpy – Creating arrays</vt:lpstr>
      <vt:lpstr>Numpy – Creating arrays</vt:lpstr>
      <vt:lpstr>Numpy – array creation and use</vt:lpstr>
      <vt:lpstr>Numpy – array creation and use</vt:lpstr>
      <vt:lpstr>Numpy – Creating arrays</vt:lpstr>
      <vt:lpstr>Numpy – Creating arrays</vt:lpstr>
      <vt:lpstr>Numpy – ndarray attributes</vt:lpstr>
      <vt:lpstr>Numpy – array creation and use</vt:lpstr>
      <vt:lpstr>Numpy – array creation and use</vt:lpstr>
      <vt:lpstr>Numpy – array methods</vt:lpstr>
      <vt:lpstr>Numpy – array methods - sorting</vt:lpstr>
      <vt:lpstr>Numpy – array functions</vt:lpstr>
      <vt:lpstr>Numpy – array operations</vt:lpstr>
      <vt:lpstr>Numpy – statistics</vt:lpstr>
      <vt:lpstr>Using arrays wisely</vt:lpstr>
      <vt:lpstr>Numpy – arrays, matrices</vt:lpstr>
      <vt:lpstr>Numpy – matrices</vt:lpstr>
      <vt:lpstr>Numpy – matrices</vt:lpstr>
      <vt:lpstr>Numpy – array mathematics</vt:lpstr>
      <vt:lpstr>Numpy – array mathematics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iNurture</dc:creator>
  <cp:lastModifiedBy>Lucky</cp:lastModifiedBy>
  <cp:revision>42</cp:revision>
  <dcterms:created xsi:type="dcterms:W3CDTF">2017-09-28T03:47:46Z</dcterms:created>
  <dcterms:modified xsi:type="dcterms:W3CDTF">2019-03-31T16:04:25Z</dcterms:modified>
</cp:coreProperties>
</file>