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46"/>
  </p:notesMasterIdLst>
  <p:handoutMasterIdLst>
    <p:handoutMasterId r:id="rId47"/>
  </p:handoutMasterIdLst>
  <p:sldIdLst>
    <p:sldId id="1859" r:id="rId6"/>
    <p:sldId id="1857" r:id="rId7"/>
    <p:sldId id="1660" r:id="rId8"/>
    <p:sldId id="1901" r:id="rId9"/>
    <p:sldId id="1670" r:id="rId10"/>
    <p:sldId id="1861" r:id="rId11"/>
    <p:sldId id="1862" r:id="rId12"/>
    <p:sldId id="1863" r:id="rId13"/>
    <p:sldId id="1864" r:id="rId14"/>
    <p:sldId id="1865" r:id="rId15"/>
    <p:sldId id="1866" r:id="rId16"/>
    <p:sldId id="1869" r:id="rId17"/>
    <p:sldId id="1900" r:id="rId18"/>
    <p:sldId id="1870" r:id="rId19"/>
    <p:sldId id="1867" r:id="rId20"/>
    <p:sldId id="1868" r:id="rId21"/>
    <p:sldId id="1871" r:id="rId22"/>
    <p:sldId id="1872" r:id="rId23"/>
    <p:sldId id="1873" r:id="rId24"/>
    <p:sldId id="1899" r:id="rId25"/>
    <p:sldId id="1875" r:id="rId26"/>
    <p:sldId id="1876" r:id="rId27"/>
    <p:sldId id="1877" r:id="rId28"/>
    <p:sldId id="1878" r:id="rId29"/>
    <p:sldId id="1879" r:id="rId30"/>
    <p:sldId id="1880" r:id="rId31"/>
    <p:sldId id="1881" r:id="rId32"/>
    <p:sldId id="1882" r:id="rId33"/>
    <p:sldId id="1883" r:id="rId34"/>
    <p:sldId id="1886" r:id="rId35"/>
    <p:sldId id="1887" r:id="rId36"/>
    <p:sldId id="1888" r:id="rId37"/>
    <p:sldId id="1889" r:id="rId38"/>
    <p:sldId id="1890" r:id="rId39"/>
    <p:sldId id="1891" r:id="rId40"/>
    <p:sldId id="1895" r:id="rId41"/>
    <p:sldId id="1898" r:id="rId42"/>
    <p:sldId id="1896" r:id="rId43"/>
    <p:sldId id="1897" r:id="rId44"/>
    <p:sldId id="1532" r:id="rId4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9"/>
            <p14:sldId id="1857"/>
            <p14:sldId id="1660"/>
            <p14:sldId id="1901"/>
            <p14:sldId id="1670"/>
            <p14:sldId id="1861"/>
            <p14:sldId id="1862"/>
            <p14:sldId id="1863"/>
            <p14:sldId id="1864"/>
            <p14:sldId id="1865"/>
            <p14:sldId id="1866"/>
            <p14:sldId id="1869"/>
            <p14:sldId id="1900"/>
            <p14:sldId id="1870"/>
            <p14:sldId id="1867"/>
            <p14:sldId id="1868"/>
            <p14:sldId id="1871"/>
            <p14:sldId id="1872"/>
            <p14:sldId id="1873"/>
            <p14:sldId id="1899"/>
            <p14:sldId id="1875"/>
            <p14:sldId id="1876"/>
            <p14:sldId id="1877"/>
            <p14:sldId id="1878"/>
            <p14:sldId id="1879"/>
            <p14:sldId id="1880"/>
            <p14:sldId id="1881"/>
            <p14:sldId id="1882"/>
            <p14:sldId id="1883"/>
            <p14:sldId id="1886"/>
            <p14:sldId id="1887"/>
            <p14:sldId id="1888"/>
            <p14:sldId id="1889"/>
            <p14:sldId id="1890"/>
            <p14:sldId id="1891"/>
            <p14:sldId id="1895"/>
            <p14:sldId id="1898"/>
            <p14:sldId id="1896"/>
            <p14:sldId id="1897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2D2D2"/>
    <a:srgbClr val="00BCF2"/>
    <a:srgbClr val="0078D4"/>
    <a:srgbClr val="037BDA"/>
    <a:srgbClr val="1A1A1A"/>
    <a:srgbClr val="0D0D0D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A6B89-0D66-B0AE-0093-AD48BA6E74FA}" v="84" dt="2020-04-10T19:50:31.936"/>
    <p1510:client id="{E86E3D98-9500-DC7A-B07D-EAF988DAF84C}" v="8" dt="2020-04-10T19:10:2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03-May-20 17:06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03-May-20 17:06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9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8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4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2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6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2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5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9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7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1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9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7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1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1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0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3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4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3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2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1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35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03-May-20 17:06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5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03-May-20 17:06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" TargetMode="External"/><Relationship Id="rId7" Type="http://schemas.openxmlformats.org/officeDocument/2006/relationships/hyperlink" Target="https://medium.com/@himanshubeniwal/sneak-from-coding-for-machinelearning-using-ms-azure-95e45c26ee3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learn/paths/publish-experiment-with-ml-studio/" TargetMode="External"/><Relationship Id="rId5" Type="http://schemas.openxmlformats.org/officeDocument/2006/relationships/hyperlink" Target="https://docs.microsoft.com/en-us/learn/paths/intro-to-ml-with-python/" TargetMode="External"/><Relationship Id="rId4" Type="http://schemas.openxmlformats.org/officeDocument/2006/relationships/hyperlink" Target="https://docs.microsoft.com/en-us/learn/modules/intro-to-data-science-in-azure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714791"/>
            <a:ext cx="10995736" cy="523220"/>
          </a:xfrm>
        </p:spPr>
        <p:txBody>
          <a:bodyPr/>
          <a:lstStyle/>
          <a:p>
            <a:r>
              <a:rPr lang="en-US" sz="3400" dirty="0"/>
              <a:t>Applied Machine Learning using MS Azure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2352154"/>
            <a:ext cx="11025188" cy="307777"/>
          </a:xfrm>
        </p:spPr>
        <p:txBody>
          <a:bodyPr/>
          <a:lstStyle/>
          <a:p>
            <a:r>
              <a:rPr lang="en-US" dirty="0"/>
              <a:t>Himanshu Beniwal</a:t>
            </a:r>
          </a:p>
        </p:txBody>
      </p:sp>
    </p:spTree>
    <p:extLst>
      <p:ext uri="{BB962C8B-B14F-4D97-AF65-F5344CB8AC3E}">
        <p14:creationId xmlns:p14="http://schemas.microsoft.com/office/powerpoint/2010/main" val="14443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Microsoft and Machine Learning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FCAFEE-2E22-405E-AE8A-E50E66FC148A}"/>
              </a:ext>
            </a:extLst>
          </p:cNvPr>
          <p:cNvGrpSpPr/>
          <p:nvPr/>
        </p:nvGrpSpPr>
        <p:grpSpPr>
          <a:xfrm>
            <a:off x="1167053" y="1698286"/>
            <a:ext cx="9857894" cy="3461427"/>
            <a:chOff x="838200" y="2352802"/>
            <a:chExt cx="9857894" cy="346142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3A1E565-64E5-4DDF-B7E4-E9F15626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04" y="2352802"/>
              <a:ext cx="9601790" cy="25430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2026C7-AC58-415D-A7CE-31A7DFC93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871465"/>
              <a:ext cx="1636776" cy="65471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3272F2-A7FC-44E7-B204-647078073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268" y="5093592"/>
              <a:ext cx="1062990" cy="37204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5C41C9-D925-4AAD-9CBC-6C2CC20D3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550" y="4871465"/>
              <a:ext cx="1367790" cy="63520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23533F-3672-4F2E-9512-81CB919B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862" y="4895850"/>
              <a:ext cx="1368210" cy="80177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9DB7EBB-97F2-42A5-8CD8-021C1E6C3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360" y="4871465"/>
              <a:ext cx="1087805" cy="9427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525B04-0AF2-40A5-BB3A-3C05535BD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453" y="4867349"/>
              <a:ext cx="1225945" cy="69061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DEB563B-FC77-472F-B8DF-D23147F15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558" y="4895850"/>
              <a:ext cx="1527042" cy="61081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7B9528-37C1-479A-AA7C-C5D7C7E338D3}"/>
              </a:ext>
            </a:extLst>
          </p:cNvPr>
          <p:cNvSpPr txBox="1"/>
          <p:nvPr/>
        </p:nvSpPr>
        <p:spPr>
          <a:xfrm>
            <a:off x="3825218" y="5355767"/>
            <a:ext cx="454156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40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Modified from http://</a:t>
            </a:r>
            <a:r>
              <a:rPr lang="en-US" sz="1400" err="1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pulsweb.fr</a:t>
            </a:r>
            <a:r>
              <a:rPr lang="en-US" sz="140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/predict-wine-quality-</a:t>
            </a:r>
            <a:r>
              <a:rPr lang="en-US" sz="1400" err="1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azureml</a:t>
            </a:r>
            <a:endParaRPr lang="en-US" sz="140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217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2321004"/>
            <a:ext cx="11018520" cy="2215991"/>
          </a:xfrm>
        </p:spPr>
        <p:txBody>
          <a:bodyPr/>
          <a:lstStyle/>
          <a:p>
            <a:r>
              <a:rPr lang="en-US"/>
              <a:t>I spent a full semester writing code for Neural Network Model in Python, and I just did the same thing in 10 minutes with Azure Machine Learning Studio.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9052E0-3E89-4985-AED3-083418358E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9" y="1468192"/>
            <a:ext cx="1120158" cy="737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E85E93-9D67-42C5-9CAE-603FAE1E57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86" y="4113518"/>
            <a:ext cx="1120216" cy="7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Machine do the learning process?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B71EC-411A-40E9-B131-987949D8A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19" y="1476375"/>
            <a:ext cx="88487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18BEB-67F1-4FD4-B6DF-4DA01848FF5A}"/>
              </a:ext>
            </a:extLst>
          </p:cNvPr>
          <p:cNvSpPr txBox="1"/>
          <p:nvPr/>
        </p:nvSpPr>
        <p:spPr>
          <a:xfrm>
            <a:off x="3836179" y="5578555"/>
            <a:ext cx="4515403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40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From "Introduction to Microsoft Azure" by David Chappell</a:t>
            </a:r>
          </a:p>
        </p:txBody>
      </p:sp>
    </p:spTree>
    <p:extLst>
      <p:ext uri="{BB962C8B-B14F-4D97-AF65-F5344CB8AC3E}">
        <p14:creationId xmlns:p14="http://schemas.microsoft.com/office/powerpoint/2010/main" val="1769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ML to real-world!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12968"/>
          </a:xfrm>
        </p:spPr>
        <p:txBody>
          <a:bodyPr/>
          <a:lstStyle/>
          <a:p>
            <a:r>
              <a:rPr lang="en-US" dirty="0"/>
              <a:t>Applying our ML model to the real-world in a more abstract way.</a:t>
            </a:r>
          </a:p>
          <a:p>
            <a:r>
              <a:rPr lang="en-US" dirty="0"/>
              <a:t>Understand the data concisely.</a:t>
            </a:r>
          </a:p>
          <a:p>
            <a:r>
              <a:rPr lang="en-US" dirty="0"/>
              <a:t>Gain expertise over more problem solving, like Kaggle or other competitive challenges. </a:t>
            </a:r>
          </a:p>
          <a:p>
            <a:r>
              <a:rPr lang="en-US" dirty="0"/>
              <a:t>Let’s just see further…</a:t>
            </a:r>
          </a:p>
        </p:txBody>
      </p:sp>
    </p:spTree>
    <p:extLst>
      <p:ext uri="{BB962C8B-B14F-4D97-AF65-F5344CB8AC3E}">
        <p14:creationId xmlns:p14="http://schemas.microsoft.com/office/powerpoint/2010/main" val="36542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B35B54-7E2F-47FD-8326-5A1A3D39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52575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9780" y="2567225"/>
            <a:ext cx="11018520" cy="172354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Using Azure Machine Learning </a:t>
            </a:r>
            <a:br>
              <a:rPr lang="en-US"/>
            </a:br>
            <a:r>
              <a:rPr lang="en-US"/>
              <a:t>Studio, you can explore the </a:t>
            </a:r>
            <a:br>
              <a:rPr lang="en-US"/>
            </a:br>
            <a:r>
              <a:rPr lang="en-US"/>
              <a:t>depth of Machine Learning without </a:t>
            </a:r>
            <a:br>
              <a:rPr lang="en-US"/>
            </a:br>
            <a:r>
              <a:rPr lang="en-US"/>
              <a:t>a degree in statistical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C8C59-AD43-4E44-9461-1504745D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9958"/>
            <a:ext cx="6056171" cy="4002742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84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Azure ML Studio?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33494"/>
          </a:xfrm>
        </p:spPr>
        <p:txBody>
          <a:bodyPr/>
          <a:lstStyle/>
          <a:p>
            <a:r>
              <a:rPr lang="en-US"/>
              <a:t>Visual editor for composing, </a:t>
            </a:r>
            <a:br>
              <a:rPr lang="en-US"/>
            </a:br>
            <a:r>
              <a:rPr lang="en-US"/>
              <a:t>testing, refining, and deploying </a:t>
            </a:r>
            <a:br>
              <a:rPr lang="en-US"/>
            </a:br>
            <a:r>
              <a:rPr lang="en-US"/>
              <a:t>machine learning models.</a:t>
            </a:r>
          </a:p>
          <a:p>
            <a:pPr lvl="1"/>
            <a:r>
              <a:rPr lang="en-US"/>
              <a:t>Includes hundreds of modules</a:t>
            </a:r>
          </a:p>
          <a:p>
            <a:pPr lvl="1"/>
            <a:r>
              <a:rPr lang="en-US"/>
              <a:t>Includes common algorithms for </a:t>
            </a:r>
            <a:br>
              <a:rPr lang="en-US"/>
            </a:br>
            <a:r>
              <a:rPr lang="en-US"/>
              <a:t>classification,</a:t>
            </a:r>
            <a:br>
              <a:rPr lang="en-US"/>
            </a:br>
            <a:r>
              <a:rPr lang="en-US"/>
              <a:t>regression, and more.</a:t>
            </a:r>
          </a:p>
          <a:p>
            <a:pPr lvl="1"/>
            <a:r>
              <a:rPr lang="en-US"/>
              <a:t>Supports numerous input formats</a:t>
            </a:r>
          </a:p>
          <a:p>
            <a:pPr lvl="1"/>
            <a:r>
              <a:rPr lang="en-US"/>
              <a:t>Supports Python and R</a:t>
            </a:r>
          </a:p>
          <a:p>
            <a:r>
              <a:rPr lang="en-US"/>
              <a:t>Machine Learning for the </a:t>
            </a:r>
            <a:br>
              <a:rPr lang="en-US"/>
            </a:br>
            <a:r>
              <a:rPr lang="en-US"/>
              <a:t>masses.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63D27-C1A3-43BE-983B-5C4CBC822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43" y="976743"/>
            <a:ext cx="5931113" cy="51802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3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6272785" cy="1465016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rgbClr val="0078D7"/>
                </a:solidFill>
              </a:rPr>
              <a:t>Start with the data</a:t>
            </a:r>
          </a:p>
          <a:p>
            <a:pPr marL="0" indent="0">
              <a:buNone/>
            </a:pPr>
            <a:r>
              <a:rPr lang="en-CA" dirty="0"/>
              <a:t>"Clean" the data and train the model</a:t>
            </a:r>
          </a:p>
          <a:p>
            <a:pPr marL="0" indent="0">
              <a:buNone/>
            </a:pPr>
            <a:r>
              <a:rPr lang="en-CA" dirty="0"/>
              <a:t>Create the web service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What are we going to do?</a:t>
            </a:r>
          </a:p>
        </p:txBody>
      </p:sp>
    </p:spTree>
    <p:extLst>
      <p:ext uri="{BB962C8B-B14F-4D97-AF65-F5344CB8AC3E}">
        <p14:creationId xmlns:p14="http://schemas.microsoft.com/office/powerpoint/2010/main" val="6356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look for data?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12968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Use any of sample datasets built into Azure ML Studio.</a:t>
            </a:r>
          </a:p>
          <a:p>
            <a:r>
              <a:rPr lang="en-US" dirty="0">
                <a:latin typeface="Segoe UI Semilight"/>
                <a:cs typeface="Segoe UI Semilight"/>
              </a:rPr>
              <a:t>Create new data sets by uploading CSV or TSV files.</a:t>
            </a:r>
          </a:p>
          <a:p>
            <a:r>
              <a:rPr lang="en-US" dirty="0"/>
              <a:t>Use the </a:t>
            </a:r>
            <a:r>
              <a:rPr lang="en-US" b="1" dirty="0"/>
              <a:t>Import Data </a:t>
            </a:r>
            <a:r>
              <a:rPr lang="en-US" dirty="0"/>
              <a:t>module to import data from Web URLs, SQL Databases, Hive Queries, Blob storage, and other sources.</a:t>
            </a:r>
          </a:p>
          <a:p>
            <a:r>
              <a:rPr lang="en-US" dirty="0">
                <a:latin typeface="Segoe UI Semilight"/>
                <a:cs typeface="Segoe UI Semilight"/>
              </a:rPr>
              <a:t>We here use the data: </a:t>
            </a:r>
            <a:r>
              <a:rPr lang="en-US" dirty="0"/>
              <a:t>http://bit.ly/ML_Datasets</a:t>
            </a:r>
          </a:p>
        </p:txBody>
      </p:sp>
    </p:spTree>
    <p:extLst>
      <p:ext uri="{BB962C8B-B14F-4D97-AF65-F5344CB8AC3E}">
        <p14:creationId xmlns:p14="http://schemas.microsoft.com/office/powerpoint/2010/main" val="3287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better insights, the better results!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383383-B4AA-4D72-B722-9A3A39DD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39" y="1364853"/>
            <a:ext cx="9153721" cy="4128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1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3962400"/>
            <a:ext cx="10995736" cy="553998"/>
          </a:xfrm>
        </p:spPr>
        <p:txBody>
          <a:bodyPr/>
          <a:lstStyle/>
          <a:p>
            <a:r>
              <a:rPr lang="en-US" dirty="0"/>
              <a:t>Basics &amp; Applying ML to real-world using MS Azure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Himanshu Beniwal</a:t>
            </a:r>
          </a:p>
        </p:txBody>
      </p:sp>
    </p:spTree>
    <p:extLst>
      <p:ext uri="{BB962C8B-B14F-4D97-AF65-F5344CB8AC3E}">
        <p14:creationId xmlns:p14="http://schemas.microsoft.com/office/powerpoint/2010/main" val="40564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034929"/>
            <a:ext cx="9144000" cy="997196"/>
          </a:xfrm>
        </p:spPr>
        <p:txBody>
          <a:bodyPr/>
          <a:lstStyle/>
          <a:p>
            <a:r>
              <a:rPr lang="en-US">
                <a:cs typeface="Segoe UI"/>
              </a:rPr>
              <a:t>Demo to ML Studio, loading dataset and visualizing 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>
                <a:cs typeface="Segoe UI Semilight"/>
              </a:rPr>
              <a:t>Himanshu </a:t>
            </a:r>
            <a:r>
              <a:rPr lang="en-US" err="1">
                <a:cs typeface="Segoe UI Semilight"/>
              </a:rPr>
              <a:t>Beniwal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6651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6272785" cy="1465016"/>
          </a:xfrm>
        </p:spPr>
        <p:txBody>
          <a:bodyPr/>
          <a:lstStyle/>
          <a:p>
            <a:pPr marL="0" indent="0">
              <a:buNone/>
            </a:pPr>
            <a:r>
              <a:rPr lang="en-CA"/>
              <a:t>Start with the data</a:t>
            </a:r>
          </a:p>
          <a:p>
            <a:pPr marL="0" indent="0">
              <a:buNone/>
            </a:pPr>
            <a:r>
              <a:rPr lang="en-CA" b="1">
                <a:solidFill>
                  <a:srgbClr val="0078D7"/>
                </a:solidFill>
              </a:rPr>
              <a:t>“Clean” the data and train the model</a:t>
            </a:r>
          </a:p>
          <a:p>
            <a:pPr marL="0" indent="0">
              <a:buNone/>
            </a:pPr>
            <a:r>
              <a:rPr lang="en-CA"/>
              <a:t>Create the web service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3734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9840578" cy="2326791"/>
          </a:xfrm>
        </p:spPr>
        <p:txBody>
          <a:bodyPr/>
          <a:lstStyle/>
          <a:p>
            <a:r>
              <a:rPr lang="en-CA"/>
              <a:t>Data almost always requires preparation or “cleaning”.</a:t>
            </a:r>
          </a:p>
          <a:p>
            <a:r>
              <a:rPr lang="en-CA"/>
              <a:t>Azure ML Studio provides several modules to help with this task, including </a:t>
            </a:r>
            <a:r>
              <a:rPr lang="en-CA">
                <a:solidFill>
                  <a:srgbClr val="0078D7"/>
                </a:solidFill>
              </a:rPr>
              <a:t>Select columns from dataset</a:t>
            </a:r>
            <a:r>
              <a:rPr lang="en-CA"/>
              <a:t>,</a:t>
            </a:r>
            <a:r>
              <a:rPr lang="en-CA">
                <a:solidFill>
                  <a:srgbClr val="0078D7"/>
                </a:solidFill>
              </a:rPr>
              <a:t> Clean missing data, </a:t>
            </a:r>
            <a:r>
              <a:rPr lang="en-CA"/>
              <a:t>and</a:t>
            </a:r>
            <a:r>
              <a:rPr lang="en-CA">
                <a:solidFill>
                  <a:srgbClr val="0078D7"/>
                </a:solidFill>
              </a:rPr>
              <a:t> remove duplicate rows</a:t>
            </a:r>
            <a:r>
              <a:rPr lang="en-CA"/>
              <a:t>.</a:t>
            </a:r>
            <a:endParaRPr lang="en-CA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CA"/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What’s inside Azure ML Studio for data?</a:t>
            </a:r>
          </a:p>
        </p:txBody>
      </p:sp>
    </p:spTree>
    <p:extLst>
      <p:ext uri="{BB962C8B-B14F-4D97-AF65-F5344CB8AC3E}">
        <p14:creationId xmlns:p14="http://schemas.microsoft.com/office/powerpoint/2010/main" val="23818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9367049" cy="2240613"/>
          </a:xfrm>
        </p:spPr>
        <p:txBody>
          <a:bodyPr/>
          <a:lstStyle/>
          <a:p>
            <a:r>
              <a:rPr lang="en-CA"/>
              <a:t>Training the model involves using a learning algorithm to analyze the data and find patterns.</a:t>
            </a:r>
          </a:p>
          <a:p>
            <a:r>
              <a:rPr lang="en-CA"/>
              <a:t>ML Studio includes 25 modules implementing common ML algorithms: </a:t>
            </a:r>
            <a:r>
              <a:rPr lang="en-CA">
                <a:solidFill>
                  <a:srgbClr val="0078D7"/>
                </a:solidFill>
              </a:rPr>
              <a:t>Linear Regression</a:t>
            </a:r>
            <a:r>
              <a:rPr lang="en-CA"/>
              <a:t>,</a:t>
            </a:r>
            <a:r>
              <a:rPr lang="en-CA">
                <a:solidFill>
                  <a:srgbClr val="0078D7"/>
                </a:solidFill>
              </a:rPr>
              <a:t> Multiclass Neural Network</a:t>
            </a:r>
            <a:r>
              <a:rPr lang="en-CA"/>
              <a:t>,</a:t>
            </a:r>
            <a:r>
              <a:rPr lang="en-CA">
                <a:solidFill>
                  <a:srgbClr val="0078D7"/>
                </a:solidFill>
              </a:rPr>
              <a:t> One-Class SVM, </a:t>
            </a:r>
            <a:r>
              <a:rPr lang="en-CA"/>
              <a:t>and</a:t>
            </a:r>
            <a:r>
              <a:rPr lang="en-CA">
                <a:solidFill>
                  <a:srgbClr val="0078D7"/>
                </a:solidFill>
              </a:rPr>
              <a:t> many more</a:t>
            </a:r>
            <a:r>
              <a:rPr lang="en-CA"/>
              <a:t>.</a:t>
            </a:r>
            <a:endParaRPr lang="en-CA">
              <a:solidFill>
                <a:srgbClr val="0078D7"/>
              </a:solidFill>
            </a:endParaRP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What’s inside Azure ML Studio for learning?</a:t>
            </a:r>
          </a:p>
        </p:txBody>
      </p:sp>
    </p:spTree>
    <p:extLst>
      <p:ext uri="{BB962C8B-B14F-4D97-AF65-F5344CB8AC3E}">
        <p14:creationId xmlns:p14="http://schemas.microsoft.com/office/powerpoint/2010/main" val="32427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Looking at simple math's?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4F470-7998-4379-8B59-07A93106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210" y="2110710"/>
            <a:ext cx="6056623" cy="3768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C7440-9545-4B8C-8624-89B9794BBBE5}"/>
              </a:ext>
            </a:extLst>
          </p:cNvPr>
          <p:cNvSpPr txBox="1"/>
          <p:nvPr/>
        </p:nvSpPr>
        <p:spPr>
          <a:xfrm>
            <a:off x="788361" y="3200211"/>
            <a:ext cx="216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 Semilight" panose="020B0402040204020203" pitchFamily="34" charset="0"/>
                <a:cs typeface="Segoe UI Semilight" panose="020B0402040204020203" pitchFamily="34" charset="0"/>
              </a:rPr>
              <a:t>Regression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FB7C0-FF0B-4B1D-846E-50DCBB9B9A3D}"/>
              </a:ext>
            </a:extLst>
          </p:cNvPr>
          <p:cNvCxnSpPr/>
          <p:nvPr/>
        </p:nvCxnSpPr>
        <p:spPr>
          <a:xfrm>
            <a:off x="2723536" y="3677265"/>
            <a:ext cx="934064" cy="924232"/>
          </a:xfrm>
          <a:prstGeom prst="straightConnector1">
            <a:avLst/>
          </a:prstGeom>
          <a:ln w="76200">
            <a:solidFill>
              <a:srgbClr val="2358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4F4DA-C7D3-4A88-9B6F-5A89786C85CA}"/>
              </a:ext>
            </a:extLst>
          </p:cNvPr>
          <p:cNvSpPr txBox="1"/>
          <p:nvPr/>
        </p:nvSpPr>
        <p:spPr>
          <a:xfrm>
            <a:off x="9724105" y="3585834"/>
            <a:ext cx="2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Segoe UI Semilight" panose="020B0402040204020203" pitchFamily="34" charset="0"/>
                <a:cs typeface="Segoe UI Semilight" panose="020B0402040204020203" pitchFamily="34" charset="0"/>
              </a:rPr>
              <a:t>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71727A-4D21-4CE9-A14E-76DA33946B3C}"/>
              </a:ext>
            </a:extLst>
          </p:cNvPr>
          <p:cNvCxnSpPr/>
          <p:nvPr/>
        </p:nvCxnSpPr>
        <p:spPr>
          <a:xfrm flipH="1" flipV="1">
            <a:off x="8101781" y="3677265"/>
            <a:ext cx="1622325" cy="103124"/>
          </a:xfrm>
          <a:prstGeom prst="straightConnector1">
            <a:avLst/>
          </a:prstGeom>
          <a:ln w="76200">
            <a:solidFill>
              <a:srgbClr val="2358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BFC29B-D628-4BB1-AB3A-A25AA753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04939" cy="6859501"/>
          </a:xfrm>
          <a:prstGeom prst="rect">
            <a:avLst/>
          </a:prstGeom>
        </p:spPr>
      </p:pic>
      <p:sp>
        <p:nvSpPr>
          <p:cNvPr id="14" name="Title 16">
            <a:extLst>
              <a:ext uri="{FF2B5EF4-FFF2-40B4-BE49-F238E27FC236}">
                <a16:creationId xmlns:a16="http://schemas.microsoft.com/office/drawing/2014/main" id="{E5F63B9A-B263-4A5E-86C7-962665F2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8274559" y="3152000"/>
            <a:ext cx="6063845" cy="553998"/>
          </a:xfrm>
        </p:spPr>
        <p:txBody>
          <a:bodyPr/>
          <a:lstStyle/>
          <a:p>
            <a:r>
              <a:rPr lang="en-US"/>
              <a:t>http://aka.ms/MLCheatSheet</a:t>
            </a:r>
          </a:p>
        </p:txBody>
      </p:sp>
    </p:spTree>
    <p:extLst>
      <p:ext uri="{BB962C8B-B14F-4D97-AF65-F5344CB8AC3E}">
        <p14:creationId xmlns:p14="http://schemas.microsoft.com/office/powerpoint/2010/main" val="21301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/>
              <a:t>Which algo to choose, depends on </a:t>
            </a:r>
            <a:br>
              <a:rPr lang="en-US"/>
            </a:br>
            <a:r>
              <a:rPr lang="en-US"/>
              <a:t>type of prediction!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12ACFC-3C47-4B92-A8DE-35E793DAB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489202"/>
              </p:ext>
            </p:extLst>
          </p:nvPr>
        </p:nvGraphicFramePr>
        <p:xfrm>
          <a:off x="526033" y="2148840"/>
          <a:ext cx="11080750" cy="25603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888346">
                  <a:extLst>
                    <a:ext uri="{9D8B030D-6E8A-4147-A177-3AD203B41FA5}">
                      <a16:colId xmlns:a16="http://schemas.microsoft.com/office/drawing/2014/main" val="2447262662"/>
                    </a:ext>
                  </a:extLst>
                </a:gridCol>
                <a:gridCol w="8192404">
                  <a:extLst>
                    <a:ext uri="{9D8B030D-6E8A-4147-A177-3AD203B41FA5}">
                      <a16:colId xmlns:a16="http://schemas.microsoft.com/office/drawing/2014/main" val="2632903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/>
                        <a:t>Algorithm type</a:t>
                      </a:r>
                    </a:p>
                  </a:txBody>
                  <a:tcP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Type of prediction</a:t>
                      </a:r>
                    </a:p>
                  </a:txBody>
                  <a:tcP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8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/>
                        <a:t>Classification</a:t>
                      </a:r>
                    </a:p>
                  </a:txBody>
                  <a:tcP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Predict a</a:t>
                      </a:r>
                      <a:r>
                        <a:rPr lang="en-CA" sz="2400" baseline="0"/>
                        <a:t> category, e.g. what income range you fall into, which hockey team you cheer, or which political party you prefer</a:t>
                      </a:r>
                      <a:endParaRPr lang="en-CA" sz="2400"/>
                    </a:p>
                  </a:txBody>
                  <a:tcP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4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aseline="0"/>
                        <a:t>Regression</a:t>
                      </a:r>
                      <a:endParaRPr lang="en-CA" sz="2400"/>
                    </a:p>
                  </a:txBody>
                  <a:tcP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Predict</a:t>
                      </a:r>
                      <a:r>
                        <a:rPr lang="en-CA" sz="2400" baseline="0"/>
                        <a:t> a value, e.g. someone’s income or the price of gas</a:t>
                      </a:r>
                      <a:endParaRPr lang="en-CA" sz="2400"/>
                    </a:p>
                  </a:txBody>
                  <a:tcP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1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/>
                        <a:t>Anomaly detection</a:t>
                      </a:r>
                    </a:p>
                  </a:txBody>
                  <a:tcP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/>
                        <a:t>Find anomalies in the data, e.g. credit</a:t>
                      </a:r>
                      <a:r>
                        <a:rPr lang="en-CA" sz="2400" baseline="0"/>
                        <a:t>-card fraud detection</a:t>
                      </a:r>
                      <a:endParaRPr lang="en-CA" sz="2400"/>
                    </a:p>
                  </a:txBody>
                  <a:tcP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1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after the training?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738282"/>
            <a:ext cx="7037180" cy="3188565"/>
          </a:xfrm>
        </p:spPr>
        <p:txBody>
          <a:bodyPr/>
          <a:lstStyle/>
          <a:p>
            <a:r>
              <a:rPr lang="en-US"/>
              <a:t>After you train the model, check the accuracy.</a:t>
            </a:r>
          </a:p>
          <a:p>
            <a:r>
              <a:rPr lang="en-US"/>
              <a:t>Use </a:t>
            </a:r>
            <a:r>
              <a:rPr lang="en-CA">
                <a:solidFill>
                  <a:srgbClr val="0078D7"/>
                </a:solidFill>
              </a:rPr>
              <a:t>Score Model </a:t>
            </a:r>
            <a:r>
              <a:rPr lang="en-US"/>
              <a:t>to “score” the model </a:t>
            </a:r>
            <a:br>
              <a:rPr lang="en-US"/>
            </a:br>
            <a:r>
              <a:rPr lang="en-US"/>
              <a:t>and </a:t>
            </a:r>
            <a:r>
              <a:rPr lang="en-CA">
                <a:solidFill>
                  <a:srgbClr val="0078D7"/>
                </a:solidFill>
              </a:rPr>
              <a:t>Evaluate Model </a:t>
            </a:r>
            <a:r>
              <a:rPr lang="en-US"/>
              <a:t>to visualize the </a:t>
            </a:r>
            <a:br>
              <a:rPr lang="en-US"/>
            </a:br>
            <a:r>
              <a:rPr lang="en-US"/>
              <a:t>results.</a:t>
            </a:r>
          </a:p>
          <a:p>
            <a:r>
              <a:rPr lang="en-US"/>
              <a:t>You may need to make changes to </a:t>
            </a:r>
            <a:br>
              <a:rPr lang="en-US"/>
            </a:br>
            <a:r>
              <a:rPr lang="en-US"/>
              <a:t>improve the results.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3755A-162E-47C0-996E-E0E878B3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43" y="1345494"/>
            <a:ext cx="4571429" cy="3714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6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034929"/>
            <a:ext cx="9144000" cy="997196"/>
          </a:xfrm>
        </p:spPr>
        <p:txBody>
          <a:bodyPr/>
          <a:lstStyle/>
          <a:p>
            <a:r>
              <a:rPr lang="en-US"/>
              <a:t>Demo to prepare the data, training, and checking the accuracy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Himanshu Beniwal</a:t>
            </a:r>
          </a:p>
        </p:txBody>
      </p:sp>
    </p:spTree>
    <p:extLst>
      <p:ext uri="{BB962C8B-B14F-4D97-AF65-F5344CB8AC3E}">
        <p14:creationId xmlns:p14="http://schemas.microsoft.com/office/powerpoint/2010/main" val="41358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924203"/>
            <a:ext cx="10314106" cy="2843855"/>
          </a:xfrm>
        </p:spPr>
        <p:txBody>
          <a:bodyPr/>
          <a:lstStyle/>
          <a:p>
            <a:r>
              <a:rPr lang="en-CA"/>
              <a:t>More rows of data.</a:t>
            </a:r>
          </a:p>
          <a:p>
            <a:r>
              <a:rPr lang="en-CA"/>
              <a:t>Selecting the columns from data (Choose which are statistically significant and eliminate the ones that aren’t.</a:t>
            </a:r>
          </a:p>
          <a:p>
            <a:r>
              <a:rPr lang="en-CA"/>
              <a:t>Clean data  (handle missing/incorrect values, minimize imbalance, normalize non-normalized values, remove outliers, etc.)</a:t>
            </a:r>
          </a:p>
          <a:p>
            <a:r>
              <a:rPr lang="en-CA"/>
              <a:t>Different algorithms, tuning of hyper-parameters.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Improving the accuracy!</a:t>
            </a:r>
          </a:p>
        </p:txBody>
      </p:sp>
    </p:spTree>
    <p:extLst>
      <p:ext uri="{BB962C8B-B14F-4D97-AF65-F5344CB8AC3E}">
        <p14:creationId xmlns:p14="http://schemas.microsoft.com/office/powerpoint/2010/main" val="101854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I’m Himanshu Beniwal! 😀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32A43FB-6CC4-4975-8517-476B5F9DC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7735341" cy="28438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Student Partner since 2018.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M. Tech. in Computer Science, </a:t>
            </a:r>
            <a:br>
              <a:rPr lang="en-US" dirty="0"/>
            </a:br>
            <a:r>
              <a:rPr lang="en-US" dirty="0"/>
              <a:t>Central University of Punjab.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Self-driving cars, ML, Computer Vision, and much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🖤 to explore Azure ML! </a:t>
            </a:r>
          </a:p>
        </p:txBody>
      </p:sp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960FC668-B6A9-4DB0-A647-6F0AFA3C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15" y="734199"/>
            <a:ext cx="3362701" cy="414733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1F96813-0C78-4772-8743-33A18978C942}"/>
              </a:ext>
            </a:extLst>
          </p:cNvPr>
          <p:cNvSpPr txBox="1">
            <a:spLocks/>
          </p:cNvSpPr>
          <p:nvPr/>
        </p:nvSpPr>
        <p:spPr>
          <a:xfrm>
            <a:off x="1378678" y="5969913"/>
            <a:ext cx="44824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himanshubeniwal.codes</a:t>
            </a: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A2A461-5816-41B0-9251-D299D08D7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846" y="5780621"/>
            <a:ext cx="809469" cy="809469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E94BD2-6486-4C02-A1B7-009D2CA5B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45" y="5908357"/>
            <a:ext cx="553998" cy="553998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FBC58A7-885A-4260-8040-C9A70EAEB019}"/>
              </a:ext>
            </a:extLst>
          </p:cNvPr>
          <p:cNvSpPr txBox="1">
            <a:spLocks/>
          </p:cNvSpPr>
          <p:nvPr/>
        </p:nvSpPr>
        <p:spPr>
          <a:xfrm>
            <a:off x="8560781" y="5969913"/>
            <a:ext cx="327576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himanshu_beniwa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665" y="2365074"/>
            <a:ext cx="6272785" cy="146501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Start with the data</a:t>
            </a:r>
          </a:p>
          <a:p>
            <a:pPr marL="0" indent="0">
              <a:buNone/>
            </a:pPr>
            <a:r>
              <a:rPr lang="en-CA" dirty="0"/>
              <a:t>“Clean” the data and train the model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8D7"/>
                </a:solidFill>
              </a:rPr>
              <a:t>Create the web service</a:t>
            </a:r>
            <a:endParaRPr lang="en-CA" dirty="0"/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Finally! </a:t>
            </a:r>
          </a:p>
        </p:txBody>
      </p:sp>
    </p:spTree>
    <p:extLst>
      <p:ext uri="{BB962C8B-B14F-4D97-AF65-F5344CB8AC3E}">
        <p14:creationId xmlns:p14="http://schemas.microsoft.com/office/powerpoint/2010/main" val="129175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696492"/>
            <a:ext cx="10314106" cy="1465016"/>
          </a:xfrm>
        </p:spPr>
        <p:txBody>
          <a:bodyPr/>
          <a:lstStyle/>
          <a:p>
            <a:r>
              <a:rPr lang="en-CA"/>
              <a:t>Create a predictive model.</a:t>
            </a:r>
          </a:p>
          <a:p>
            <a:r>
              <a:rPr lang="en-CA"/>
              <a:t>Deploy it as a web service.</a:t>
            </a:r>
          </a:p>
          <a:p>
            <a:r>
              <a:rPr lang="en-CA"/>
              <a:t>Call it from your code to ask for prediction.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What after machine completed learning?</a:t>
            </a:r>
          </a:p>
        </p:txBody>
      </p:sp>
    </p:spTree>
    <p:extLst>
      <p:ext uri="{BB962C8B-B14F-4D97-AF65-F5344CB8AC3E}">
        <p14:creationId xmlns:p14="http://schemas.microsoft.com/office/powerpoint/2010/main" val="19976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5" y="2034929"/>
            <a:ext cx="10232839" cy="997196"/>
          </a:xfrm>
        </p:spPr>
        <p:txBody>
          <a:bodyPr/>
          <a:lstStyle/>
          <a:p>
            <a:r>
              <a:rPr lang="en-US" dirty="0"/>
              <a:t>Demo to create a predictive model, deploying, and testing the web service using Azure ML Studio.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Himanshu Beniwal</a:t>
            </a:r>
          </a:p>
        </p:txBody>
      </p:sp>
    </p:spTree>
    <p:extLst>
      <p:ext uri="{BB962C8B-B14F-4D97-AF65-F5344CB8AC3E}">
        <p14:creationId xmlns:p14="http://schemas.microsoft.com/office/powerpoint/2010/main" val="37462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8000566" cy="1107996"/>
          </a:xfrm>
        </p:spPr>
        <p:txBody>
          <a:bodyPr/>
          <a:lstStyle/>
          <a:p>
            <a:r>
              <a:rPr lang="en-US"/>
              <a:t>You can also use someone else’s trained models to do cool stuff!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2CEF0-2AB1-486E-B50B-3CF192A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07" y="3124700"/>
            <a:ext cx="5286186" cy="17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9584438" cy="2215991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CA" b="1" dirty="0">
                <a:solidFill>
                  <a:srgbClr val="0078D7"/>
                </a:solidFill>
              </a:rPr>
              <a:t>Computer Vision API </a:t>
            </a:r>
            <a:r>
              <a:rPr lang="en-US" dirty="0"/>
              <a:t>to analyze images for content, generate captions, and more</a:t>
            </a:r>
            <a:br>
              <a:rPr lang="en-CA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96032-E888-4169-8905-EEB18BC6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9" y="2126616"/>
            <a:ext cx="10065061" cy="4046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2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9584438" cy="1661993"/>
          </a:xfrm>
        </p:spPr>
        <p:txBody>
          <a:bodyPr/>
          <a:lstStyle/>
          <a:p>
            <a:r>
              <a:rPr lang="en-US"/>
              <a:t>Use the </a:t>
            </a:r>
            <a:r>
              <a:rPr lang="en-CA" b="1">
                <a:solidFill>
                  <a:srgbClr val="0078D7"/>
                </a:solidFill>
              </a:rPr>
              <a:t>Text Analytics API </a:t>
            </a:r>
            <a:r>
              <a:rPr lang="en-US"/>
              <a:t>to identify sentiment expressed in text (e.g., Twitter feeds)</a:t>
            </a:r>
            <a:br>
              <a:rPr lang="en-CA"/>
            </a:b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AA3B4-DEC0-462F-B673-D91C863A4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3068730"/>
            <a:ext cx="2287552" cy="1301940"/>
          </a:xfrm>
          <a:prstGeom prst="rect">
            <a:avLst/>
          </a:prstGeom>
          <a:ln w="38100">
            <a:solidFill>
              <a:srgbClr val="B1009A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8C5C5-AC1D-4DEA-831E-69C052B4D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60" y="3068730"/>
            <a:ext cx="2287552" cy="1301940"/>
          </a:xfrm>
          <a:prstGeom prst="rect">
            <a:avLst/>
          </a:prstGeom>
          <a:ln w="38100">
            <a:solidFill>
              <a:srgbClr val="B1009A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29A0F-CCD5-43F5-8390-AFD8F42D6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91" y="3068730"/>
            <a:ext cx="2287552" cy="1301940"/>
          </a:xfrm>
          <a:prstGeom prst="rect">
            <a:avLst/>
          </a:prstGeom>
          <a:ln w="38100">
            <a:solidFill>
              <a:srgbClr val="B1009A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AC212-E9FA-44AC-87E5-A4C5DB515E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877" y="3068730"/>
            <a:ext cx="2287552" cy="1301939"/>
          </a:xfrm>
          <a:prstGeom prst="rect">
            <a:avLst/>
          </a:prstGeom>
          <a:ln w="38100">
            <a:solidFill>
              <a:srgbClr val="B1009A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0195D-F10A-49B1-8217-AB1EBD67FFFC}"/>
              </a:ext>
            </a:extLst>
          </p:cNvPr>
          <p:cNvSpPr txBox="1"/>
          <p:nvPr/>
        </p:nvSpPr>
        <p:spPr>
          <a:xfrm>
            <a:off x="9196877" y="2699398"/>
            <a:ext cx="22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8D7"/>
                </a:solidFill>
              </a:rPr>
              <a:t>Language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07727-0770-4564-A680-D12CE5038E83}"/>
              </a:ext>
            </a:extLst>
          </p:cNvPr>
          <p:cNvSpPr txBox="1"/>
          <p:nvPr/>
        </p:nvSpPr>
        <p:spPr>
          <a:xfrm>
            <a:off x="6520091" y="2699398"/>
            <a:ext cx="22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8D7"/>
                </a:solidFill>
              </a:rPr>
              <a:t>Topic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F1949-7BEB-475A-B0C0-9D21714C3E1A}"/>
              </a:ext>
            </a:extLst>
          </p:cNvPr>
          <p:cNvSpPr txBox="1"/>
          <p:nvPr/>
        </p:nvSpPr>
        <p:spPr>
          <a:xfrm>
            <a:off x="3645615" y="2694335"/>
            <a:ext cx="24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8D7"/>
                </a:solidFill>
              </a:rPr>
              <a:t>Key Phrase Extraction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FFFA1-9E35-43AB-A817-C63B66120037}"/>
              </a:ext>
            </a:extLst>
          </p:cNvPr>
          <p:cNvSpPr txBox="1"/>
          <p:nvPr/>
        </p:nvSpPr>
        <p:spPr>
          <a:xfrm>
            <a:off x="968829" y="2699398"/>
            <a:ext cx="22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8D7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028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696492"/>
            <a:ext cx="9976323" cy="1982081"/>
          </a:xfrm>
        </p:spPr>
        <p:txBody>
          <a:bodyPr/>
          <a:lstStyle/>
          <a:p>
            <a:r>
              <a:rPr lang="en-CA"/>
              <a:t>Delete the resources which might hurt in background.</a:t>
            </a:r>
          </a:p>
          <a:p>
            <a:r>
              <a:rPr lang="en-CA"/>
              <a:t>Save us from unexpected billing.</a:t>
            </a:r>
          </a:p>
          <a:p>
            <a:r>
              <a:rPr lang="en-CA"/>
              <a:t>Keep an eye on the computing resources.</a:t>
            </a:r>
          </a:p>
          <a:p>
            <a:endParaRPr lang="en-CA"/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Time to clean now!</a:t>
            </a:r>
          </a:p>
        </p:txBody>
      </p:sp>
    </p:spTree>
    <p:extLst>
      <p:ext uri="{BB962C8B-B14F-4D97-AF65-F5344CB8AC3E}">
        <p14:creationId xmlns:p14="http://schemas.microsoft.com/office/powerpoint/2010/main" val="17533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AC2EE3-DE5F-4C7A-B93D-8792327E1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908701"/>
            <a:ext cx="9976323" cy="3902607"/>
          </a:xfrm>
        </p:spPr>
        <p:txBody>
          <a:bodyPr/>
          <a:lstStyle/>
          <a:p>
            <a:r>
              <a:rPr lang="en-CA" dirty="0"/>
              <a:t>Visit Microsoft Learn [</a:t>
            </a:r>
            <a:r>
              <a:rPr lang="en-US" dirty="0">
                <a:hlinkClick r:id="rId3"/>
              </a:rPr>
              <a:t>https://docs.microsoft.com/en-us/learn/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Basics of Data Science. [</a:t>
            </a:r>
            <a:r>
              <a:rPr lang="en-US" dirty="0">
                <a:hlinkClick r:id="rId4"/>
              </a:rPr>
              <a:t>https://docs.microsoft.com/en-us/learn/modules/intro-to-data-science-in-azure/</a:t>
            </a:r>
            <a:r>
              <a:rPr lang="en-US" dirty="0"/>
              <a:t>]</a:t>
            </a:r>
            <a:endParaRPr lang="en-CA" dirty="0"/>
          </a:p>
          <a:p>
            <a:pPr lvl="1"/>
            <a:r>
              <a:rPr lang="en-CA" dirty="0"/>
              <a:t>Learn about ML with Python and Azure Notebooks. [</a:t>
            </a:r>
            <a:r>
              <a:rPr lang="en-US" dirty="0">
                <a:hlinkClick r:id="rId5"/>
              </a:rPr>
              <a:t>https://docs.microsoft.com/en-us/learn/paths/intro-to-ml-with-python/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Publishing ML Experiment with Azure ML Studio. [</a:t>
            </a:r>
            <a:r>
              <a:rPr lang="en-US" dirty="0">
                <a:hlinkClick r:id="rId6"/>
              </a:rPr>
              <a:t>https://docs.microsoft.com/en-us/learn/paths/publish-experiment-with-ml-studio/</a:t>
            </a:r>
            <a:r>
              <a:rPr lang="en-US" dirty="0"/>
              <a:t>]</a:t>
            </a:r>
          </a:p>
          <a:p>
            <a:r>
              <a:rPr lang="en-US" dirty="0"/>
              <a:t>Sneak from coding for Machine Learning using Azure [</a:t>
            </a:r>
            <a:r>
              <a:rPr lang="en-US" dirty="0">
                <a:hlinkClick r:id="rId7"/>
              </a:rPr>
              <a:t>https://medium.com/@himanshubeniwal/sneak-from-coding-for-machinelearning-using-ms-azure-95e45c26ee3f</a:t>
            </a:r>
            <a:r>
              <a:rPr lang="en-US" dirty="0"/>
              <a:t>]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DDDE37BF-0AC2-4BE9-AD40-3FBAC030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Wait! There’s some home-work for you!</a:t>
            </a:r>
          </a:p>
        </p:txBody>
      </p:sp>
    </p:spTree>
    <p:extLst>
      <p:ext uri="{BB962C8B-B14F-4D97-AF65-F5344CB8AC3E}">
        <p14:creationId xmlns:p14="http://schemas.microsoft.com/office/powerpoint/2010/main" val="3989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/>
              <a:t>And now finally!..</a:t>
            </a:r>
          </a:p>
        </p:txBody>
      </p:sp>
    </p:spTree>
    <p:extLst>
      <p:ext uri="{BB962C8B-B14F-4D97-AF65-F5344CB8AC3E}">
        <p14:creationId xmlns:p14="http://schemas.microsoft.com/office/powerpoint/2010/main" val="41405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36" y="1594764"/>
            <a:ext cx="9980189" cy="2392620"/>
          </a:xfrm>
        </p:spPr>
        <p:txBody>
          <a:bodyPr/>
          <a:lstStyle/>
          <a:p>
            <a:r>
              <a:rPr lang="en-US" sz="3400" dirty="0">
                <a:cs typeface="Segoe UI"/>
              </a:rPr>
              <a:t>Thank you! </a:t>
            </a:r>
            <a:r>
              <a:rPr lang="en-US" sz="3400" dirty="0">
                <a:cs typeface="Segoe UI"/>
                <a:sym typeface="Wingdings" panose="05000000000000000000" pitchFamily="2" charset="2"/>
              </a:rPr>
              <a:t></a:t>
            </a:r>
            <a:br>
              <a:rPr lang="en-US" sz="3400" dirty="0"/>
            </a:br>
            <a:r>
              <a:rPr lang="en-US" sz="3400" dirty="0">
                <a:ea typeface="+mj-lt"/>
                <a:cs typeface="+mj-lt"/>
                <a:sym typeface="Wingdings" panose="05000000000000000000" pitchFamily="2" charset="2"/>
              </a:rPr>
              <a:t>Connect with me on: </a:t>
            </a:r>
            <a:br>
              <a:rPr lang="en-US" sz="3400" dirty="0">
                <a:ea typeface="+mj-lt"/>
                <a:cs typeface="+mj-lt"/>
              </a:rPr>
            </a:br>
            <a:r>
              <a:rPr lang="en-US" sz="3400" b="1" i="1" dirty="0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  <a:sym typeface="Wingdings" panose="05000000000000000000" pitchFamily="2" charset="2"/>
              </a:rPr>
              <a:t>Twitter: @</a:t>
            </a:r>
            <a:r>
              <a:rPr lang="en-US" sz="3400" b="1" i="1" dirty="0" err="1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  <a:sym typeface="Wingdings" panose="05000000000000000000" pitchFamily="2" charset="2"/>
              </a:rPr>
              <a:t>himanshu_beniwa</a:t>
            </a:r>
            <a:br>
              <a:rPr lang="en-US" sz="3400" b="1" i="1" dirty="0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  <a:hlinkClick r:id="rId3" invalidUrl="http://"/>
              </a:rPr>
            </a:br>
            <a:r>
              <a:rPr lang="en-US" sz="3400" b="1" i="1" dirty="0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  <a:sym typeface="Wingdings" panose="05000000000000000000" pitchFamily="2" charset="2"/>
              </a:rPr>
              <a:t>LinkedIn: </a:t>
            </a:r>
            <a:r>
              <a:rPr lang="en-US" sz="3400" b="1" i="1" dirty="0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</a:rPr>
              <a:t>@</a:t>
            </a:r>
            <a:r>
              <a:rPr lang="en-US" sz="3400" b="1" i="1" dirty="0" err="1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</a:rPr>
              <a:t>himanshubeniwal</a:t>
            </a:r>
            <a:br>
              <a:rPr lang="en-US" sz="3400" b="1" i="1" dirty="0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</a:rPr>
            </a:br>
            <a:r>
              <a:rPr lang="en-US" sz="3400" b="1" i="1" dirty="0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</a:rPr>
              <a:t>Insta: @</a:t>
            </a:r>
            <a:r>
              <a:rPr lang="en-US" sz="3400" b="1" i="1" dirty="0" err="1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</a:rPr>
              <a:t>himanshubeniwal</a:t>
            </a:r>
            <a:r>
              <a:rPr lang="en-US" sz="3400" b="1" i="1" dirty="0">
                <a:latin typeface="Segoe UI Semilight" panose="020B0402040204020203" pitchFamily="34" charset="0"/>
                <a:ea typeface="+mj-lt"/>
                <a:cs typeface="Segoe UI Semilight" panose="020B0402040204020203" pitchFamily="34" charset="0"/>
              </a:rPr>
              <a:t>_</a:t>
            </a:r>
            <a:endParaRPr lang="en-US" sz="3400" b="1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you ever wanted to predict the future?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EE46C5-4A0D-475C-8378-56A85205F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2" b="22666"/>
          <a:stretch/>
        </p:blipFill>
        <p:spPr bwMode="auto">
          <a:xfrm>
            <a:off x="4376737" y="1350498"/>
            <a:ext cx="3438525" cy="44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What is really Machine Learning?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742563"/>
          </a:xfrm>
        </p:spPr>
        <p:txBody>
          <a:bodyPr/>
          <a:lstStyle/>
          <a:p>
            <a:r>
              <a:rPr lang="en-US" dirty="0"/>
              <a:t>Branch of computer science in which a computer “</a:t>
            </a:r>
            <a:r>
              <a:rPr lang="en-US" i="1" dirty="0"/>
              <a:t>Learns”</a:t>
            </a:r>
            <a:r>
              <a:rPr lang="en-US" dirty="0"/>
              <a:t> from data in order to perform predictive analytics.</a:t>
            </a:r>
          </a:p>
          <a:p>
            <a:pPr lvl="1"/>
            <a:r>
              <a:rPr lang="en-US" dirty="0"/>
              <a:t>Credit-card fraud detection</a:t>
            </a:r>
          </a:p>
          <a:p>
            <a:pPr lvl="1"/>
            <a:r>
              <a:rPr lang="en-US" dirty="0"/>
              <a:t>Online shopping recommendations</a:t>
            </a:r>
          </a:p>
          <a:p>
            <a:pPr lvl="1"/>
            <a:r>
              <a:rPr lang="en-US" dirty="0"/>
              <a:t>Self-driving cars and more</a:t>
            </a:r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 and Classification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</a:t>
            </a:r>
          </a:p>
        </p:txBody>
      </p:sp>
      <p:pic>
        <p:nvPicPr>
          <p:cNvPr id="4" name="Picture 2" descr="Image result for machine learning memes">
            <a:extLst>
              <a:ext uri="{FF2B5EF4-FFF2-40B4-BE49-F238E27FC236}">
                <a16:creationId xmlns:a16="http://schemas.microsoft.com/office/drawing/2014/main" id="{560019B8-A562-4D64-9FA6-2D901F18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37" y="2219300"/>
            <a:ext cx="4187483" cy="41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is mostly about!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/>
              <a:t>ML uses the historical data to make predictions.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3D721-DB74-401D-BDDE-6D40CCCF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56" y="499845"/>
            <a:ext cx="6164422" cy="61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/>
              <a:t>Data Science = Data -&gt; Insight -&gt; Experience -&gt; Action </a:t>
            </a:r>
          </a:p>
        </p:txBody>
      </p:sp>
      <p:pic>
        <p:nvPicPr>
          <p:cNvPr id="7" name="Picture 2" descr="results-2.png">
            <a:extLst>
              <a:ext uri="{FF2B5EF4-FFF2-40B4-BE49-F238E27FC236}">
                <a16:creationId xmlns:a16="http://schemas.microsoft.com/office/drawing/2014/main" id="{48FA74BA-BEAD-496F-A041-779B88EE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8" y="1674465"/>
            <a:ext cx="5285061" cy="42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s-4.png">
            <a:extLst>
              <a:ext uri="{FF2B5EF4-FFF2-40B4-BE49-F238E27FC236}">
                <a16:creationId xmlns:a16="http://schemas.microsoft.com/office/drawing/2014/main" id="{144A349F-E0C8-441A-A191-1B0BD98F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34" y="1674465"/>
            <a:ext cx="5286191" cy="429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Machine Learning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A10C7-CEA0-4381-986B-EA50F072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46" y="1690688"/>
            <a:ext cx="6744676" cy="4508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3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Machine Learning in Action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50F68EA-0BBA-4324-B494-3814A7E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23" y="1635003"/>
            <a:ext cx="3920354" cy="389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9" ma:contentTypeDescription="Create a new document." ma:contentTypeScope="" ma:versionID="a89df2058cab5a593722d353eaead93e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6b5bfdbecf4e2213c1753b816864b849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bc6fde-72ac-489a-b0a4-ba51770a119a" xsi:nil="true"/>
    <SharedWithUsers xmlns="efd76e83-4173-4a26-b431-618a788339a8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0FDDDA-2B44-4718-AC8F-B351EFD61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c6fde-72ac-489a-b0a4-ba51770a119a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78bc6fde-72ac-489a-b0a4-ba51770a119a"/>
    <ds:schemaRef ds:uri="efd76e83-4173-4a26-b431-618a788339a8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115</TotalTime>
  <Words>2241</Words>
  <Application>Microsoft Office PowerPoint</Application>
  <PresentationFormat>Widescreen</PresentationFormat>
  <Paragraphs>240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Applied Machine Learning using MS Azure</vt:lpstr>
      <vt:lpstr>Basics &amp; Applying ML to real-world using MS Azure</vt:lpstr>
      <vt:lpstr>Hello! I’m Himanshu Beniwal! 😀</vt:lpstr>
      <vt:lpstr>Have you ever wanted to predict the future?</vt:lpstr>
      <vt:lpstr>So, What is really Machine Learning?</vt:lpstr>
      <vt:lpstr>Machine Learning is mostly about!</vt:lpstr>
      <vt:lpstr>Data Science = Data -&gt; Insight -&gt; Experience -&gt; Action </vt:lpstr>
      <vt:lpstr>Machine Learning in Action</vt:lpstr>
      <vt:lpstr>Machine Learning in Action</vt:lpstr>
      <vt:lpstr>Microsoft and Machine Learning</vt:lpstr>
      <vt:lpstr>I spent a full semester writing code for Neural Network Model in Python, and I just did the same thing in 10 minutes with Azure Machine Learning Studio.</vt:lpstr>
      <vt:lpstr>How does Machine do the learning process?</vt:lpstr>
      <vt:lpstr>Applying ML to real-world!</vt:lpstr>
      <vt:lpstr>Challenges?</vt:lpstr>
      <vt:lpstr>PowerPoint Presentation</vt:lpstr>
      <vt:lpstr>What is Azure ML Studio?</vt:lpstr>
      <vt:lpstr>What are we going to do?</vt:lpstr>
      <vt:lpstr>Where to look for data?</vt:lpstr>
      <vt:lpstr>The better insights, the better results!</vt:lpstr>
      <vt:lpstr>Demo to ML Studio, loading dataset and visualizing the data</vt:lpstr>
      <vt:lpstr>Now what?</vt:lpstr>
      <vt:lpstr>What’s inside Azure ML Studio for data?</vt:lpstr>
      <vt:lpstr>What’s inside Azure ML Studio for learning?</vt:lpstr>
      <vt:lpstr>Looking at simple math's?</vt:lpstr>
      <vt:lpstr>http://aka.ms/MLCheatSheet</vt:lpstr>
      <vt:lpstr>Which algo to choose, depends on  type of prediction!</vt:lpstr>
      <vt:lpstr>What after the training?</vt:lpstr>
      <vt:lpstr>Demo to prepare the data, training, and checking the accuracy</vt:lpstr>
      <vt:lpstr>Improving the accuracy!</vt:lpstr>
      <vt:lpstr>Finally! </vt:lpstr>
      <vt:lpstr>What after machine completed learning?</vt:lpstr>
      <vt:lpstr>Demo to create a predictive model, deploying, and testing the web service using Azure ML Studio.</vt:lpstr>
      <vt:lpstr>You can also use someone else’s trained models to do cool stuff!</vt:lpstr>
      <vt:lpstr>Use the Computer Vision API to analyze images for content, generate captions, and more  </vt:lpstr>
      <vt:lpstr>Use the Text Analytics API to identify sentiment expressed in text (e.g., Twitter feeds)  </vt:lpstr>
      <vt:lpstr>Time to clean now!</vt:lpstr>
      <vt:lpstr>Wait! There’s some home-work for you!</vt:lpstr>
      <vt:lpstr>And now finally!..</vt:lpstr>
      <vt:lpstr>Thank you!  Connect with me on:  Twitter: @himanshu_beniwa LinkedIn: @himanshubeniwal Insta: @himanshubeniwal_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Himanshu Beniwal</cp:lastModifiedBy>
  <cp:revision>34</cp:revision>
  <dcterms:created xsi:type="dcterms:W3CDTF">2019-03-28T18:40:02Z</dcterms:created>
  <dcterms:modified xsi:type="dcterms:W3CDTF">2020-05-03T11:55:51Z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