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1B7F8-264E-45CB-BBC2-041094825AB4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76B-829B-403D-AF97-9665084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76B-829B-403D-AF97-9665084843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4A05-D07A-4228-B31A-AA293EEEDD34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D480-56BB-41FE-881A-3BC09526C4B4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D0D0-E4E5-4E11-BAD7-182AE6CEF4E0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B4BE-28DE-48FE-96FD-9B5B83517290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5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670-C482-4216-80E7-A06ED2B5182B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D80E-AEA8-49EB-A287-F6AF39A7470A}" type="datetime1">
              <a:rPr lang="en-US" smtClean="0"/>
              <a:t>19-May-17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8A8-F8BC-495D-9287-AA924C2C7482}" type="datetime1">
              <a:rPr lang="en-US" smtClean="0"/>
              <a:t>19-May-17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3C9-BA8A-4291-BE57-13F963259F79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5343-3944-4078-811C-B26654A5EA47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2EE-641C-4F24-9E31-2A84F9BD3BAB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90E2-DB3A-4030-925E-4C635C8B2352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2BD6-AECA-4A46-B9D7-ED2664E21CBE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C25-D2C4-4B63-97B8-BCBA3C135936}" type="datetime1">
              <a:rPr lang="en-US" smtClean="0"/>
              <a:t>19-May-17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1BA1-FF9F-46D1-A019-68AF217F3716}" type="datetime1">
              <a:rPr lang="en-US" smtClean="0"/>
              <a:t>19-May-17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8BB0-D4D7-4B91-B804-B6721AA29CAF}" type="datetime1">
              <a:rPr lang="en-US" smtClean="0"/>
              <a:t>19-May-17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9784-8E23-4098-A37A-FE4202A3FCB7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30D-245C-4128-9FBC-F20765E1E03D}" type="datetime1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C9DC-ED22-4184-B796-A8026DDE2527}" type="datetime1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9E0C-410F-4251-92D3-B550CAE6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ebay.com/robots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1717" cy="6858000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ctrTitle"/>
          </p:nvPr>
        </p:nvSpPr>
        <p:spPr>
          <a:xfrm>
            <a:off x="1023582" y="1"/>
            <a:ext cx="8393374" cy="1403119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</a:t>
            </a:r>
            <a:r>
              <a:rPr lang="en-IN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skerville Old Face" panose="02020602080505020303" pitchFamily="18" charset="0"/>
              </a:rPr>
              <a:t>MINI PROJECT-1 </a:t>
            </a:r>
            <a:endParaRPr lang="en-US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7" y="116408"/>
            <a:ext cx="2115495" cy="21093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85022" y="1841754"/>
            <a:ext cx="96216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Segoe Print" panose="02000600000000000000" pitchFamily="2" charset="0"/>
              </a:rPr>
              <a:t>                   </a:t>
            </a:r>
            <a:r>
              <a:rPr lang="en-I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Print" panose="02000600000000000000" pitchFamily="2" charset="0"/>
              </a:rPr>
              <a:t> </a:t>
            </a:r>
            <a:endParaRPr lang="en-IN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I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Print" panose="02000600000000000000" pitchFamily="2" charset="0"/>
              </a:rPr>
              <a:t>          </a:t>
            </a:r>
            <a:r>
              <a:rPr lang="en-I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WEB CRAWLING IN </a:t>
            </a:r>
          </a:p>
          <a:p>
            <a:r>
              <a:rPr lang="en-I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SEARCH ENGINE OPTIMIZATION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2311" y="4118789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 smtClean="0">
                <a:latin typeface="Segoe Print" panose="02000600000000000000" pitchFamily="2" charset="0"/>
              </a:rPr>
              <a:t>                   </a:t>
            </a:r>
            <a:r>
              <a:rPr lang="en-I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Print" panose="02000600000000000000" pitchFamily="2" charset="0"/>
              </a:rPr>
              <a:t> </a:t>
            </a:r>
            <a:endParaRPr lang="en-IN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Presented By-</a:t>
            </a: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Himanshu Beniwal</a:t>
            </a: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B.Tech 4</a:t>
            </a:r>
            <a:r>
              <a:rPr lang="en-IN" sz="36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th</a:t>
            </a:r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 Sem ‘CSE’</a:t>
            </a: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Roll no.- 17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461" y="425205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 smtClean="0">
                <a:latin typeface="Segoe Print" panose="02000600000000000000" pitchFamily="2" charset="0"/>
              </a:rPr>
              <a:t>                   </a:t>
            </a:r>
            <a:r>
              <a:rPr lang="en-I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Print" panose="02000600000000000000" pitchFamily="2" charset="0"/>
              </a:rPr>
              <a:t> </a:t>
            </a:r>
            <a:endParaRPr lang="en-IN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Guide-</a:t>
            </a:r>
          </a:p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Mr. Amit </a:t>
            </a:r>
            <a:r>
              <a:rPr lang="en-IN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 pitchFamily="18" charset="0"/>
              </a:rPr>
              <a:t>Panwar</a:t>
            </a:r>
            <a:endParaRPr lang="en-IN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968992" y="19106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FACTORS AFFECTING seo!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6603" y="1365384"/>
            <a:ext cx="582759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3.  Off-Page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Optimization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Back linking of Pages, and Domains.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Link Relevancy.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Domain Authority of Linking Page.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Links from a Homepage.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Dofollow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VS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Nofollow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Links.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Contextual Links.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Link Anchor.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Black Hats Techniques will give a degrade in your Current Ranking.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629041"/>
            <a:ext cx="50577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968992" y="19106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FACTORS AFFECTING seo!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59307" y="1981414"/>
            <a:ext cx="88437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4.  Domain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Factors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Domain Registration Length (abc-xyz-pqr-ijk.com)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Domain History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Country TLD extension. (.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pl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, .co.uk , .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ie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Site administrator puts a “robots.txt” file at the root of the host’s web directory.</a:t>
            </a:r>
          </a:p>
          <a:p>
            <a:pPr lvl="1"/>
            <a:r>
              <a:rPr lang="en-US" sz="2400" dirty="0" smtClean="0"/>
              <a:t>“http://www.ebay.com/robots.txt”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968992" y="19106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Controlling robots!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36477" y="1189844"/>
            <a:ext cx="7383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Web sites and pages can specify that robots should not crawl/index certain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Robots Exclusion Protocol (robots.txt)</a:t>
            </a:r>
            <a:r>
              <a:rPr lang="en-US" sz="2400" dirty="0" smtClean="0"/>
              <a:t>: Site wide specification of excluded directories.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Robots META Tag</a:t>
            </a:r>
            <a:r>
              <a:rPr lang="en-US" sz="2400" dirty="0" smtClean="0"/>
              <a:t>: Individual document tag to exclude indexing or following links.</a:t>
            </a:r>
          </a:p>
          <a:p>
            <a:pPr lvl="1"/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-313898" y="3864805"/>
            <a:ext cx="7478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Site administrator puts a “robots.txt” file at the root of the host’s web directory.</a:t>
            </a:r>
          </a:p>
          <a:p>
            <a:pPr lvl="1"/>
            <a:r>
              <a:rPr lang="en-US" sz="2400" dirty="0" smtClean="0"/>
              <a:t>     </a:t>
            </a:r>
            <a:r>
              <a:rPr lang="en-US" sz="2400" dirty="0" smtClean="0">
                <a:hlinkClick r:id="rId2"/>
              </a:rPr>
              <a:t>http://www.ebay.com/robots.txt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Exclude a specific robot:</a:t>
            </a:r>
          </a:p>
          <a:p>
            <a:pPr lvl="1"/>
            <a:r>
              <a:rPr lang="en-US" sz="2400" dirty="0" smtClean="0"/>
              <a:t>User-agent: </a:t>
            </a:r>
            <a:r>
              <a:rPr lang="en-US" sz="2400" dirty="0" err="1" smtClean="0"/>
              <a:t>GoogleBot</a:t>
            </a:r>
            <a:r>
              <a:rPr lang="en-US" sz="2400" dirty="0"/>
              <a:t> </a:t>
            </a:r>
            <a:r>
              <a:rPr lang="en-US" sz="2400" dirty="0" smtClean="0"/>
              <a:t>           Disallow: 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Allow a specific robot:</a:t>
            </a:r>
          </a:p>
          <a:p>
            <a:pPr lvl="1"/>
            <a:r>
              <a:rPr lang="en-US" sz="2400" dirty="0" smtClean="0"/>
              <a:t>User-agent: *  	   		Disallow: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76" y="903413"/>
            <a:ext cx="5009524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01643" y="6181434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35730" y="177420"/>
            <a:ext cx="9309292" cy="875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Architecture of </a:t>
            </a:r>
            <a:r>
              <a:rPr lang="en-US" sz="3600" dirty="0" smtClean="0"/>
              <a:t>Crawler: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873457" y="5036024"/>
            <a:ext cx="1774209" cy="696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URL’s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3457" y="2456597"/>
            <a:ext cx="1910686" cy="818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QUEUE’s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17409" y="1828800"/>
            <a:ext cx="2238233" cy="508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17408" y="2858424"/>
            <a:ext cx="2238233" cy="508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17408" y="3888048"/>
            <a:ext cx="2238233" cy="508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116704" y="2456597"/>
            <a:ext cx="2150852" cy="656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8584442" y="4612943"/>
            <a:ext cx="3070746" cy="127033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4189861" y="5286458"/>
            <a:ext cx="2893325" cy="119363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84143" y="2245839"/>
            <a:ext cx="1733265" cy="54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2784143" y="3112613"/>
            <a:ext cx="1733265" cy="102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0561" y="3366802"/>
            <a:ext cx="0" cy="161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4" idx="1"/>
          </p:cNvCxnSpPr>
          <p:nvPr/>
        </p:nvCxnSpPr>
        <p:spPr>
          <a:xfrm>
            <a:off x="6755642" y="2082989"/>
            <a:ext cx="2361062" cy="701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55642" y="3088318"/>
            <a:ext cx="2334906" cy="104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52314" y="2926675"/>
            <a:ext cx="2141561" cy="127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>
            <a:off x="2810299" y="2866030"/>
            <a:ext cx="1707109" cy="246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85428" y="4421646"/>
            <a:ext cx="46632" cy="826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1"/>
          </p:cNvCxnSpPr>
          <p:nvPr/>
        </p:nvCxnSpPr>
        <p:spPr>
          <a:xfrm>
            <a:off x="10119815" y="3154320"/>
            <a:ext cx="0" cy="145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390866" y="4396426"/>
            <a:ext cx="13648" cy="851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22629" y="4577698"/>
            <a:ext cx="23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Fetch URL’s	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7673" y="3853833"/>
            <a:ext cx="23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Push Initial Set	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714288" y="3438334"/>
            <a:ext cx="23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Creating </a:t>
            </a:r>
          </a:p>
          <a:p>
            <a:pPr lvl="1"/>
            <a:r>
              <a:rPr lang="en-US" sz="2400" dirty="0" smtClean="0"/>
              <a:t>Database	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2292824" y="1371601"/>
            <a:ext cx="7028597" cy="1044053"/>
          </a:xfrm>
          <a:custGeom>
            <a:avLst/>
            <a:gdLst>
              <a:gd name="connsiteX0" fmla="*/ 0 w 7028597"/>
              <a:gd name="connsiteY0" fmla="*/ 1403813 h 1403813"/>
              <a:gd name="connsiteX1" fmla="*/ 1337480 w 7028597"/>
              <a:gd name="connsiteY1" fmla="*/ 243753 h 1403813"/>
              <a:gd name="connsiteX2" fmla="*/ 5131558 w 7028597"/>
              <a:gd name="connsiteY2" fmla="*/ 93628 h 1403813"/>
              <a:gd name="connsiteX3" fmla="*/ 7028597 w 7028597"/>
              <a:gd name="connsiteY3" fmla="*/ 1376517 h 140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597" h="1403813">
                <a:moveTo>
                  <a:pt x="0" y="1403813"/>
                </a:moveTo>
                <a:cubicBezTo>
                  <a:pt x="241110" y="932965"/>
                  <a:pt x="482220" y="462117"/>
                  <a:pt x="1337480" y="243753"/>
                </a:cubicBezTo>
                <a:cubicBezTo>
                  <a:pt x="2192740" y="25389"/>
                  <a:pt x="4183039" y="-95166"/>
                  <a:pt x="5131558" y="93628"/>
                </a:cubicBezTo>
                <a:cubicBezTo>
                  <a:pt x="6080077" y="282422"/>
                  <a:pt x="6554337" y="829469"/>
                  <a:pt x="7028597" y="137651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90663" y="988912"/>
            <a:ext cx="3691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URL Pushed to Queue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47" grpId="0"/>
      <p:bldP spid="48" grpId="0"/>
      <p:bldP spid="49" grpId="0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345" y="829787"/>
            <a:ext cx="11698599" cy="573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6399" y="232331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204719" y="0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Architecture of Search Engine 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2751" y="72847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204719" y="0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Crawler eye’s vs user eye’s!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052"/>
            <a:ext cx="6223379" cy="5426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9" y="1431052"/>
            <a:ext cx="5968622" cy="54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402004" y="177421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Advantages of seo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13898" y="1285378"/>
            <a:ext cx="55955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High</a:t>
            </a:r>
            <a:r>
              <a:rPr lang="en-US" sz="2400" dirty="0" smtClean="0"/>
              <a:t> </a:t>
            </a:r>
            <a:r>
              <a:rPr lang="en-US" sz="2800" dirty="0" smtClean="0"/>
              <a:t>demand</a:t>
            </a:r>
            <a:r>
              <a:rPr lang="en-US" sz="2400" dirty="0" smtClean="0"/>
              <a:t> for </a:t>
            </a:r>
            <a:r>
              <a:rPr lang="en-US" sz="2800" dirty="0" smtClean="0"/>
              <a:t>SEO</a:t>
            </a:r>
            <a:r>
              <a:rPr lang="en-US" sz="2400" dirty="0" smtClean="0"/>
              <a:t> </a:t>
            </a:r>
            <a:r>
              <a:rPr lang="en-US" sz="2800" dirty="0" smtClean="0"/>
              <a:t>service</a:t>
            </a:r>
            <a:r>
              <a:rPr lang="en-US" sz="2400" dirty="0" smtClean="0"/>
              <a:t>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Search Engine Optimization make Good Money.</a:t>
            </a:r>
            <a:endParaRPr lang="en-US" sz="3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Lots of Learning.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Great Analytic skills.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Creative Marketing strategies.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Can really enhance Career.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Great salary (Rs 1.8-4 Lacs per year for Fresher's).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Various Job Categories.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81" y="615393"/>
            <a:ext cx="4829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033515" y="177421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disadvantage's of seo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93435" y="1913175"/>
            <a:ext cx="6455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Dependent on Search Engine’s.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No Fixed rules.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Rapid Changes in ranking.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SEO requires Patience.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Black Hat SEO.</a:t>
            </a:r>
          </a:p>
        </p:txBody>
      </p:sp>
    </p:spTree>
    <p:extLst>
      <p:ext uri="{BB962C8B-B14F-4D97-AF65-F5344CB8AC3E}">
        <p14:creationId xmlns:p14="http://schemas.microsoft.com/office/powerpoint/2010/main" val="5332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37342" y="123920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450375" y="51072"/>
            <a:ext cx="5000314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93435" y="1913175"/>
            <a:ext cx="9883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A crawler is a program that retrieves and stores pages from the Web, commonly for a Web search engine. </a:t>
            </a:r>
            <a:endParaRPr lang="en-US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SEO </a:t>
            </a:r>
            <a:r>
              <a:rPr lang="en-US" sz="2800" dirty="0"/>
              <a:t>plays a fundamental role in scaling up sales and speed up the growth of a completely online business (such as Flipkart.com or Snapdeal.com) or an offline business (such as KFC</a:t>
            </a:r>
            <a:r>
              <a:rPr 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8415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269436"/>
            <a:ext cx="5000314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93435" y="1913175"/>
            <a:ext cx="103064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WIKIPEDIA(https://en.wikipedia.org/wiki/Search_engine_optimization#As_a_marketing_strategy)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Why Make Career In Search Engine Optimization (SEO)-(https://www.linkedin.com/pulse/why-make-career-search-engine-optimization-seo-scope-gulshan-sirohi)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Web Crawler-(https://en.wikipedia.org/wiki/Web_crawler)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How Stuff Works-(http://computer.howstuffworks.com/internet/basics/search-engine1.htm).</a:t>
            </a:r>
          </a:p>
        </p:txBody>
      </p:sp>
    </p:spTree>
    <p:extLst>
      <p:ext uri="{BB962C8B-B14F-4D97-AF65-F5344CB8AC3E}">
        <p14:creationId xmlns:p14="http://schemas.microsoft.com/office/powerpoint/2010/main" val="29165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3629" y="0"/>
            <a:ext cx="37451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ar-SA" sz="5400" b="1" u="sng" dirty="0" smtClean="0">
                <a:latin typeface="Baskerville Old Face" panose="02020602080505020303" pitchFamily="18" charset="0"/>
              </a:rPr>
              <a:t>Contents: </a:t>
            </a:r>
            <a:endParaRPr lang="en-US" altLang="ar-SA" sz="5400" b="1" u="sng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259" y="1143000"/>
            <a:ext cx="64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Instruction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(Web Crawler and SEO).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Language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Factors affecting SEO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Controlling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these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ROBOTS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Architecture of Crawler.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Architecture of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Search Engine.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Crawler eye’s VS User eye’s.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Advantages VS Disadvantages of SEO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889613" y="2876158"/>
            <a:ext cx="5000314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Thank you..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35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1055" y="213223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44391" y="395786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Introduction (Web crawlers) :</a:t>
            </a:r>
            <a:endParaRPr lang="en-US" sz="3600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308979" y="1486636"/>
            <a:ext cx="6646460" cy="439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800" y="1420538"/>
            <a:ext cx="64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Crawling is the process by virtue of which the search engines gather information about websites on world wide web (new / old / updates etc.).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The crawlers are also known as Spiders or Bots , they visit website and send information to their respective parent websites.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0" y="1486636"/>
            <a:ext cx="5572960" cy="4396639"/>
          </a:xfrm>
          <a:prstGeom prst="rect">
            <a:avLst/>
          </a:prstGeom>
        </p:spPr>
      </p:pic>
      <p:pic>
        <p:nvPicPr>
          <p:cNvPr id="1026" name="Picture 2" descr="https://lh5.googleusercontent.com/7mAWdxi9htBNeaPDUNbogI-xTKJ2O5pOVjd2wP3AhObVqDI6sw7Vr2LvXuFCWS0wUnN77fbhr3fOIXu9TmM5AbvGG1dHa-0PrJU_qqXRbbsLDS0zWFJaqXMZVNMw7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14" y="4305300"/>
            <a:ext cx="27146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23694" y="142956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720377" y="1660850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Why Web crawlers?</a:t>
            </a:r>
            <a:endParaRPr lang="en-US" sz="36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0" y="2774274"/>
            <a:ext cx="6100549" cy="211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Internet has a wide expanse of </a:t>
            </a:r>
            <a:r>
              <a:rPr lang="en-US" sz="2400" dirty="0" smtClean="0"/>
              <a:t>Information. </a:t>
            </a:r>
            <a:r>
              <a:rPr lang="en-US" sz="2400" b="1" dirty="0" smtClean="0"/>
              <a:t>Finding relevant information </a:t>
            </a:r>
            <a:r>
              <a:rPr lang="en-US" sz="2400" dirty="0"/>
              <a:t>requires</a:t>
            </a:r>
            <a:r>
              <a:rPr lang="en-US" sz="2400" b="1" dirty="0"/>
              <a:t> an </a:t>
            </a:r>
            <a:endParaRPr lang="en-US" sz="2400" b="1" dirty="0" smtClean="0"/>
          </a:p>
          <a:p>
            <a:pPr marL="0" indent="0">
              <a:buNone/>
              <a:defRPr/>
            </a:pPr>
            <a:r>
              <a:rPr lang="en-US" sz="2400" b="1" dirty="0" smtClean="0"/>
              <a:t>   efficient </a:t>
            </a:r>
            <a:r>
              <a:rPr lang="en-US" sz="2400" b="1" dirty="0"/>
              <a:t>mechanism.</a:t>
            </a:r>
          </a:p>
          <a:p>
            <a:pPr>
              <a:defRPr/>
            </a:pPr>
            <a:r>
              <a:rPr lang="en-US" sz="2400" b="1" dirty="0"/>
              <a:t>Web Crawlers provide that scope to the search engine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-2089627" y="327547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61" y="1660850"/>
            <a:ext cx="6473939" cy="45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1147"/>
          <a:stretch/>
        </p:blipFill>
        <p:spPr>
          <a:xfrm>
            <a:off x="7037311" y="765520"/>
            <a:ext cx="5172902" cy="46811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2089627" y="327547"/>
            <a:ext cx="9309292" cy="8759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2012" y="1851761"/>
            <a:ext cx="6646460" cy="439663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u="sng" dirty="0" smtClean="0"/>
              <a:t>Search Engine Optimization</a:t>
            </a:r>
            <a:r>
              <a:rPr lang="en-US" dirty="0" smtClean="0"/>
              <a:t> –SEO is </a:t>
            </a:r>
            <a:r>
              <a:rPr lang="en-US" dirty="0"/>
              <a:t>A</a:t>
            </a:r>
            <a:r>
              <a:rPr lang="en-US" dirty="0" smtClean="0"/>
              <a:t>rt and Science of Optimizing your web pages to be found by search engines like GOOGLE, YAHOO, BING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SEO is the act of modifying a website to increase its ranking in the listings of </a:t>
            </a:r>
            <a:r>
              <a:rPr lang="en-US" dirty="0" smtClean="0"/>
              <a:t>SE’s (Search Engines).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9E0C-410F-4251-92D3-B550CAE66F19}" type="slidenum">
              <a:rPr lang="en-US" sz="2400" smtClean="0"/>
              <a:t>5</a:t>
            </a:fld>
            <a:endParaRPr lang="en-US" sz="6000" dirty="0"/>
          </a:p>
        </p:txBody>
      </p:sp>
      <p:pic>
        <p:nvPicPr>
          <p:cNvPr id="8" name="Picture 7" descr="C:\Users\Himanshu Beniwal\Desktop\seo-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4" y="765519"/>
            <a:ext cx="4972335" cy="4681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4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0083" y="313899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2185161" y="31389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Why python?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1421189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Interpreted and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Interactive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Build more function with fewe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r line of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all" dirty="0" smtClean="0"/>
              <a:t>Python is Flexible.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all" dirty="0" smtClean="0"/>
              <a:t>DJANGO, A HIGH-LEVEL PYTHON WEB FRAMEWORK.</a:t>
            </a:r>
            <a:endParaRPr lang="en-US" sz="2400" cap="al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Django Support best practices for SEO.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3" y="1041080"/>
            <a:ext cx="5789208" cy="3057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" y="4330190"/>
            <a:ext cx="5853876" cy="2527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5" y="4330190"/>
            <a:ext cx="6064156" cy="2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0990" y="313899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4" y="1533602"/>
            <a:ext cx="5892006" cy="485832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-2185161" y="31389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Why python? 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" y="3962762"/>
            <a:ext cx="5790476" cy="289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" y="1189844"/>
            <a:ext cx="5790476" cy="26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69104" y="6279060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968992" y="19106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FACTORS AFFECTING seo!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45660" y="1669412"/>
            <a:ext cx="582759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ON-Page Optimization: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Title, Meta tags.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Meta Description tag.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Heading Tags ( h1&gt;h2&gt;h3…), Length of Content.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Image Optimization (using ‘ALT’ tag).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Internal Links.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Keywords must be in URL.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No Duplicate Content.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03" y="1524775"/>
            <a:ext cx="5504597" cy="419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3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37342" y="191069"/>
            <a:ext cx="753545" cy="365125"/>
          </a:xfrm>
        </p:spPr>
        <p:txBody>
          <a:bodyPr/>
          <a:lstStyle/>
          <a:p>
            <a:fld id="{BB3C9E0C-410F-4251-92D3-B550CAE66F1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968992" y="191069"/>
            <a:ext cx="9309292" cy="87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FACTORS AFFECTING seo!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163293" y="889932"/>
            <a:ext cx="58275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SITE Factors: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Sitemaps (-link-.com/sitemaps.xml)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Domain Trust.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Server Location.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Mobile Optimized Site.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Google Web-Master Tools.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1232726"/>
            <a:ext cx="5401701" cy="5625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5" y="3454048"/>
            <a:ext cx="5785067" cy="34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555</TotalTime>
  <Words>740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Baskerville Old Face</vt:lpstr>
      <vt:lpstr>Bookman Old Style</vt:lpstr>
      <vt:lpstr>Calibri</vt:lpstr>
      <vt:lpstr>Garamond</vt:lpstr>
      <vt:lpstr>Rockwell</vt:lpstr>
      <vt:lpstr>Segoe Print</vt:lpstr>
      <vt:lpstr>Times New Roman</vt:lpstr>
      <vt:lpstr>Damask</vt:lpstr>
      <vt:lpstr>          MINI PROJECT-1 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MINI PROJECT-1 </dc:title>
  <dc:creator>Himanshu Beniwal</dc:creator>
  <cp:lastModifiedBy>Himanshu Beniwal</cp:lastModifiedBy>
  <cp:revision>77</cp:revision>
  <dcterms:created xsi:type="dcterms:W3CDTF">2017-05-18T19:47:13Z</dcterms:created>
  <dcterms:modified xsi:type="dcterms:W3CDTF">2017-05-19T05:58:17Z</dcterms:modified>
</cp:coreProperties>
</file>