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2" r:id="rId6"/>
    <p:sldId id="263" r:id="rId7"/>
    <p:sldId id="268" r:id="rId8"/>
    <p:sldId id="269" r:id="rId9"/>
    <p:sldId id="264" r:id="rId10"/>
    <p:sldId id="266"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3" autoAdjust="0"/>
    <p:restoredTop sz="94624" autoAdjust="0"/>
  </p:normalViewPr>
  <p:slideViewPr>
    <p:cSldViewPr>
      <p:cViewPr>
        <p:scale>
          <a:sx n="72" d="100"/>
          <a:sy n="72" d="100"/>
        </p:scale>
        <p:origin x="-110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CF5720-5484-4146-9E69-AFB00F9490B8}" type="datetimeFigureOut">
              <a:rPr lang="en-US" smtClean="0"/>
              <a:pPr/>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CF5720-5484-4146-9E69-AFB00F9490B8}" type="datetimeFigureOut">
              <a:rPr lang="en-US" smtClean="0"/>
              <a:pPr/>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CF5720-5484-4146-9E69-AFB00F9490B8}" type="datetimeFigureOut">
              <a:rPr lang="en-US" smtClean="0"/>
              <a:pPr/>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CF5720-5484-4146-9E69-AFB00F9490B8}" type="datetimeFigureOut">
              <a:rPr lang="en-US" smtClean="0"/>
              <a:pPr/>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CF5720-5484-4146-9E69-AFB00F9490B8}" type="datetimeFigureOut">
              <a:rPr lang="en-US" smtClean="0"/>
              <a:pPr/>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CF5720-5484-4146-9E69-AFB00F9490B8}" type="datetimeFigureOut">
              <a:rPr lang="en-US" smtClean="0"/>
              <a:pPr/>
              <a:t>6/3/2022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CF5720-5484-4146-9E69-AFB00F9490B8}" type="datetimeFigureOut">
              <a:rPr lang="en-US" smtClean="0"/>
              <a:pPr/>
              <a:t>6/3/2022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CF5720-5484-4146-9E69-AFB00F9490B8}" type="datetimeFigureOut">
              <a:rPr lang="en-US" smtClean="0"/>
              <a:pPr/>
              <a:t>6/3/2022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F5720-5484-4146-9E69-AFB00F9490B8}" type="datetimeFigureOut">
              <a:rPr lang="en-US" smtClean="0"/>
              <a:pPr/>
              <a:t>6/3/2022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CF5720-5484-4146-9E69-AFB00F9490B8}" type="datetimeFigureOut">
              <a:rPr lang="en-US" smtClean="0"/>
              <a:pPr/>
              <a:t>6/3/2022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CF5720-5484-4146-9E69-AFB00F9490B8}" type="datetimeFigureOut">
              <a:rPr lang="en-US" smtClean="0"/>
              <a:pPr/>
              <a:t>6/3/2022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CF5720-5484-4146-9E69-AFB00F9490B8}" type="datetimeFigureOut">
              <a:rPr lang="en-US" smtClean="0"/>
              <a:pPr/>
              <a:t>6/3/2022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C97280-CD22-4646-B03D-9410DC587D2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hyperlink" Target="https://github.com/himanshubhatnagar232/TechGig_Hackathon_2022" TargetMode="External"/><Relationship Id="rId5" Type="http://schemas.openxmlformats.org/officeDocument/2006/relationships/image" Target="../media/image2.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1340768"/>
            <a:ext cx="6858048" cy="1000132"/>
          </a:xfrm>
        </p:spPr>
        <p:txBody>
          <a:bodyPr>
            <a:normAutofit fontScale="85000" lnSpcReduction="20000"/>
          </a:bodyPr>
          <a:lstStyle/>
          <a:p>
            <a:endParaRPr lang="en-US" sz="3600" b="1" dirty="0">
              <a:solidFill>
                <a:schemeClr val="tx1"/>
              </a:solidFill>
              <a:latin typeface="Arial Black" pitchFamily="34" charset="0"/>
            </a:endParaRPr>
          </a:p>
          <a:p>
            <a:r>
              <a:rPr lang="en-IN" sz="3600" b="1" dirty="0" smtClean="0"/>
              <a:t>Machine Learning Hackathon CG </a:t>
            </a:r>
            <a:r>
              <a:rPr lang="en-IN" sz="3600" b="1" dirty="0"/>
              <a:t>2022</a:t>
            </a:r>
          </a:p>
        </p:txBody>
      </p:sp>
      <p:sp>
        <p:nvSpPr>
          <p:cNvPr id="7" name="Rectangle 6"/>
          <p:cNvSpPr/>
          <p:nvPr/>
        </p:nvSpPr>
        <p:spPr>
          <a:xfrm>
            <a:off x="2000232" y="3717032"/>
            <a:ext cx="5072098" cy="1200329"/>
          </a:xfrm>
          <a:prstGeom prst="rect">
            <a:avLst/>
          </a:prstGeom>
        </p:spPr>
        <p:txBody>
          <a:bodyPr wrap="square">
            <a:spAutoFit/>
          </a:bodyPr>
          <a:lstStyle/>
          <a:p>
            <a:r>
              <a:rPr lang="en-IN" dirty="0" smtClean="0"/>
              <a:t>Team Name- </a:t>
            </a:r>
            <a:r>
              <a:rPr lang="en-IN" dirty="0" err="1" smtClean="0"/>
              <a:t>Akatsuki_India</a:t>
            </a:r>
            <a:endParaRPr lang="en-IN" dirty="0" smtClean="0"/>
          </a:p>
          <a:p>
            <a:r>
              <a:rPr lang="en-IN" dirty="0" smtClean="0"/>
              <a:t>Team Leader Name – </a:t>
            </a:r>
            <a:r>
              <a:rPr lang="en-IN" dirty="0" err="1" smtClean="0"/>
              <a:t>Himanshu</a:t>
            </a:r>
            <a:r>
              <a:rPr lang="en-IN" dirty="0" smtClean="0"/>
              <a:t> Bhatnagar</a:t>
            </a:r>
          </a:p>
          <a:p>
            <a:r>
              <a:rPr lang="en-IN" dirty="0" smtClean="0"/>
              <a:t>Team Leader Email Address – himanshu.bhatnagar232@gmail.com</a:t>
            </a:r>
            <a:endParaRPr lang="en-IN" dirty="0"/>
          </a:p>
        </p:txBody>
      </p:sp>
      <p:pic>
        <p:nvPicPr>
          <p:cNvPr id="4" name="Picture 3"/>
          <p:cNvPicPr>
            <a:picLocks noChangeAspect="1"/>
          </p:cNvPicPr>
          <p:nvPr/>
        </p:nvPicPr>
        <p:blipFill>
          <a:blip r:embed="rId2"/>
          <a:stretch>
            <a:fillRect/>
          </a:stretch>
        </p:blipFill>
        <p:spPr>
          <a:xfrm>
            <a:off x="7991797" y="260648"/>
            <a:ext cx="828675" cy="8191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063805" y="188640"/>
            <a:ext cx="828675" cy="819150"/>
          </a:xfrm>
          <a:prstGeom prst="rect">
            <a:avLst/>
          </a:prstGeom>
        </p:spPr>
      </p:pic>
      <p:sp>
        <p:nvSpPr>
          <p:cNvPr id="5" name="Title 1"/>
          <p:cNvSpPr>
            <a:spLocks noGrp="1"/>
          </p:cNvSpPr>
          <p:nvPr>
            <p:ph type="ctrTitle"/>
          </p:nvPr>
        </p:nvSpPr>
        <p:spPr>
          <a:xfrm>
            <a:off x="467544" y="1124744"/>
            <a:ext cx="7772400" cy="1012826"/>
          </a:xfrm>
        </p:spPr>
        <p:txBody>
          <a:bodyPr>
            <a:normAutofit/>
          </a:bodyPr>
          <a:lstStyle/>
          <a:p>
            <a:pPr algn="l"/>
            <a:r>
              <a:rPr lang="en-US" sz="3600" dirty="0" smtClean="0"/>
              <a:t>Conclusion</a:t>
            </a:r>
            <a:endParaRPr lang="en-IN" sz="3600" dirty="0"/>
          </a:p>
        </p:txBody>
      </p:sp>
      <p:sp>
        <p:nvSpPr>
          <p:cNvPr id="6" name="Subtitle 2"/>
          <p:cNvSpPr txBox="1">
            <a:spLocks/>
          </p:cNvSpPr>
          <p:nvPr/>
        </p:nvSpPr>
        <p:spPr>
          <a:xfrm>
            <a:off x="467544" y="2191544"/>
            <a:ext cx="8077200" cy="10668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800" dirty="0" smtClean="0">
                <a:solidFill>
                  <a:schemeClr val="tx1"/>
                </a:solidFill>
              </a:rPr>
              <a:t>After analyzing the performance of all three models, we would recommend Random Forest, as it shows most balanced performance across two threshold bases.</a:t>
            </a:r>
          </a:p>
        </p:txBody>
      </p:sp>
      <p:sp>
        <p:nvSpPr>
          <p:cNvPr id="7" name="Title 1"/>
          <p:cNvSpPr txBox="1">
            <a:spLocks/>
          </p:cNvSpPr>
          <p:nvPr/>
        </p:nvSpPr>
        <p:spPr>
          <a:xfrm>
            <a:off x="467544" y="3563144"/>
            <a:ext cx="7772400" cy="101282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smtClean="0"/>
              <a:t>Next Steps</a:t>
            </a:r>
            <a:endParaRPr lang="en-IN" sz="3600" dirty="0"/>
          </a:p>
        </p:txBody>
      </p:sp>
      <p:sp>
        <p:nvSpPr>
          <p:cNvPr id="8" name="Subtitle 2"/>
          <p:cNvSpPr txBox="1">
            <a:spLocks/>
          </p:cNvSpPr>
          <p:nvPr/>
        </p:nvSpPr>
        <p:spPr>
          <a:xfrm>
            <a:off x="467544" y="4629944"/>
            <a:ext cx="8077200" cy="1676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800" dirty="0" smtClean="0">
                <a:solidFill>
                  <a:schemeClr val="tx1"/>
                </a:solidFill>
              </a:rPr>
              <a:t>To further improve the performance of model, following can be done :</a:t>
            </a:r>
          </a:p>
          <a:p>
            <a:pPr algn="l"/>
            <a:endParaRPr lang="en-US" sz="1800" dirty="0">
              <a:solidFill>
                <a:schemeClr val="tx1"/>
              </a:solidFill>
            </a:endParaRPr>
          </a:p>
          <a:p>
            <a:pPr marL="342900" indent="-342900" algn="l">
              <a:buAutoNum type="arabicPeriod"/>
            </a:pPr>
            <a:r>
              <a:rPr lang="en-US" sz="1800" dirty="0" err="1" smtClean="0">
                <a:solidFill>
                  <a:schemeClr val="tx1"/>
                </a:solidFill>
              </a:rPr>
              <a:t>Hyperparameter</a:t>
            </a:r>
            <a:r>
              <a:rPr lang="en-US" sz="1800" dirty="0" smtClean="0">
                <a:solidFill>
                  <a:schemeClr val="tx1"/>
                </a:solidFill>
              </a:rPr>
              <a:t> tuning</a:t>
            </a:r>
          </a:p>
          <a:p>
            <a:pPr marL="342900" indent="-342900" algn="l">
              <a:buAutoNum type="arabicPeriod"/>
            </a:pPr>
            <a:r>
              <a:rPr lang="en-US" sz="1800" dirty="0" smtClean="0">
                <a:solidFill>
                  <a:schemeClr val="tx1"/>
                </a:solidFill>
              </a:rPr>
              <a:t>Feature Engineering, using logical operators for different flags</a:t>
            </a:r>
          </a:p>
        </p:txBody>
      </p:sp>
    </p:spTree>
    <p:extLst>
      <p:ext uri="{BB962C8B-B14F-4D97-AF65-F5344CB8AC3E}">
        <p14:creationId xmlns:p14="http://schemas.microsoft.com/office/powerpoint/2010/main" val="3349664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2625155"/>
          </a:xfrm>
        </p:spPr>
        <p:txBody>
          <a:bodyPr>
            <a:normAutofit fontScale="92500" lnSpcReduction="20000"/>
          </a:bodyPr>
          <a:lstStyle/>
          <a:p>
            <a:pPr marL="0" indent="0">
              <a:buNone/>
            </a:pPr>
            <a:r>
              <a:rPr lang="en-US" b="1" dirty="0" smtClean="0">
                <a:latin typeface="Verdana" panose="020B0604030504040204" pitchFamily="34" charset="0"/>
                <a:ea typeface="Verdana" panose="020B0604030504040204" pitchFamily="34" charset="0"/>
              </a:rPr>
              <a:t>                </a:t>
            </a:r>
          </a:p>
          <a:p>
            <a:pPr marL="0" indent="0">
              <a:buNone/>
            </a:pPr>
            <a:endParaRPr lang="en-US" b="1" dirty="0">
              <a:latin typeface="Verdana" panose="020B0604030504040204" pitchFamily="34" charset="0"/>
              <a:ea typeface="Verdana" panose="020B0604030504040204" pitchFamily="34" charset="0"/>
            </a:endParaRPr>
          </a:p>
          <a:p>
            <a:pPr marL="0" indent="0">
              <a:buNone/>
            </a:pPr>
            <a:r>
              <a:rPr lang="en-US" b="1" dirty="0" smtClean="0">
                <a:latin typeface="Verdana" panose="020B0604030504040204" pitchFamily="34" charset="0"/>
                <a:ea typeface="Verdana" panose="020B0604030504040204" pitchFamily="34" charset="0"/>
              </a:rPr>
              <a:t>   </a:t>
            </a:r>
          </a:p>
          <a:p>
            <a:pPr marL="0" indent="0">
              <a:buNone/>
            </a:pPr>
            <a:endParaRPr lang="en-US" b="1" dirty="0">
              <a:latin typeface="Verdana" panose="020B0604030504040204" pitchFamily="34" charset="0"/>
              <a:ea typeface="Verdana" panose="020B0604030504040204" pitchFamily="34" charset="0"/>
            </a:endParaRPr>
          </a:p>
          <a:p>
            <a:pPr marL="0" indent="0">
              <a:buNone/>
            </a:pPr>
            <a:r>
              <a:rPr lang="en-US" b="1" dirty="0" smtClean="0">
                <a:latin typeface="Verdana" panose="020B0604030504040204" pitchFamily="34" charset="0"/>
                <a:ea typeface="Verdana" panose="020B0604030504040204" pitchFamily="34" charset="0"/>
              </a:rPr>
              <a:t>                 </a:t>
            </a:r>
            <a:r>
              <a:rPr lang="en-US" sz="4400" b="1" dirty="0" smtClean="0">
                <a:latin typeface="Verdana" panose="020B0604030504040204" pitchFamily="34" charset="0"/>
                <a:ea typeface="Verdana" panose="020B0604030504040204" pitchFamily="34" charset="0"/>
              </a:rPr>
              <a:t>THANK YOU</a:t>
            </a:r>
            <a:endParaRPr lang="en-US" sz="4400" b="1" dirty="0">
              <a:latin typeface="Verdana" panose="020B0604030504040204" pitchFamily="34" charset="0"/>
              <a:ea typeface="Verdana" panose="020B0604030504040204" pitchFamily="34" charset="0"/>
            </a:endParaRPr>
          </a:p>
        </p:txBody>
      </p:sp>
      <p:pic>
        <p:nvPicPr>
          <p:cNvPr id="4" name="Picture 3"/>
          <p:cNvPicPr>
            <a:picLocks noChangeAspect="1"/>
          </p:cNvPicPr>
          <p:nvPr/>
        </p:nvPicPr>
        <p:blipFill>
          <a:blip r:embed="rId2"/>
          <a:stretch>
            <a:fillRect/>
          </a:stretch>
        </p:blipFill>
        <p:spPr>
          <a:xfrm>
            <a:off x="8063805" y="188640"/>
            <a:ext cx="828675" cy="8191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60;p14"/>
          <p:cNvSpPr txBox="1">
            <a:spLocks/>
          </p:cNvSpPr>
          <p:nvPr/>
        </p:nvSpPr>
        <p:spPr>
          <a:xfrm>
            <a:off x="285720" y="1276170"/>
            <a:ext cx="8520600" cy="928694"/>
          </a:xfrm>
          <a:prstGeom prst="rect">
            <a:avLst/>
          </a:prstGeom>
        </p:spPr>
        <p:txBody>
          <a:bodyPr spcFirstLastPara="1" vert="horz" wrap="square" lIns="91425" tIns="91425" rIns="91425" bIns="91425" rtlCol="0" anchor="t" anchorCtr="0">
            <a:normAutofit/>
          </a:bodyPr>
          <a:lstStyle/>
          <a:p>
            <a:pPr lvl="0"/>
            <a:r>
              <a:rPr lang="en-US" sz="2400" b="1" dirty="0" smtClean="0">
                <a:latin typeface="Verdana" pitchFamily="34" charset="0"/>
                <a:ea typeface="Verdana" pitchFamily="34" charset="0"/>
              </a:rPr>
              <a:t>Brief description of the problem at hand:</a:t>
            </a:r>
            <a:endParaRPr kumimoji="0" lang="en-US" sz="2400" b="1" i="0" u="none" strike="noStrike" kern="1200" cap="none" spc="0" normalizeH="0" baseline="0" noProof="0" dirty="0">
              <a:ln>
                <a:noFill/>
              </a:ln>
              <a:solidFill>
                <a:schemeClr val="tx1"/>
              </a:solidFill>
              <a:effectLst/>
              <a:uLnTx/>
              <a:uFillTx/>
              <a:latin typeface="Verdana" pitchFamily="34" charset="0"/>
              <a:ea typeface="Verdana" pitchFamily="34" charset="0"/>
              <a:cs typeface="+mj-cs"/>
            </a:endParaRPr>
          </a:p>
        </p:txBody>
      </p:sp>
      <p:pic>
        <p:nvPicPr>
          <p:cNvPr id="2" name="Picture 1"/>
          <p:cNvPicPr>
            <a:picLocks noChangeAspect="1"/>
          </p:cNvPicPr>
          <p:nvPr/>
        </p:nvPicPr>
        <p:blipFill>
          <a:blip r:embed="rId2"/>
          <a:stretch>
            <a:fillRect/>
          </a:stretch>
        </p:blipFill>
        <p:spPr>
          <a:xfrm>
            <a:off x="7991797" y="260648"/>
            <a:ext cx="828675" cy="819150"/>
          </a:xfrm>
          <a:prstGeom prst="rect">
            <a:avLst/>
          </a:prstGeom>
        </p:spPr>
      </p:pic>
      <p:sp>
        <p:nvSpPr>
          <p:cNvPr id="4" name="Subtitle 2"/>
          <p:cNvSpPr>
            <a:spLocks noGrp="1"/>
          </p:cNvSpPr>
          <p:nvPr>
            <p:ph type="subTitle" idx="1"/>
          </p:nvPr>
        </p:nvSpPr>
        <p:spPr>
          <a:xfrm>
            <a:off x="480392" y="2358752"/>
            <a:ext cx="7115944" cy="3374504"/>
          </a:xfrm>
        </p:spPr>
        <p:txBody>
          <a:bodyPr>
            <a:noAutofit/>
          </a:bodyPr>
          <a:lstStyle/>
          <a:p>
            <a:pPr marL="285750" indent="-285750" algn="l">
              <a:buFont typeface="Arial" pitchFamily="34" charset="0"/>
              <a:buChar char="•"/>
            </a:pPr>
            <a:r>
              <a:rPr lang="en-US" sz="1800" dirty="0" smtClean="0">
                <a:solidFill>
                  <a:schemeClr val="tx1"/>
                </a:solidFill>
              </a:rPr>
              <a:t>As </a:t>
            </a:r>
            <a:r>
              <a:rPr lang="en-US" sz="1800" dirty="0">
                <a:solidFill>
                  <a:schemeClr val="tx1"/>
                </a:solidFill>
              </a:rPr>
              <a:t>each coin has two sides, so does technology. On one hand, with the advancement in technology the lives are getting better, on the other hand, the ill use of technology is also increasing. The suspicious activities are increasing ranging from dos attacks, phishing, hacking etc. </a:t>
            </a:r>
            <a:endParaRPr lang="en-US" sz="1800" dirty="0" smtClean="0">
              <a:solidFill>
                <a:schemeClr val="tx1"/>
              </a:solidFill>
            </a:endParaRPr>
          </a:p>
          <a:p>
            <a:pPr marL="285750" indent="-285750" algn="l">
              <a:buFont typeface="Arial" pitchFamily="34" charset="0"/>
              <a:buChar char="•"/>
            </a:pPr>
            <a:endParaRPr lang="en-US" sz="1800" dirty="0">
              <a:solidFill>
                <a:schemeClr val="tx1"/>
              </a:solidFill>
            </a:endParaRPr>
          </a:p>
          <a:p>
            <a:pPr marL="285750" indent="-285750" algn="l">
              <a:buFont typeface="Arial" pitchFamily="34" charset="0"/>
              <a:buChar char="•"/>
            </a:pPr>
            <a:r>
              <a:rPr lang="en-US" sz="1800" dirty="0" smtClean="0">
                <a:solidFill>
                  <a:schemeClr val="tx1"/>
                </a:solidFill>
              </a:rPr>
              <a:t>Typically</a:t>
            </a:r>
            <a:r>
              <a:rPr lang="en-US" sz="1800" dirty="0">
                <a:solidFill>
                  <a:schemeClr val="tx1"/>
                </a:solidFill>
              </a:rPr>
              <a:t>, Phishing is a type of social engineering where an attacker sends a fraudulent (e.g., spoofed, fake, or otherwise deceptive) message designed to trick a person into revealing sensitive information to the attacker or to deploy malicious software on the victim's infrastructure like </a:t>
            </a:r>
            <a:r>
              <a:rPr lang="en-US" sz="1800" dirty="0" err="1">
                <a:solidFill>
                  <a:schemeClr val="tx1"/>
                </a:solidFill>
              </a:rPr>
              <a:t>ransomware</a:t>
            </a:r>
            <a:r>
              <a:rPr lang="en-US" sz="1800" dirty="0">
                <a:solidFill>
                  <a:schemeClr val="tx1"/>
                </a:solidFill>
              </a:rPr>
              <a:t>.</a:t>
            </a:r>
          </a:p>
          <a:p>
            <a:pPr marL="285750" indent="-285750" algn="l">
              <a:buFont typeface="Arial" pitchFamily="34" charset="0"/>
              <a:buChar char="•"/>
            </a:pPr>
            <a:endParaRPr lang="en-IN" sz="18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6;p15"/>
          <p:cNvSpPr txBox="1">
            <a:spLocks/>
          </p:cNvSpPr>
          <p:nvPr/>
        </p:nvSpPr>
        <p:spPr>
          <a:xfrm>
            <a:off x="357158" y="857232"/>
            <a:ext cx="8520600" cy="572700"/>
          </a:xfrm>
          <a:prstGeom prst="rect">
            <a:avLst/>
          </a:prstGeom>
        </p:spPr>
        <p:txBody>
          <a:bodyPr spcFirstLastPara="1" vert="horz" wrap="square" lIns="91425" tIns="91425" rIns="91425" bIns="91425" rtlCol="0" anchor="t" anchorCtr="0">
            <a:no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chemeClr val="tx1"/>
                </a:solidFill>
                <a:effectLst/>
                <a:uLnTx/>
                <a:uFillTx/>
                <a:latin typeface="Verdana"/>
                <a:ea typeface="Verdana"/>
                <a:cs typeface="Verdana"/>
                <a:sym typeface="Verdana"/>
              </a:rPr>
              <a:t>Solution proposed and description:</a:t>
            </a:r>
            <a:br>
              <a:rPr kumimoji="0" lang="en-US" sz="2400" b="1" i="0" u="none" strike="noStrike" kern="1200" cap="none" spc="0" normalizeH="0" baseline="0" noProof="0" dirty="0" smtClean="0">
                <a:ln>
                  <a:noFill/>
                </a:ln>
                <a:solidFill>
                  <a:schemeClr val="tx1"/>
                </a:solidFill>
                <a:effectLst/>
                <a:uLnTx/>
                <a:uFillTx/>
                <a:latin typeface="Verdana"/>
                <a:ea typeface="Verdana"/>
                <a:cs typeface="Verdana"/>
                <a:sym typeface="Verdana"/>
              </a:rPr>
            </a:br>
            <a:endParaRPr kumimoji="0" lang="en-US" sz="2400" b="0" i="0" u="none" strike="noStrike" kern="1200" cap="none" spc="0" normalizeH="0" baseline="0" noProof="0" dirty="0">
              <a:ln>
                <a:noFill/>
              </a:ln>
              <a:solidFill>
                <a:schemeClr val="tx1"/>
              </a:solidFill>
              <a:effectLst/>
              <a:uLnTx/>
              <a:uFillTx/>
              <a:latin typeface="+mj-lt"/>
              <a:ea typeface="+mj-ea"/>
              <a:cs typeface="+mj-cs"/>
            </a:endParaRPr>
          </a:p>
        </p:txBody>
      </p:sp>
      <p:pic>
        <p:nvPicPr>
          <p:cNvPr id="2" name="Picture 1"/>
          <p:cNvPicPr>
            <a:picLocks noChangeAspect="1"/>
          </p:cNvPicPr>
          <p:nvPr/>
        </p:nvPicPr>
        <p:blipFill>
          <a:blip r:embed="rId2"/>
          <a:stretch>
            <a:fillRect/>
          </a:stretch>
        </p:blipFill>
        <p:spPr>
          <a:xfrm>
            <a:off x="7956376" y="233586"/>
            <a:ext cx="828675" cy="819150"/>
          </a:xfrm>
          <a:prstGeom prst="rect">
            <a:avLst/>
          </a:prstGeom>
        </p:spPr>
      </p:pic>
      <p:sp>
        <p:nvSpPr>
          <p:cNvPr id="4" name="Subtitle 2"/>
          <p:cNvSpPr txBox="1">
            <a:spLocks/>
          </p:cNvSpPr>
          <p:nvPr/>
        </p:nvSpPr>
        <p:spPr>
          <a:xfrm>
            <a:off x="467544" y="1700808"/>
            <a:ext cx="7344816" cy="439248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dirty="0" smtClean="0">
                <a:solidFill>
                  <a:schemeClr val="tx1"/>
                </a:solidFill>
              </a:rPr>
              <a:t>Solution</a:t>
            </a:r>
          </a:p>
          <a:p>
            <a:pPr algn="l"/>
            <a:endParaRPr lang="en-US" sz="1800" dirty="0">
              <a:solidFill>
                <a:schemeClr val="tx1"/>
              </a:solidFill>
            </a:endParaRPr>
          </a:p>
          <a:p>
            <a:pPr algn="l"/>
            <a:r>
              <a:rPr lang="en-US" sz="1800" dirty="0" smtClean="0">
                <a:solidFill>
                  <a:schemeClr val="tx1"/>
                </a:solidFill>
              </a:rPr>
              <a:t>To use </a:t>
            </a:r>
            <a:r>
              <a:rPr lang="en-US" sz="1800" dirty="0">
                <a:solidFill>
                  <a:schemeClr val="tx1"/>
                </a:solidFill>
              </a:rPr>
              <a:t>ML algorithms based on various attributes of the </a:t>
            </a:r>
            <a:r>
              <a:rPr lang="en-US" sz="1800" dirty="0" smtClean="0">
                <a:solidFill>
                  <a:schemeClr val="tx1"/>
                </a:solidFill>
              </a:rPr>
              <a:t>website, to identify whether a website could be a potential phishing attempt or not.</a:t>
            </a:r>
          </a:p>
          <a:p>
            <a:pPr algn="l"/>
            <a:endParaRPr lang="en-US" sz="1800" dirty="0" smtClean="0">
              <a:solidFill>
                <a:schemeClr val="tx1"/>
              </a:solidFill>
            </a:endParaRPr>
          </a:p>
          <a:p>
            <a:pPr algn="l"/>
            <a:r>
              <a:rPr lang="en-US" sz="2400" dirty="0" smtClean="0">
                <a:solidFill>
                  <a:schemeClr val="tx1"/>
                </a:solidFill>
              </a:rPr>
              <a:t>Description</a:t>
            </a:r>
            <a:endParaRPr lang="en-US" sz="2400" dirty="0" smtClean="0">
              <a:solidFill>
                <a:schemeClr val="tx1"/>
              </a:solidFill>
            </a:endParaRPr>
          </a:p>
          <a:p>
            <a:pPr algn="l"/>
            <a:endParaRPr lang="en-US" sz="1800" dirty="0">
              <a:solidFill>
                <a:schemeClr val="tx1"/>
              </a:solidFill>
            </a:endParaRPr>
          </a:p>
          <a:p>
            <a:pPr algn="l"/>
            <a:r>
              <a:rPr lang="en-US" sz="1800" dirty="0" smtClean="0">
                <a:solidFill>
                  <a:schemeClr val="tx1"/>
                </a:solidFill>
              </a:rPr>
              <a:t>Our target is </a:t>
            </a:r>
            <a:r>
              <a:rPr lang="en-US" sz="1800" dirty="0">
                <a:solidFill>
                  <a:schemeClr val="tx1"/>
                </a:solidFill>
              </a:rPr>
              <a:t>to read the data and create a model based on the data analysis to identify if the website is legitimate or a phishing website. The Result will be determined by the two values [1, -1] where 1 represent the legitimate and -1 represents </a:t>
            </a:r>
            <a:r>
              <a:rPr lang="en-US" sz="1800" dirty="0" smtClean="0">
                <a:solidFill>
                  <a:schemeClr val="tx1"/>
                </a:solidFill>
              </a:rPr>
              <a:t>phishing.</a:t>
            </a:r>
            <a:endParaRPr lang="en-US" sz="18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72;p16"/>
          <p:cNvSpPr txBox="1">
            <a:spLocks/>
          </p:cNvSpPr>
          <p:nvPr/>
        </p:nvSpPr>
        <p:spPr>
          <a:xfrm>
            <a:off x="285720" y="928670"/>
            <a:ext cx="8520600" cy="572700"/>
          </a:xfrm>
          <a:prstGeom prst="rect">
            <a:avLst/>
          </a:prstGeom>
        </p:spPr>
        <p:txBody>
          <a:bodyPr spcFirstLastPara="1" vert="horz" wrap="square" lIns="91425" tIns="91425" rIns="91425" bIns="91425" rtlCol="0" anchor="t" anchorCtr="0">
            <a:normAutofit fontScale="97500" lnSpcReduction="10000"/>
          </a:bodyPr>
          <a:lstStyle/>
          <a:p>
            <a:pPr marL="0" marR="0" lvl="0" indent="0" algn="l" defTabSz="914400" rtl="0" eaLnBrk="1" fontAlgn="auto" latinLnBrk="0" hangingPunct="1">
              <a:lnSpc>
                <a:spcPct val="115000"/>
              </a:lnSpc>
              <a:spcBef>
                <a:spcPts val="0"/>
              </a:spcBef>
              <a:spcAft>
                <a:spcPts val="0"/>
              </a:spcAft>
              <a:buClr>
                <a:schemeClr val="dk1"/>
              </a:buClr>
              <a:buSzPct val="45833"/>
              <a:buFont typeface="Arial"/>
              <a:buNone/>
              <a:tabLst/>
              <a:defRPr/>
            </a:pPr>
            <a:r>
              <a:rPr kumimoji="0" lang="en-US" sz="2400" b="1" i="0" u="none" strike="noStrike" kern="1200" cap="none" spc="0" normalizeH="0" baseline="0" noProof="0" dirty="0" smtClean="0">
                <a:ln>
                  <a:noFill/>
                </a:ln>
                <a:solidFill>
                  <a:schemeClr val="tx1"/>
                </a:solidFill>
                <a:effectLst/>
                <a:uLnTx/>
                <a:uFillTx/>
                <a:latin typeface="Verdana"/>
                <a:ea typeface="Verdana"/>
                <a:cs typeface="Verdana"/>
                <a:sym typeface="Verdana"/>
              </a:rPr>
              <a:t>Technology/Tool Stack Used: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2" name="Picture 1"/>
          <p:cNvPicPr>
            <a:picLocks noChangeAspect="1"/>
          </p:cNvPicPr>
          <p:nvPr/>
        </p:nvPicPr>
        <p:blipFill>
          <a:blip r:embed="rId2"/>
          <a:stretch>
            <a:fillRect/>
          </a:stretch>
        </p:blipFill>
        <p:spPr>
          <a:xfrm>
            <a:off x="8063805" y="188640"/>
            <a:ext cx="828675" cy="819150"/>
          </a:xfrm>
          <a:prstGeom prst="rect">
            <a:avLst/>
          </a:prstGeom>
        </p:spPr>
      </p:pic>
      <p:sp>
        <p:nvSpPr>
          <p:cNvPr id="4" name="Subtitle 2"/>
          <p:cNvSpPr>
            <a:spLocks noGrp="1"/>
          </p:cNvSpPr>
          <p:nvPr>
            <p:ph type="subTitle" idx="1"/>
          </p:nvPr>
        </p:nvSpPr>
        <p:spPr>
          <a:xfrm>
            <a:off x="696416" y="1844824"/>
            <a:ext cx="7620000" cy="3816424"/>
          </a:xfrm>
        </p:spPr>
        <p:txBody>
          <a:bodyPr>
            <a:noAutofit/>
          </a:bodyPr>
          <a:lstStyle/>
          <a:p>
            <a:pPr algn="l"/>
            <a:r>
              <a:rPr lang="en-US" sz="2000" dirty="0" smtClean="0">
                <a:solidFill>
                  <a:schemeClr val="tx1"/>
                </a:solidFill>
              </a:rPr>
              <a:t>Technology and IDE used</a:t>
            </a:r>
          </a:p>
          <a:p>
            <a:pPr marL="285750" indent="-285750" algn="l">
              <a:buFont typeface="Arial" pitchFamily="34" charset="0"/>
              <a:buChar char="•"/>
            </a:pPr>
            <a:endParaRPr lang="en-US" sz="1600" dirty="0">
              <a:solidFill>
                <a:schemeClr val="tx1"/>
              </a:solidFill>
            </a:endParaRPr>
          </a:p>
          <a:p>
            <a:pPr marL="285750" indent="-285750" algn="l">
              <a:buFont typeface="Arial" pitchFamily="34" charset="0"/>
              <a:buChar char="•"/>
            </a:pPr>
            <a:r>
              <a:rPr lang="en-US" sz="1600" dirty="0" smtClean="0">
                <a:solidFill>
                  <a:schemeClr val="tx1"/>
                </a:solidFill>
              </a:rPr>
              <a:t>Python (v3) </a:t>
            </a:r>
            <a:endParaRPr lang="en-US" sz="1600" dirty="0">
              <a:solidFill>
                <a:schemeClr val="tx1"/>
              </a:solidFill>
            </a:endParaRPr>
          </a:p>
          <a:p>
            <a:pPr marL="285750" indent="-285750" algn="l">
              <a:buFont typeface="Arial" pitchFamily="34" charset="0"/>
              <a:buChar char="•"/>
            </a:pPr>
            <a:r>
              <a:rPr lang="en-US" sz="1600" dirty="0" smtClean="0">
                <a:solidFill>
                  <a:schemeClr val="tx1"/>
                </a:solidFill>
              </a:rPr>
              <a:t>Google </a:t>
            </a:r>
            <a:r>
              <a:rPr lang="en-US" sz="1600" dirty="0" err="1" smtClean="0">
                <a:solidFill>
                  <a:schemeClr val="tx1"/>
                </a:solidFill>
              </a:rPr>
              <a:t>Colab</a:t>
            </a:r>
            <a:endParaRPr lang="en-US" sz="1600" dirty="0">
              <a:solidFill>
                <a:schemeClr val="tx1"/>
              </a:solidFill>
            </a:endParaRPr>
          </a:p>
          <a:p>
            <a:pPr marL="285750" indent="-285750" algn="l">
              <a:buFont typeface="Arial" pitchFamily="34" charset="0"/>
              <a:buChar char="•"/>
            </a:pPr>
            <a:endParaRPr lang="en-US" sz="1600" dirty="0" smtClean="0">
              <a:solidFill>
                <a:schemeClr val="tx1"/>
              </a:solidFill>
            </a:endParaRPr>
          </a:p>
          <a:p>
            <a:pPr algn="l"/>
            <a:r>
              <a:rPr lang="en-US" sz="2000" dirty="0" smtClean="0">
                <a:solidFill>
                  <a:schemeClr val="tx1"/>
                </a:solidFill>
              </a:rPr>
              <a:t>Python libraries used</a:t>
            </a:r>
          </a:p>
          <a:p>
            <a:pPr algn="l"/>
            <a:endParaRPr lang="en-US" sz="1600" dirty="0" smtClean="0">
              <a:solidFill>
                <a:schemeClr val="tx1"/>
              </a:solidFill>
            </a:endParaRPr>
          </a:p>
          <a:p>
            <a:pPr marL="285750" indent="-285750" algn="l">
              <a:buFont typeface="Arial" pitchFamily="34" charset="0"/>
              <a:buChar char="•"/>
            </a:pPr>
            <a:r>
              <a:rPr lang="en-US" sz="1600" dirty="0" err="1" smtClean="0">
                <a:solidFill>
                  <a:schemeClr val="tx1"/>
                </a:solidFill>
              </a:rPr>
              <a:t>Numpy</a:t>
            </a:r>
            <a:r>
              <a:rPr lang="en-US" sz="1600" dirty="0" smtClean="0">
                <a:solidFill>
                  <a:schemeClr val="tx1"/>
                </a:solidFill>
              </a:rPr>
              <a:t> </a:t>
            </a:r>
            <a:endParaRPr lang="en-US" sz="1600" dirty="0">
              <a:solidFill>
                <a:schemeClr val="tx1"/>
              </a:solidFill>
            </a:endParaRPr>
          </a:p>
          <a:p>
            <a:pPr marL="285750" indent="-285750" algn="l">
              <a:buFont typeface="Arial" pitchFamily="34" charset="0"/>
              <a:buChar char="•"/>
            </a:pPr>
            <a:r>
              <a:rPr lang="en-US" sz="1600" dirty="0" smtClean="0">
                <a:solidFill>
                  <a:schemeClr val="tx1"/>
                </a:solidFill>
              </a:rPr>
              <a:t>Pandas</a:t>
            </a:r>
          </a:p>
          <a:p>
            <a:pPr marL="285750" indent="-285750" algn="l">
              <a:buFont typeface="Arial" pitchFamily="34" charset="0"/>
              <a:buChar char="•"/>
            </a:pPr>
            <a:r>
              <a:rPr lang="en-US" sz="1600" dirty="0" err="1" smtClean="0">
                <a:solidFill>
                  <a:schemeClr val="tx1"/>
                </a:solidFill>
              </a:rPr>
              <a:t>Sklearn</a:t>
            </a:r>
            <a:endParaRPr lang="en-US" sz="1600" dirty="0" smtClean="0">
              <a:solidFill>
                <a:schemeClr val="tx1"/>
              </a:solidFill>
            </a:endParaRPr>
          </a:p>
          <a:p>
            <a:pPr marL="285750" indent="-285750" algn="l">
              <a:buFont typeface="Arial" pitchFamily="34" charset="0"/>
              <a:buChar char="•"/>
            </a:pPr>
            <a:r>
              <a:rPr lang="en-US" sz="1600" dirty="0" err="1" smtClean="0">
                <a:solidFill>
                  <a:schemeClr val="tx1"/>
                </a:solidFill>
              </a:rPr>
              <a:t>XGBoost</a:t>
            </a:r>
            <a:endParaRPr lang="en-US" sz="1600" dirty="0" smtClean="0">
              <a:solidFill>
                <a:schemeClr val="tx1"/>
              </a:solidFill>
            </a:endParaRPr>
          </a:p>
          <a:p>
            <a:pPr marL="285750" indent="-285750" algn="l">
              <a:buFont typeface="Arial" pitchFamily="34" charset="0"/>
              <a:buChar char="•"/>
            </a:pPr>
            <a:r>
              <a:rPr lang="en-US" sz="1600" dirty="0" err="1" smtClean="0">
                <a:solidFill>
                  <a:schemeClr val="tx1"/>
                </a:solidFill>
              </a:rPr>
              <a:t>LightGBM</a:t>
            </a:r>
            <a:endParaRPr lang="en-US" sz="1600" dirty="0">
              <a:solidFill>
                <a:schemeClr val="tx1"/>
              </a:solidFill>
            </a:endParaRPr>
          </a:p>
          <a:p>
            <a:pPr algn="l"/>
            <a:endParaRPr lang="en-US" sz="16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4;p18"/>
          <p:cNvSpPr txBox="1">
            <a:spLocks/>
          </p:cNvSpPr>
          <p:nvPr/>
        </p:nvSpPr>
        <p:spPr>
          <a:xfrm>
            <a:off x="285720" y="928670"/>
            <a:ext cx="8520600" cy="572700"/>
          </a:xfrm>
          <a:prstGeom prst="rect">
            <a:avLst/>
          </a:prstGeom>
        </p:spPr>
        <p:txBody>
          <a:bodyPr spcFirstLastPara="1" vert="horz" wrap="square" lIns="91425" tIns="91425" rIns="91425" bIns="91425" rtlCol="0" anchor="t" anchorCtr="0">
            <a:normAutofit fontScale="97500" lnSpcReduction="10000"/>
          </a:bodyPr>
          <a:lstStyle/>
          <a:p>
            <a:pPr marL="0" marR="0" lvl="0" indent="0" algn="l" defTabSz="914400" rtl="0" eaLnBrk="1" fontAlgn="auto" latinLnBrk="0" hangingPunct="1">
              <a:lnSpc>
                <a:spcPct val="115000"/>
              </a:lnSpc>
              <a:spcBef>
                <a:spcPts val="0"/>
              </a:spcBef>
              <a:spcAft>
                <a:spcPts val="0"/>
              </a:spcAft>
              <a:buClr>
                <a:schemeClr val="dk1"/>
              </a:buClr>
              <a:buSzPct val="45833"/>
              <a:buFont typeface="Arial"/>
              <a:buNone/>
              <a:tabLst/>
              <a:defRPr/>
            </a:pPr>
            <a:r>
              <a:rPr kumimoji="0" lang="en-US" sz="2400" b="1" i="0" u="none" strike="noStrike" kern="1200" cap="none" spc="0" normalizeH="0" baseline="0" noProof="0" dirty="0" smtClean="0">
                <a:ln>
                  <a:noFill/>
                </a:ln>
                <a:solidFill>
                  <a:srgbClr val="1D1D1D"/>
                </a:solidFill>
                <a:effectLst/>
                <a:uLnTx/>
                <a:uFillTx/>
                <a:latin typeface="Verdana"/>
                <a:ea typeface="Verdana"/>
                <a:cs typeface="Verdana"/>
                <a:sym typeface="Verdana"/>
              </a:rPr>
              <a:t>Approach:</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Google Shape;84;p18"/>
          <p:cNvSpPr txBox="1">
            <a:spLocks/>
          </p:cNvSpPr>
          <p:nvPr/>
        </p:nvSpPr>
        <p:spPr>
          <a:xfrm>
            <a:off x="251520" y="4728508"/>
            <a:ext cx="8520600" cy="572700"/>
          </a:xfrm>
          <a:prstGeom prst="rect">
            <a:avLst/>
          </a:prstGeom>
        </p:spPr>
        <p:txBody>
          <a:bodyPr spcFirstLastPara="1" vert="horz" wrap="square" lIns="91425" tIns="91425" rIns="91425" bIns="91425" rtlCol="0" anchor="t" anchorCtr="0">
            <a:normAutofit fontScale="67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2" name="Picture 1"/>
          <p:cNvPicPr>
            <a:picLocks noChangeAspect="1"/>
          </p:cNvPicPr>
          <p:nvPr/>
        </p:nvPicPr>
        <p:blipFill>
          <a:blip r:embed="rId2"/>
          <a:stretch>
            <a:fillRect/>
          </a:stretch>
        </p:blipFill>
        <p:spPr>
          <a:xfrm>
            <a:off x="8063805" y="188640"/>
            <a:ext cx="828675" cy="819150"/>
          </a:xfrm>
          <a:prstGeom prst="rect">
            <a:avLst/>
          </a:prstGeom>
        </p:spPr>
      </p:pic>
      <p:sp>
        <p:nvSpPr>
          <p:cNvPr id="6" name="Subtitle 2"/>
          <p:cNvSpPr txBox="1">
            <a:spLocks/>
          </p:cNvSpPr>
          <p:nvPr/>
        </p:nvSpPr>
        <p:spPr>
          <a:xfrm>
            <a:off x="467544" y="1628800"/>
            <a:ext cx="7620000" cy="2304256"/>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600" dirty="0" smtClean="0">
                <a:solidFill>
                  <a:schemeClr val="tx1"/>
                </a:solidFill>
              </a:rPr>
              <a:t>As the first step, we trained a simple Decision Tree on data to find Feature Importance, below are the insights from Feature Importance.</a:t>
            </a:r>
          </a:p>
          <a:p>
            <a:pPr marL="285750" indent="-285750" algn="l">
              <a:buFont typeface="Arial" pitchFamily="34" charset="0"/>
              <a:buChar char="•"/>
            </a:pPr>
            <a:endParaRPr lang="en-US" sz="1600" dirty="0">
              <a:solidFill>
                <a:schemeClr val="tx1"/>
              </a:solidFill>
            </a:endParaRPr>
          </a:p>
          <a:p>
            <a:pPr marL="285750" indent="-285750" algn="l">
              <a:buFont typeface="Arial" pitchFamily="34" charset="0"/>
              <a:buChar char="•"/>
            </a:pPr>
            <a:r>
              <a:rPr lang="en-US" sz="1600" dirty="0" smtClean="0">
                <a:solidFill>
                  <a:schemeClr val="tx1"/>
                </a:solidFill>
              </a:rPr>
              <a:t>The most important features can be used to create custom alerts for phishing mail, and can be used to create information that can make people aware about phishing websites.</a:t>
            </a:r>
            <a:endParaRPr lang="en-US" sz="1600" dirty="0">
              <a:solidFill>
                <a:schemeClr val="tx1"/>
              </a:solidFill>
            </a:endParaRPr>
          </a:p>
          <a:p>
            <a:pPr marL="285750" indent="-285750" algn="l">
              <a:buFont typeface="Arial" pitchFamily="34" charset="0"/>
              <a:buChar char="•"/>
            </a:pPr>
            <a:r>
              <a:rPr lang="en-US" sz="1600" dirty="0" smtClean="0">
                <a:solidFill>
                  <a:schemeClr val="tx1"/>
                </a:solidFill>
              </a:rPr>
              <a:t>The least important features can be used to tune existing phishing filters and also for false positive reduction.</a:t>
            </a:r>
          </a:p>
          <a:p>
            <a:pPr marL="285750" indent="-285750" algn="l">
              <a:buFont typeface="Arial" pitchFamily="34" charset="0"/>
              <a:buChar char="•"/>
            </a:pPr>
            <a:endParaRPr lang="en-US" sz="1600" dirty="0">
              <a:solidFill>
                <a:schemeClr val="tx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556523287"/>
              </p:ext>
            </p:extLst>
          </p:nvPr>
        </p:nvGraphicFramePr>
        <p:xfrm>
          <a:off x="467544" y="3926093"/>
          <a:ext cx="3556000" cy="2438401"/>
        </p:xfrm>
        <a:graphic>
          <a:graphicData uri="http://schemas.openxmlformats.org/drawingml/2006/table">
            <a:tbl>
              <a:tblPr bandRow="1">
                <a:tableStyleId>{5C22544A-7EE6-4342-B048-85BDC9FD1C3A}</a:tableStyleId>
              </a:tblPr>
              <a:tblGrid>
                <a:gridCol w="1812061"/>
                <a:gridCol w="1743939"/>
              </a:tblGrid>
              <a:tr h="348343">
                <a:tc gridSpan="2">
                  <a:txBody>
                    <a:bodyPr/>
                    <a:lstStyle/>
                    <a:p>
                      <a:pPr algn="ctr" fontAlgn="b"/>
                      <a:r>
                        <a:rPr lang="en-IN" sz="1800" u="none" strike="noStrike" dirty="0" smtClean="0">
                          <a:effectLst/>
                        </a:rPr>
                        <a:t>Top 5 important </a:t>
                      </a:r>
                      <a:r>
                        <a:rPr lang="en-IN" sz="1800" u="none" strike="noStrike" dirty="0">
                          <a:effectLst/>
                        </a:rPr>
                        <a:t>Features</a:t>
                      </a:r>
                      <a:endParaRPr lang="en-IN" sz="1800" b="0" i="0" u="none" strike="noStrike" dirty="0">
                        <a:solidFill>
                          <a:srgbClr val="000000"/>
                        </a:solidFill>
                        <a:effectLst/>
                        <a:latin typeface="Calibri"/>
                      </a:endParaRPr>
                    </a:p>
                  </a:txBody>
                  <a:tcPr marL="6350" marR="6350" marT="6350" marB="0" anchor="b"/>
                </a:tc>
                <a:tc hMerge="1">
                  <a:txBody>
                    <a:bodyPr/>
                    <a:lstStyle/>
                    <a:p>
                      <a:endParaRPr lang="en-IN"/>
                    </a:p>
                  </a:txBody>
                  <a:tcPr/>
                </a:tc>
              </a:tr>
              <a:tr h="348343">
                <a:tc>
                  <a:txBody>
                    <a:bodyPr/>
                    <a:lstStyle/>
                    <a:p>
                      <a:pPr algn="l" fontAlgn="b"/>
                      <a:r>
                        <a:rPr lang="en-IN" sz="1600" u="none" strike="noStrike" dirty="0">
                          <a:effectLst/>
                        </a:rPr>
                        <a:t>Feature</a:t>
                      </a:r>
                      <a:endParaRPr lang="en-IN" sz="1600" b="0" i="0" u="none" strike="noStrike" dirty="0">
                        <a:solidFill>
                          <a:srgbClr val="000000"/>
                        </a:solidFill>
                        <a:effectLst/>
                        <a:latin typeface="Calibri"/>
                      </a:endParaRPr>
                    </a:p>
                  </a:txBody>
                  <a:tcPr marL="6350" marR="6350" marT="6350" marB="0" anchor="b"/>
                </a:tc>
                <a:tc>
                  <a:txBody>
                    <a:bodyPr/>
                    <a:lstStyle/>
                    <a:p>
                      <a:pPr algn="l" fontAlgn="b"/>
                      <a:r>
                        <a:rPr lang="en-IN" sz="1600" u="none" strike="noStrike" dirty="0">
                          <a:effectLst/>
                        </a:rPr>
                        <a:t>Feature Importance</a:t>
                      </a:r>
                      <a:endParaRPr lang="en-IN" sz="1600" b="0" i="0" u="none" strike="noStrike" dirty="0">
                        <a:solidFill>
                          <a:srgbClr val="000000"/>
                        </a:solidFill>
                        <a:effectLst/>
                        <a:latin typeface="Calibri"/>
                      </a:endParaRPr>
                    </a:p>
                  </a:txBody>
                  <a:tcPr marL="6350" marR="6350" marT="6350" marB="0" anchor="b"/>
                </a:tc>
              </a:tr>
              <a:tr h="348343">
                <a:tc>
                  <a:txBody>
                    <a:bodyPr/>
                    <a:lstStyle/>
                    <a:p>
                      <a:pPr algn="l" fontAlgn="b"/>
                      <a:r>
                        <a:rPr lang="en-IN" sz="1400" u="none" strike="noStrike" dirty="0" err="1">
                          <a:effectLst/>
                        </a:rPr>
                        <a:t>SSLfinal_State</a:t>
                      </a:r>
                      <a:endParaRPr lang="en-IN" sz="1400" b="0" i="0" u="none" strike="noStrike" dirty="0">
                        <a:solidFill>
                          <a:srgbClr val="000000"/>
                        </a:solidFill>
                        <a:effectLst/>
                        <a:latin typeface="Calibri"/>
                      </a:endParaRPr>
                    </a:p>
                  </a:txBody>
                  <a:tcPr marL="6350" marR="6350" marT="6350" marB="0" anchor="b"/>
                </a:tc>
                <a:tc>
                  <a:txBody>
                    <a:bodyPr/>
                    <a:lstStyle/>
                    <a:p>
                      <a:pPr algn="r" fontAlgn="b"/>
                      <a:r>
                        <a:rPr lang="en-IN" sz="1400" u="none" strike="noStrike" dirty="0">
                          <a:effectLst/>
                        </a:rPr>
                        <a:t>0.61828</a:t>
                      </a:r>
                      <a:endParaRPr lang="en-IN" sz="1400" b="0" i="0" u="none" strike="noStrike" dirty="0">
                        <a:solidFill>
                          <a:srgbClr val="000000"/>
                        </a:solidFill>
                        <a:effectLst/>
                        <a:latin typeface="Calibri"/>
                      </a:endParaRPr>
                    </a:p>
                  </a:txBody>
                  <a:tcPr marL="6350" marR="6350" marT="6350" marB="0" anchor="b"/>
                </a:tc>
              </a:tr>
              <a:tr h="348343">
                <a:tc>
                  <a:txBody>
                    <a:bodyPr/>
                    <a:lstStyle/>
                    <a:p>
                      <a:pPr algn="l" fontAlgn="b"/>
                      <a:r>
                        <a:rPr lang="en-IN" sz="1400" u="none" strike="noStrike">
                          <a:effectLst/>
                        </a:rPr>
                        <a:t>URL_of_Anchor</a:t>
                      </a:r>
                      <a:endParaRPr lang="en-IN" sz="1400" b="0" i="0" u="none" strike="noStrike">
                        <a:solidFill>
                          <a:srgbClr val="000000"/>
                        </a:solidFill>
                        <a:effectLst/>
                        <a:latin typeface="Calibri"/>
                      </a:endParaRPr>
                    </a:p>
                  </a:txBody>
                  <a:tcPr marL="6350" marR="6350" marT="6350" marB="0" anchor="b"/>
                </a:tc>
                <a:tc>
                  <a:txBody>
                    <a:bodyPr/>
                    <a:lstStyle/>
                    <a:p>
                      <a:pPr algn="r" fontAlgn="b"/>
                      <a:r>
                        <a:rPr lang="en-IN" sz="1400" u="none" strike="noStrike" dirty="0">
                          <a:effectLst/>
                        </a:rPr>
                        <a:t>0.119727</a:t>
                      </a:r>
                      <a:endParaRPr lang="en-IN" sz="1400" b="0" i="0" u="none" strike="noStrike" dirty="0">
                        <a:solidFill>
                          <a:srgbClr val="000000"/>
                        </a:solidFill>
                        <a:effectLst/>
                        <a:latin typeface="Calibri"/>
                      </a:endParaRPr>
                    </a:p>
                  </a:txBody>
                  <a:tcPr marL="6350" marR="6350" marT="6350" marB="0" anchor="b"/>
                </a:tc>
              </a:tr>
              <a:tr h="348343">
                <a:tc>
                  <a:txBody>
                    <a:bodyPr/>
                    <a:lstStyle/>
                    <a:p>
                      <a:pPr algn="l" fontAlgn="b"/>
                      <a:r>
                        <a:rPr lang="en-IN" sz="1400" u="none" strike="noStrike">
                          <a:effectLst/>
                        </a:rPr>
                        <a:t>Links_in_tags</a:t>
                      </a:r>
                      <a:endParaRPr lang="en-IN" sz="1400" b="0" i="0" u="none" strike="noStrike">
                        <a:solidFill>
                          <a:srgbClr val="000000"/>
                        </a:solidFill>
                        <a:effectLst/>
                        <a:latin typeface="Calibri"/>
                      </a:endParaRPr>
                    </a:p>
                  </a:txBody>
                  <a:tcPr marL="6350" marR="6350" marT="6350" marB="0" anchor="b"/>
                </a:tc>
                <a:tc>
                  <a:txBody>
                    <a:bodyPr/>
                    <a:lstStyle/>
                    <a:p>
                      <a:pPr algn="r" fontAlgn="b"/>
                      <a:r>
                        <a:rPr lang="en-IN" sz="1400" u="none" strike="noStrike" dirty="0">
                          <a:effectLst/>
                        </a:rPr>
                        <a:t>0.037079</a:t>
                      </a:r>
                      <a:endParaRPr lang="en-IN" sz="1400" b="0" i="0" u="none" strike="noStrike" dirty="0">
                        <a:solidFill>
                          <a:srgbClr val="000000"/>
                        </a:solidFill>
                        <a:effectLst/>
                        <a:latin typeface="Calibri"/>
                      </a:endParaRPr>
                    </a:p>
                  </a:txBody>
                  <a:tcPr marL="6350" marR="6350" marT="6350" marB="0" anchor="b"/>
                </a:tc>
              </a:tr>
              <a:tr h="348343">
                <a:tc>
                  <a:txBody>
                    <a:bodyPr/>
                    <a:lstStyle/>
                    <a:p>
                      <a:pPr algn="l" fontAlgn="b"/>
                      <a:r>
                        <a:rPr lang="en-IN" sz="1400" u="none" strike="noStrike">
                          <a:effectLst/>
                        </a:rPr>
                        <a:t>web_traffic</a:t>
                      </a:r>
                      <a:endParaRPr lang="en-IN" sz="1400" b="0" i="0" u="none" strike="noStrike">
                        <a:solidFill>
                          <a:srgbClr val="000000"/>
                        </a:solidFill>
                        <a:effectLst/>
                        <a:latin typeface="Calibri"/>
                      </a:endParaRPr>
                    </a:p>
                  </a:txBody>
                  <a:tcPr marL="6350" marR="6350" marT="6350" marB="0" anchor="b"/>
                </a:tc>
                <a:tc>
                  <a:txBody>
                    <a:bodyPr/>
                    <a:lstStyle/>
                    <a:p>
                      <a:pPr algn="r" fontAlgn="b"/>
                      <a:r>
                        <a:rPr lang="en-IN" sz="1400" u="none" strike="noStrike" dirty="0">
                          <a:effectLst/>
                        </a:rPr>
                        <a:t>0.030488</a:t>
                      </a:r>
                      <a:endParaRPr lang="en-IN" sz="1400" b="0" i="0" u="none" strike="noStrike" dirty="0">
                        <a:solidFill>
                          <a:srgbClr val="000000"/>
                        </a:solidFill>
                        <a:effectLst/>
                        <a:latin typeface="Calibri"/>
                      </a:endParaRPr>
                    </a:p>
                  </a:txBody>
                  <a:tcPr marL="6350" marR="6350" marT="6350" marB="0" anchor="b"/>
                </a:tc>
              </a:tr>
              <a:tr h="348343">
                <a:tc>
                  <a:txBody>
                    <a:bodyPr/>
                    <a:lstStyle/>
                    <a:p>
                      <a:pPr algn="l" fontAlgn="b"/>
                      <a:r>
                        <a:rPr lang="en-IN" sz="1400" u="none" strike="noStrike">
                          <a:effectLst/>
                        </a:rPr>
                        <a:t>having_Sub_Domain</a:t>
                      </a:r>
                      <a:endParaRPr lang="en-IN" sz="1400" b="0" i="0" u="none" strike="noStrike">
                        <a:solidFill>
                          <a:srgbClr val="000000"/>
                        </a:solidFill>
                        <a:effectLst/>
                        <a:latin typeface="Calibri"/>
                      </a:endParaRPr>
                    </a:p>
                  </a:txBody>
                  <a:tcPr marL="6350" marR="6350" marT="6350" marB="0" anchor="b"/>
                </a:tc>
                <a:tc>
                  <a:txBody>
                    <a:bodyPr/>
                    <a:lstStyle/>
                    <a:p>
                      <a:pPr algn="r" fontAlgn="b"/>
                      <a:r>
                        <a:rPr lang="en-IN" sz="1400" u="none" strike="noStrike" dirty="0">
                          <a:effectLst/>
                        </a:rPr>
                        <a:t>0.028077</a:t>
                      </a:r>
                      <a:endParaRPr lang="en-IN" sz="1400" b="0" i="0" u="none" strike="noStrike" dirty="0">
                        <a:solidFill>
                          <a:srgbClr val="000000"/>
                        </a:solidFill>
                        <a:effectLst/>
                        <a:latin typeface="Calibri"/>
                      </a:endParaRPr>
                    </a:p>
                  </a:txBody>
                  <a:tcPr marL="6350" marR="6350" marT="6350" marB="0" anchor="b"/>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597002748"/>
              </p:ext>
            </p:extLst>
          </p:nvPr>
        </p:nvGraphicFramePr>
        <p:xfrm>
          <a:off x="4277544" y="3926093"/>
          <a:ext cx="3860800" cy="2455235"/>
        </p:xfrm>
        <a:graphic>
          <a:graphicData uri="http://schemas.openxmlformats.org/drawingml/2006/table">
            <a:tbl>
              <a:tblPr bandRow="1">
                <a:tableStyleId>{5C22544A-7EE6-4342-B048-85BDC9FD1C3A}</a:tableStyleId>
              </a:tblPr>
              <a:tblGrid>
                <a:gridCol w="1967381"/>
                <a:gridCol w="1893419"/>
              </a:tblGrid>
              <a:tr h="355349">
                <a:tc gridSpan="2">
                  <a:txBody>
                    <a:bodyPr/>
                    <a:lstStyle/>
                    <a:p>
                      <a:pPr algn="ctr" fontAlgn="b"/>
                      <a:r>
                        <a:rPr lang="en-IN" sz="1600" u="none" strike="noStrike" dirty="0">
                          <a:effectLst/>
                        </a:rPr>
                        <a:t>Least 5 important features</a:t>
                      </a:r>
                      <a:endParaRPr lang="en-IN" sz="1600" b="0" i="0" u="none" strike="noStrike" dirty="0">
                        <a:solidFill>
                          <a:srgbClr val="000000"/>
                        </a:solidFill>
                        <a:effectLst/>
                        <a:latin typeface="Calibri"/>
                      </a:endParaRPr>
                    </a:p>
                  </a:txBody>
                  <a:tcPr marL="6350" marR="6350" marT="6350" marB="0" anchor="b"/>
                </a:tc>
                <a:tc hMerge="1">
                  <a:txBody>
                    <a:bodyPr/>
                    <a:lstStyle/>
                    <a:p>
                      <a:endParaRPr lang="en-IN"/>
                    </a:p>
                  </a:txBody>
                  <a:tcPr/>
                </a:tc>
              </a:tr>
              <a:tr h="355349">
                <a:tc>
                  <a:txBody>
                    <a:bodyPr/>
                    <a:lstStyle/>
                    <a:p>
                      <a:pPr algn="l" fontAlgn="b"/>
                      <a:r>
                        <a:rPr lang="en-IN" sz="1600" u="none" strike="noStrike" dirty="0">
                          <a:effectLst/>
                        </a:rPr>
                        <a:t>Feature</a:t>
                      </a:r>
                      <a:endParaRPr lang="en-IN" sz="1600" b="0" i="0" u="none" strike="noStrike" dirty="0">
                        <a:solidFill>
                          <a:srgbClr val="000000"/>
                        </a:solidFill>
                        <a:effectLst/>
                        <a:latin typeface="Calibri"/>
                      </a:endParaRPr>
                    </a:p>
                  </a:txBody>
                  <a:tcPr marL="6350" marR="6350" marT="6350" marB="0" anchor="b"/>
                </a:tc>
                <a:tc>
                  <a:txBody>
                    <a:bodyPr/>
                    <a:lstStyle/>
                    <a:p>
                      <a:pPr algn="l" fontAlgn="b"/>
                      <a:r>
                        <a:rPr lang="en-IN" sz="1600" u="none" strike="noStrike" dirty="0">
                          <a:effectLst/>
                        </a:rPr>
                        <a:t>Feature Importance</a:t>
                      </a:r>
                      <a:endParaRPr lang="en-IN" sz="1600" b="0" i="0" u="none" strike="noStrike" dirty="0">
                        <a:solidFill>
                          <a:srgbClr val="000000"/>
                        </a:solidFill>
                        <a:effectLst/>
                        <a:latin typeface="Calibri"/>
                      </a:endParaRPr>
                    </a:p>
                  </a:txBody>
                  <a:tcPr marL="6350" marR="6350" marT="6350" marB="0" anchor="b"/>
                </a:tc>
              </a:tr>
              <a:tr h="355349">
                <a:tc>
                  <a:txBody>
                    <a:bodyPr/>
                    <a:lstStyle/>
                    <a:p>
                      <a:pPr algn="l" fontAlgn="b"/>
                      <a:r>
                        <a:rPr lang="en-IN" sz="1400" u="none" strike="noStrike" dirty="0" err="1">
                          <a:effectLst/>
                        </a:rPr>
                        <a:t>Shortining_Service</a:t>
                      </a:r>
                      <a:endParaRPr lang="en-IN" sz="1400" b="0" i="0" u="none" strike="noStrike" dirty="0">
                        <a:solidFill>
                          <a:srgbClr val="000000"/>
                        </a:solidFill>
                        <a:effectLst/>
                        <a:latin typeface="Calibri"/>
                      </a:endParaRPr>
                    </a:p>
                  </a:txBody>
                  <a:tcPr marL="6350" marR="6350" marT="6350" marB="0" anchor="b"/>
                </a:tc>
                <a:tc>
                  <a:txBody>
                    <a:bodyPr/>
                    <a:lstStyle/>
                    <a:p>
                      <a:pPr algn="r" fontAlgn="b"/>
                      <a:r>
                        <a:rPr lang="en-IN" sz="1400" u="none" strike="noStrike" dirty="0">
                          <a:effectLst/>
                        </a:rPr>
                        <a:t>0.001267</a:t>
                      </a:r>
                      <a:endParaRPr lang="en-IN" sz="1400" b="0" i="0" u="none" strike="noStrike" dirty="0">
                        <a:solidFill>
                          <a:srgbClr val="000000"/>
                        </a:solidFill>
                        <a:effectLst/>
                        <a:latin typeface="Calibri"/>
                      </a:endParaRPr>
                    </a:p>
                  </a:txBody>
                  <a:tcPr marL="6350" marR="6350" marT="6350" marB="0" anchor="b"/>
                </a:tc>
              </a:tr>
              <a:tr h="355349">
                <a:tc>
                  <a:txBody>
                    <a:bodyPr/>
                    <a:lstStyle/>
                    <a:p>
                      <a:pPr algn="l" fontAlgn="b"/>
                      <a:r>
                        <a:rPr lang="en-IN" sz="1400" u="none" strike="noStrike" dirty="0" err="1">
                          <a:effectLst/>
                        </a:rPr>
                        <a:t>Iframe</a:t>
                      </a:r>
                      <a:endParaRPr lang="en-IN" sz="1400" b="0" i="0" u="none" strike="noStrike" dirty="0">
                        <a:solidFill>
                          <a:srgbClr val="000000"/>
                        </a:solidFill>
                        <a:effectLst/>
                        <a:latin typeface="Calibri"/>
                      </a:endParaRPr>
                    </a:p>
                  </a:txBody>
                  <a:tcPr marL="6350" marR="6350" marT="6350" marB="0" anchor="b"/>
                </a:tc>
                <a:tc>
                  <a:txBody>
                    <a:bodyPr/>
                    <a:lstStyle/>
                    <a:p>
                      <a:pPr algn="r" fontAlgn="b"/>
                      <a:r>
                        <a:rPr lang="en-IN" sz="1400" u="none" strike="noStrike" dirty="0">
                          <a:effectLst/>
                        </a:rPr>
                        <a:t>0.00122</a:t>
                      </a:r>
                      <a:endParaRPr lang="en-IN" sz="1400" b="0" i="0" u="none" strike="noStrike" dirty="0">
                        <a:solidFill>
                          <a:srgbClr val="000000"/>
                        </a:solidFill>
                        <a:effectLst/>
                        <a:latin typeface="Calibri"/>
                      </a:endParaRPr>
                    </a:p>
                  </a:txBody>
                  <a:tcPr marL="6350" marR="6350" marT="6350" marB="0" anchor="b"/>
                </a:tc>
              </a:tr>
              <a:tr h="355349">
                <a:tc>
                  <a:txBody>
                    <a:bodyPr/>
                    <a:lstStyle/>
                    <a:p>
                      <a:pPr algn="l" fontAlgn="b"/>
                      <a:r>
                        <a:rPr lang="en-IN" sz="1400" u="none" strike="noStrike">
                          <a:effectLst/>
                        </a:rPr>
                        <a:t>RightClick</a:t>
                      </a:r>
                      <a:endParaRPr lang="en-IN" sz="1400" b="0" i="0" u="none" strike="noStrike">
                        <a:solidFill>
                          <a:srgbClr val="000000"/>
                        </a:solidFill>
                        <a:effectLst/>
                        <a:latin typeface="Calibri"/>
                      </a:endParaRPr>
                    </a:p>
                  </a:txBody>
                  <a:tcPr marL="6350" marR="6350" marT="6350" marB="0" anchor="b"/>
                </a:tc>
                <a:tc>
                  <a:txBody>
                    <a:bodyPr/>
                    <a:lstStyle/>
                    <a:p>
                      <a:pPr algn="r" fontAlgn="b"/>
                      <a:r>
                        <a:rPr lang="en-IN" sz="1400" u="none" strike="noStrike" dirty="0">
                          <a:effectLst/>
                        </a:rPr>
                        <a:t>0.001135</a:t>
                      </a:r>
                      <a:endParaRPr lang="en-IN" sz="1400" b="0" i="0" u="none" strike="noStrike" dirty="0">
                        <a:solidFill>
                          <a:srgbClr val="000000"/>
                        </a:solidFill>
                        <a:effectLst/>
                        <a:latin typeface="Calibri"/>
                      </a:endParaRPr>
                    </a:p>
                  </a:txBody>
                  <a:tcPr marL="6350" marR="6350" marT="6350" marB="0" anchor="b"/>
                </a:tc>
              </a:tr>
              <a:tr h="355349">
                <a:tc>
                  <a:txBody>
                    <a:bodyPr/>
                    <a:lstStyle/>
                    <a:p>
                      <a:pPr algn="l" fontAlgn="b"/>
                      <a:r>
                        <a:rPr lang="en-IN" sz="1400" u="none" strike="noStrike" dirty="0" err="1">
                          <a:effectLst/>
                        </a:rPr>
                        <a:t>Abnormal_URL</a:t>
                      </a:r>
                      <a:endParaRPr lang="en-IN" sz="1400" b="0" i="0" u="none" strike="noStrike" dirty="0">
                        <a:solidFill>
                          <a:srgbClr val="000000"/>
                        </a:solidFill>
                        <a:effectLst/>
                        <a:latin typeface="Calibri"/>
                      </a:endParaRPr>
                    </a:p>
                  </a:txBody>
                  <a:tcPr marL="6350" marR="6350" marT="6350" marB="0" anchor="b"/>
                </a:tc>
                <a:tc>
                  <a:txBody>
                    <a:bodyPr/>
                    <a:lstStyle/>
                    <a:p>
                      <a:pPr algn="r" fontAlgn="b"/>
                      <a:r>
                        <a:rPr lang="en-IN" sz="1400" u="none" strike="noStrike" dirty="0">
                          <a:effectLst/>
                        </a:rPr>
                        <a:t>0.000811</a:t>
                      </a:r>
                      <a:endParaRPr lang="en-IN" sz="1400" b="0" i="0" u="none" strike="noStrike" dirty="0">
                        <a:solidFill>
                          <a:srgbClr val="000000"/>
                        </a:solidFill>
                        <a:effectLst/>
                        <a:latin typeface="Calibri"/>
                      </a:endParaRPr>
                    </a:p>
                  </a:txBody>
                  <a:tcPr marL="6350" marR="6350" marT="6350" marB="0" anchor="b"/>
                </a:tc>
              </a:tr>
              <a:tr h="323141">
                <a:tc>
                  <a:txBody>
                    <a:bodyPr/>
                    <a:lstStyle/>
                    <a:p>
                      <a:pPr algn="l" fontAlgn="b"/>
                      <a:r>
                        <a:rPr lang="en-IN" sz="1400" u="none" strike="noStrike" dirty="0" err="1">
                          <a:effectLst/>
                        </a:rPr>
                        <a:t>double_slash_redirecting</a:t>
                      </a:r>
                      <a:endParaRPr lang="en-IN" sz="1400" b="0" i="0" u="none" strike="noStrike" dirty="0">
                        <a:solidFill>
                          <a:srgbClr val="000000"/>
                        </a:solidFill>
                        <a:effectLst/>
                        <a:latin typeface="Calibri"/>
                      </a:endParaRPr>
                    </a:p>
                  </a:txBody>
                  <a:tcPr marL="6350" marR="6350" marT="6350" marB="0" anchor="b"/>
                </a:tc>
                <a:tc>
                  <a:txBody>
                    <a:bodyPr/>
                    <a:lstStyle/>
                    <a:p>
                      <a:pPr algn="r" fontAlgn="b"/>
                      <a:r>
                        <a:rPr lang="en-IN" sz="1400" u="none" strike="noStrike" dirty="0">
                          <a:effectLst/>
                        </a:rPr>
                        <a:t>0.000765</a:t>
                      </a:r>
                      <a:endParaRPr lang="en-IN" sz="1400" b="0" i="0" u="none" strike="noStrike" dirty="0">
                        <a:solidFill>
                          <a:srgbClr val="000000"/>
                        </a:solidFill>
                        <a:effectLst/>
                        <a:latin typeface="Calibri"/>
                      </a:endParaRPr>
                    </a:p>
                  </a:txBody>
                  <a:tcPr marL="6350" marR="6350" marT="6350" marB="0" anchor="b"/>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0;p19"/>
          <p:cNvSpPr txBox="1">
            <a:spLocks/>
          </p:cNvSpPr>
          <p:nvPr/>
        </p:nvSpPr>
        <p:spPr>
          <a:xfrm>
            <a:off x="285720" y="1124744"/>
            <a:ext cx="8520600" cy="648072"/>
          </a:xfrm>
          <a:prstGeom prst="rect">
            <a:avLst/>
          </a:prstGeom>
        </p:spPr>
        <p:txBody>
          <a:bodyPr spcFirstLastPara="1" vert="horz" wrap="square" lIns="91425" tIns="91425" rIns="91425" bIns="91425" rtlCol="0" anchor="t" anchorCtr="0">
            <a:normAutofit fontScale="97500"/>
          </a:bodyPr>
          <a:lstStyle/>
          <a:p>
            <a:pPr marL="0" marR="0" lvl="0" indent="0" algn="l" defTabSz="914400" rtl="0" eaLnBrk="1" fontAlgn="auto" latinLnBrk="0" hangingPunct="1">
              <a:lnSpc>
                <a:spcPct val="115000"/>
              </a:lnSpc>
              <a:spcBef>
                <a:spcPts val="0"/>
              </a:spcBef>
              <a:spcAft>
                <a:spcPts val="0"/>
              </a:spcAft>
              <a:buClr>
                <a:schemeClr val="dk1"/>
              </a:buClr>
              <a:buSzPct val="45833"/>
              <a:buFont typeface="Arial"/>
              <a:buNone/>
              <a:tabLst/>
              <a:defRPr/>
            </a:pPr>
            <a:r>
              <a:rPr kumimoji="0" lang="en-US" sz="2400" b="1" i="0" u="none" strike="noStrike" kern="1200" cap="none" spc="0" normalizeH="0" baseline="0" noProof="0" dirty="0" err="1" smtClean="0">
                <a:ln>
                  <a:noFill/>
                </a:ln>
                <a:solidFill>
                  <a:schemeClr val="tx1"/>
                </a:solidFill>
                <a:effectLst/>
                <a:uLnTx/>
                <a:uFillTx/>
                <a:latin typeface="Verdana"/>
                <a:ea typeface="Verdana"/>
                <a:cs typeface="Verdana"/>
                <a:sym typeface="Verdana"/>
              </a:rPr>
              <a:t>XGBoost</a:t>
            </a:r>
            <a:r>
              <a:rPr kumimoji="0" lang="en-US" sz="2400" b="1" i="0" u="none" strike="noStrike" kern="1200" cap="none" spc="0" normalizeH="0" baseline="0" noProof="0" dirty="0" smtClean="0">
                <a:ln>
                  <a:noFill/>
                </a:ln>
                <a:solidFill>
                  <a:schemeClr val="tx1"/>
                </a:solidFill>
                <a:effectLst/>
                <a:uLnTx/>
                <a:uFillTx/>
                <a:latin typeface="Verdana"/>
                <a:ea typeface="Verdana"/>
                <a:cs typeface="Verdana"/>
                <a:sym typeface="Verdana"/>
              </a:rPr>
              <a:t> Training Results: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5" name="Picture 4"/>
          <p:cNvPicPr>
            <a:picLocks noChangeAspect="1"/>
          </p:cNvPicPr>
          <p:nvPr/>
        </p:nvPicPr>
        <p:blipFill>
          <a:blip r:embed="rId2"/>
          <a:stretch>
            <a:fillRect/>
          </a:stretch>
        </p:blipFill>
        <p:spPr>
          <a:xfrm>
            <a:off x="8063805" y="188640"/>
            <a:ext cx="828675" cy="819150"/>
          </a:xfrm>
          <a:prstGeom prst="rect">
            <a:avLst/>
          </a:prstGeom>
        </p:spPr>
      </p:pic>
      <p:sp>
        <p:nvSpPr>
          <p:cNvPr id="4" name="Subtitle 2"/>
          <p:cNvSpPr txBox="1">
            <a:spLocks/>
          </p:cNvSpPr>
          <p:nvPr/>
        </p:nvSpPr>
        <p:spPr>
          <a:xfrm>
            <a:off x="395536" y="1772816"/>
            <a:ext cx="8077200" cy="10668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600" dirty="0" smtClean="0">
                <a:solidFill>
                  <a:schemeClr val="tx1"/>
                </a:solidFill>
              </a:rPr>
              <a:t>We trained an </a:t>
            </a:r>
            <a:r>
              <a:rPr lang="en-US" sz="1600" dirty="0" err="1" smtClean="0">
                <a:solidFill>
                  <a:schemeClr val="tx1"/>
                </a:solidFill>
              </a:rPr>
              <a:t>XGBoost</a:t>
            </a:r>
            <a:r>
              <a:rPr lang="en-US" sz="1600" dirty="0" smtClean="0">
                <a:solidFill>
                  <a:schemeClr val="tx1"/>
                </a:solidFill>
              </a:rPr>
              <a:t> model on the data, and used two criteria to find ideal threshold, GM (Geometric Mean of TPR and (1 - FPR)) and F1-Score at threshold. We used F1-Score as our test metric. Below are the results.</a:t>
            </a:r>
          </a:p>
        </p:txBody>
      </p:sp>
      <p:graphicFrame>
        <p:nvGraphicFramePr>
          <p:cNvPr id="6" name="Table 5"/>
          <p:cNvGraphicFramePr>
            <a:graphicFrameLocks noGrp="1"/>
          </p:cNvGraphicFramePr>
          <p:nvPr>
            <p:extLst>
              <p:ext uri="{D42A27DB-BD31-4B8C-83A1-F6EECF244321}">
                <p14:modId xmlns:p14="http://schemas.microsoft.com/office/powerpoint/2010/main" val="654715527"/>
              </p:ext>
            </p:extLst>
          </p:nvPr>
        </p:nvGraphicFramePr>
        <p:xfrm>
          <a:off x="1849687" y="2682999"/>
          <a:ext cx="5099049" cy="962025"/>
        </p:xfrm>
        <a:graphic>
          <a:graphicData uri="http://schemas.openxmlformats.org/drawingml/2006/table">
            <a:tbl>
              <a:tblPr bandRow="1">
                <a:tableStyleId>{5C22544A-7EE6-4342-B048-85BDC9FD1C3A}</a:tableStyleId>
              </a:tblPr>
              <a:tblGrid>
                <a:gridCol w="1564250"/>
                <a:gridCol w="2559682"/>
                <a:gridCol w="975117"/>
              </a:tblGrid>
              <a:tr h="320675">
                <a:tc>
                  <a:txBody>
                    <a:bodyPr/>
                    <a:lstStyle/>
                    <a:p>
                      <a:pPr algn="l" fontAlgn="b"/>
                      <a:r>
                        <a:rPr lang="en-IN" sz="1400" u="none" strike="noStrike" dirty="0">
                          <a:effectLst/>
                        </a:rPr>
                        <a:t>Threshold Basis</a:t>
                      </a:r>
                      <a:endParaRPr lang="en-IN" sz="1400" b="0" i="0" u="none" strike="noStrike" dirty="0">
                        <a:solidFill>
                          <a:srgbClr val="000000"/>
                        </a:solidFill>
                        <a:effectLst/>
                        <a:latin typeface="Calibri"/>
                      </a:endParaRPr>
                    </a:p>
                  </a:txBody>
                  <a:tcPr marL="6350" marR="6350" marT="6350" marB="0" anchor="b"/>
                </a:tc>
                <a:tc>
                  <a:txBody>
                    <a:bodyPr/>
                    <a:lstStyle/>
                    <a:p>
                      <a:pPr algn="l" fontAlgn="b"/>
                      <a:r>
                        <a:rPr lang="en-IN" sz="1400" u="none" strike="noStrike" dirty="0">
                          <a:effectLst/>
                        </a:rPr>
                        <a:t>Best Probability Threshold</a:t>
                      </a:r>
                      <a:endParaRPr lang="en-IN" sz="1400" b="0" i="0" u="none" strike="noStrike" dirty="0">
                        <a:solidFill>
                          <a:srgbClr val="000000"/>
                        </a:solidFill>
                        <a:effectLst/>
                        <a:latin typeface="Calibri"/>
                      </a:endParaRPr>
                    </a:p>
                  </a:txBody>
                  <a:tcPr marL="6350" marR="6350" marT="6350" marB="0" anchor="b"/>
                </a:tc>
                <a:tc>
                  <a:txBody>
                    <a:bodyPr/>
                    <a:lstStyle/>
                    <a:p>
                      <a:pPr algn="l" fontAlgn="b"/>
                      <a:r>
                        <a:rPr lang="en-IN" sz="1400" u="none" strike="noStrike" dirty="0">
                          <a:effectLst/>
                        </a:rPr>
                        <a:t>F1- Score</a:t>
                      </a:r>
                      <a:endParaRPr lang="en-IN" sz="1400" b="0" i="0" u="none" strike="noStrike" dirty="0">
                        <a:solidFill>
                          <a:srgbClr val="000000"/>
                        </a:solidFill>
                        <a:effectLst/>
                        <a:latin typeface="Calibri"/>
                      </a:endParaRPr>
                    </a:p>
                  </a:txBody>
                  <a:tcPr marL="6350" marR="6350" marT="6350" marB="0" anchor="b"/>
                </a:tc>
              </a:tr>
              <a:tr h="320675">
                <a:tc>
                  <a:txBody>
                    <a:bodyPr/>
                    <a:lstStyle/>
                    <a:p>
                      <a:pPr algn="l" fontAlgn="b"/>
                      <a:r>
                        <a:rPr lang="en-IN" sz="1200" u="none" strike="noStrike" dirty="0">
                          <a:effectLst/>
                        </a:rPr>
                        <a:t>GM</a:t>
                      </a:r>
                      <a:endParaRPr lang="en-IN" sz="1200" b="0" i="0" u="none" strike="noStrike" dirty="0">
                        <a:solidFill>
                          <a:srgbClr val="000000"/>
                        </a:solidFill>
                        <a:effectLst/>
                        <a:latin typeface="Calibri"/>
                      </a:endParaRPr>
                    </a:p>
                  </a:txBody>
                  <a:tcPr marL="6350" marR="6350" marT="6350" marB="0" anchor="b"/>
                </a:tc>
                <a:tc>
                  <a:txBody>
                    <a:bodyPr/>
                    <a:lstStyle/>
                    <a:p>
                      <a:pPr algn="r" fontAlgn="b"/>
                      <a:r>
                        <a:rPr lang="en-IN" sz="1200" u="none" strike="noStrike">
                          <a:effectLst/>
                        </a:rPr>
                        <a:t>0.577097</a:t>
                      </a:r>
                      <a:endParaRPr lang="en-IN" sz="1200" b="0" i="0" u="none" strike="noStrike">
                        <a:solidFill>
                          <a:srgbClr val="000000"/>
                        </a:solidFill>
                        <a:effectLst/>
                        <a:latin typeface="Calibri"/>
                      </a:endParaRPr>
                    </a:p>
                  </a:txBody>
                  <a:tcPr marL="6350" marR="6350" marT="6350" marB="0" anchor="b"/>
                </a:tc>
                <a:tc>
                  <a:txBody>
                    <a:bodyPr/>
                    <a:lstStyle/>
                    <a:p>
                      <a:pPr algn="r" fontAlgn="b"/>
                      <a:r>
                        <a:rPr lang="en-IN" sz="1200" u="none" strike="noStrike">
                          <a:effectLst/>
                        </a:rPr>
                        <a:t>0.955</a:t>
                      </a:r>
                      <a:endParaRPr lang="en-IN" sz="1200" b="0" i="0" u="none" strike="noStrike">
                        <a:solidFill>
                          <a:srgbClr val="000000"/>
                        </a:solidFill>
                        <a:effectLst/>
                        <a:latin typeface="Calibri"/>
                      </a:endParaRPr>
                    </a:p>
                  </a:txBody>
                  <a:tcPr marL="6350" marR="6350" marT="6350" marB="0" anchor="b"/>
                </a:tc>
              </a:tr>
              <a:tr h="320675">
                <a:tc>
                  <a:txBody>
                    <a:bodyPr/>
                    <a:lstStyle/>
                    <a:p>
                      <a:pPr algn="l" fontAlgn="b"/>
                      <a:r>
                        <a:rPr lang="en-IN" sz="1200" u="none" strike="noStrike" dirty="0">
                          <a:effectLst/>
                        </a:rPr>
                        <a:t>F1- Score</a:t>
                      </a:r>
                      <a:endParaRPr lang="en-IN" sz="1200" b="0" i="0" u="none" strike="noStrike" dirty="0">
                        <a:solidFill>
                          <a:srgbClr val="000000"/>
                        </a:solidFill>
                        <a:effectLst/>
                        <a:latin typeface="Calibri"/>
                      </a:endParaRPr>
                    </a:p>
                  </a:txBody>
                  <a:tcPr marL="6350" marR="6350" marT="6350" marB="0" anchor="b"/>
                </a:tc>
                <a:tc>
                  <a:txBody>
                    <a:bodyPr/>
                    <a:lstStyle/>
                    <a:p>
                      <a:pPr algn="r" fontAlgn="b"/>
                      <a:r>
                        <a:rPr lang="en-IN" sz="1200" u="none" strike="noStrike" dirty="0">
                          <a:effectLst/>
                        </a:rPr>
                        <a:t>0.501606</a:t>
                      </a:r>
                      <a:endParaRPr lang="en-IN" sz="1200" b="0" i="0" u="none" strike="noStrike" dirty="0">
                        <a:solidFill>
                          <a:srgbClr val="000000"/>
                        </a:solidFill>
                        <a:effectLst/>
                        <a:latin typeface="Calibri"/>
                      </a:endParaRPr>
                    </a:p>
                  </a:txBody>
                  <a:tcPr marL="6350" marR="6350" marT="6350" marB="0" anchor="b"/>
                </a:tc>
                <a:tc>
                  <a:txBody>
                    <a:bodyPr/>
                    <a:lstStyle/>
                    <a:p>
                      <a:pPr algn="r" fontAlgn="b"/>
                      <a:r>
                        <a:rPr lang="en-IN" sz="1200" u="none" strike="noStrike" dirty="0">
                          <a:effectLst/>
                        </a:rPr>
                        <a:t>0.956</a:t>
                      </a:r>
                      <a:endParaRPr lang="en-IN" sz="1200" b="0" i="0" u="none" strike="noStrike" dirty="0">
                        <a:solidFill>
                          <a:srgbClr val="000000"/>
                        </a:solidFill>
                        <a:effectLst/>
                        <a:latin typeface="Calibri"/>
                      </a:endParaRPr>
                    </a:p>
                  </a:txBody>
                  <a:tcPr marL="6350" marR="6350" marT="6350" marB="0" anchor="b"/>
                </a:tc>
              </a:tr>
            </a:tbl>
          </a:graphicData>
        </a:graphic>
      </p:graphicFrame>
      <p:sp>
        <p:nvSpPr>
          <p:cNvPr id="7" name="Subtitle 2"/>
          <p:cNvSpPr txBox="1">
            <a:spLocks/>
          </p:cNvSpPr>
          <p:nvPr/>
        </p:nvSpPr>
        <p:spPr>
          <a:xfrm>
            <a:off x="395536" y="3861048"/>
            <a:ext cx="8077200" cy="457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600" dirty="0" smtClean="0">
                <a:solidFill>
                  <a:schemeClr val="tx1"/>
                </a:solidFill>
              </a:rPr>
              <a:t>Confusion Matrix for above two thresholds are shown below.</a:t>
            </a:r>
          </a:p>
        </p:txBody>
      </p:sp>
      <p:graphicFrame>
        <p:nvGraphicFramePr>
          <p:cNvPr id="8" name="Table 7"/>
          <p:cNvGraphicFramePr>
            <a:graphicFrameLocks noGrp="1"/>
          </p:cNvGraphicFramePr>
          <p:nvPr>
            <p:extLst>
              <p:ext uri="{D42A27DB-BD31-4B8C-83A1-F6EECF244321}">
                <p14:modId xmlns:p14="http://schemas.microsoft.com/office/powerpoint/2010/main" val="2142675553"/>
              </p:ext>
            </p:extLst>
          </p:nvPr>
        </p:nvGraphicFramePr>
        <p:xfrm>
          <a:off x="956321" y="4463628"/>
          <a:ext cx="2895599" cy="1911350"/>
        </p:xfrm>
        <a:graphic>
          <a:graphicData uri="http://schemas.openxmlformats.org/drawingml/2006/table">
            <a:tbl>
              <a:tblPr bandRow="1">
                <a:tableStyleId>{5C22544A-7EE6-4342-B048-85BDC9FD1C3A}</a:tableStyleId>
              </a:tblPr>
              <a:tblGrid>
                <a:gridCol w="1098725"/>
                <a:gridCol w="331906"/>
                <a:gridCol w="732484"/>
                <a:gridCol w="732484"/>
              </a:tblGrid>
              <a:tr h="382270">
                <a:tc gridSpan="4">
                  <a:txBody>
                    <a:bodyPr/>
                    <a:lstStyle/>
                    <a:p>
                      <a:pPr algn="ctr" fontAlgn="b"/>
                      <a:r>
                        <a:rPr lang="en-US" sz="1600" u="none" strike="noStrike" dirty="0" smtClean="0">
                          <a:effectLst/>
                        </a:rPr>
                        <a:t>Basis : GM of TPR and (1-FPR)</a:t>
                      </a:r>
                      <a:endParaRPr lang="en-US" sz="1600" b="0" i="0" u="none" strike="noStrike" dirty="0">
                        <a:solidFill>
                          <a:srgbClr val="000000"/>
                        </a:solidFill>
                        <a:effectLst/>
                        <a:latin typeface="Calibri"/>
                      </a:endParaRPr>
                    </a:p>
                  </a:txBody>
                  <a:tcPr marL="6350" marR="6350" marT="6350" marB="0" anchor="b"/>
                </a:tc>
                <a:tc hMerge="1">
                  <a:txBody>
                    <a:bodyPr/>
                    <a:lstStyle/>
                    <a:p>
                      <a:endParaRPr lang="en-IN"/>
                    </a:p>
                  </a:txBody>
                  <a:tcPr/>
                </a:tc>
                <a:tc hMerge="1">
                  <a:txBody>
                    <a:bodyPr/>
                    <a:lstStyle/>
                    <a:p>
                      <a:endParaRPr lang="en-IN"/>
                    </a:p>
                  </a:txBody>
                  <a:tcPr/>
                </a:tc>
                <a:tc hMerge="1">
                  <a:txBody>
                    <a:bodyPr/>
                    <a:lstStyle/>
                    <a:p>
                      <a:endParaRPr lang="en-IN"/>
                    </a:p>
                  </a:txBody>
                  <a:tcPr/>
                </a:tc>
              </a:tr>
              <a:tr h="382270">
                <a:tc>
                  <a:txBody>
                    <a:bodyPr/>
                    <a:lstStyle/>
                    <a:p>
                      <a:pPr algn="l" fontAlgn="b"/>
                      <a:endParaRPr lang="en-IN" sz="1400" b="0" i="0" u="none" strike="noStrike" dirty="0">
                        <a:solidFill>
                          <a:srgbClr val="000000"/>
                        </a:solidFill>
                        <a:effectLst/>
                        <a:latin typeface="Calibri"/>
                      </a:endParaRPr>
                    </a:p>
                  </a:txBody>
                  <a:tcPr marL="6350" marR="6350" marT="6350" marB="0" anchor="b"/>
                </a:tc>
                <a:tc>
                  <a:txBody>
                    <a:bodyPr/>
                    <a:lstStyle/>
                    <a:p>
                      <a:pPr algn="l" fontAlgn="b"/>
                      <a:endParaRPr lang="en-IN" sz="1400" b="0" i="0" u="none" strike="noStrike" dirty="0">
                        <a:solidFill>
                          <a:srgbClr val="000000"/>
                        </a:solidFill>
                        <a:effectLst/>
                        <a:latin typeface="Calibri"/>
                      </a:endParaRPr>
                    </a:p>
                  </a:txBody>
                  <a:tcPr marL="6350" marR="6350" marT="6350" marB="0" anchor="b"/>
                </a:tc>
                <a:tc gridSpan="2">
                  <a:txBody>
                    <a:bodyPr/>
                    <a:lstStyle/>
                    <a:p>
                      <a:pPr algn="ctr" fontAlgn="b"/>
                      <a:r>
                        <a:rPr lang="en-IN" sz="1400" u="none" strike="noStrike" dirty="0">
                          <a:effectLst/>
                        </a:rPr>
                        <a:t>Predicted class</a:t>
                      </a:r>
                      <a:endParaRPr lang="en-IN" sz="1400" b="0" i="0" u="none" strike="noStrike" dirty="0">
                        <a:solidFill>
                          <a:srgbClr val="000000"/>
                        </a:solidFill>
                        <a:effectLst/>
                        <a:latin typeface="Calibri"/>
                      </a:endParaRPr>
                    </a:p>
                  </a:txBody>
                  <a:tcPr marL="6350" marR="6350" marT="6350" marB="0" anchor="b"/>
                </a:tc>
                <a:tc hMerge="1">
                  <a:txBody>
                    <a:bodyPr/>
                    <a:lstStyle/>
                    <a:p>
                      <a:endParaRPr lang="en-IN"/>
                    </a:p>
                  </a:txBody>
                  <a:tcPr/>
                </a:tc>
              </a:tr>
              <a:tr h="382270">
                <a:tc>
                  <a:txBody>
                    <a:bodyPr/>
                    <a:lstStyle/>
                    <a:p>
                      <a:pPr algn="l" fontAlgn="b"/>
                      <a:endParaRPr lang="en-IN" sz="1200" b="0" i="0" u="none" strike="noStrike" dirty="0">
                        <a:solidFill>
                          <a:srgbClr val="000000"/>
                        </a:solidFill>
                        <a:effectLst/>
                        <a:latin typeface="Calibri"/>
                      </a:endParaRPr>
                    </a:p>
                  </a:txBody>
                  <a:tcPr marL="6350" marR="6350" marT="6350" marB="0" anchor="b"/>
                </a:tc>
                <a:tc>
                  <a:txBody>
                    <a:bodyPr/>
                    <a:lstStyle/>
                    <a:p>
                      <a:pPr algn="l" fontAlgn="b"/>
                      <a:endParaRPr lang="en-IN" sz="1200" b="0" i="0" u="none" strike="noStrike" dirty="0">
                        <a:solidFill>
                          <a:srgbClr val="000000"/>
                        </a:solidFill>
                        <a:effectLst/>
                        <a:latin typeface="Calibri"/>
                      </a:endParaRPr>
                    </a:p>
                  </a:txBody>
                  <a:tcPr marL="6350" marR="6350" marT="6350" marB="0" anchor="b"/>
                </a:tc>
                <a:tc>
                  <a:txBody>
                    <a:bodyPr/>
                    <a:lstStyle/>
                    <a:p>
                      <a:pPr algn="r" fontAlgn="b"/>
                      <a:r>
                        <a:rPr lang="en-IN" sz="1200" u="none" strike="noStrike" dirty="0" smtClean="0">
                          <a:effectLst/>
                        </a:rPr>
                        <a:t>-1</a:t>
                      </a:r>
                      <a:endParaRPr lang="en-IN" sz="1200" b="0" i="0" u="none" strike="noStrike" dirty="0">
                        <a:solidFill>
                          <a:srgbClr val="000000"/>
                        </a:solidFill>
                        <a:effectLst/>
                        <a:latin typeface="Calibri"/>
                      </a:endParaRPr>
                    </a:p>
                  </a:txBody>
                  <a:tcPr marL="6350" marR="6350" marT="6350" marB="0" anchor="b"/>
                </a:tc>
                <a:tc>
                  <a:txBody>
                    <a:bodyPr/>
                    <a:lstStyle/>
                    <a:p>
                      <a:pPr algn="r" fontAlgn="b"/>
                      <a:r>
                        <a:rPr lang="en-IN" sz="1200" u="none" strike="noStrike" dirty="0">
                          <a:effectLst/>
                        </a:rPr>
                        <a:t>1</a:t>
                      </a:r>
                      <a:endParaRPr lang="en-IN" sz="1200" b="0" i="0" u="none" strike="noStrike" dirty="0">
                        <a:solidFill>
                          <a:srgbClr val="000000"/>
                        </a:solidFill>
                        <a:effectLst/>
                        <a:latin typeface="Calibri"/>
                      </a:endParaRPr>
                    </a:p>
                  </a:txBody>
                  <a:tcPr marL="6350" marR="6350" marT="6350" marB="0" anchor="b"/>
                </a:tc>
              </a:tr>
              <a:tr h="382270">
                <a:tc rowSpan="2">
                  <a:txBody>
                    <a:bodyPr/>
                    <a:lstStyle/>
                    <a:p>
                      <a:pPr algn="ctr" fontAlgn="ctr"/>
                      <a:r>
                        <a:rPr lang="en-IN" sz="1400" u="none" strike="noStrike" dirty="0">
                          <a:effectLst/>
                        </a:rPr>
                        <a:t>Actual Class</a:t>
                      </a:r>
                      <a:endParaRPr lang="en-IN" sz="1400" b="0" i="0" u="none" strike="noStrike" dirty="0">
                        <a:solidFill>
                          <a:srgbClr val="000000"/>
                        </a:solidFill>
                        <a:effectLst/>
                        <a:latin typeface="Calibri"/>
                      </a:endParaRPr>
                    </a:p>
                  </a:txBody>
                  <a:tcPr marL="6350" marR="6350" marT="6350" marB="0" anchor="ctr"/>
                </a:tc>
                <a:tc>
                  <a:txBody>
                    <a:bodyPr/>
                    <a:lstStyle/>
                    <a:p>
                      <a:pPr algn="r" fontAlgn="b"/>
                      <a:r>
                        <a:rPr lang="en-IN" sz="1200" u="none" strike="noStrike" dirty="0" smtClean="0">
                          <a:effectLst/>
                        </a:rPr>
                        <a:t>-1</a:t>
                      </a:r>
                      <a:endParaRPr lang="en-IN" sz="1200" b="0" i="0" u="none" strike="noStrike" dirty="0">
                        <a:solidFill>
                          <a:srgbClr val="000000"/>
                        </a:solidFill>
                        <a:effectLst/>
                        <a:latin typeface="Calibri"/>
                      </a:endParaRPr>
                    </a:p>
                  </a:txBody>
                  <a:tcPr marL="6350" marR="6350" marT="6350" marB="0" anchor="b"/>
                </a:tc>
                <a:tc>
                  <a:txBody>
                    <a:bodyPr/>
                    <a:lstStyle/>
                    <a:p>
                      <a:pPr algn="r" fontAlgn="b"/>
                      <a:r>
                        <a:rPr lang="en-IN" sz="1200" u="none" strike="noStrike">
                          <a:effectLst/>
                        </a:rPr>
                        <a:t>926</a:t>
                      </a:r>
                      <a:endParaRPr lang="en-IN" sz="1200" b="0" i="0" u="none" strike="noStrike">
                        <a:solidFill>
                          <a:srgbClr val="000000"/>
                        </a:solidFill>
                        <a:effectLst/>
                        <a:latin typeface="Calibri"/>
                      </a:endParaRPr>
                    </a:p>
                  </a:txBody>
                  <a:tcPr marL="6350" marR="6350" marT="6350" marB="0" anchor="b"/>
                </a:tc>
                <a:tc>
                  <a:txBody>
                    <a:bodyPr/>
                    <a:lstStyle/>
                    <a:p>
                      <a:pPr algn="r" fontAlgn="b"/>
                      <a:r>
                        <a:rPr lang="en-IN" sz="1200" u="none" strike="noStrike" dirty="0">
                          <a:effectLst/>
                        </a:rPr>
                        <a:t>54</a:t>
                      </a:r>
                      <a:endParaRPr lang="en-IN" sz="1200" b="0" i="0" u="none" strike="noStrike" dirty="0">
                        <a:solidFill>
                          <a:srgbClr val="000000"/>
                        </a:solidFill>
                        <a:effectLst/>
                        <a:latin typeface="Calibri"/>
                      </a:endParaRPr>
                    </a:p>
                  </a:txBody>
                  <a:tcPr marL="6350" marR="6350" marT="6350" marB="0" anchor="b"/>
                </a:tc>
              </a:tr>
              <a:tr h="382270">
                <a:tc vMerge="1">
                  <a:txBody>
                    <a:bodyPr/>
                    <a:lstStyle/>
                    <a:p>
                      <a:endParaRPr lang="en-IN"/>
                    </a:p>
                  </a:txBody>
                  <a:tcPr/>
                </a:tc>
                <a:tc>
                  <a:txBody>
                    <a:bodyPr/>
                    <a:lstStyle/>
                    <a:p>
                      <a:pPr algn="r" fontAlgn="b"/>
                      <a:r>
                        <a:rPr lang="en-IN" sz="1200" u="none" strike="noStrike">
                          <a:effectLst/>
                        </a:rPr>
                        <a:t>1</a:t>
                      </a:r>
                      <a:endParaRPr lang="en-IN" sz="1200" b="0" i="0" u="none" strike="noStrike">
                        <a:solidFill>
                          <a:srgbClr val="000000"/>
                        </a:solidFill>
                        <a:effectLst/>
                        <a:latin typeface="Calibri"/>
                      </a:endParaRPr>
                    </a:p>
                  </a:txBody>
                  <a:tcPr marL="6350" marR="6350" marT="6350" marB="0" anchor="b"/>
                </a:tc>
                <a:tc>
                  <a:txBody>
                    <a:bodyPr/>
                    <a:lstStyle/>
                    <a:p>
                      <a:pPr algn="r" fontAlgn="b"/>
                      <a:r>
                        <a:rPr lang="en-IN" sz="1200" u="none" strike="noStrike" dirty="0">
                          <a:effectLst/>
                        </a:rPr>
                        <a:t>59</a:t>
                      </a:r>
                      <a:endParaRPr lang="en-IN" sz="1200" b="0" i="0" u="none" strike="noStrike" dirty="0">
                        <a:solidFill>
                          <a:srgbClr val="000000"/>
                        </a:solidFill>
                        <a:effectLst/>
                        <a:latin typeface="Calibri"/>
                      </a:endParaRPr>
                    </a:p>
                  </a:txBody>
                  <a:tcPr marL="6350" marR="6350" marT="6350" marB="0" anchor="b"/>
                </a:tc>
                <a:tc>
                  <a:txBody>
                    <a:bodyPr/>
                    <a:lstStyle/>
                    <a:p>
                      <a:pPr algn="r" fontAlgn="b"/>
                      <a:r>
                        <a:rPr lang="en-IN" sz="1200" u="none" strike="noStrike" dirty="0">
                          <a:effectLst/>
                        </a:rPr>
                        <a:t>1200</a:t>
                      </a:r>
                      <a:endParaRPr lang="en-IN" sz="1200" b="0" i="0" u="none" strike="noStrike" dirty="0">
                        <a:solidFill>
                          <a:srgbClr val="000000"/>
                        </a:solidFill>
                        <a:effectLst/>
                        <a:latin typeface="Calibri"/>
                      </a:endParaRPr>
                    </a:p>
                  </a:txBody>
                  <a:tcPr marL="6350" marR="6350" marT="6350" marB="0" anchor="b"/>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908217807"/>
              </p:ext>
            </p:extLst>
          </p:nvPr>
        </p:nvGraphicFramePr>
        <p:xfrm>
          <a:off x="4700737" y="4469978"/>
          <a:ext cx="2895599" cy="1911350"/>
        </p:xfrm>
        <a:graphic>
          <a:graphicData uri="http://schemas.openxmlformats.org/drawingml/2006/table">
            <a:tbl>
              <a:tblPr bandRow="1">
                <a:tableStyleId>{5C22544A-7EE6-4342-B048-85BDC9FD1C3A}</a:tableStyleId>
              </a:tblPr>
              <a:tblGrid>
                <a:gridCol w="1098725"/>
                <a:gridCol w="331906"/>
                <a:gridCol w="732484"/>
                <a:gridCol w="732484"/>
              </a:tblGrid>
              <a:tr h="382270">
                <a:tc gridSpan="4">
                  <a:txBody>
                    <a:bodyPr/>
                    <a:lstStyle/>
                    <a:p>
                      <a:pPr algn="ctr" fontAlgn="b"/>
                      <a:r>
                        <a:rPr lang="en-US" sz="1600" u="none" strike="noStrike" dirty="0" smtClean="0">
                          <a:effectLst/>
                        </a:rPr>
                        <a:t>Basis : F1-Score</a:t>
                      </a:r>
                      <a:r>
                        <a:rPr lang="en-US" sz="1600" u="none" strike="noStrike" baseline="0" dirty="0" smtClean="0">
                          <a:effectLst/>
                        </a:rPr>
                        <a:t> at threshold</a:t>
                      </a:r>
                      <a:endParaRPr lang="en-US" sz="1600" b="0" i="0" u="none" strike="noStrike" dirty="0">
                        <a:solidFill>
                          <a:srgbClr val="000000"/>
                        </a:solidFill>
                        <a:effectLst/>
                        <a:latin typeface="Calibri"/>
                      </a:endParaRPr>
                    </a:p>
                  </a:txBody>
                  <a:tcPr marL="6350" marR="6350" marT="6350" marB="0" anchor="b"/>
                </a:tc>
                <a:tc hMerge="1">
                  <a:txBody>
                    <a:bodyPr/>
                    <a:lstStyle/>
                    <a:p>
                      <a:endParaRPr lang="en-IN"/>
                    </a:p>
                  </a:txBody>
                  <a:tcPr/>
                </a:tc>
                <a:tc hMerge="1">
                  <a:txBody>
                    <a:bodyPr/>
                    <a:lstStyle/>
                    <a:p>
                      <a:endParaRPr lang="en-IN"/>
                    </a:p>
                  </a:txBody>
                  <a:tcPr/>
                </a:tc>
                <a:tc hMerge="1">
                  <a:txBody>
                    <a:bodyPr/>
                    <a:lstStyle/>
                    <a:p>
                      <a:endParaRPr lang="en-IN"/>
                    </a:p>
                  </a:txBody>
                  <a:tcPr/>
                </a:tc>
              </a:tr>
              <a:tr h="382270">
                <a:tc>
                  <a:txBody>
                    <a:bodyPr/>
                    <a:lstStyle/>
                    <a:p>
                      <a:pPr algn="l" fontAlgn="b"/>
                      <a:endParaRPr lang="en-IN" sz="1400" b="0" i="0" u="none" strike="noStrike" dirty="0">
                        <a:solidFill>
                          <a:srgbClr val="000000"/>
                        </a:solidFill>
                        <a:effectLst/>
                        <a:latin typeface="Calibri"/>
                      </a:endParaRPr>
                    </a:p>
                  </a:txBody>
                  <a:tcPr marL="6350" marR="6350" marT="6350" marB="0" anchor="b"/>
                </a:tc>
                <a:tc>
                  <a:txBody>
                    <a:bodyPr/>
                    <a:lstStyle/>
                    <a:p>
                      <a:pPr algn="l" fontAlgn="b"/>
                      <a:endParaRPr lang="en-IN" sz="1400" b="0" i="0" u="none" strike="noStrike" dirty="0">
                        <a:solidFill>
                          <a:srgbClr val="000000"/>
                        </a:solidFill>
                        <a:effectLst/>
                        <a:latin typeface="Calibri"/>
                      </a:endParaRPr>
                    </a:p>
                  </a:txBody>
                  <a:tcPr marL="6350" marR="6350" marT="6350" marB="0" anchor="b"/>
                </a:tc>
                <a:tc gridSpan="2">
                  <a:txBody>
                    <a:bodyPr/>
                    <a:lstStyle/>
                    <a:p>
                      <a:pPr algn="ctr" fontAlgn="b"/>
                      <a:r>
                        <a:rPr lang="en-IN" sz="1400" u="none" strike="noStrike" dirty="0">
                          <a:effectLst/>
                        </a:rPr>
                        <a:t>Predicted class</a:t>
                      </a:r>
                      <a:endParaRPr lang="en-IN" sz="1400" b="0" i="0" u="none" strike="noStrike" dirty="0">
                        <a:solidFill>
                          <a:srgbClr val="000000"/>
                        </a:solidFill>
                        <a:effectLst/>
                        <a:latin typeface="Calibri"/>
                      </a:endParaRPr>
                    </a:p>
                  </a:txBody>
                  <a:tcPr marL="6350" marR="6350" marT="6350" marB="0" anchor="b"/>
                </a:tc>
                <a:tc hMerge="1">
                  <a:txBody>
                    <a:bodyPr/>
                    <a:lstStyle/>
                    <a:p>
                      <a:endParaRPr lang="en-IN"/>
                    </a:p>
                  </a:txBody>
                  <a:tcPr/>
                </a:tc>
              </a:tr>
              <a:tr h="382270">
                <a:tc>
                  <a:txBody>
                    <a:bodyPr/>
                    <a:lstStyle/>
                    <a:p>
                      <a:pPr algn="l" fontAlgn="b"/>
                      <a:endParaRPr lang="en-IN" sz="1200" b="0" i="0" u="none" strike="noStrike" dirty="0">
                        <a:solidFill>
                          <a:srgbClr val="000000"/>
                        </a:solidFill>
                        <a:effectLst/>
                        <a:latin typeface="Calibri"/>
                      </a:endParaRPr>
                    </a:p>
                  </a:txBody>
                  <a:tcPr marL="6350" marR="6350" marT="6350" marB="0" anchor="b"/>
                </a:tc>
                <a:tc>
                  <a:txBody>
                    <a:bodyPr/>
                    <a:lstStyle/>
                    <a:p>
                      <a:pPr algn="l" fontAlgn="b"/>
                      <a:endParaRPr lang="en-IN" sz="1200" b="0" i="0" u="none" strike="noStrike" dirty="0">
                        <a:solidFill>
                          <a:srgbClr val="000000"/>
                        </a:solidFill>
                        <a:effectLst/>
                        <a:latin typeface="Calibri"/>
                      </a:endParaRPr>
                    </a:p>
                  </a:txBody>
                  <a:tcPr marL="6350" marR="6350" marT="6350" marB="0" anchor="b"/>
                </a:tc>
                <a:tc>
                  <a:txBody>
                    <a:bodyPr/>
                    <a:lstStyle/>
                    <a:p>
                      <a:pPr algn="r" fontAlgn="b"/>
                      <a:r>
                        <a:rPr lang="en-IN" sz="1200" u="none" strike="noStrike" dirty="0" smtClean="0">
                          <a:effectLst/>
                        </a:rPr>
                        <a:t>-1</a:t>
                      </a:r>
                      <a:endParaRPr lang="en-IN" sz="1200" b="0" i="0" u="none" strike="noStrike" dirty="0">
                        <a:solidFill>
                          <a:srgbClr val="000000"/>
                        </a:solidFill>
                        <a:effectLst/>
                        <a:latin typeface="Calibri"/>
                      </a:endParaRPr>
                    </a:p>
                  </a:txBody>
                  <a:tcPr marL="6350" marR="6350" marT="6350" marB="0" anchor="b"/>
                </a:tc>
                <a:tc>
                  <a:txBody>
                    <a:bodyPr/>
                    <a:lstStyle/>
                    <a:p>
                      <a:pPr algn="r" fontAlgn="b"/>
                      <a:r>
                        <a:rPr lang="en-IN" sz="1200" u="none" strike="noStrike" dirty="0">
                          <a:effectLst/>
                        </a:rPr>
                        <a:t>1</a:t>
                      </a:r>
                      <a:endParaRPr lang="en-IN" sz="1200" b="0" i="0" u="none" strike="noStrike" dirty="0">
                        <a:solidFill>
                          <a:srgbClr val="000000"/>
                        </a:solidFill>
                        <a:effectLst/>
                        <a:latin typeface="Calibri"/>
                      </a:endParaRPr>
                    </a:p>
                  </a:txBody>
                  <a:tcPr marL="6350" marR="6350" marT="6350" marB="0" anchor="b"/>
                </a:tc>
              </a:tr>
              <a:tr h="382270">
                <a:tc rowSpan="2">
                  <a:txBody>
                    <a:bodyPr/>
                    <a:lstStyle/>
                    <a:p>
                      <a:pPr algn="ctr" fontAlgn="ctr"/>
                      <a:r>
                        <a:rPr lang="en-IN" sz="1400" u="none" strike="noStrike" dirty="0">
                          <a:effectLst/>
                        </a:rPr>
                        <a:t>Actual Class</a:t>
                      </a:r>
                      <a:endParaRPr lang="en-IN" sz="1400" b="0" i="0" u="none" strike="noStrike" dirty="0">
                        <a:solidFill>
                          <a:srgbClr val="000000"/>
                        </a:solidFill>
                        <a:effectLst/>
                        <a:latin typeface="Calibri"/>
                      </a:endParaRPr>
                    </a:p>
                  </a:txBody>
                  <a:tcPr marL="6350" marR="6350" marT="6350" marB="0" anchor="ctr"/>
                </a:tc>
                <a:tc>
                  <a:txBody>
                    <a:bodyPr/>
                    <a:lstStyle/>
                    <a:p>
                      <a:pPr algn="r" fontAlgn="b"/>
                      <a:r>
                        <a:rPr lang="en-IN" sz="1200" u="none" strike="noStrike" dirty="0" smtClean="0">
                          <a:effectLst/>
                        </a:rPr>
                        <a:t>-1</a:t>
                      </a:r>
                      <a:endParaRPr lang="en-IN" sz="1200" b="0" i="0" u="none" strike="noStrike" dirty="0">
                        <a:solidFill>
                          <a:srgbClr val="000000"/>
                        </a:solidFill>
                        <a:effectLst/>
                        <a:latin typeface="Calibri"/>
                      </a:endParaRPr>
                    </a:p>
                  </a:txBody>
                  <a:tcPr marL="6350" marR="6350" marT="6350" marB="0" anchor="b"/>
                </a:tc>
                <a:tc>
                  <a:txBody>
                    <a:bodyPr/>
                    <a:lstStyle/>
                    <a:p>
                      <a:pPr algn="r" fontAlgn="b"/>
                      <a:r>
                        <a:rPr lang="en-IN" sz="1200" u="none" strike="noStrike" dirty="0" smtClean="0">
                          <a:effectLst/>
                        </a:rPr>
                        <a:t>912</a:t>
                      </a:r>
                      <a:endParaRPr lang="en-IN" sz="1200" b="0" i="0" u="none" strike="noStrike" dirty="0">
                        <a:solidFill>
                          <a:srgbClr val="000000"/>
                        </a:solidFill>
                        <a:effectLst/>
                        <a:latin typeface="Calibri"/>
                      </a:endParaRPr>
                    </a:p>
                  </a:txBody>
                  <a:tcPr marL="6350" marR="6350" marT="6350" marB="0" anchor="b"/>
                </a:tc>
                <a:tc>
                  <a:txBody>
                    <a:bodyPr/>
                    <a:lstStyle/>
                    <a:p>
                      <a:pPr algn="r" fontAlgn="b"/>
                      <a:r>
                        <a:rPr lang="en-IN" sz="1200" u="none" strike="noStrike" dirty="0" smtClean="0">
                          <a:effectLst/>
                        </a:rPr>
                        <a:t>68</a:t>
                      </a:r>
                      <a:endParaRPr lang="en-IN" sz="1200" b="0" i="0" u="none" strike="noStrike" dirty="0">
                        <a:solidFill>
                          <a:srgbClr val="000000"/>
                        </a:solidFill>
                        <a:effectLst/>
                        <a:latin typeface="Calibri"/>
                      </a:endParaRPr>
                    </a:p>
                  </a:txBody>
                  <a:tcPr marL="6350" marR="6350" marT="6350" marB="0" anchor="b"/>
                </a:tc>
              </a:tr>
              <a:tr h="382270">
                <a:tc vMerge="1">
                  <a:txBody>
                    <a:bodyPr/>
                    <a:lstStyle/>
                    <a:p>
                      <a:endParaRPr lang="en-IN"/>
                    </a:p>
                  </a:txBody>
                  <a:tcPr/>
                </a:tc>
                <a:tc>
                  <a:txBody>
                    <a:bodyPr/>
                    <a:lstStyle/>
                    <a:p>
                      <a:pPr algn="r" fontAlgn="b"/>
                      <a:r>
                        <a:rPr lang="en-IN" sz="1200" u="none" strike="noStrike" dirty="0">
                          <a:effectLst/>
                        </a:rPr>
                        <a:t>1</a:t>
                      </a:r>
                      <a:endParaRPr lang="en-IN" sz="1200" b="0" i="0" u="none" strike="noStrike" dirty="0">
                        <a:solidFill>
                          <a:srgbClr val="000000"/>
                        </a:solidFill>
                        <a:effectLst/>
                        <a:latin typeface="Calibri"/>
                      </a:endParaRPr>
                    </a:p>
                  </a:txBody>
                  <a:tcPr marL="6350" marR="6350" marT="6350" marB="0" anchor="b"/>
                </a:tc>
                <a:tc>
                  <a:txBody>
                    <a:bodyPr/>
                    <a:lstStyle/>
                    <a:p>
                      <a:pPr algn="r" fontAlgn="b"/>
                      <a:r>
                        <a:rPr lang="en-IN" sz="1200" u="none" strike="noStrike" dirty="0" smtClean="0">
                          <a:effectLst/>
                        </a:rPr>
                        <a:t>43</a:t>
                      </a:r>
                      <a:endParaRPr lang="en-IN" sz="1200" b="0" i="0" u="none" strike="noStrike" dirty="0">
                        <a:solidFill>
                          <a:srgbClr val="000000"/>
                        </a:solidFill>
                        <a:effectLst/>
                        <a:latin typeface="Calibri"/>
                      </a:endParaRPr>
                    </a:p>
                  </a:txBody>
                  <a:tcPr marL="6350" marR="6350" marT="6350" marB="0" anchor="b"/>
                </a:tc>
                <a:tc>
                  <a:txBody>
                    <a:bodyPr/>
                    <a:lstStyle/>
                    <a:p>
                      <a:pPr algn="r" fontAlgn="b"/>
                      <a:r>
                        <a:rPr lang="en-IN" sz="1200" u="none" strike="noStrike" dirty="0" smtClean="0">
                          <a:effectLst/>
                        </a:rPr>
                        <a:t>1216</a:t>
                      </a:r>
                      <a:endParaRPr lang="en-IN" sz="1200" b="0" i="0" u="none" strike="noStrike" dirty="0">
                        <a:solidFill>
                          <a:srgbClr val="000000"/>
                        </a:solidFill>
                        <a:effectLst/>
                        <a:latin typeface="Calibri"/>
                      </a:endParaRPr>
                    </a:p>
                  </a:txBody>
                  <a:tcPr marL="6350" marR="6350" marT="6350" marB="0" anchor="b"/>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0;p19"/>
          <p:cNvSpPr txBox="1">
            <a:spLocks/>
          </p:cNvSpPr>
          <p:nvPr/>
        </p:nvSpPr>
        <p:spPr>
          <a:xfrm>
            <a:off x="285720" y="1124744"/>
            <a:ext cx="8520600" cy="648072"/>
          </a:xfrm>
          <a:prstGeom prst="rect">
            <a:avLst/>
          </a:prstGeom>
        </p:spPr>
        <p:txBody>
          <a:bodyPr spcFirstLastPara="1" vert="horz" wrap="square" lIns="91425" tIns="91425" rIns="91425" bIns="91425" rtlCol="0" anchor="t" anchorCtr="0">
            <a:normAutofit fontScale="97500"/>
          </a:bodyPr>
          <a:lstStyle/>
          <a:p>
            <a:pPr marL="0" marR="0" lvl="0" indent="0" algn="l" defTabSz="914400" rtl="0" eaLnBrk="1" fontAlgn="auto" latinLnBrk="0" hangingPunct="1">
              <a:lnSpc>
                <a:spcPct val="115000"/>
              </a:lnSpc>
              <a:spcBef>
                <a:spcPts val="0"/>
              </a:spcBef>
              <a:spcAft>
                <a:spcPts val="0"/>
              </a:spcAft>
              <a:buClr>
                <a:schemeClr val="dk1"/>
              </a:buClr>
              <a:buSzPct val="45833"/>
              <a:buFont typeface="Arial"/>
              <a:buNone/>
              <a:tabLst/>
              <a:defRPr/>
            </a:pPr>
            <a:r>
              <a:rPr kumimoji="0" lang="en-US" sz="2400" b="1" i="0" u="none" strike="noStrike" kern="1200" cap="none" spc="0" normalizeH="0" baseline="0" noProof="0" dirty="0" smtClean="0">
                <a:ln>
                  <a:noFill/>
                </a:ln>
                <a:solidFill>
                  <a:schemeClr val="tx1"/>
                </a:solidFill>
                <a:effectLst/>
                <a:uLnTx/>
                <a:uFillTx/>
                <a:latin typeface="Verdana"/>
                <a:ea typeface="Verdana"/>
                <a:cs typeface="Verdana"/>
                <a:sym typeface="Verdana"/>
              </a:rPr>
              <a:t>Random Forest Training Results: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5" name="Picture 4"/>
          <p:cNvPicPr>
            <a:picLocks noChangeAspect="1"/>
          </p:cNvPicPr>
          <p:nvPr/>
        </p:nvPicPr>
        <p:blipFill>
          <a:blip r:embed="rId2"/>
          <a:stretch>
            <a:fillRect/>
          </a:stretch>
        </p:blipFill>
        <p:spPr>
          <a:xfrm>
            <a:off x="8063805" y="188640"/>
            <a:ext cx="828675" cy="819150"/>
          </a:xfrm>
          <a:prstGeom prst="rect">
            <a:avLst/>
          </a:prstGeom>
        </p:spPr>
      </p:pic>
      <p:sp>
        <p:nvSpPr>
          <p:cNvPr id="4" name="Subtitle 2"/>
          <p:cNvSpPr txBox="1">
            <a:spLocks/>
          </p:cNvSpPr>
          <p:nvPr/>
        </p:nvSpPr>
        <p:spPr>
          <a:xfrm>
            <a:off x="395536" y="1772816"/>
            <a:ext cx="8077200" cy="10668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600" dirty="0" smtClean="0">
                <a:solidFill>
                  <a:schemeClr val="tx1"/>
                </a:solidFill>
              </a:rPr>
              <a:t>We trained a Random Forest model on the data, and used two criteria to find ideal threshold, GM (Geometric Mean of TPR and (1 - FPR)) and F1-Score at threshold. We used F1-Score as our test metric. Below are the results.</a:t>
            </a:r>
          </a:p>
        </p:txBody>
      </p:sp>
      <p:graphicFrame>
        <p:nvGraphicFramePr>
          <p:cNvPr id="6" name="Table 5"/>
          <p:cNvGraphicFramePr>
            <a:graphicFrameLocks noGrp="1"/>
          </p:cNvGraphicFramePr>
          <p:nvPr>
            <p:extLst>
              <p:ext uri="{D42A27DB-BD31-4B8C-83A1-F6EECF244321}">
                <p14:modId xmlns:p14="http://schemas.microsoft.com/office/powerpoint/2010/main" val="3426937684"/>
              </p:ext>
            </p:extLst>
          </p:nvPr>
        </p:nvGraphicFramePr>
        <p:xfrm>
          <a:off x="1849687" y="2682999"/>
          <a:ext cx="5099049" cy="962025"/>
        </p:xfrm>
        <a:graphic>
          <a:graphicData uri="http://schemas.openxmlformats.org/drawingml/2006/table">
            <a:tbl>
              <a:tblPr bandRow="1">
                <a:tableStyleId>{5C22544A-7EE6-4342-B048-85BDC9FD1C3A}</a:tableStyleId>
              </a:tblPr>
              <a:tblGrid>
                <a:gridCol w="1564250"/>
                <a:gridCol w="2559682"/>
                <a:gridCol w="975117"/>
              </a:tblGrid>
              <a:tr h="320675">
                <a:tc>
                  <a:txBody>
                    <a:bodyPr/>
                    <a:lstStyle/>
                    <a:p>
                      <a:pPr algn="l" fontAlgn="b"/>
                      <a:r>
                        <a:rPr lang="en-IN" sz="1400" u="none" strike="noStrike" dirty="0">
                          <a:effectLst/>
                        </a:rPr>
                        <a:t>Threshold Basis</a:t>
                      </a:r>
                      <a:endParaRPr lang="en-IN" sz="1400" b="0" i="0" u="none" strike="noStrike" dirty="0">
                        <a:solidFill>
                          <a:srgbClr val="000000"/>
                        </a:solidFill>
                        <a:effectLst/>
                        <a:latin typeface="Calibri"/>
                      </a:endParaRPr>
                    </a:p>
                  </a:txBody>
                  <a:tcPr marL="6350" marR="6350" marT="6350" marB="0" anchor="b"/>
                </a:tc>
                <a:tc>
                  <a:txBody>
                    <a:bodyPr/>
                    <a:lstStyle/>
                    <a:p>
                      <a:pPr algn="l" fontAlgn="b"/>
                      <a:r>
                        <a:rPr lang="en-IN" sz="1400" u="none" strike="noStrike" dirty="0">
                          <a:effectLst/>
                        </a:rPr>
                        <a:t>Best Probability Threshold</a:t>
                      </a:r>
                      <a:endParaRPr lang="en-IN" sz="1400" b="0" i="0" u="none" strike="noStrike" dirty="0">
                        <a:solidFill>
                          <a:srgbClr val="000000"/>
                        </a:solidFill>
                        <a:effectLst/>
                        <a:latin typeface="Calibri"/>
                      </a:endParaRPr>
                    </a:p>
                  </a:txBody>
                  <a:tcPr marL="6350" marR="6350" marT="6350" marB="0" anchor="b"/>
                </a:tc>
                <a:tc>
                  <a:txBody>
                    <a:bodyPr/>
                    <a:lstStyle/>
                    <a:p>
                      <a:pPr algn="l" fontAlgn="b"/>
                      <a:r>
                        <a:rPr lang="en-IN" sz="1400" u="none" strike="noStrike" dirty="0">
                          <a:effectLst/>
                        </a:rPr>
                        <a:t>F1- Score</a:t>
                      </a:r>
                      <a:endParaRPr lang="en-IN" sz="1400" b="0" i="0" u="none" strike="noStrike" dirty="0">
                        <a:solidFill>
                          <a:srgbClr val="000000"/>
                        </a:solidFill>
                        <a:effectLst/>
                        <a:latin typeface="Calibri"/>
                      </a:endParaRPr>
                    </a:p>
                  </a:txBody>
                  <a:tcPr marL="6350" marR="6350" marT="6350" marB="0" anchor="b"/>
                </a:tc>
              </a:tr>
              <a:tr h="320675">
                <a:tc>
                  <a:txBody>
                    <a:bodyPr/>
                    <a:lstStyle/>
                    <a:p>
                      <a:pPr algn="l" fontAlgn="b"/>
                      <a:r>
                        <a:rPr lang="en-IN" sz="1200" u="none" strike="noStrike" dirty="0">
                          <a:effectLst/>
                        </a:rPr>
                        <a:t>GM</a:t>
                      </a:r>
                      <a:endParaRPr lang="en-IN" sz="1200" b="0" i="0" u="none" strike="noStrike" dirty="0">
                        <a:solidFill>
                          <a:srgbClr val="000000"/>
                        </a:solidFill>
                        <a:effectLst/>
                        <a:latin typeface="Calibri"/>
                      </a:endParaRPr>
                    </a:p>
                  </a:txBody>
                  <a:tcPr marL="6350" marR="6350" marT="6350" marB="0" anchor="b"/>
                </a:tc>
                <a:tc>
                  <a:txBody>
                    <a:bodyPr/>
                    <a:lstStyle/>
                    <a:p>
                      <a:pPr algn="r" fontAlgn="b"/>
                      <a:r>
                        <a:rPr lang="en-IN" sz="1200" u="none" strike="noStrike" dirty="0" smtClean="0">
                          <a:effectLst/>
                        </a:rPr>
                        <a:t>0.515167</a:t>
                      </a:r>
                      <a:endParaRPr lang="en-IN" sz="1200" b="0" i="0" u="none" strike="noStrike" dirty="0">
                        <a:solidFill>
                          <a:srgbClr val="000000"/>
                        </a:solidFill>
                        <a:effectLst/>
                        <a:latin typeface="Calibri"/>
                      </a:endParaRPr>
                    </a:p>
                  </a:txBody>
                  <a:tcPr marL="6350" marR="6350" marT="6350" marB="0" anchor="b"/>
                </a:tc>
                <a:tc>
                  <a:txBody>
                    <a:bodyPr/>
                    <a:lstStyle/>
                    <a:p>
                      <a:pPr algn="r" fontAlgn="b"/>
                      <a:r>
                        <a:rPr lang="en-US" sz="1200" b="0" i="0" u="none" strike="noStrike" dirty="0" smtClean="0">
                          <a:solidFill>
                            <a:schemeClr val="dk1"/>
                          </a:solidFill>
                          <a:effectLst/>
                          <a:latin typeface="+mn-lt"/>
                        </a:rPr>
                        <a:t>0.974</a:t>
                      </a:r>
                      <a:endParaRPr lang="en-IN" sz="1200" b="0" i="0" u="none" strike="noStrike" dirty="0">
                        <a:solidFill>
                          <a:srgbClr val="000000"/>
                        </a:solidFill>
                        <a:effectLst/>
                        <a:latin typeface="Calibri"/>
                      </a:endParaRPr>
                    </a:p>
                  </a:txBody>
                  <a:tcPr marL="6350" marR="6350" marT="6350" marB="0" anchor="b"/>
                </a:tc>
              </a:tr>
              <a:tr h="320675">
                <a:tc>
                  <a:txBody>
                    <a:bodyPr/>
                    <a:lstStyle/>
                    <a:p>
                      <a:pPr algn="l" fontAlgn="b"/>
                      <a:r>
                        <a:rPr lang="en-IN" sz="1200" u="none" strike="noStrike" dirty="0">
                          <a:effectLst/>
                        </a:rPr>
                        <a:t>F1- Score</a:t>
                      </a:r>
                      <a:endParaRPr lang="en-IN" sz="1200" b="0" i="0" u="none" strike="noStrike" dirty="0">
                        <a:solidFill>
                          <a:srgbClr val="000000"/>
                        </a:solidFill>
                        <a:effectLst/>
                        <a:latin typeface="Calibri"/>
                      </a:endParaRPr>
                    </a:p>
                  </a:txBody>
                  <a:tcPr marL="6350" marR="6350" marT="6350" marB="0" anchor="b"/>
                </a:tc>
                <a:tc>
                  <a:txBody>
                    <a:bodyPr/>
                    <a:lstStyle/>
                    <a:p>
                      <a:pPr algn="r" fontAlgn="b"/>
                      <a:r>
                        <a:rPr lang="en-IN" sz="1200" u="none" strike="noStrike" dirty="0" smtClean="0">
                          <a:effectLst/>
                        </a:rPr>
                        <a:t>0.48</a:t>
                      </a:r>
                      <a:endParaRPr lang="en-IN" sz="1200" b="0" i="0" u="none" strike="noStrike" dirty="0">
                        <a:solidFill>
                          <a:srgbClr val="000000"/>
                        </a:solidFill>
                        <a:effectLst/>
                        <a:latin typeface="Calibri"/>
                      </a:endParaRPr>
                    </a:p>
                  </a:txBody>
                  <a:tcPr marL="6350" marR="6350" marT="6350" marB="0" anchor="b"/>
                </a:tc>
                <a:tc>
                  <a:txBody>
                    <a:bodyPr/>
                    <a:lstStyle/>
                    <a:p>
                      <a:pPr algn="r" fontAlgn="b"/>
                      <a:r>
                        <a:rPr lang="en-IN" sz="1200" u="none" strike="noStrike" dirty="0" smtClean="0">
                          <a:effectLst/>
                        </a:rPr>
                        <a:t>0.975</a:t>
                      </a:r>
                      <a:endParaRPr lang="en-IN" sz="1200" b="0" i="0" u="none" strike="noStrike" dirty="0">
                        <a:solidFill>
                          <a:srgbClr val="000000"/>
                        </a:solidFill>
                        <a:effectLst/>
                        <a:latin typeface="Calibri"/>
                      </a:endParaRPr>
                    </a:p>
                  </a:txBody>
                  <a:tcPr marL="6350" marR="6350" marT="6350" marB="0" anchor="b"/>
                </a:tc>
              </a:tr>
            </a:tbl>
          </a:graphicData>
        </a:graphic>
      </p:graphicFrame>
      <p:sp>
        <p:nvSpPr>
          <p:cNvPr id="7" name="Subtitle 2"/>
          <p:cNvSpPr txBox="1">
            <a:spLocks/>
          </p:cNvSpPr>
          <p:nvPr/>
        </p:nvSpPr>
        <p:spPr>
          <a:xfrm>
            <a:off x="395536" y="3861048"/>
            <a:ext cx="8077200" cy="457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600" dirty="0" smtClean="0">
                <a:solidFill>
                  <a:schemeClr val="tx1"/>
                </a:solidFill>
              </a:rPr>
              <a:t>Confusion Matrix for above two thresholds are shown below.</a:t>
            </a:r>
          </a:p>
        </p:txBody>
      </p:sp>
      <p:graphicFrame>
        <p:nvGraphicFramePr>
          <p:cNvPr id="8" name="Table 7"/>
          <p:cNvGraphicFramePr>
            <a:graphicFrameLocks noGrp="1"/>
          </p:cNvGraphicFramePr>
          <p:nvPr>
            <p:extLst>
              <p:ext uri="{D42A27DB-BD31-4B8C-83A1-F6EECF244321}">
                <p14:modId xmlns:p14="http://schemas.microsoft.com/office/powerpoint/2010/main" val="827823407"/>
              </p:ext>
            </p:extLst>
          </p:nvPr>
        </p:nvGraphicFramePr>
        <p:xfrm>
          <a:off x="956321" y="4463628"/>
          <a:ext cx="2895599" cy="1911350"/>
        </p:xfrm>
        <a:graphic>
          <a:graphicData uri="http://schemas.openxmlformats.org/drawingml/2006/table">
            <a:tbl>
              <a:tblPr bandRow="1">
                <a:tableStyleId>{5C22544A-7EE6-4342-B048-85BDC9FD1C3A}</a:tableStyleId>
              </a:tblPr>
              <a:tblGrid>
                <a:gridCol w="1098725"/>
                <a:gridCol w="331906"/>
                <a:gridCol w="732484"/>
                <a:gridCol w="732484"/>
              </a:tblGrid>
              <a:tr h="382270">
                <a:tc gridSpan="4">
                  <a:txBody>
                    <a:bodyPr/>
                    <a:lstStyle/>
                    <a:p>
                      <a:pPr algn="ctr" fontAlgn="b"/>
                      <a:r>
                        <a:rPr lang="en-US" sz="1600" u="none" strike="noStrike" dirty="0" smtClean="0">
                          <a:effectLst/>
                        </a:rPr>
                        <a:t>Basis : GM of TPR and (1-FPR)</a:t>
                      </a:r>
                      <a:endParaRPr lang="en-US" sz="1600" b="0" i="0" u="none" strike="noStrike" dirty="0">
                        <a:solidFill>
                          <a:srgbClr val="000000"/>
                        </a:solidFill>
                        <a:effectLst/>
                        <a:latin typeface="Calibri"/>
                      </a:endParaRPr>
                    </a:p>
                  </a:txBody>
                  <a:tcPr marL="6350" marR="6350" marT="6350" marB="0" anchor="b"/>
                </a:tc>
                <a:tc hMerge="1">
                  <a:txBody>
                    <a:bodyPr/>
                    <a:lstStyle/>
                    <a:p>
                      <a:endParaRPr lang="en-IN"/>
                    </a:p>
                  </a:txBody>
                  <a:tcPr/>
                </a:tc>
                <a:tc hMerge="1">
                  <a:txBody>
                    <a:bodyPr/>
                    <a:lstStyle/>
                    <a:p>
                      <a:endParaRPr lang="en-IN"/>
                    </a:p>
                  </a:txBody>
                  <a:tcPr/>
                </a:tc>
                <a:tc hMerge="1">
                  <a:txBody>
                    <a:bodyPr/>
                    <a:lstStyle/>
                    <a:p>
                      <a:endParaRPr lang="en-IN"/>
                    </a:p>
                  </a:txBody>
                  <a:tcPr/>
                </a:tc>
              </a:tr>
              <a:tr h="382270">
                <a:tc>
                  <a:txBody>
                    <a:bodyPr/>
                    <a:lstStyle/>
                    <a:p>
                      <a:pPr algn="l" fontAlgn="b"/>
                      <a:endParaRPr lang="en-IN" sz="1400" b="0" i="0" u="none" strike="noStrike" dirty="0">
                        <a:solidFill>
                          <a:srgbClr val="000000"/>
                        </a:solidFill>
                        <a:effectLst/>
                        <a:latin typeface="Calibri"/>
                      </a:endParaRPr>
                    </a:p>
                  </a:txBody>
                  <a:tcPr marL="6350" marR="6350" marT="6350" marB="0" anchor="b"/>
                </a:tc>
                <a:tc>
                  <a:txBody>
                    <a:bodyPr/>
                    <a:lstStyle/>
                    <a:p>
                      <a:pPr algn="l" fontAlgn="b"/>
                      <a:endParaRPr lang="en-IN" sz="1400" b="0" i="0" u="none" strike="noStrike" dirty="0">
                        <a:solidFill>
                          <a:srgbClr val="000000"/>
                        </a:solidFill>
                        <a:effectLst/>
                        <a:latin typeface="Calibri"/>
                      </a:endParaRPr>
                    </a:p>
                  </a:txBody>
                  <a:tcPr marL="6350" marR="6350" marT="6350" marB="0" anchor="b"/>
                </a:tc>
                <a:tc gridSpan="2">
                  <a:txBody>
                    <a:bodyPr/>
                    <a:lstStyle/>
                    <a:p>
                      <a:pPr algn="ctr" fontAlgn="b"/>
                      <a:r>
                        <a:rPr lang="en-IN" sz="1400" u="none" strike="noStrike" dirty="0">
                          <a:effectLst/>
                        </a:rPr>
                        <a:t>Predicted class</a:t>
                      </a:r>
                      <a:endParaRPr lang="en-IN" sz="1400" b="0" i="0" u="none" strike="noStrike" dirty="0">
                        <a:solidFill>
                          <a:srgbClr val="000000"/>
                        </a:solidFill>
                        <a:effectLst/>
                        <a:latin typeface="Calibri"/>
                      </a:endParaRPr>
                    </a:p>
                  </a:txBody>
                  <a:tcPr marL="6350" marR="6350" marT="6350" marB="0" anchor="b"/>
                </a:tc>
                <a:tc hMerge="1">
                  <a:txBody>
                    <a:bodyPr/>
                    <a:lstStyle/>
                    <a:p>
                      <a:endParaRPr lang="en-IN"/>
                    </a:p>
                  </a:txBody>
                  <a:tcPr/>
                </a:tc>
              </a:tr>
              <a:tr h="382270">
                <a:tc>
                  <a:txBody>
                    <a:bodyPr/>
                    <a:lstStyle/>
                    <a:p>
                      <a:pPr algn="l" fontAlgn="b"/>
                      <a:endParaRPr lang="en-IN" sz="1200" b="0" i="0" u="none" strike="noStrike" dirty="0">
                        <a:solidFill>
                          <a:srgbClr val="000000"/>
                        </a:solidFill>
                        <a:effectLst/>
                        <a:latin typeface="Calibri"/>
                      </a:endParaRPr>
                    </a:p>
                  </a:txBody>
                  <a:tcPr marL="6350" marR="6350" marT="6350" marB="0" anchor="b"/>
                </a:tc>
                <a:tc>
                  <a:txBody>
                    <a:bodyPr/>
                    <a:lstStyle/>
                    <a:p>
                      <a:pPr algn="l" fontAlgn="b"/>
                      <a:endParaRPr lang="en-IN" sz="1200" b="0" i="0" u="none" strike="noStrike" dirty="0">
                        <a:solidFill>
                          <a:srgbClr val="000000"/>
                        </a:solidFill>
                        <a:effectLst/>
                        <a:latin typeface="Calibri"/>
                      </a:endParaRPr>
                    </a:p>
                  </a:txBody>
                  <a:tcPr marL="6350" marR="6350" marT="6350" marB="0" anchor="b"/>
                </a:tc>
                <a:tc>
                  <a:txBody>
                    <a:bodyPr/>
                    <a:lstStyle/>
                    <a:p>
                      <a:pPr algn="r" fontAlgn="b"/>
                      <a:r>
                        <a:rPr lang="en-IN" sz="1200" u="none" strike="noStrike" dirty="0" smtClean="0">
                          <a:effectLst/>
                        </a:rPr>
                        <a:t>-1</a:t>
                      </a:r>
                      <a:endParaRPr lang="en-IN" sz="1200" b="0" i="0" u="none" strike="noStrike" dirty="0">
                        <a:solidFill>
                          <a:srgbClr val="000000"/>
                        </a:solidFill>
                        <a:effectLst/>
                        <a:latin typeface="Calibri"/>
                      </a:endParaRPr>
                    </a:p>
                  </a:txBody>
                  <a:tcPr marL="6350" marR="6350" marT="6350" marB="0" anchor="b"/>
                </a:tc>
                <a:tc>
                  <a:txBody>
                    <a:bodyPr/>
                    <a:lstStyle/>
                    <a:p>
                      <a:pPr algn="r" fontAlgn="b"/>
                      <a:r>
                        <a:rPr lang="en-IN" sz="1200" u="none" strike="noStrike" dirty="0">
                          <a:effectLst/>
                        </a:rPr>
                        <a:t>1</a:t>
                      </a:r>
                      <a:endParaRPr lang="en-IN" sz="1200" b="0" i="0" u="none" strike="noStrike" dirty="0">
                        <a:solidFill>
                          <a:srgbClr val="000000"/>
                        </a:solidFill>
                        <a:effectLst/>
                        <a:latin typeface="Calibri"/>
                      </a:endParaRPr>
                    </a:p>
                  </a:txBody>
                  <a:tcPr marL="6350" marR="6350" marT="6350" marB="0" anchor="b"/>
                </a:tc>
              </a:tr>
              <a:tr h="382270">
                <a:tc rowSpan="2">
                  <a:txBody>
                    <a:bodyPr/>
                    <a:lstStyle/>
                    <a:p>
                      <a:pPr algn="ctr" fontAlgn="ctr"/>
                      <a:r>
                        <a:rPr lang="en-IN" sz="1400" u="none" strike="noStrike" dirty="0">
                          <a:effectLst/>
                        </a:rPr>
                        <a:t>Actual Class</a:t>
                      </a:r>
                      <a:endParaRPr lang="en-IN" sz="1400" b="0" i="0" u="none" strike="noStrike" dirty="0">
                        <a:solidFill>
                          <a:srgbClr val="000000"/>
                        </a:solidFill>
                        <a:effectLst/>
                        <a:latin typeface="Calibri"/>
                      </a:endParaRPr>
                    </a:p>
                  </a:txBody>
                  <a:tcPr marL="6350" marR="6350" marT="6350" marB="0" anchor="ctr"/>
                </a:tc>
                <a:tc>
                  <a:txBody>
                    <a:bodyPr/>
                    <a:lstStyle/>
                    <a:p>
                      <a:pPr algn="r" fontAlgn="b"/>
                      <a:r>
                        <a:rPr lang="en-IN" sz="1200" u="none" strike="noStrike" dirty="0" smtClean="0">
                          <a:effectLst/>
                        </a:rPr>
                        <a:t>-1</a:t>
                      </a:r>
                      <a:endParaRPr lang="en-IN" sz="1200" b="0" i="0" u="none" strike="noStrike" dirty="0">
                        <a:solidFill>
                          <a:srgbClr val="000000"/>
                        </a:solidFill>
                        <a:effectLst/>
                        <a:latin typeface="Calibri"/>
                      </a:endParaRPr>
                    </a:p>
                  </a:txBody>
                  <a:tcPr marL="6350" marR="6350" marT="6350" marB="0" anchor="b"/>
                </a:tc>
                <a:tc>
                  <a:txBody>
                    <a:bodyPr/>
                    <a:lstStyle/>
                    <a:p>
                      <a:pPr algn="r" fontAlgn="b"/>
                      <a:r>
                        <a:rPr lang="en-IN" sz="1200" u="none" strike="noStrike" dirty="0" smtClean="0">
                          <a:effectLst/>
                        </a:rPr>
                        <a:t>942</a:t>
                      </a:r>
                      <a:endParaRPr lang="en-IN" sz="1200" b="0" i="0" u="none" strike="noStrike" dirty="0">
                        <a:solidFill>
                          <a:srgbClr val="000000"/>
                        </a:solidFill>
                        <a:effectLst/>
                        <a:latin typeface="Calibri"/>
                      </a:endParaRPr>
                    </a:p>
                  </a:txBody>
                  <a:tcPr marL="6350" marR="6350" marT="6350" marB="0" anchor="b"/>
                </a:tc>
                <a:tc>
                  <a:txBody>
                    <a:bodyPr/>
                    <a:lstStyle/>
                    <a:p>
                      <a:pPr algn="r" fontAlgn="b"/>
                      <a:r>
                        <a:rPr lang="en-IN" sz="1200" u="none" strike="noStrike" dirty="0" smtClean="0">
                          <a:effectLst/>
                        </a:rPr>
                        <a:t>38</a:t>
                      </a:r>
                      <a:endParaRPr lang="en-IN" sz="1200" b="0" i="0" u="none" strike="noStrike" dirty="0">
                        <a:solidFill>
                          <a:srgbClr val="000000"/>
                        </a:solidFill>
                        <a:effectLst/>
                        <a:latin typeface="Calibri"/>
                      </a:endParaRPr>
                    </a:p>
                  </a:txBody>
                  <a:tcPr marL="6350" marR="6350" marT="6350" marB="0" anchor="b"/>
                </a:tc>
              </a:tr>
              <a:tr h="382270">
                <a:tc vMerge="1">
                  <a:txBody>
                    <a:bodyPr/>
                    <a:lstStyle/>
                    <a:p>
                      <a:endParaRPr lang="en-IN"/>
                    </a:p>
                  </a:txBody>
                  <a:tcPr/>
                </a:tc>
                <a:tc>
                  <a:txBody>
                    <a:bodyPr/>
                    <a:lstStyle/>
                    <a:p>
                      <a:pPr algn="r" fontAlgn="b"/>
                      <a:r>
                        <a:rPr lang="en-IN" sz="1200" u="none" strike="noStrike">
                          <a:effectLst/>
                        </a:rPr>
                        <a:t>1</a:t>
                      </a:r>
                      <a:endParaRPr lang="en-IN" sz="1200" b="0" i="0" u="none" strike="noStrike">
                        <a:solidFill>
                          <a:srgbClr val="000000"/>
                        </a:solidFill>
                        <a:effectLst/>
                        <a:latin typeface="Calibri"/>
                      </a:endParaRPr>
                    </a:p>
                  </a:txBody>
                  <a:tcPr marL="6350" marR="6350" marT="6350" marB="0" anchor="b"/>
                </a:tc>
                <a:tc>
                  <a:txBody>
                    <a:bodyPr/>
                    <a:lstStyle/>
                    <a:p>
                      <a:pPr algn="r" fontAlgn="b"/>
                      <a:r>
                        <a:rPr lang="en-IN" sz="1200" u="none" strike="noStrike" dirty="0" smtClean="0">
                          <a:effectLst/>
                        </a:rPr>
                        <a:t>27</a:t>
                      </a:r>
                      <a:endParaRPr lang="en-IN" sz="1200" b="0" i="0" u="none" strike="noStrike" dirty="0">
                        <a:solidFill>
                          <a:srgbClr val="000000"/>
                        </a:solidFill>
                        <a:effectLst/>
                        <a:latin typeface="Calibri"/>
                      </a:endParaRPr>
                    </a:p>
                  </a:txBody>
                  <a:tcPr marL="6350" marR="6350" marT="6350" marB="0" anchor="b"/>
                </a:tc>
                <a:tc>
                  <a:txBody>
                    <a:bodyPr/>
                    <a:lstStyle/>
                    <a:p>
                      <a:pPr algn="r" fontAlgn="b"/>
                      <a:r>
                        <a:rPr lang="en-IN" sz="1200" u="none" strike="noStrike" dirty="0" smtClean="0">
                          <a:effectLst/>
                        </a:rPr>
                        <a:t>1232</a:t>
                      </a:r>
                      <a:endParaRPr lang="en-IN" sz="1200" b="0" i="0" u="none" strike="noStrike" dirty="0">
                        <a:solidFill>
                          <a:srgbClr val="000000"/>
                        </a:solidFill>
                        <a:effectLst/>
                        <a:latin typeface="Calibri"/>
                      </a:endParaRPr>
                    </a:p>
                  </a:txBody>
                  <a:tcPr marL="6350" marR="6350" marT="6350" marB="0" anchor="b"/>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335324461"/>
              </p:ext>
            </p:extLst>
          </p:nvPr>
        </p:nvGraphicFramePr>
        <p:xfrm>
          <a:off x="4700737" y="4469978"/>
          <a:ext cx="2895599" cy="1911350"/>
        </p:xfrm>
        <a:graphic>
          <a:graphicData uri="http://schemas.openxmlformats.org/drawingml/2006/table">
            <a:tbl>
              <a:tblPr bandRow="1">
                <a:tableStyleId>{5C22544A-7EE6-4342-B048-85BDC9FD1C3A}</a:tableStyleId>
              </a:tblPr>
              <a:tblGrid>
                <a:gridCol w="1098725"/>
                <a:gridCol w="331906"/>
                <a:gridCol w="732484"/>
                <a:gridCol w="732484"/>
              </a:tblGrid>
              <a:tr h="382270">
                <a:tc gridSpan="4">
                  <a:txBody>
                    <a:bodyPr/>
                    <a:lstStyle/>
                    <a:p>
                      <a:pPr algn="ctr" fontAlgn="b"/>
                      <a:r>
                        <a:rPr lang="en-US" sz="1600" u="none" strike="noStrike" dirty="0" smtClean="0">
                          <a:effectLst/>
                        </a:rPr>
                        <a:t>Basis : F1-Score</a:t>
                      </a:r>
                      <a:r>
                        <a:rPr lang="en-US" sz="1600" u="none" strike="noStrike" baseline="0" dirty="0" smtClean="0">
                          <a:effectLst/>
                        </a:rPr>
                        <a:t> at threshold</a:t>
                      </a:r>
                      <a:endParaRPr lang="en-US" sz="1600" b="0" i="0" u="none" strike="noStrike" dirty="0">
                        <a:solidFill>
                          <a:srgbClr val="000000"/>
                        </a:solidFill>
                        <a:effectLst/>
                        <a:latin typeface="Calibri"/>
                      </a:endParaRPr>
                    </a:p>
                  </a:txBody>
                  <a:tcPr marL="6350" marR="6350" marT="6350" marB="0" anchor="b"/>
                </a:tc>
                <a:tc hMerge="1">
                  <a:txBody>
                    <a:bodyPr/>
                    <a:lstStyle/>
                    <a:p>
                      <a:endParaRPr lang="en-IN"/>
                    </a:p>
                  </a:txBody>
                  <a:tcPr/>
                </a:tc>
                <a:tc hMerge="1">
                  <a:txBody>
                    <a:bodyPr/>
                    <a:lstStyle/>
                    <a:p>
                      <a:endParaRPr lang="en-IN"/>
                    </a:p>
                  </a:txBody>
                  <a:tcPr/>
                </a:tc>
                <a:tc hMerge="1">
                  <a:txBody>
                    <a:bodyPr/>
                    <a:lstStyle/>
                    <a:p>
                      <a:endParaRPr lang="en-IN"/>
                    </a:p>
                  </a:txBody>
                  <a:tcPr/>
                </a:tc>
              </a:tr>
              <a:tr h="382270">
                <a:tc>
                  <a:txBody>
                    <a:bodyPr/>
                    <a:lstStyle/>
                    <a:p>
                      <a:pPr algn="l" fontAlgn="b"/>
                      <a:endParaRPr lang="en-IN" sz="1400" b="0" i="0" u="none" strike="noStrike" dirty="0">
                        <a:solidFill>
                          <a:srgbClr val="000000"/>
                        </a:solidFill>
                        <a:effectLst/>
                        <a:latin typeface="Calibri"/>
                      </a:endParaRPr>
                    </a:p>
                  </a:txBody>
                  <a:tcPr marL="6350" marR="6350" marT="6350" marB="0" anchor="b"/>
                </a:tc>
                <a:tc>
                  <a:txBody>
                    <a:bodyPr/>
                    <a:lstStyle/>
                    <a:p>
                      <a:pPr algn="l" fontAlgn="b"/>
                      <a:endParaRPr lang="en-IN" sz="1400" b="0" i="0" u="none" strike="noStrike" dirty="0">
                        <a:solidFill>
                          <a:srgbClr val="000000"/>
                        </a:solidFill>
                        <a:effectLst/>
                        <a:latin typeface="Calibri"/>
                      </a:endParaRPr>
                    </a:p>
                  </a:txBody>
                  <a:tcPr marL="6350" marR="6350" marT="6350" marB="0" anchor="b"/>
                </a:tc>
                <a:tc gridSpan="2">
                  <a:txBody>
                    <a:bodyPr/>
                    <a:lstStyle/>
                    <a:p>
                      <a:pPr algn="ctr" fontAlgn="b"/>
                      <a:r>
                        <a:rPr lang="en-IN" sz="1400" u="none" strike="noStrike" dirty="0">
                          <a:effectLst/>
                        </a:rPr>
                        <a:t>Predicted class</a:t>
                      </a:r>
                      <a:endParaRPr lang="en-IN" sz="1400" b="0" i="0" u="none" strike="noStrike" dirty="0">
                        <a:solidFill>
                          <a:srgbClr val="000000"/>
                        </a:solidFill>
                        <a:effectLst/>
                        <a:latin typeface="Calibri"/>
                      </a:endParaRPr>
                    </a:p>
                  </a:txBody>
                  <a:tcPr marL="6350" marR="6350" marT="6350" marB="0" anchor="b"/>
                </a:tc>
                <a:tc hMerge="1">
                  <a:txBody>
                    <a:bodyPr/>
                    <a:lstStyle/>
                    <a:p>
                      <a:endParaRPr lang="en-IN"/>
                    </a:p>
                  </a:txBody>
                  <a:tcPr/>
                </a:tc>
              </a:tr>
              <a:tr h="382270">
                <a:tc>
                  <a:txBody>
                    <a:bodyPr/>
                    <a:lstStyle/>
                    <a:p>
                      <a:pPr algn="l" fontAlgn="b"/>
                      <a:endParaRPr lang="en-IN" sz="1200" b="0" i="0" u="none" strike="noStrike" dirty="0">
                        <a:solidFill>
                          <a:srgbClr val="000000"/>
                        </a:solidFill>
                        <a:effectLst/>
                        <a:latin typeface="Calibri"/>
                      </a:endParaRPr>
                    </a:p>
                  </a:txBody>
                  <a:tcPr marL="6350" marR="6350" marT="6350" marB="0" anchor="b"/>
                </a:tc>
                <a:tc>
                  <a:txBody>
                    <a:bodyPr/>
                    <a:lstStyle/>
                    <a:p>
                      <a:pPr algn="l" fontAlgn="b"/>
                      <a:endParaRPr lang="en-IN" sz="1200" b="0" i="0" u="none" strike="noStrike" dirty="0">
                        <a:solidFill>
                          <a:srgbClr val="000000"/>
                        </a:solidFill>
                        <a:effectLst/>
                        <a:latin typeface="Calibri"/>
                      </a:endParaRPr>
                    </a:p>
                  </a:txBody>
                  <a:tcPr marL="6350" marR="6350" marT="6350" marB="0" anchor="b"/>
                </a:tc>
                <a:tc>
                  <a:txBody>
                    <a:bodyPr/>
                    <a:lstStyle/>
                    <a:p>
                      <a:pPr algn="r" fontAlgn="b"/>
                      <a:r>
                        <a:rPr lang="en-IN" sz="1200" u="none" strike="noStrike" dirty="0" smtClean="0">
                          <a:effectLst/>
                        </a:rPr>
                        <a:t>-1</a:t>
                      </a:r>
                      <a:endParaRPr lang="en-IN" sz="1200" b="0" i="0" u="none" strike="noStrike" dirty="0">
                        <a:solidFill>
                          <a:srgbClr val="000000"/>
                        </a:solidFill>
                        <a:effectLst/>
                        <a:latin typeface="Calibri"/>
                      </a:endParaRPr>
                    </a:p>
                  </a:txBody>
                  <a:tcPr marL="6350" marR="6350" marT="6350" marB="0" anchor="b"/>
                </a:tc>
                <a:tc>
                  <a:txBody>
                    <a:bodyPr/>
                    <a:lstStyle/>
                    <a:p>
                      <a:pPr algn="r" fontAlgn="b"/>
                      <a:r>
                        <a:rPr lang="en-IN" sz="1200" u="none" strike="noStrike" dirty="0">
                          <a:effectLst/>
                        </a:rPr>
                        <a:t>1</a:t>
                      </a:r>
                      <a:endParaRPr lang="en-IN" sz="1200" b="0" i="0" u="none" strike="noStrike" dirty="0">
                        <a:solidFill>
                          <a:srgbClr val="000000"/>
                        </a:solidFill>
                        <a:effectLst/>
                        <a:latin typeface="Calibri"/>
                      </a:endParaRPr>
                    </a:p>
                  </a:txBody>
                  <a:tcPr marL="6350" marR="6350" marT="6350" marB="0" anchor="b"/>
                </a:tc>
              </a:tr>
              <a:tr h="382270">
                <a:tc rowSpan="2">
                  <a:txBody>
                    <a:bodyPr/>
                    <a:lstStyle/>
                    <a:p>
                      <a:pPr algn="ctr" fontAlgn="ctr"/>
                      <a:r>
                        <a:rPr lang="en-IN" sz="1400" u="none" strike="noStrike" dirty="0">
                          <a:effectLst/>
                        </a:rPr>
                        <a:t>Actual Class</a:t>
                      </a:r>
                      <a:endParaRPr lang="en-IN" sz="1400" b="0" i="0" u="none" strike="noStrike" dirty="0">
                        <a:solidFill>
                          <a:srgbClr val="000000"/>
                        </a:solidFill>
                        <a:effectLst/>
                        <a:latin typeface="Calibri"/>
                      </a:endParaRPr>
                    </a:p>
                  </a:txBody>
                  <a:tcPr marL="6350" marR="6350" marT="6350" marB="0" anchor="ctr"/>
                </a:tc>
                <a:tc>
                  <a:txBody>
                    <a:bodyPr/>
                    <a:lstStyle/>
                    <a:p>
                      <a:pPr algn="r" fontAlgn="b"/>
                      <a:r>
                        <a:rPr lang="en-IN" sz="1200" u="none" strike="noStrike" dirty="0" smtClean="0">
                          <a:effectLst/>
                        </a:rPr>
                        <a:t>-1</a:t>
                      </a:r>
                      <a:endParaRPr lang="en-IN" sz="1200" b="0" i="0" u="none" strike="noStrike" dirty="0">
                        <a:solidFill>
                          <a:srgbClr val="000000"/>
                        </a:solidFill>
                        <a:effectLst/>
                        <a:latin typeface="Calibri"/>
                      </a:endParaRPr>
                    </a:p>
                  </a:txBody>
                  <a:tcPr marL="6350" marR="6350" marT="6350" marB="0" anchor="b"/>
                </a:tc>
                <a:tc>
                  <a:txBody>
                    <a:bodyPr/>
                    <a:lstStyle/>
                    <a:p>
                      <a:pPr algn="r" fontAlgn="b"/>
                      <a:r>
                        <a:rPr lang="en-IN" sz="1200" u="none" strike="noStrike" dirty="0" smtClean="0">
                          <a:effectLst/>
                        </a:rPr>
                        <a:t>940</a:t>
                      </a:r>
                      <a:endParaRPr lang="en-IN" sz="1200" b="0" i="0" u="none" strike="noStrike" dirty="0">
                        <a:solidFill>
                          <a:srgbClr val="000000"/>
                        </a:solidFill>
                        <a:effectLst/>
                        <a:latin typeface="Calibri"/>
                      </a:endParaRPr>
                    </a:p>
                  </a:txBody>
                  <a:tcPr marL="6350" marR="6350" marT="6350" marB="0" anchor="b"/>
                </a:tc>
                <a:tc>
                  <a:txBody>
                    <a:bodyPr/>
                    <a:lstStyle/>
                    <a:p>
                      <a:pPr algn="r" fontAlgn="b"/>
                      <a:r>
                        <a:rPr lang="en-IN" sz="1200" u="none" strike="noStrike" dirty="0" smtClean="0">
                          <a:effectLst/>
                        </a:rPr>
                        <a:t>40</a:t>
                      </a:r>
                      <a:endParaRPr lang="en-IN" sz="1200" b="0" i="0" u="none" strike="noStrike" dirty="0">
                        <a:solidFill>
                          <a:srgbClr val="000000"/>
                        </a:solidFill>
                        <a:effectLst/>
                        <a:latin typeface="Calibri"/>
                      </a:endParaRPr>
                    </a:p>
                  </a:txBody>
                  <a:tcPr marL="6350" marR="6350" marT="6350" marB="0" anchor="b"/>
                </a:tc>
              </a:tr>
              <a:tr h="382270">
                <a:tc vMerge="1">
                  <a:txBody>
                    <a:bodyPr/>
                    <a:lstStyle/>
                    <a:p>
                      <a:endParaRPr lang="en-IN"/>
                    </a:p>
                  </a:txBody>
                  <a:tcPr/>
                </a:tc>
                <a:tc>
                  <a:txBody>
                    <a:bodyPr/>
                    <a:lstStyle/>
                    <a:p>
                      <a:pPr algn="r" fontAlgn="b"/>
                      <a:r>
                        <a:rPr lang="en-IN" sz="1200" u="none" strike="noStrike" dirty="0">
                          <a:effectLst/>
                        </a:rPr>
                        <a:t>1</a:t>
                      </a:r>
                      <a:endParaRPr lang="en-IN" sz="1200" b="0" i="0" u="none" strike="noStrike" dirty="0">
                        <a:solidFill>
                          <a:srgbClr val="000000"/>
                        </a:solidFill>
                        <a:effectLst/>
                        <a:latin typeface="Calibri"/>
                      </a:endParaRPr>
                    </a:p>
                  </a:txBody>
                  <a:tcPr marL="6350" marR="6350" marT="6350" marB="0" anchor="b"/>
                </a:tc>
                <a:tc>
                  <a:txBody>
                    <a:bodyPr/>
                    <a:lstStyle/>
                    <a:p>
                      <a:pPr algn="r" fontAlgn="b"/>
                      <a:r>
                        <a:rPr lang="en-IN" sz="1200" u="none" strike="noStrike" dirty="0" smtClean="0">
                          <a:effectLst/>
                        </a:rPr>
                        <a:t>24</a:t>
                      </a:r>
                      <a:endParaRPr lang="en-IN" sz="1200" b="0" i="0" u="none" strike="noStrike" dirty="0">
                        <a:solidFill>
                          <a:srgbClr val="000000"/>
                        </a:solidFill>
                        <a:effectLst/>
                        <a:latin typeface="Calibri"/>
                      </a:endParaRPr>
                    </a:p>
                  </a:txBody>
                  <a:tcPr marL="6350" marR="6350" marT="6350" marB="0" anchor="b"/>
                </a:tc>
                <a:tc>
                  <a:txBody>
                    <a:bodyPr/>
                    <a:lstStyle/>
                    <a:p>
                      <a:pPr algn="r" fontAlgn="b"/>
                      <a:r>
                        <a:rPr lang="en-IN" sz="1200" u="none" strike="noStrike" dirty="0" smtClean="0">
                          <a:effectLst/>
                        </a:rPr>
                        <a:t>1235</a:t>
                      </a:r>
                      <a:endParaRPr lang="en-IN" sz="1200" b="0" i="0" u="none" strike="noStrike" dirty="0">
                        <a:solidFill>
                          <a:srgbClr val="000000"/>
                        </a:solidFill>
                        <a:effectLst/>
                        <a:latin typeface="Calibri"/>
                      </a:endParaRPr>
                    </a:p>
                  </a:txBody>
                  <a:tcPr marL="6350" marR="6350" marT="6350" marB="0" anchor="b"/>
                </a:tc>
              </a:tr>
            </a:tbl>
          </a:graphicData>
        </a:graphic>
      </p:graphicFrame>
    </p:spTree>
    <p:extLst>
      <p:ext uri="{BB962C8B-B14F-4D97-AF65-F5344CB8AC3E}">
        <p14:creationId xmlns:p14="http://schemas.microsoft.com/office/powerpoint/2010/main" val="2288140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0;p19"/>
          <p:cNvSpPr txBox="1">
            <a:spLocks/>
          </p:cNvSpPr>
          <p:nvPr/>
        </p:nvSpPr>
        <p:spPr>
          <a:xfrm>
            <a:off x="285720" y="1124744"/>
            <a:ext cx="8520600" cy="648072"/>
          </a:xfrm>
          <a:prstGeom prst="rect">
            <a:avLst/>
          </a:prstGeom>
        </p:spPr>
        <p:txBody>
          <a:bodyPr spcFirstLastPara="1" vert="horz" wrap="square" lIns="91425" tIns="91425" rIns="91425" bIns="91425" rtlCol="0" anchor="t" anchorCtr="0">
            <a:normAutofit fontScale="97500"/>
          </a:bodyPr>
          <a:lstStyle/>
          <a:p>
            <a:pPr marL="0" marR="0" lvl="0" indent="0" algn="l" defTabSz="914400" rtl="0" eaLnBrk="1" fontAlgn="auto" latinLnBrk="0" hangingPunct="1">
              <a:lnSpc>
                <a:spcPct val="115000"/>
              </a:lnSpc>
              <a:spcBef>
                <a:spcPts val="0"/>
              </a:spcBef>
              <a:spcAft>
                <a:spcPts val="0"/>
              </a:spcAft>
              <a:buClr>
                <a:schemeClr val="dk1"/>
              </a:buClr>
              <a:buSzPct val="45833"/>
              <a:buFont typeface="Arial"/>
              <a:buNone/>
              <a:tabLst/>
              <a:defRPr/>
            </a:pPr>
            <a:r>
              <a:rPr kumimoji="0" lang="en-US" sz="2400" b="1" i="0" u="none" strike="noStrike" kern="1200" cap="none" spc="0" normalizeH="0" baseline="0" noProof="0" dirty="0" smtClean="0">
                <a:ln>
                  <a:noFill/>
                </a:ln>
                <a:solidFill>
                  <a:schemeClr val="tx1"/>
                </a:solidFill>
                <a:effectLst/>
                <a:uLnTx/>
                <a:uFillTx/>
                <a:latin typeface="Verdana"/>
                <a:ea typeface="Verdana"/>
                <a:cs typeface="Verdana"/>
                <a:sym typeface="Verdana"/>
              </a:rPr>
              <a:t>LGBM Training Results: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5" name="Picture 4"/>
          <p:cNvPicPr>
            <a:picLocks noChangeAspect="1"/>
          </p:cNvPicPr>
          <p:nvPr/>
        </p:nvPicPr>
        <p:blipFill>
          <a:blip r:embed="rId2"/>
          <a:stretch>
            <a:fillRect/>
          </a:stretch>
        </p:blipFill>
        <p:spPr>
          <a:xfrm>
            <a:off x="8063805" y="188640"/>
            <a:ext cx="828675" cy="819150"/>
          </a:xfrm>
          <a:prstGeom prst="rect">
            <a:avLst/>
          </a:prstGeom>
        </p:spPr>
      </p:pic>
      <p:sp>
        <p:nvSpPr>
          <p:cNvPr id="4" name="Subtitle 2"/>
          <p:cNvSpPr txBox="1">
            <a:spLocks/>
          </p:cNvSpPr>
          <p:nvPr/>
        </p:nvSpPr>
        <p:spPr>
          <a:xfrm>
            <a:off x="395536" y="1772816"/>
            <a:ext cx="8077200" cy="10668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600" dirty="0" smtClean="0">
                <a:solidFill>
                  <a:schemeClr val="tx1"/>
                </a:solidFill>
              </a:rPr>
              <a:t>We trained an LGB model on the data, and used two criteria to find ideal threshold, GM (Geometric Mean of TPR and (1 - FPR)) and F1-Score at threshold. We used F1-Score as our test metric. Below are the results.</a:t>
            </a:r>
          </a:p>
        </p:txBody>
      </p:sp>
      <p:graphicFrame>
        <p:nvGraphicFramePr>
          <p:cNvPr id="6" name="Table 5"/>
          <p:cNvGraphicFramePr>
            <a:graphicFrameLocks noGrp="1"/>
          </p:cNvGraphicFramePr>
          <p:nvPr>
            <p:extLst>
              <p:ext uri="{D42A27DB-BD31-4B8C-83A1-F6EECF244321}">
                <p14:modId xmlns:p14="http://schemas.microsoft.com/office/powerpoint/2010/main" val="3989146937"/>
              </p:ext>
            </p:extLst>
          </p:nvPr>
        </p:nvGraphicFramePr>
        <p:xfrm>
          <a:off x="1849687" y="2682999"/>
          <a:ext cx="5099049" cy="962025"/>
        </p:xfrm>
        <a:graphic>
          <a:graphicData uri="http://schemas.openxmlformats.org/drawingml/2006/table">
            <a:tbl>
              <a:tblPr bandRow="1">
                <a:tableStyleId>{5C22544A-7EE6-4342-B048-85BDC9FD1C3A}</a:tableStyleId>
              </a:tblPr>
              <a:tblGrid>
                <a:gridCol w="1564250"/>
                <a:gridCol w="2559682"/>
                <a:gridCol w="975117"/>
              </a:tblGrid>
              <a:tr h="320675">
                <a:tc>
                  <a:txBody>
                    <a:bodyPr/>
                    <a:lstStyle/>
                    <a:p>
                      <a:pPr algn="l" fontAlgn="b"/>
                      <a:r>
                        <a:rPr lang="en-IN" sz="1400" u="none" strike="noStrike" dirty="0">
                          <a:effectLst/>
                        </a:rPr>
                        <a:t>Threshold Basis</a:t>
                      </a:r>
                      <a:endParaRPr lang="en-IN" sz="1400" b="0" i="0" u="none" strike="noStrike" dirty="0">
                        <a:solidFill>
                          <a:srgbClr val="000000"/>
                        </a:solidFill>
                        <a:effectLst/>
                        <a:latin typeface="Calibri"/>
                      </a:endParaRPr>
                    </a:p>
                  </a:txBody>
                  <a:tcPr marL="6350" marR="6350" marT="6350" marB="0" anchor="b"/>
                </a:tc>
                <a:tc>
                  <a:txBody>
                    <a:bodyPr/>
                    <a:lstStyle/>
                    <a:p>
                      <a:pPr algn="l" fontAlgn="b"/>
                      <a:r>
                        <a:rPr lang="en-IN" sz="1400" u="none" strike="noStrike" dirty="0">
                          <a:effectLst/>
                        </a:rPr>
                        <a:t>Best Probability Threshold</a:t>
                      </a:r>
                      <a:endParaRPr lang="en-IN" sz="1400" b="0" i="0" u="none" strike="noStrike" dirty="0">
                        <a:solidFill>
                          <a:srgbClr val="000000"/>
                        </a:solidFill>
                        <a:effectLst/>
                        <a:latin typeface="Calibri"/>
                      </a:endParaRPr>
                    </a:p>
                  </a:txBody>
                  <a:tcPr marL="6350" marR="6350" marT="6350" marB="0" anchor="b"/>
                </a:tc>
                <a:tc>
                  <a:txBody>
                    <a:bodyPr/>
                    <a:lstStyle/>
                    <a:p>
                      <a:pPr algn="l" fontAlgn="b"/>
                      <a:r>
                        <a:rPr lang="en-IN" sz="1400" u="none" strike="noStrike" dirty="0">
                          <a:effectLst/>
                        </a:rPr>
                        <a:t>F1- Score</a:t>
                      </a:r>
                      <a:endParaRPr lang="en-IN" sz="1400" b="0" i="0" u="none" strike="noStrike" dirty="0">
                        <a:solidFill>
                          <a:srgbClr val="000000"/>
                        </a:solidFill>
                        <a:effectLst/>
                        <a:latin typeface="Calibri"/>
                      </a:endParaRPr>
                    </a:p>
                  </a:txBody>
                  <a:tcPr marL="6350" marR="6350" marT="6350" marB="0" anchor="b"/>
                </a:tc>
              </a:tr>
              <a:tr h="320675">
                <a:tc>
                  <a:txBody>
                    <a:bodyPr/>
                    <a:lstStyle/>
                    <a:p>
                      <a:pPr algn="l" fontAlgn="b"/>
                      <a:r>
                        <a:rPr lang="en-IN" sz="1200" u="none" strike="noStrike" dirty="0">
                          <a:effectLst/>
                        </a:rPr>
                        <a:t>GM</a:t>
                      </a:r>
                      <a:endParaRPr lang="en-IN" sz="1200" b="0" i="0" u="none" strike="noStrike" dirty="0">
                        <a:solidFill>
                          <a:srgbClr val="000000"/>
                        </a:solidFill>
                        <a:effectLst/>
                        <a:latin typeface="Calibri"/>
                      </a:endParaRPr>
                    </a:p>
                  </a:txBody>
                  <a:tcPr marL="6350" marR="6350" marT="6350" marB="0" anchor="b"/>
                </a:tc>
                <a:tc>
                  <a:txBody>
                    <a:bodyPr/>
                    <a:lstStyle/>
                    <a:p>
                      <a:pPr algn="r" fontAlgn="b"/>
                      <a:r>
                        <a:rPr lang="en-IN" sz="1200" u="none" strike="noStrike" dirty="0" smtClean="0">
                          <a:effectLst/>
                        </a:rPr>
                        <a:t>0.468038</a:t>
                      </a:r>
                      <a:endParaRPr lang="en-IN" sz="1200" b="0" i="0" u="none" strike="noStrike" dirty="0">
                        <a:solidFill>
                          <a:srgbClr val="000000"/>
                        </a:solidFill>
                        <a:effectLst/>
                        <a:latin typeface="Calibri"/>
                      </a:endParaRPr>
                    </a:p>
                  </a:txBody>
                  <a:tcPr marL="6350" marR="6350" marT="6350" marB="0" anchor="b"/>
                </a:tc>
                <a:tc>
                  <a:txBody>
                    <a:bodyPr/>
                    <a:lstStyle/>
                    <a:p>
                      <a:pPr algn="r" fontAlgn="b"/>
                      <a:r>
                        <a:rPr lang="en-US" sz="1200" b="0" i="0" u="none" strike="noStrike" dirty="0" smtClean="0">
                          <a:solidFill>
                            <a:schemeClr val="dk1"/>
                          </a:solidFill>
                          <a:effectLst/>
                          <a:latin typeface="+mn-lt"/>
                        </a:rPr>
                        <a:t>0.971</a:t>
                      </a:r>
                      <a:endParaRPr lang="en-IN" sz="1200" b="0" i="0" u="none" strike="noStrike" dirty="0">
                        <a:solidFill>
                          <a:srgbClr val="000000"/>
                        </a:solidFill>
                        <a:effectLst/>
                        <a:latin typeface="Calibri"/>
                      </a:endParaRPr>
                    </a:p>
                  </a:txBody>
                  <a:tcPr marL="6350" marR="6350" marT="6350" marB="0" anchor="b"/>
                </a:tc>
              </a:tr>
              <a:tr h="320675">
                <a:tc>
                  <a:txBody>
                    <a:bodyPr/>
                    <a:lstStyle/>
                    <a:p>
                      <a:pPr algn="l" fontAlgn="b"/>
                      <a:r>
                        <a:rPr lang="en-IN" sz="1200" u="none" strike="noStrike" dirty="0">
                          <a:effectLst/>
                        </a:rPr>
                        <a:t>F1- Score</a:t>
                      </a:r>
                      <a:endParaRPr lang="en-IN" sz="1200" b="0" i="0" u="none" strike="noStrike" dirty="0">
                        <a:solidFill>
                          <a:srgbClr val="000000"/>
                        </a:solidFill>
                        <a:effectLst/>
                        <a:latin typeface="Calibri"/>
                      </a:endParaRPr>
                    </a:p>
                  </a:txBody>
                  <a:tcPr marL="6350" marR="6350" marT="6350" marB="0" anchor="b"/>
                </a:tc>
                <a:tc>
                  <a:txBody>
                    <a:bodyPr/>
                    <a:lstStyle/>
                    <a:p>
                      <a:pPr algn="r" fontAlgn="b"/>
                      <a:r>
                        <a:rPr lang="en-IN" sz="1200" u="none" strike="noStrike" dirty="0" smtClean="0">
                          <a:effectLst/>
                        </a:rPr>
                        <a:t>0.464136</a:t>
                      </a:r>
                      <a:endParaRPr lang="en-IN" sz="1200" b="0" i="0" u="none" strike="noStrike" dirty="0">
                        <a:solidFill>
                          <a:srgbClr val="000000"/>
                        </a:solidFill>
                        <a:effectLst/>
                        <a:latin typeface="Calibri"/>
                      </a:endParaRPr>
                    </a:p>
                  </a:txBody>
                  <a:tcPr marL="6350" marR="6350" marT="6350" marB="0" anchor="b"/>
                </a:tc>
                <a:tc>
                  <a:txBody>
                    <a:bodyPr/>
                    <a:lstStyle/>
                    <a:p>
                      <a:pPr algn="r" fontAlgn="b"/>
                      <a:r>
                        <a:rPr lang="en-IN" sz="1200" u="none" strike="noStrike" dirty="0" smtClean="0">
                          <a:effectLst/>
                        </a:rPr>
                        <a:t>0.975</a:t>
                      </a:r>
                      <a:endParaRPr lang="en-IN" sz="1200" b="0" i="0" u="none" strike="noStrike" dirty="0">
                        <a:solidFill>
                          <a:srgbClr val="000000"/>
                        </a:solidFill>
                        <a:effectLst/>
                        <a:latin typeface="Calibri"/>
                      </a:endParaRPr>
                    </a:p>
                  </a:txBody>
                  <a:tcPr marL="6350" marR="6350" marT="6350" marB="0" anchor="b"/>
                </a:tc>
              </a:tr>
            </a:tbl>
          </a:graphicData>
        </a:graphic>
      </p:graphicFrame>
      <p:sp>
        <p:nvSpPr>
          <p:cNvPr id="7" name="Subtitle 2"/>
          <p:cNvSpPr txBox="1">
            <a:spLocks/>
          </p:cNvSpPr>
          <p:nvPr/>
        </p:nvSpPr>
        <p:spPr>
          <a:xfrm>
            <a:off x="395536" y="3861048"/>
            <a:ext cx="8077200" cy="457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600" dirty="0" smtClean="0">
                <a:solidFill>
                  <a:schemeClr val="tx1"/>
                </a:solidFill>
              </a:rPr>
              <a:t>Confusion Matrix for above two thresholds are shown below.</a:t>
            </a:r>
          </a:p>
        </p:txBody>
      </p:sp>
      <p:graphicFrame>
        <p:nvGraphicFramePr>
          <p:cNvPr id="8" name="Table 7"/>
          <p:cNvGraphicFramePr>
            <a:graphicFrameLocks noGrp="1"/>
          </p:cNvGraphicFramePr>
          <p:nvPr>
            <p:extLst>
              <p:ext uri="{D42A27DB-BD31-4B8C-83A1-F6EECF244321}">
                <p14:modId xmlns:p14="http://schemas.microsoft.com/office/powerpoint/2010/main" val="1638015216"/>
              </p:ext>
            </p:extLst>
          </p:nvPr>
        </p:nvGraphicFramePr>
        <p:xfrm>
          <a:off x="956321" y="4463628"/>
          <a:ext cx="2895599" cy="1911350"/>
        </p:xfrm>
        <a:graphic>
          <a:graphicData uri="http://schemas.openxmlformats.org/drawingml/2006/table">
            <a:tbl>
              <a:tblPr bandRow="1">
                <a:tableStyleId>{5C22544A-7EE6-4342-B048-85BDC9FD1C3A}</a:tableStyleId>
              </a:tblPr>
              <a:tblGrid>
                <a:gridCol w="1098725"/>
                <a:gridCol w="331906"/>
                <a:gridCol w="732484"/>
                <a:gridCol w="732484"/>
              </a:tblGrid>
              <a:tr h="382270">
                <a:tc gridSpan="4">
                  <a:txBody>
                    <a:bodyPr/>
                    <a:lstStyle/>
                    <a:p>
                      <a:pPr algn="ctr" fontAlgn="b"/>
                      <a:r>
                        <a:rPr lang="en-US" sz="1600" u="none" strike="noStrike" dirty="0" smtClean="0">
                          <a:effectLst/>
                        </a:rPr>
                        <a:t>Basis : GM of TPR and (1-FPR)</a:t>
                      </a:r>
                      <a:endParaRPr lang="en-US" sz="1600" b="0" i="0" u="none" strike="noStrike" dirty="0">
                        <a:solidFill>
                          <a:srgbClr val="000000"/>
                        </a:solidFill>
                        <a:effectLst/>
                        <a:latin typeface="Calibri"/>
                      </a:endParaRPr>
                    </a:p>
                  </a:txBody>
                  <a:tcPr marL="6350" marR="6350" marT="6350" marB="0" anchor="b"/>
                </a:tc>
                <a:tc hMerge="1">
                  <a:txBody>
                    <a:bodyPr/>
                    <a:lstStyle/>
                    <a:p>
                      <a:endParaRPr lang="en-IN"/>
                    </a:p>
                  </a:txBody>
                  <a:tcPr/>
                </a:tc>
                <a:tc hMerge="1">
                  <a:txBody>
                    <a:bodyPr/>
                    <a:lstStyle/>
                    <a:p>
                      <a:endParaRPr lang="en-IN"/>
                    </a:p>
                  </a:txBody>
                  <a:tcPr/>
                </a:tc>
                <a:tc hMerge="1">
                  <a:txBody>
                    <a:bodyPr/>
                    <a:lstStyle/>
                    <a:p>
                      <a:endParaRPr lang="en-IN"/>
                    </a:p>
                  </a:txBody>
                  <a:tcPr/>
                </a:tc>
              </a:tr>
              <a:tr h="382270">
                <a:tc>
                  <a:txBody>
                    <a:bodyPr/>
                    <a:lstStyle/>
                    <a:p>
                      <a:pPr algn="l" fontAlgn="b"/>
                      <a:endParaRPr lang="en-IN" sz="1400" b="0" i="0" u="none" strike="noStrike" dirty="0">
                        <a:solidFill>
                          <a:srgbClr val="000000"/>
                        </a:solidFill>
                        <a:effectLst/>
                        <a:latin typeface="Calibri"/>
                      </a:endParaRPr>
                    </a:p>
                  </a:txBody>
                  <a:tcPr marL="6350" marR="6350" marT="6350" marB="0" anchor="b"/>
                </a:tc>
                <a:tc>
                  <a:txBody>
                    <a:bodyPr/>
                    <a:lstStyle/>
                    <a:p>
                      <a:pPr algn="l" fontAlgn="b"/>
                      <a:endParaRPr lang="en-IN" sz="1400" b="0" i="0" u="none" strike="noStrike" dirty="0">
                        <a:solidFill>
                          <a:srgbClr val="000000"/>
                        </a:solidFill>
                        <a:effectLst/>
                        <a:latin typeface="Calibri"/>
                      </a:endParaRPr>
                    </a:p>
                  </a:txBody>
                  <a:tcPr marL="6350" marR="6350" marT="6350" marB="0" anchor="b"/>
                </a:tc>
                <a:tc gridSpan="2">
                  <a:txBody>
                    <a:bodyPr/>
                    <a:lstStyle/>
                    <a:p>
                      <a:pPr algn="ctr" fontAlgn="b"/>
                      <a:r>
                        <a:rPr lang="en-IN" sz="1400" u="none" strike="noStrike" dirty="0">
                          <a:effectLst/>
                        </a:rPr>
                        <a:t>Predicted class</a:t>
                      </a:r>
                      <a:endParaRPr lang="en-IN" sz="1400" b="0" i="0" u="none" strike="noStrike" dirty="0">
                        <a:solidFill>
                          <a:srgbClr val="000000"/>
                        </a:solidFill>
                        <a:effectLst/>
                        <a:latin typeface="Calibri"/>
                      </a:endParaRPr>
                    </a:p>
                  </a:txBody>
                  <a:tcPr marL="6350" marR="6350" marT="6350" marB="0" anchor="b"/>
                </a:tc>
                <a:tc hMerge="1">
                  <a:txBody>
                    <a:bodyPr/>
                    <a:lstStyle/>
                    <a:p>
                      <a:endParaRPr lang="en-IN"/>
                    </a:p>
                  </a:txBody>
                  <a:tcPr/>
                </a:tc>
              </a:tr>
              <a:tr h="382270">
                <a:tc>
                  <a:txBody>
                    <a:bodyPr/>
                    <a:lstStyle/>
                    <a:p>
                      <a:pPr algn="l" fontAlgn="b"/>
                      <a:endParaRPr lang="en-IN" sz="1200" b="0" i="0" u="none" strike="noStrike" dirty="0">
                        <a:solidFill>
                          <a:srgbClr val="000000"/>
                        </a:solidFill>
                        <a:effectLst/>
                        <a:latin typeface="Calibri"/>
                      </a:endParaRPr>
                    </a:p>
                  </a:txBody>
                  <a:tcPr marL="6350" marR="6350" marT="6350" marB="0" anchor="b"/>
                </a:tc>
                <a:tc>
                  <a:txBody>
                    <a:bodyPr/>
                    <a:lstStyle/>
                    <a:p>
                      <a:pPr algn="l" fontAlgn="b"/>
                      <a:endParaRPr lang="en-IN" sz="1200" b="0" i="0" u="none" strike="noStrike" dirty="0">
                        <a:solidFill>
                          <a:srgbClr val="000000"/>
                        </a:solidFill>
                        <a:effectLst/>
                        <a:latin typeface="Calibri"/>
                      </a:endParaRPr>
                    </a:p>
                  </a:txBody>
                  <a:tcPr marL="6350" marR="6350" marT="6350" marB="0" anchor="b"/>
                </a:tc>
                <a:tc>
                  <a:txBody>
                    <a:bodyPr/>
                    <a:lstStyle/>
                    <a:p>
                      <a:pPr algn="r" fontAlgn="b"/>
                      <a:r>
                        <a:rPr lang="en-IN" sz="1200" u="none" strike="noStrike" dirty="0" smtClean="0">
                          <a:effectLst/>
                        </a:rPr>
                        <a:t>-1</a:t>
                      </a:r>
                      <a:endParaRPr lang="en-IN" sz="1200" b="0" i="0" u="none" strike="noStrike" dirty="0">
                        <a:solidFill>
                          <a:srgbClr val="000000"/>
                        </a:solidFill>
                        <a:effectLst/>
                        <a:latin typeface="Calibri"/>
                      </a:endParaRPr>
                    </a:p>
                  </a:txBody>
                  <a:tcPr marL="6350" marR="6350" marT="6350" marB="0" anchor="b"/>
                </a:tc>
                <a:tc>
                  <a:txBody>
                    <a:bodyPr/>
                    <a:lstStyle/>
                    <a:p>
                      <a:pPr algn="r" fontAlgn="b"/>
                      <a:r>
                        <a:rPr lang="en-IN" sz="1200" u="none" strike="noStrike" dirty="0">
                          <a:effectLst/>
                        </a:rPr>
                        <a:t>1</a:t>
                      </a:r>
                      <a:endParaRPr lang="en-IN" sz="1200" b="0" i="0" u="none" strike="noStrike" dirty="0">
                        <a:solidFill>
                          <a:srgbClr val="000000"/>
                        </a:solidFill>
                        <a:effectLst/>
                        <a:latin typeface="Calibri"/>
                      </a:endParaRPr>
                    </a:p>
                  </a:txBody>
                  <a:tcPr marL="6350" marR="6350" marT="6350" marB="0" anchor="b"/>
                </a:tc>
              </a:tr>
              <a:tr h="382270">
                <a:tc rowSpan="2">
                  <a:txBody>
                    <a:bodyPr/>
                    <a:lstStyle/>
                    <a:p>
                      <a:pPr algn="ctr" fontAlgn="ctr"/>
                      <a:r>
                        <a:rPr lang="en-IN" sz="1400" u="none" strike="noStrike" dirty="0">
                          <a:effectLst/>
                        </a:rPr>
                        <a:t>Actual Class</a:t>
                      </a:r>
                      <a:endParaRPr lang="en-IN" sz="1400" b="0" i="0" u="none" strike="noStrike" dirty="0">
                        <a:solidFill>
                          <a:srgbClr val="000000"/>
                        </a:solidFill>
                        <a:effectLst/>
                        <a:latin typeface="Calibri"/>
                      </a:endParaRPr>
                    </a:p>
                  </a:txBody>
                  <a:tcPr marL="6350" marR="6350" marT="6350" marB="0" anchor="ctr"/>
                </a:tc>
                <a:tc>
                  <a:txBody>
                    <a:bodyPr/>
                    <a:lstStyle/>
                    <a:p>
                      <a:pPr algn="r" fontAlgn="b"/>
                      <a:r>
                        <a:rPr lang="en-IN" sz="1200" u="none" strike="noStrike" dirty="0" smtClean="0">
                          <a:effectLst/>
                        </a:rPr>
                        <a:t>-1</a:t>
                      </a:r>
                      <a:endParaRPr lang="en-IN" sz="1200" b="0" i="0" u="none" strike="noStrike" dirty="0">
                        <a:solidFill>
                          <a:srgbClr val="000000"/>
                        </a:solidFill>
                        <a:effectLst/>
                        <a:latin typeface="Calibri"/>
                      </a:endParaRPr>
                    </a:p>
                  </a:txBody>
                  <a:tcPr marL="6350" marR="6350" marT="6350" marB="0" anchor="b"/>
                </a:tc>
                <a:tc>
                  <a:txBody>
                    <a:bodyPr/>
                    <a:lstStyle/>
                    <a:p>
                      <a:pPr algn="r" fontAlgn="b"/>
                      <a:r>
                        <a:rPr lang="en-IN" sz="1200" u="none" strike="noStrike" dirty="0" smtClean="0">
                          <a:effectLst/>
                        </a:rPr>
                        <a:t>938</a:t>
                      </a:r>
                      <a:endParaRPr lang="en-IN" sz="1200" b="0" i="0" u="none" strike="noStrike" dirty="0">
                        <a:solidFill>
                          <a:srgbClr val="000000"/>
                        </a:solidFill>
                        <a:effectLst/>
                        <a:latin typeface="Calibri"/>
                      </a:endParaRPr>
                    </a:p>
                  </a:txBody>
                  <a:tcPr marL="6350" marR="6350" marT="6350" marB="0" anchor="b"/>
                </a:tc>
                <a:tc>
                  <a:txBody>
                    <a:bodyPr/>
                    <a:lstStyle/>
                    <a:p>
                      <a:pPr algn="r" fontAlgn="b"/>
                      <a:r>
                        <a:rPr lang="en-IN" sz="1200" u="none" strike="noStrike" dirty="0" smtClean="0">
                          <a:effectLst/>
                        </a:rPr>
                        <a:t>42</a:t>
                      </a:r>
                      <a:endParaRPr lang="en-IN" sz="1200" b="0" i="0" u="none" strike="noStrike" dirty="0">
                        <a:solidFill>
                          <a:srgbClr val="000000"/>
                        </a:solidFill>
                        <a:effectLst/>
                        <a:latin typeface="Calibri"/>
                      </a:endParaRPr>
                    </a:p>
                  </a:txBody>
                  <a:tcPr marL="6350" marR="6350" marT="6350" marB="0" anchor="b"/>
                </a:tc>
              </a:tr>
              <a:tr h="382270">
                <a:tc vMerge="1">
                  <a:txBody>
                    <a:bodyPr/>
                    <a:lstStyle/>
                    <a:p>
                      <a:endParaRPr lang="en-IN"/>
                    </a:p>
                  </a:txBody>
                  <a:tcPr/>
                </a:tc>
                <a:tc>
                  <a:txBody>
                    <a:bodyPr/>
                    <a:lstStyle/>
                    <a:p>
                      <a:pPr algn="r" fontAlgn="b"/>
                      <a:r>
                        <a:rPr lang="en-IN" sz="1200" u="none" strike="noStrike">
                          <a:effectLst/>
                        </a:rPr>
                        <a:t>1</a:t>
                      </a:r>
                      <a:endParaRPr lang="en-IN" sz="1200" b="0" i="0" u="none" strike="noStrike">
                        <a:solidFill>
                          <a:srgbClr val="000000"/>
                        </a:solidFill>
                        <a:effectLst/>
                        <a:latin typeface="Calibri"/>
                      </a:endParaRPr>
                    </a:p>
                  </a:txBody>
                  <a:tcPr marL="6350" marR="6350" marT="6350" marB="0" anchor="b"/>
                </a:tc>
                <a:tc>
                  <a:txBody>
                    <a:bodyPr/>
                    <a:lstStyle/>
                    <a:p>
                      <a:pPr algn="r" fontAlgn="b"/>
                      <a:r>
                        <a:rPr lang="en-IN" sz="1200" u="none" strike="noStrike" dirty="0" smtClean="0">
                          <a:effectLst/>
                        </a:rPr>
                        <a:t>24</a:t>
                      </a:r>
                      <a:endParaRPr lang="en-IN" sz="1200" b="0" i="0" u="none" strike="noStrike" dirty="0">
                        <a:solidFill>
                          <a:srgbClr val="000000"/>
                        </a:solidFill>
                        <a:effectLst/>
                        <a:latin typeface="Calibri"/>
                      </a:endParaRPr>
                    </a:p>
                  </a:txBody>
                  <a:tcPr marL="6350" marR="6350" marT="6350" marB="0" anchor="b"/>
                </a:tc>
                <a:tc>
                  <a:txBody>
                    <a:bodyPr/>
                    <a:lstStyle/>
                    <a:p>
                      <a:pPr algn="r" fontAlgn="b"/>
                      <a:r>
                        <a:rPr lang="en-IN" sz="1200" u="none" strike="noStrike" dirty="0" smtClean="0">
                          <a:effectLst/>
                        </a:rPr>
                        <a:t>1235</a:t>
                      </a:r>
                      <a:endParaRPr lang="en-IN" sz="1200" b="0" i="0" u="none" strike="noStrike" dirty="0">
                        <a:solidFill>
                          <a:srgbClr val="000000"/>
                        </a:solidFill>
                        <a:effectLst/>
                        <a:latin typeface="Calibri"/>
                      </a:endParaRPr>
                    </a:p>
                  </a:txBody>
                  <a:tcPr marL="6350" marR="6350" marT="6350" marB="0" anchor="b"/>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882504571"/>
              </p:ext>
            </p:extLst>
          </p:nvPr>
        </p:nvGraphicFramePr>
        <p:xfrm>
          <a:off x="4700737" y="4469978"/>
          <a:ext cx="2895599" cy="1911350"/>
        </p:xfrm>
        <a:graphic>
          <a:graphicData uri="http://schemas.openxmlformats.org/drawingml/2006/table">
            <a:tbl>
              <a:tblPr bandRow="1">
                <a:tableStyleId>{5C22544A-7EE6-4342-B048-85BDC9FD1C3A}</a:tableStyleId>
              </a:tblPr>
              <a:tblGrid>
                <a:gridCol w="1098725"/>
                <a:gridCol w="331906"/>
                <a:gridCol w="732484"/>
                <a:gridCol w="732484"/>
              </a:tblGrid>
              <a:tr h="382270">
                <a:tc gridSpan="4">
                  <a:txBody>
                    <a:bodyPr/>
                    <a:lstStyle/>
                    <a:p>
                      <a:pPr algn="ctr" fontAlgn="b"/>
                      <a:r>
                        <a:rPr lang="en-US" sz="1600" u="none" strike="noStrike" dirty="0" smtClean="0">
                          <a:effectLst/>
                        </a:rPr>
                        <a:t>Basis : F1-Score</a:t>
                      </a:r>
                      <a:r>
                        <a:rPr lang="en-US" sz="1600" u="none" strike="noStrike" baseline="0" dirty="0" smtClean="0">
                          <a:effectLst/>
                        </a:rPr>
                        <a:t> at threshold</a:t>
                      </a:r>
                      <a:endParaRPr lang="en-US" sz="1600" b="0" i="0" u="none" strike="noStrike" dirty="0">
                        <a:solidFill>
                          <a:srgbClr val="000000"/>
                        </a:solidFill>
                        <a:effectLst/>
                        <a:latin typeface="Calibri"/>
                      </a:endParaRPr>
                    </a:p>
                  </a:txBody>
                  <a:tcPr marL="6350" marR="6350" marT="6350" marB="0" anchor="b"/>
                </a:tc>
                <a:tc hMerge="1">
                  <a:txBody>
                    <a:bodyPr/>
                    <a:lstStyle/>
                    <a:p>
                      <a:endParaRPr lang="en-IN"/>
                    </a:p>
                  </a:txBody>
                  <a:tcPr/>
                </a:tc>
                <a:tc hMerge="1">
                  <a:txBody>
                    <a:bodyPr/>
                    <a:lstStyle/>
                    <a:p>
                      <a:endParaRPr lang="en-IN"/>
                    </a:p>
                  </a:txBody>
                  <a:tcPr/>
                </a:tc>
                <a:tc hMerge="1">
                  <a:txBody>
                    <a:bodyPr/>
                    <a:lstStyle/>
                    <a:p>
                      <a:endParaRPr lang="en-IN"/>
                    </a:p>
                  </a:txBody>
                  <a:tcPr/>
                </a:tc>
              </a:tr>
              <a:tr h="382270">
                <a:tc>
                  <a:txBody>
                    <a:bodyPr/>
                    <a:lstStyle/>
                    <a:p>
                      <a:pPr algn="l" fontAlgn="b"/>
                      <a:endParaRPr lang="en-IN" sz="1400" b="0" i="0" u="none" strike="noStrike" dirty="0">
                        <a:solidFill>
                          <a:srgbClr val="000000"/>
                        </a:solidFill>
                        <a:effectLst/>
                        <a:latin typeface="Calibri"/>
                      </a:endParaRPr>
                    </a:p>
                  </a:txBody>
                  <a:tcPr marL="6350" marR="6350" marT="6350" marB="0" anchor="b"/>
                </a:tc>
                <a:tc>
                  <a:txBody>
                    <a:bodyPr/>
                    <a:lstStyle/>
                    <a:p>
                      <a:pPr algn="l" fontAlgn="b"/>
                      <a:endParaRPr lang="en-IN" sz="1400" b="0" i="0" u="none" strike="noStrike" dirty="0">
                        <a:solidFill>
                          <a:srgbClr val="000000"/>
                        </a:solidFill>
                        <a:effectLst/>
                        <a:latin typeface="Calibri"/>
                      </a:endParaRPr>
                    </a:p>
                  </a:txBody>
                  <a:tcPr marL="6350" marR="6350" marT="6350" marB="0" anchor="b"/>
                </a:tc>
                <a:tc gridSpan="2">
                  <a:txBody>
                    <a:bodyPr/>
                    <a:lstStyle/>
                    <a:p>
                      <a:pPr algn="ctr" fontAlgn="b"/>
                      <a:r>
                        <a:rPr lang="en-IN" sz="1400" u="none" strike="noStrike" dirty="0">
                          <a:effectLst/>
                        </a:rPr>
                        <a:t>Predicted class</a:t>
                      </a:r>
                      <a:endParaRPr lang="en-IN" sz="1400" b="0" i="0" u="none" strike="noStrike" dirty="0">
                        <a:solidFill>
                          <a:srgbClr val="000000"/>
                        </a:solidFill>
                        <a:effectLst/>
                        <a:latin typeface="Calibri"/>
                      </a:endParaRPr>
                    </a:p>
                  </a:txBody>
                  <a:tcPr marL="6350" marR="6350" marT="6350" marB="0" anchor="b"/>
                </a:tc>
                <a:tc hMerge="1">
                  <a:txBody>
                    <a:bodyPr/>
                    <a:lstStyle/>
                    <a:p>
                      <a:endParaRPr lang="en-IN"/>
                    </a:p>
                  </a:txBody>
                  <a:tcPr/>
                </a:tc>
              </a:tr>
              <a:tr h="382270">
                <a:tc>
                  <a:txBody>
                    <a:bodyPr/>
                    <a:lstStyle/>
                    <a:p>
                      <a:pPr algn="l" fontAlgn="b"/>
                      <a:endParaRPr lang="en-IN" sz="1200" b="0" i="0" u="none" strike="noStrike" dirty="0">
                        <a:solidFill>
                          <a:srgbClr val="000000"/>
                        </a:solidFill>
                        <a:effectLst/>
                        <a:latin typeface="Calibri"/>
                      </a:endParaRPr>
                    </a:p>
                  </a:txBody>
                  <a:tcPr marL="6350" marR="6350" marT="6350" marB="0" anchor="b"/>
                </a:tc>
                <a:tc>
                  <a:txBody>
                    <a:bodyPr/>
                    <a:lstStyle/>
                    <a:p>
                      <a:pPr algn="l" fontAlgn="b"/>
                      <a:endParaRPr lang="en-IN" sz="1200" b="0" i="0" u="none" strike="noStrike" dirty="0">
                        <a:solidFill>
                          <a:srgbClr val="000000"/>
                        </a:solidFill>
                        <a:effectLst/>
                        <a:latin typeface="Calibri"/>
                      </a:endParaRPr>
                    </a:p>
                  </a:txBody>
                  <a:tcPr marL="6350" marR="6350" marT="6350" marB="0" anchor="b"/>
                </a:tc>
                <a:tc>
                  <a:txBody>
                    <a:bodyPr/>
                    <a:lstStyle/>
                    <a:p>
                      <a:pPr algn="r" fontAlgn="b"/>
                      <a:r>
                        <a:rPr lang="en-IN" sz="1200" u="none" strike="noStrike" dirty="0" smtClean="0">
                          <a:effectLst/>
                        </a:rPr>
                        <a:t>-1</a:t>
                      </a:r>
                      <a:endParaRPr lang="en-IN" sz="1200" b="0" i="0" u="none" strike="noStrike" dirty="0">
                        <a:solidFill>
                          <a:srgbClr val="000000"/>
                        </a:solidFill>
                        <a:effectLst/>
                        <a:latin typeface="Calibri"/>
                      </a:endParaRPr>
                    </a:p>
                  </a:txBody>
                  <a:tcPr marL="6350" marR="6350" marT="6350" marB="0" anchor="b"/>
                </a:tc>
                <a:tc>
                  <a:txBody>
                    <a:bodyPr/>
                    <a:lstStyle/>
                    <a:p>
                      <a:pPr algn="r" fontAlgn="b"/>
                      <a:r>
                        <a:rPr lang="en-IN" sz="1200" u="none" strike="noStrike" dirty="0">
                          <a:effectLst/>
                        </a:rPr>
                        <a:t>1</a:t>
                      </a:r>
                      <a:endParaRPr lang="en-IN" sz="1200" b="0" i="0" u="none" strike="noStrike" dirty="0">
                        <a:solidFill>
                          <a:srgbClr val="000000"/>
                        </a:solidFill>
                        <a:effectLst/>
                        <a:latin typeface="Calibri"/>
                      </a:endParaRPr>
                    </a:p>
                  </a:txBody>
                  <a:tcPr marL="6350" marR="6350" marT="6350" marB="0" anchor="b"/>
                </a:tc>
              </a:tr>
              <a:tr h="382270">
                <a:tc rowSpan="2">
                  <a:txBody>
                    <a:bodyPr/>
                    <a:lstStyle/>
                    <a:p>
                      <a:pPr algn="ctr" fontAlgn="ctr"/>
                      <a:r>
                        <a:rPr lang="en-IN" sz="1400" u="none" strike="noStrike" dirty="0">
                          <a:effectLst/>
                        </a:rPr>
                        <a:t>Actual Class</a:t>
                      </a:r>
                      <a:endParaRPr lang="en-IN" sz="1400" b="0" i="0" u="none" strike="noStrike" dirty="0">
                        <a:solidFill>
                          <a:srgbClr val="000000"/>
                        </a:solidFill>
                        <a:effectLst/>
                        <a:latin typeface="Calibri"/>
                      </a:endParaRPr>
                    </a:p>
                  </a:txBody>
                  <a:tcPr marL="6350" marR="6350" marT="6350" marB="0" anchor="ctr"/>
                </a:tc>
                <a:tc>
                  <a:txBody>
                    <a:bodyPr/>
                    <a:lstStyle/>
                    <a:p>
                      <a:pPr algn="r" fontAlgn="b"/>
                      <a:r>
                        <a:rPr lang="en-IN" sz="1200" u="none" strike="noStrike" dirty="0" smtClean="0">
                          <a:effectLst/>
                        </a:rPr>
                        <a:t>-1</a:t>
                      </a:r>
                      <a:endParaRPr lang="en-IN" sz="1200" b="0" i="0" u="none" strike="noStrike" dirty="0">
                        <a:solidFill>
                          <a:srgbClr val="000000"/>
                        </a:solidFill>
                        <a:effectLst/>
                        <a:latin typeface="Calibri"/>
                      </a:endParaRPr>
                    </a:p>
                  </a:txBody>
                  <a:tcPr marL="6350" marR="6350" marT="6350" marB="0" anchor="b"/>
                </a:tc>
                <a:tc>
                  <a:txBody>
                    <a:bodyPr/>
                    <a:lstStyle/>
                    <a:p>
                      <a:pPr algn="r" fontAlgn="b"/>
                      <a:r>
                        <a:rPr lang="en-IN" sz="1200" u="none" strike="noStrike" dirty="0" smtClean="0">
                          <a:effectLst/>
                        </a:rPr>
                        <a:t>937</a:t>
                      </a:r>
                      <a:endParaRPr lang="en-IN" sz="1200" b="0" i="0" u="none" strike="noStrike" dirty="0">
                        <a:solidFill>
                          <a:srgbClr val="000000"/>
                        </a:solidFill>
                        <a:effectLst/>
                        <a:latin typeface="Calibri"/>
                      </a:endParaRPr>
                    </a:p>
                  </a:txBody>
                  <a:tcPr marL="6350" marR="6350" marT="6350" marB="0" anchor="b"/>
                </a:tc>
                <a:tc>
                  <a:txBody>
                    <a:bodyPr/>
                    <a:lstStyle/>
                    <a:p>
                      <a:pPr algn="r" fontAlgn="b"/>
                      <a:r>
                        <a:rPr lang="en-IN" sz="1200" u="none" strike="noStrike" dirty="0" smtClean="0">
                          <a:effectLst/>
                        </a:rPr>
                        <a:t>43</a:t>
                      </a:r>
                      <a:endParaRPr lang="en-IN" sz="1200" b="0" i="0" u="none" strike="noStrike" dirty="0">
                        <a:solidFill>
                          <a:srgbClr val="000000"/>
                        </a:solidFill>
                        <a:effectLst/>
                        <a:latin typeface="Calibri"/>
                      </a:endParaRPr>
                    </a:p>
                  </a:txBody>
                  <a:tcPr marL="6350" marR="6350" marT="6350" marB="0" anchor="b"/>
                </a:tc>
              </a:tr>
              <a:tr h="382270">
                <a:tc vMerge="1">
                  <a:txBody>
                    <a:bodyPr/>
                    <a:lstStyle/>
                    <a:p>
                      <a:endParaRPr lang="en-IN"/>
                    </a:p>
                  </a:txBody>
                  <a:tcPr/>
                </a:tc>
                <a:tc>
                  <a:txBody>
                    <a:bodyPr/>
                    <a:lstStyle/>
                    <a:p>
                      <a:pPr algn="r" fontAlgn="b"/>
                      <a:r>
                        <a:rPr lang="en-IN" sz="1200" u="none" strike="noStrike" dirty="0">
                          <a:effectLst/>
                        </a:rPr>
                        <a:t>1</a:t>
                      </a:r>
                      <a:endParaRPr lang="en-IN" sz="1200" b="0" i="0" u="none" strike="noStrike" dirty="0">
                        <a:solidFill>
                          <a:srgbClr val="000000"/>
                        </a:solidFill>
                        <a:effectLst/>
                        <a:latin typeface="Calibri"/>
                      </a:endParaRPr>
                    </a:p>
                  </a:txBody>
                  <a:tcPr marL="6350" marR="6350" marT="6350" marB="0" anchor="b"/>
                </a:tc>
                <a:tc>
                  <a:txBody>
                    <a:bodyPr/>
                    <a:lstStyle/>
                    <a:p>
                      <a:pPr algn="r" fontAlgn="b"/>
                      <a:r>
                        <a:rPr lang="en-IN" sz="1200" u="none" strike="noStrike" dirty="0" smtClean="0">
                          <a:effectLst/>
                        </a:rPr>
                        <a:t>20</a:t>
                      </a:r>
                      <a:endParaRPr lang="en-IN" sz="1200" b="0" i="0" u="none" strike="noStrike" dirty="0">
                        <a:solidFill>
                          <a:srgbClr val="000000"/>
                        </a:solidFill>
                        <a:effectLst/>
                        <a:latin typeface="Calibri"/>
                      </a:endParaRPr>
                    </a:p>
                  </a:txBody>
                  <a:tcPr marL="6350" marR="6350" marT="6350" marB="0" anchor="b"/>
                </a:tc>
                <a:tc>
                  <a:txBody>
                    <a:bodyPr/>
                    <a:lstStyle/>
                    <a:p>
                      <a:pPr algn="r" fontAlgn="b"/>
                      <a:r>
                        <a:rPr lang="en-IN" sz="1200" u="none" strike="noStrike" dirty="0" smtClean="0">
                          <a:effectLst/>
                        </a:rPr>
                        <a:t>1239</a:t>
                      </a:r>
                      <a:endParaRPr lang="en-IN" sz="1200" b="0" i="0" u="none" strike="noStrike" dirty="0">
                        <a:solidFill>
                          <a:srgbClr val="000000"/>
                        </a:solidFill>
                        <a:effectLst/>
                        <a:latin typeface="Calibri"/>
                      </a:endParaRPr>
                    </a:p>
                  </a:txBody>
                  <a:tcPr marL="6350" marR="6350" marT="6350" marB="0" anchor="b"/>
                </a:tc>
              </a:tr>
            </a:tbl>
          </a:graphicData>
        </a:graphic>
      </p:graphicFrame>
    </p:spTree>
    <p:extLst>
      <p:ext uri="{BB962C8B-B14F-4D97-AF65-F5344CB8AC3E}">
        <p14:creationId xmlns:p14="http://schemas.microsoft.com/office/powerpoint/2010/main" val="2288140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0;p19"/>
          <p:cNvSpPr txBox="1">
            <a:spLocks/>
          </p:cNvSpPr>
          <p:nvPr/>
        </p:nvSpPr>
        <p:spPr>
          <a:xfrm>
            <a:off x="357158" y="928670"/>
            <a:ext cx="8520600" cy="572700"/>
          </a:xfrm>
          <a:prstGeom prst="rect">
            <a:avLst/>
          </a:prstGeom>
        </p:spPr>
        <p:txBody>
          <a:bodyPr spcFirstLastPara="1" vert="horz" wrap="square" lIns="91425" tIns="91425" rIns="91425" bIns="91425" rtlCol="0" anchor="t" anchorCtr="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b="1" dirty="0" smtClean="0">
                <a:latin typeface="Verdana" panose="020B0604030504040204" pitchFamily="34" charset="0"/>
                <a:ea typeface="Verdana" panose="020B0604030504040204" pitchFamily="34" charset="0"/>
                <a:cs typeface="+mj-cs"/>
              </a:rPr>
              <a:t>Source code as ZIP or </a:t>
            </a:r>
            <a:r>
              <a:rPr lang="en-IN" sz="2400" b="1" dirty="0" err="1" smtClean="0">
                <a:latin typeface="Verdana" panose="020B0604030504040204" pitchFamily="34" charset="0"/>
                <a:ea typeface="Verdana" panose="020B0604030504040204" pitchFamily="34" charset="0"/>
                <a:cs typeface="+mj-cs"/>
              </a:rPr>
              <a:t>Github</a:t>
            </a:r>
            <a:r>
              <a:rPr lang="en-IN" sz="2400" b="1" dirty="0" smtClean="0">
                <a:latin typeface="Verdana" panose="020B0604030504040204" pitchFamily="34" charset="0"/>
                <a:ea typeface="Verdana" panose="020B0604030504040204" pitchFamily="34" charset="0"/>
                <a:cs typeface="+mj-cs"/>
              </a:rPr>
              <a:t> URL</a:t>
            </a:r>
            <a:r>
              <a:rPr kumimoji="0" lang="en-IN" sz="2400" b="1" i="0" u="none" strike="noStrike" kern="1200" cap="none" spc="0" normalizeH="0" baseline="0" noProof="0" dirty="0" smtClean="0">
                <a:ln>
                  <a:noFill/>
                </a:ln>
                <a:solidFill>
                  <a:schemeClr val="tx1"/>
                </a:solidFill>
                <a:effectLst/>
                <a:uLnTx/>
                <a:uFillTx/>
                <a:latin typeface="Verdana" panose="020B0604030504040204" pitchFamily="34" charset="0"/>
                <a:ea typeface="Verdana" panose="020B0604030504040204" pitchFamily="34" charset="0"/>
                <a:cs typeface="+mj-cs"/>
              </a:rPr>
              <a:t>:</a:t>
            </a:r>
            <a:endParaRPr kumimoji="0" lang="en-IN" sz="2400" b="1"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j-cs"/>
            </a:endParaRPr>
          </a:p>
        </p:txBody>
      </p:sp>
      <p:pic>
        <p:nvPicPr>
          <p:cNvPr id="5" name="Picture 4"/>
          <p:cNvPicPr>
            <a:picLocks noChangeAspect="1"/>
          </p:cNvPicPr>
          <p:nvPr/>
        </p:nvPicPr>
        <p:blipFill>
          <a:blip r:embed="rId3"/>
          <a:stretch>
            <a:fillRect/>
          </a:stretch>
        </p:blipFill>
        <p:spPr>
          <a:xfrm>
            <a:off x="8063805" y="188640"/>
            <a:ext cx="828675" cy="819150"/>
          </a:xfrm>
          <a:prstGeom prst="rect">
            <a:avLst/>
          </a:prstGeom>
        </p:spPr>
      </p:pic>
      <p:graphicFrame>
        <p:nvGraphicFramePr>
          <p:cNvPr id="2" name="Object 1"/>
          <p:cNvGraphicFramePr>
            <a:graphicFrameLocks noChangeAspect="1"/>
          </p:cNvGraphicFramePr>
          <p:nvPr>
            <p:extLst>
              <p:ext uri="{D42A27DB-BD31-4B8C-83A1-F6EECF244321}">
                <p14:modId xmlns:p14="http://schemas.microsoft.com/office/powerpoint/2010/main" val="2922320219"/>
              </p:ext>
            </p:extLst>
          </p:nvPr>
        </p:nvGraphicFramePr>
        <p:xfrm>
          <a:off x="539553" y="2060848"/>
          <a:ext cx="862188" cy="1152128"/>
        </p:xfrm>
        <a:graphic>
          <a:graphicData uri="http://schemas.openxmlformats.org/presentationml/2006/ole">
            <mc:AlternateContent xmlns:mc="http://schemas.openxmlformats.org/markup-compatibility/2006">
              <mc:Choice xmlns:v="urn:schemas-microsoft-com:vml" Requires="v">
                <p:oleObj spid="_x0000_s1030" name="Packager Shell Object" showAsIcon="1" r:id="rId4" imgW="359280" imgH="478800" progId="Package">
                  <p:embed/>
                </p:oleObj>
              </mc:Choice>
              <mc:Fallback>
                <p:oleObj name="Packager Shell Object" showAsIcon="1" r:id="rId4" imgW="359280" imgH="478800" progId="Package">
                  <p:embed/>
                  <p:pic>
                    <p:nvPicPr>
                      <p:cNvPr id="0" name=""/>
                      <p:cNvPicPr/>
                      <p:nvPr/>
                    </p:nvPicPr>
                    <p:blipFill>
                      <a:blip r:embed="rId5"/>
                      <a:stretch>
                        <a:fillRect/>
                      </a:stretch>
                    </p:blipFill>
                    <p:spPr>
                      <a:xfrm>
                        <a:off x="539553" y="2060848"/>
                        <a:ext cx="862188" cy="1152128"/>
                      </a:xfrm>
                      <a:prstGeom prst="rect">
                        <a:avLst/>
                      </a:prstGeom>
                    </p:spPr>
                  </p:pic>
                </p:oleObj>
              </mc:Fallback>
            </mc:AlternateContent>
          </a:graphicData>
        </a:graphic>
      </p:graphicFrame>
      <p:sp>
        <p:nvSpPr>
          <p:cNvPr id="4" name="Rectangle 3"/>
          <p:cNvSpPr/>
          <p:nvPr/>
        </p:nvSpPr>
        <p:spPr>
          <a:xfrm>
            <a:off x="539552" y="3790781"/>
            <a:ext cx="7560840" cy="646331"/>
          </a:xfrm>
          <a:prstGeom prst="rect">
            <a:avLst/>
          </a:prstGeom>
        </p:spPr>
        <p:txBody>
          <a:bodyPr wrap="square">
            <a:spAutoFit/>
          </a:bodyPr>
          <a:lstStyle/>
          <a:p>
            <a:r>
              <a:rPr lang="en-IN" dirty="0">
                <a:hlinkClick r:id="rId6"/>
              </a:rPr>
              <a:t>https://</a:t>
            </a:r>
            <a:r>
              <a:rPr lang="en-IN" dirty="0" smtClean="0">
                <a:hlinkClick r:id="rId6"/>
              </a:rPr>
              <a:t>github.com/himanshubhatnagar232/TechGig_Hackathon_2022</a:t>
            </a:r>
            <a:endParaRPr lang="en-IN" dirty="0" smtClean="0"/>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522</TotalTime>
  <Words>780</Words>
  <Application>Microsoft Office PowerPoint</Application>
  <PresentationFormat>On-screen Show (4:3)</PresentationFormat>
  <Paragraphs>177</Paragraphs>
  <Slides>11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3" baseType="lpstr">
      <vt:lpstr>Office Theme</vt:lpstr>
      <vt:lpstr>Package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Aditi Tijage</dc:creator>
  <cp:lastModifiedBy>Hp</cp:lastModifiedBy>
  <cp:revision>59</cp:revision>
  <dcterms:created xsi:type="dcterms:W3CDTF">2022-04-28T06:07:44Z</dcterms:created>
  <dcterms:modified xsi:type="dcterms:W3CDTF">2022-06-03T07:07:40Z</dcterms:modified>
</cp:coreProperties>
</file>