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5"/>
  </p:notesMasterIdLst>
  <p:handoutMasterIdLst>
    <p:handoutMasterId r:id="rId16"/>
  </p:handoutMasterIdLst>
  <p:sldIdLst>
    <p:sldId id="300" r:id="rId4"/>
    <p:sldId id="265" r:id="rId5"/>
    <p:sldId id="264" r:id="rId6"/>
    <p:sldId id="266" r:id="rId7"/>
    <p:sldId id="295" r:id="rId8"/>
    <p:sldId id="301" r:id="rId9"/>
    <p:sldId id="296" r:id="rId10"/>
    <p:sldId id="297" r:id="rId11"/>
    <p:sldId id="298" r:id="rId12"/>
    <p:sldId id="289" r:id="rId13"/>
    <p:sldId id="273" r:id="rId14"/>
  </p:sldIdLst>
  <p:sldSz cx="12192000" cy="6858000"/>
  <p:notesSz cx="6858000" cy="9144000"/>
  <p:custDataLst>
    <p:tags r:id="rId1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4CC"/>
    <a:srgbClr val="C7FF17"/>
    <a:srgbClr val="0F999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2" autoAdjust="0"/>
    <p:restoredTop sz="95759" autoAdjust="0"/>
  </p:normalViewPr>
  <p:slideViewPr>
    <p:cSldViewPr>
      <p:cViewPr>
        <p:scale>
          <a:sx n="76" d="100"/>
          <a:sy n="76" d="100"/>
        </p:scale>
        <p:origin x="-504" y="20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17/07/2021</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17/07/2021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13" Type="http://schemas.openxmlformats.org/officeDocument/2006/relationships/image" Target="../media/image6.png"/><Relationship Id="rId3" Type="http://schemas.openxmlformats.org/officeDocument/2006/relationships/hyperlink" Target="http://www.capgemini.com/in-en" TargetMode="External"/><Relationship Id="rId7" Type="http://schemas.openxmlformats.org/officeDocument/2006/relationships/image" Target="../media/image3.png"/><Relationship Id="rId12" Type="http://schemas.openxmlformats.org/officeDocument/2006/relationships/hyperlink" Target="http://www.facebook.com/capgemini" TargetMode="External"/><Relationship Id="rId2" Type="http://schemas.openxmlformats.org/officeDocument/2006/relationships/hyperlink" Target="http://www.capgemini.com/" TargetMode="External"/><Relationship Id="rId1" Type="http://schemas.openxmlformats.org/officeDocument/2006/relationships/slideMaster" Target="../slideMasters/slideMaster3.xml"/><Relationship Id="rId6" Type="http://schemas.openxmlformats.org/officeDocument/2006/relationships/hyperlink" Target="http://www.slideshare.net/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hyperlink" Target="http://www.capgemini.com/about/how-we-work/rightshorer" TargetMode="External"/><Relationship Id="rId10" Type="http://schemas.openxmlformats.org/officeDocument/2006/relationships/hyperlink" Target="http://www.youtube.com/capgeminimedia" TargetMode="External"/><Relationship Id="rId4" Type="http://schemas.openxmlformats.org/officeDocument/2006/relationships/hyperlink" Target="http://www.linkedin.com/company/capgemini" TargetMode="External"/><Relationship Id="rId9" Type="http://schemas.openxmlformats.org/officeDocument/2006/relationships/image" Target="../media/image4.png"/><Relationship Id="rId14"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9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xmlns="">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a:extLst>
              <a:ext uri="{FF2B5EF4-FFF2-40B4-BE49-F238E27FC236}">
                <a16:creationId xmlns:a16="http://schemas.microsoft.com/office/drawing/2014/main" xmlns="" id="{43B02BBC-279B-794A-8061-A698B08658E8}"/>
              </a:ext>
            </a:extLst>
          </p:cNvPr>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xmlns="" id="{B730DFBE-C80D-DE41-AF8A-FDC4AC427D0C}"/>
              </a:ext>
            </a:extLst>
          </p:cNvPr>
          <p:cNvSpPr>
            <a:spLocks/>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 name="Group 14">
            <a:extLst>
              <a:ext uri="{FF2B5EF4-FFF2-40B4-BE49-F238E27FC236}">
                <a16:creationId xmlns:a16="http://schemas.microsoft.com/office/drawing/2014/main" xmlns="" id="{74265F70-6418-D241-8FCD-72ABB87AD787}"/>
              </a:ext>
            </a:extLst>
          </p:cNvPr>
          <p:cNvGrpSpPr>
            <a:grpSpLocks noChangeAspect="1"/>
          </p:cNvGrpSpPr>
          <p:nvPr userDrawn="1"/>
        </p:nvGrpSpPr>
        <p:grpSpPr>
          <a:xfrm>
            <a:off x="624000" y="549001"/>
            <a:ext cx="2583573" cy="576000"/>
            <a:chOff x="728663" y="4465638"/>
            <a:chExt cx="5354637" cy="1193800"/>
          </a:xfrm>
        </p:grpSpPr>
        <p:sp>
          <p:nvSpPr>
            <p:cNvPr id="15" name="Freeform 11">
              <a:extLst>
                <a:ext uri="{FF2B5EF4-FFF2-40B4-BE49-F238E27FC236}">
                  <a16:creationId xmlns:a16="http://schemas.microsoft.com/office/drawing/2014/main" xmlns="" id="{4AEAC13C-37A7-9C40-91A0-C1907FE1DB0C}"/>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a:extLst>
                <a:ext uri="{FF2B5EF4-FFF2-40B4-BE49-F238E27FC236}">
                  <a16:creationId xmlns:a16="http://schemas.microsoft.com/office/drawing/2014/main" xmlns="" id="{DE970ED5-5B7A-D244-B68E-2ED08952304A}"/>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a:extLst>
                <a:ext uri="{FF2B5EF4-FFF2-40B4-BE49-F238E27FC236}">
                  <a16:creationId xmlns:a16="http://schemas.microsoft.com/office/drawing/2014/main" xmlns="" id="{A44C1369-78E7-1C4A-BD4F-AE258D59EE97}"/>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C9C692AB-7E80-A34B-84EB-693E289B1640}"/>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a:extLst>
                <a:ext uri="{FF2B5EF4-FFF2-40B4-BE49-F238E27FC236}">
                  <a16:creationId xmlns:a16="http://schemas.microsoft.com/office/drawing/2014/main" xmlns="" id="{D69D6F1E-615C-2B41-BAC3-21757FD597B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xmlns="">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xmlns="">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982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6DB0F3C9-BBBF-084D-B583-01D999E2CA79}"/>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
            <a:extLst>
              <a:ext uri="{FF2B5EF4-FFF2-40B4-BE49-F238E27FC236}">
                <a16:creationId xmlns:a16="http://schemas.microsoft.com/office/drawing/2014/main" xmlns="" id="{4C9FB2BD-507C-B046-A4A5-61E23389F87B}"/>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58" name="Group 5">
            <a:extLst>
              <a:ext uri="{FF2B5EF4-FFF2-40B4-BE49-F238E27FC236}">
                <a16:creationId xmlns:a16="http://schemas.microsoft.com/office/drawing/2014/main" xmlns="" id="{EF0CA147-E70A-FF4C-8A25-0DBA05D78C99}"/>
              </a:ext>
            </a:extLst>
          </p:cNvPr>
          <p:cNvGrpSpPr/>
          <p:nvPr userDrawn="1"/>
        </p:nvGrpSpPr>
        <p:grpSpPr>
          <a:xfrm>
            <a:off x="4979035" y="2404110"/>
            <a:ext cx="735013" cy="682321"/>
            <a:chOff x="5662614" y="3032124"/>
            <a:chExt cx="863600" cy="801689"/>
          </a:xfrm>
        </p:grpSpPr>
        <p:sp>
          <p:nvSpPr>
            <p:cNvPr id="59" name="Freeform 9">
              <a:extLst>
                <a:ext uri="{FF2B5EF4-FFF2-40B4-BE49-F238E27FC236}">
                  <a16:creationId xmlns:a16="http://schemas.microsoft.com/office/drawing/2014/main" xmlns="" id="{B9058348-02B8-0446-BB2D-8BB854A47B6B}"/>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a16="http://schemas.microsoft.com/office/drawing/2014/main" xmlns="" id="{1DB38273-AB52-6047-8688-545EA983341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xmlns="" id="{93D012D0-D994-C54A-8220-27164F34F09A}"/>
              </a:ext>
            </a:extLst>
          </p:cNvPr>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10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a:t>
            </a:r>
            <a:r>
              <a:rPr lang="en-GB" sz="1000" kern="1200" dirty="0" err="1">
                <a:solidFill>
                  <a:schemeClr val="tx1"/>
                </a:solidFill>
                <a:effectLst/>
                <a:latin typeface="+mn-lt"/>
                <a:ea typeface="+mn-ea"/>
                <a:cs typeface="+mn-cs"/>
              </a:rPr>
              <a:t>Capgemini’s</a:t>
            </a:r>
            <a:r>
              <a:rPr lang="en-GB" sz="1000" kern="1200" dirty="0">
                <a:solidFill>
                  <a:schemeClr val="tx1"/>
                </a:solidFill>
                <a:effectLst/>
                <a:latin typeface="+mn-lt"/>
                <a:ea typeface="+mn-ea"/>
                <a:cs typeface="+mn-cs"/>
              </a:rPr>
              <a:t> purpose is to unleash human energy through technology for an inclusive and sustainable future. With </a:t>
            </a:r>
            <a:r>
              <a:rPr lang="en-GB" sz="1000" kern="1200" dirty="0" err="1">
                <a:solidFill>
                  <a:schemeClr val="tx1"/>
                </a:solidFill>
                <a:effectLst/>
                <a:latin typeface="+mn-lt"/>
                <a:ea typeface="+mn-ea"/>
                <a:cs typeface="+mn-cs"/>
              </a:rPr>
              <a:t>Altran</a:t>
            </a:r>
            <a:r>
              <a:rPr lang="en-GB" sz="1000" kern="1200" dirty="0">
                <a:solidFill>
                  <a:schemeClr val="tx1"/>
                </a:solidFill>
                <a:effectLst/>
                <a:latin typeface="+mn-lt"/>
                <a:ea typeface="+mn-ea"/>
                <a:cs typeface="+mn-cs"/>
              </a:rPr>
              <a:t>, the Group reported 2019 combined global revenues of €17 billion. Visit us at </a:t>
            </a:r>
            <a:r>
              <a:rPr lang="en-GB" sz="1000" u="sng" kern="1200" dirty="0">
                <a:solidFill>
                  <a:schemeClr val="tx1"/>
                </a:solidFill>
                <a:effectLst/>
                <a:latin typeface="+mn-lt"/>
                <a:ea typeface="+mn-ea"/>
                <a:cs typeface="+mn-cs"/>
                <a:hlinkClick r:id="rId2" tooltip="http://www.capgemini.com/"/>
              </a:rPr>
              <a:t>www.capgemini.com</a:t>
            </a:r>
            <a:r>
              <a:rPr lang="en-GB" sz="1000" kern="1200" dirty="0">
                <a:solidFill>
                  <a:schemeClr val="tx1"/>
                </a:solidFill>
                <a:effectLst/>
                <a:latin typeface="+mn-lt"/>
                <a:ea typeface="+mn-ea"/>
                <a:cs typeface="+mn-cs"/>
              </a:rPr>
              <a:t>.</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Capgemini in India now comprises over 125,000 team members working across 12 locations: Bangalore, Bhubaneswar, Chennai, Gandhinagar, </a:t>
            </a:r>
            <a:r>
              <a:rPr lang="en-US" sz="1000" kern="1200" dirty="0" err="1">
                <a:solidFill>
                  <a:schemeClr val="tx1"/>
                </a:solidFill>
                <a:effectLst/>
                <a:latin typeface="+mn-lt"/>
                <a:ea typeface="+mn-ea"/>
                <a:cs typeface="+mn-cs"/>
              </a:rPr>
              <a:t>Gurugram</a:t>
            </a:r>
            <a:r>
              <a:rPr lang="en-US" sz="1000" kern="1200" dirty="0">
                <a:solidFill>
                  <a:schemeClr val="tx1"/>
                </a:solidFill>
                <a:effectLst/>
                <a:latin typeface="+mn-lt"/>
                <a:ea typeface="+mn-ea"/>
                <a:cs typeface="+mn-cs"/>
              </a:rPr>
              <a:t>, Hyderabad, Kolkata, Mumbai, Noida, Pune, Salem and Tiruchirappalli. Learn more about Capgemini in India at </a:t>
            </a:r>
            <a:r>
              <a:rPr lang="en-US" sz="1000" u="sng" kern="1200" dirty="0">
                <a:solidFill>
                  <a:schemeClr val="tx1"/>
                </a:solidFill>
                <a:effectLst/>
                <a:latin typeface="+mn-lt"/>
                <a:ea typeface="+mn-ea"/>
                <a:cs typeface="+mn-cs"/>
                <a:hlinkClick r:id="rId3"/>
              </a:rPr>
              <a:t>www.capgemini.com/in-en</a:t>
            </a:r>
            <a:r>
              <a:rPr lang="en-US" sz="1000" kern="1200" dirty="0">
                <a:solidFill>
                  <a:schemeClr val="tx1"/>
                </a:solidFill>
                <a:effectLst/>
                <a:latin typeface="+mn-lt"/>
                <a:ea typeface="+mn-ea"/>
                <a:cs typeface="+mn-cs"/>
              </a:rPr>
              <a:t>. </a:t>
            </a:r>
          </a:p>
        </p:txBody>
      </p:sp>
      <p:sp>
        <p:nvSpPr>
          <p:cNvPr id="62" name="Rectangle 61">
            <a:extLst>
              <a:ext uri="{FF2B5EF4-FFF2-40B4-BE49-F238E27FC236}">
                <a16:creationId xmlns:a16="http://schemas.microsoft.com/office/drawing/2014/main" xmlns="" id="{4DD2A11B-BD97-E34F-B75F-B4451105CF9C}"/>
              </a:ext>
            </a:extLst>
          </p:cNvPr>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pic>
        <p:nvPicPr>
          <p:cNvPr id="64" name="Picture 2" descr="D:\My Work\Template\Icons\Social Media\LinkedIN.png">
            <a:hlinkClick r:id="rId4"/>
            <a:extLst>
              <a:ext uri="{FF2B5EF4-FFF2-40B4-BE49-F238E27FC236}">
                <a16:creationId xmlns:a16="http://schemas.microsoft.com/office/drawing/2014/main" xmlns="" id="{AC46209D-4478-1D46-8C77-15C1907AE10E}"/>
              </a:ext>
            </a:extLst>
          </p:cNvPr>
          <p:cNvPicPr>
            <a:picLocks noChangeAspect="1" noChangeArrowheads="1"/>
          </p:cNvPicPr>
          <p:nvPr userDrawn="1"/>
        </p:nvPicPr>
        <p:blipFill>
          <a:blip r:embed="rId5" cstate="print"/>
          <a:srcRect/>
          <a:stretch>
            <a:fillRect/>
          </a:stretch>
        </p:blipFill>
        <p:spPr bwMode="auto">
          <a:xfrm>
            <a:off x="810097" y="3979258"/>
            <a:ext cx="333195" cy="333195"/>
          </a:xfrm>
          <a:prstGeom prst="rect">
            <a:avLst/>
          </a:prstGeom>
          <a:noFill/>
        </p:spPr>
      </p:pic>
      <p:pic>
        <p:nvPicPr>
          <p:cNvPr id="65" name="Picture 4" descr="D:\My Work\Template\Icons\Social Media\SlideShare.png">
            <a:hlinkClick r:id="rId6"/>
            <a:extLst>
              <a:ext uri="{FF2B5EF4-FFF2-40B4-BE49-F238E27FC236}">
                <a16:creationId xmlns:a16="http://schemas.microsoft.com/office/drawing/2014/main" xmlns="" id="{CED05186-AED3-3E4A-8DDA-86A737120A94}"/>
              </a:ext>
            </a:extLst>
          </p:cNvPr>
          <p:cNvPicPr>
            <a:picLocks noChangeAspect="1" noChangeArrowheads="1"/>
          </p:cNvPicPr>
          <p:nvPr userDrawn="1"/>
        </p:nvPicPr>
        <p:blipFill>
          <a:blip r:embed="rId7" cstate="print"/>
          <a:srcRect/>
          <a:stretch>
            <a:fillRect/>
          </a:stretch>
        </p:blipFill>
        <p:spPr bwMode="auto">
          <a:xfrm>
            <a:off x="1193474" y="3979258"/>
            <a:ext cx="333195" cy="333195"/>
          </a:xfrm>
          <a:prstGeom prst="rect">
            <a:avLst/>
          </a:prstGeom>
          <a:noFill/>
        </p:spPr>
      </p:pic>
      <p:pic>
        <p:nvPicPr>
          <p:cNvPr id="66" name="Picture 5" descr="D:\My Work\Template\Icons\Social Media\Twitter.png">
            <a:hlinkClick r:id="rId8"/>
            <a:extLst>
              <a:ext uri="{FF2B5EF4-FFF2-40B4-BE49-F238E27FC236}">
                <a16:creationId xmlns:a16="http://schemas.microsoft.com/office/drawing/2014/main" xmlns="" id="{D708B969-A749-6148-9BC0-83252A719BB8}"/>
              </a:ext>
            </a:extLst>
          </p:cNvPr>
          <p:cNvPicPr>
            <a:picLocks noChangeAspect="1" noChangeArrowheads="1"/>
          </p:cNvPicPr>
          <p:nvPr userDrawn="1"/>
        </p:nvPicPr>
        <p:blipFill>
          <a:blip r:embed="rId9" cstate="print"/>
          <a:srcRect/>
          <a:stretch>
            <a:fillRect/>
          </a:stretch>
        </p:blipFill>
        <p:spPr bwMode="auto">
          <a:xfrm>
            <a:off x="1576851" y="3979258"/>
            <a:ext cx="333195" cy="333195"/>
          </a:xfrm>
          <a:prstGeom prst="rect">
            <a:avLst/>
          </a:prstGeom>
          <a:noFill/>
        </p:spPr>
      </p:pic>
      <p:pic>
        <p:nvPicPr>
          <p:cNvPr id="67" name="Picture 6" descr="D:\My Work\Template\Icons\Social Media\YouTube.png">
            <a:hlinkClick r:id="rId10"/>
            <a:extLst>
              <a:ext uri="{FF2B5EF4-FFF2-40B4-BE49-F238E27FC236}">
                <a16:creationId xmlns:a16="http://schemas.microsoft.com/office/drawing/2014/main" xmlns="" id="{350A9F1F-8B18-3545-9819-47076EEF3DD5}"/>
              </a:ext>
            </a:extLst>
          </p:cNvPr>
          <p:cNvPicPr>
            <a:picLocks noChangeAspect="1" noChangeArrowheads="1"/>
          </p:cNvPicPr>
          <p:nvPr userDrawn="1"/>
        </p:nvPicPr>
        <p:blipFill>
          <a:blip r:embed="rId11" cstate="print"/>
          <a:srcRect/>
          <a:stretch>
            <a:fillRect/>
          </a:stretch>
        </p:blipFill>
        <p:spPr bwMode="auto">
          <a:xfrm>
            <a:off x="1960227" y="3979258"/>
            <a:ext cx="333195" cy="333195"/>
          </a:xfrm>
          <a:prstGeom prst="rect">
            <a:avLst/>
          </a:prstGeom>
          <a:noFill/>
        </p:spPr>
      </p:pic>
      <p:pic>
        <p:nvPicPr>
          <p:cNvPr id="68" name="Picture 7" descr="D:\My Work\Template\Icons\Social Media\Facebook.png">
            <a:hlinkClick r:id="rId12"/>
            <a:extLst>
              <a:ext uri="{FF2B5EF4-FFF2-40B4-BE49-F238E27FC236}">
                <a16:creationId xmlns:a16="http://schemas.microsoft.com/office/drawing/2014/main" xmlns="" id="{DEC23B89-0720-2B4E-9B48-B9057C261A32}"/>
              </a:ext>
            </a:extLst>
          </p:cNvPr>
          <p:cNvPicPr>
            <a:picLocks noChangeAspect="1" noChangeArrowheads="1"/>
          </p:cNvPicPr>
          <p:nvPr userDrawn="1"/>
        </p:nvPicPr>
        <p:blipFill>
          <a:blip r:embed="rId13" cstate="print"/>
          <a:srcRect/>
          <a:stretch>
            <a:fillRect/>
          </a:stretch>
        </p:blipFill>
        <p:spPr bwMode="auto">
          <a:xfrm>
            <a:off x="426720" y="3979258"/>
            <a:ext cx="333195" cy="333195"/>
          </a:xfrm>
          <a:prstGeom prst="rect">
            <a:avLst/>
          </a:prstGeom>
          <a:noFill/>
        </p:spPr>
      </p:pic>
      <p:sp>
        <p:nvSpPr>
          <p:cNvPr id="69" name="Rectangle 68">
            <a:extLst>
              <a:ext uri="{FF2B5EF4-FFF2-40B4-BE49-F238E27FC236}">
                <a16:creationId xmlns:a16="http://schemas.microsoft.com/office/drawing/2014/main" xmlns="" id="{49F1B7E6-8DF4-B44B-A419-8B120EBA51E6}"/>
              </a:ext>
            </a:extLst>
          </p:cNvPr>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70" name="Rectangle 69">
            <a:hlinkClick r:id="rId14"/>
            <a:extLst>
              <a:ext uri="{FF2B5EF4-FFF2-40B4-BE49-F238E27FC236}">
                <a16:creationId xmlns:a16="http://schemas.microsoft.com/office/drawing/2014/main" xmlns="" id="{BF6819E3-0046-E349-BA6C-A081AB0703E1}"/>
              </a:ext>
            </a:extLst>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hlinkClick r:id="rId15"/>
            <a:extLst>
              <a:ext uri="{FF2B5EF4-FFF2-40B4-BE49-F238E27FC236}">
                <a16:creationId xmlns:a16="http://schemas.microsoft.com/office/drawing/2014/main" xmlns="" id="{B0FC0CBD-6894-3045-B1F8-9DBD45D7B7D0}"/>
              </a:ext>
            </a:extLst>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ZoneTexte 23">
            <a:extLst>
              <a:ext uri="{FF2B5EF4-FFF2-40B4-BE49-F238E27FC236}">
                <a16:creationId xmlns:a16="http://schemas.microsoft.com/office/drawing/2014/main" xmlns="" id="{E00F0DC8-E5AB-7C42-B6F0-C06A7C9D5049}"/>
              </a:ext>
            </a:extLst>
          </p:cNvPr>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xmlns=""/>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72"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9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2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6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xmlns="">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8"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44"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878"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8"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E5815E5-981E-438E-AF13-838629EEA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10287000" cy="3352800"/>
          </a:xfrm>
          <a:prstGeom prst="rect">
            <a:avLst/>
          </a:prstGeom>
        </p:spPr>
      </p:pic>
    </p:spTree>
    <p:extLst>
      <p:ext uri="{BB962C8B-B14F-4D97-AF65-F5344CB8AC3E}">
        <p14:creationId xmlns:p14="http://schemas.microsoft.com/office/powerpoint/2010/main" val="417296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a:spLocks/>
          </p:cNvSpPr>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Synopsis</a:t>
            </a:r>
            <a:endParaRPr lang="en-GB" dirty="0"/>
          </a:p>
        </p:txBody>
      </p:sp>
      <p:sp>
        <p:nvSpPr>
          <p:cNvPr id="5" name="Text Placeholder 4"/>
          <p:cNvSpPr>
            <a:spLocks noGrp="1"/>
          </p:cNvSpPr>
          <p:nvPr>
            <p:ph type="body" sz="quarter" idx="10"/>
          </p:nvPr>
        </p:nvSpPr>
        <p:spPr>
          <a:xfrm>
            <a:off x="457200" y="1371600"/>
            <a:ext cx="10668000" cy="4528953"/>
          </a:xfrm>
        </p:spPr>
        <p:txBody>
          <a:bodyPr>
            <a:normAutofit/>
          </a:bodyPr>
          <a:lstStyle/>
          <a:p>
            <a:pPr>
              <a:lnSpc>
                <a:spcPct val="120000"/>
              </a:lnSpc>
              <a:spcBef>
                <a:spcPts val="0"/>
              </a:spcBef>
            </a:pPr>
            <a:r>
              <a:rPr lang="en-GB" sz="1800" dirty="0" smtClean="0">
                <a:solidFill>
                  <a:schemeClr val="accent1"/>
                </a:solidFill>
                <a:ea typeface="+mj-ea"/>
                <a:cs typeface="+mj-cs"/>
              </a:rPr>
              <a:t>This document describes the solutions to a product recommendation problem. It can be interpreted as a rating prediction problem, as once we are able to predict rating, we can set a prediction threshold above which an item qualifies to be recommended.</a:t>
            </a:r>
          </a:p>
          <a:p>
            <a:pPr>
              <a:lnSpc>
                <a:spcPct val="120000"/>
              </a:lnSpc>
              <a:spcBef>
                <a:spcPts val="0"/>
              </a:spcBef>
            </a:pPr>
            <a:endParaRPr lang="en-GB" sz="1800" dirty="0" smtClean="0">
              <a:solidFill>
                <a:schemeClr val="accent1"/>
              </a:solidFill>
              <a:ea typeface="+mj-ea"/>
              <a:cs typeface="+mj-cs"/>
            </a:endParaRPr>
          </a:p>
          <a:p>
            <a:pPr>
              <a:lnSpc>
                <a:spcPct val="120000"/>
              </a:lnSpc>
              <a:spcBef>
                <a:spcPts val="0"/>
              </a:spcBef>
            </a:pPr>
            <a:r>
              <a:rPr lang="en-GB" sz="1800" dirty="0" smtClean="0">
                <a:solidFill>
                  <a:schemeClr val="accent1"/>
                </a:solidFill>
                <a:ea typeface="+mj-ea"/>
                <a:cs typeface="+mj-cs"/>
              </a:rPr>
              <a:t>First we look at introduction to method adopted and the technology stack. Then we look at architecture design of solutions. Finally we see the graphical results obtained by the implementation of solutions. </a:t>
            </a:r>
            <a:r>
              <a:rPr lang="en-GB" sz="1800" dirty="0" smtClean="0">
                <a:solidFill>
                  <a:schemeClr val="accent1"/>
                </a:solidFill>
                <a:ea typeface="+mj-ea"/>
                <a:cs typeface="+mj-cs"/>
              </a:rPr>
              <a:t>We conclude with the challenges faced and possible improvements for the future.</a:t>
            </a:r>
            <a:endParaRPr lang="en-GB" sz="1800" dirty="0">
              <a:solidFill>
                <a:schemeClr val="accent1"/>
              </a:solidFill>
              <a:ea typeface="+mj-ea"/>
              <a:cs typeface="+mj-cs"/>
            </a:endParaRPr>
          </a:p>
          <a:p>
            <a:pPr>
              <a:lnSpc>
                <a:spcPct val="120000"/>
              </a:lnSpc>
              <a:spcBef>
                <a:spcPts val="0"/>
              </a:spcBef>
            </a:pPr>
            <a:endParaRPr lang="en-GB" sz="1400" dirty="0"/>
          </a:p>
          <a:p>
            <a:pPr>
              <a:lnSpc>
                <a:spcPct val="120000"/>
              </a:lnSpc>
              <a:spcBef>
                <a:spcPts val="0"/>
              </a:spcBef>
            </a:pPr>
            <a:endParaRPr lang="en-GB" sz="1400" dirty="0"/>
          </a:p>
          <a:p>
            <a:pPr>
              <a:lnSpc>
                <a:spcPct val="120000"/>
              </a:lnSpc>
              <a:spcBef>
                <a:spcPts val="0"/>
              </a:spcBef>
            </a:pPr>
            <a:endParaRPr lang="en-GB"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Problem Being Solved</a:t>
            </a:r>
          </a:p>
        </p:txBody>
      </p:sp>
      <p:sp>
        <p:nvSpPr>
          <p:cNvPr id="6" name="Text Placeholder 5"/>
          <p:cNvSpPr txBox="1">
            <a:spLocks/>
          </p:cNvSpPr>
          <p:nvPr/>
        </p:nvSpPr>
        <p:spPr>
          <a:xfrm>
            <a:off x="227348" y="1219200"/>
            <a:ext cx="11431252" cy="43434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sz="1800" dirty="0" smtClean="0">
                <a:solidFill>
                  <a:srgbClr val="12ABDB"/>
                </a:solidFill>
              </a:rPr>
              <a:t>Problem : To build </a:t>
            </a:r>
            <a:r>
              <a:rPr lang="en-US" sz="1800" dirty="0">
                <a:solidFill>
                  <a:srgbClr val="12ABDB"/>
                </a:solidFill>
              </a:rPr>
              <a:t>a system that can predict rating given user ID, product ID and other features like model attribute etc</a:t>
            </a:r>
            <a:r>
              <a:rPr lang="en-US" sz="1800" dirty="0" smtClean="0">
                <a:solidFill>
                  <a:srgbClr val="12ABDB"/>
                </a:solidFill>
              </a:rPr>
              <a:t>. Then </a:t>
            </a:r>
            <a:r>
              <a:rPr lang="en-US" sz="1800" dirty="0">
                <a:solidFill>
                  <a:srgbClr val="12ABDB"/>
                </a:solidFill>
              </a:rPr>
              <a:t>we can use that rating to recommend item based on a threshold value e.g., if rating &gt; 3, recommend </a:t>
            </a:r>
            <a:r>
              <a:rPr lang="en-US" sz="1800" dirty="0" smtClean="0">
                <a:solidFill>
                  <a:srgbClr val="12ABDB"/>
                </a:solidFill>
              </a:rPr>
              <a:t>otherwise do not recommend. </a:t>
            </a:r>
          </a:p>
          <a:p>
            <a:endParaRPr lang="en-US" sz="1800" dirty="0">
              <a:solidFill>
                <a:srgbClr val="12ABDB"/>
              </a:solidFill>
            </a:endParaRPr>
          </a:p>
          <a:p>
            <a:r>
              <a:rPr lang="en-US" sz="1800" dirty="0" smtClean="0">
                <a:solidFill>
                  <a:srgbClr val="12ABDB"/>
                </a:solidFill>
              </a:rPr>
              <a:t>Solutions : I have created a formula to express dependency of rating on user vector, item vector, user bias, item bias and other features. This formula has been implemented using below three versions.</a:t>
            </a:r>
          </a:p>
          <a:p>
            <a:endParaRPr lang="en-US" sz="1800" dirty="0">
              <a:solidFill>
                <a:srgbClr val="12ABDB"/>
              </a:solidFill>
            </a:endParaRPr>
          </a:p>
          <a:p>
            <a:pPr marL="342900" indent="-342900">
              <a:buAutoNum type="arabicPeriod"/>
            </a:pPr>
            <a:r>
              <a:rPr lang="en-US" sz="1800" dirty="0" smtClean="0">
                <a:solidFill>
                  <a:srgbClr val="12ABDB"/>
                </a:solidFill>
              </a:rPr>
              <a:t>SVD (to learn user vector and item vector) + SGD (to learn user bias and item bias)</a:t>
            </a:r>
            <a:endParaRPr lang="en-US" dirty="0" smtClean="0"/>
          </a:p>
          <a:p>
            <a:pPr marL="342900" indent="-342900">
              <a:buAutoNum type="arabicPeriod"/>
            </a:pPr>
            <a:r>
              <a:rPr lang="en-US" sz="1800" dirty="0" smtClean="0">
                <a:solidFill>
                  <a:srgbClr val="12ABDB"/>
                </a:solidFill>
              </a:rPr>
              <a:t>NN v1 (using only user vector, item vector, user bias and item bias</a:t>
            </a:r>
          </a:p>
          <a:p>
            <a:pPr marL="342900" indent="-342900">
              <a:buAutoNum type="arabicPeriod"/>
            </a:pPr>
            <a:r>
              <a:rPr lang="en-US" sz="1800" dirty="0" smtClean="0">
                <a:solidFill>
                  <a:srgbClr val="12ABDB"/>
                </a:solidFill>
              </a:rPr>
              <a:t>NN v2 (using all four above as well as other 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60748" y="762000"/>
            <a:ext cx="10516852" cy="4953000"/>
          </a:xfrm>
        </p:spPr>
        <p:txBody>
          <a:bodyPr/>
          <a:lstStyle/>
          <a:p>
            <a:endParaRPr lang="en-US" b="0" dirty="0"/>
          </a:p>
          <a:p>
            <a:r>
              <a:rPr lang="en-US" b="0" dirty="0"/>
              <a:t>Language: Python</a:t>
            </a:r>
          </a:p>
          <a:p>
            <a:r>
              <a:rPr lang="en-US" b="0" dirty="0"/>
              <a:t>Platform: </a:t>
            </a:r>
            <a:r>
              <a:rPr lang="en-US" b="0" dirty="0" err="1"/>
              <a:t>Jupyter</a:t>
            </a:r>
            <a:r>
              <a:rPr lang="en-US" b="0" dirty="0"/>
              <a:t> notebook, Google </a:t>
            </a:r>
            <a:r>
              <a:rPr lang="en-US" b="0" dirty="0" err="1"/>
              <a:t>Colaboratory</a:t>
            </a:r>
            <a:endParaRPr lang="en-US" b="0" dirty="0"/>
          </a:p>
          <a:p>
            <a:r>
              <a:rPr lang="en-US" b="0" dirty="0"/>
              <a:t>Frameworks: </a:t>
            </a:r>
            <a:r>
              <a:rPr lang="en-US" b="0" dirty="0" err="1"/>
              <a:t>Scikit</a:t>
            </a:r>
            <a:r>
              <a:rPr lang="en-US" b="0" dirty="0"/>
              <a:t> Learn, </a:t>
            </a:r>
            <a:r>
              <a:rPr lang="en-US" b="0" dirty="0" err="1"/>
              <a:t>Matplotlib</a:t>
            </a:r>
            <a:r>
              <a:rPr lang="en-US" b="0" dirty="0"/>
              <a:t>, </a:t>
            </a:r>
            <a:r>
              <a:rPr lang="en-US" b="0" dirty="0" err="1"/>
              <a:t>Numpy</a:t>
            </a:r>
            <a:r>
              <a:rPr lang="en-US" b="0" dirty="0"/>
              <a:t>, </a:t>
            </a:r>
            <a:r>
              <a:rPr lang="en-US" b="0" dirty="0" err="1"/>
              <a:t>Tensorflow</a:t>
            </a:r>
            <a:endParaRPr lang="en-US" b="0" dirty="0"/>
          </a:p>
          <a:p>
            <a:r>
              <a:rPr lang="en-US" b="0" dirty="0"/>
              <a:t>Notebooks:</a:t>
            </a:r>
          </a:p>
          <a:p>
            <a:r>
              <a:rPr lang="en-US" b="0" dirty="0"/>
              <a:t>Data </a:t>
            </a:r>
            <a:r>
              <a:rPr lang="en-US" b="0" dirty="0" err="1"/>
              <a:t>Exploration.ipynb</a:t>
            </a:r>
            <a:r>
              <a:rPr lang="en-US" b="0" dirty="0"/>
              <a:t> – Perform EDA on data</a:t>
            </a:r>
          </a:p>
          <a:p>
            <a:r>
              <a:rPr lang="en-US" b="0" dirty="0"/>
              <a:t>Null Values </a:t>
            </a:r>
            <a:r>
              <a:rPr lang="en-US" b="0" dirty="0" err="1"/>
              <a:t>Imputation.ipynb</a:t>
            </a:r>
            <a:r>
              <a:rPr lang="en-US" b="0" dirty="0"/>
              <a:t> – Remove Null values from data</a:t>
            </a:r>
          </a:p>
          <a:p>
            <a:r>
              <a:rPr lang="en-US" b="0" dirty="0"/>
              <a:t>Train and Test </a:t>
            </a:r>
            <a:r>
              <a:rPr lang="en-US" b="0" dirty="0" err="1"/>
              <a:t>preparation.ipynb</a:t>
            </a:r>
            <a:r>
              <a:rPr lang="en-US" b="0" dirty="0"/>
              <a:t> – One hot encode the categorical data, and standardize numerical data</a:t>
            </a:r>
          </a:p>
          <a:p>
            <a:r>
              <a:rPr lang="en-US" b="0" dirty="0" err="1"/>
              <a:t>SVD.ipynb</a:t>
            </a:r>
            <a:r>
              <a:rPr lang="en-US" b="0" dirty="0"/>
              <a:t> – Model trained using SVD and SGD</a:t>
            </a:r>
          </a:p>
          <a:p>
            <a:r>
              <a:rPr lang="en-US" b="0" dirty="0"/>
              <a:t>Neural </a:t>
            </a:r>
            <a:r>
              <a:rPr lang="en-US" b="0" dirty="0" err="1"/>
              <a:t>Network.ipynb</a:t>
            </a:r>
            <a:r>
              <a:rPr lang="en-US" b="0" dirty="0"/>
              <a:t> – First NN, designed to learn only using </a:t>
            </a:r>
            <a:r>
              <a:rPr lang="en-US" b="0" dirty="0" err="1"/>
              <a:t>user_id</a:t>
            </a:r>
            <a:r>
              <a:rPr lang="en-US" b="0" dirty="0"/>
              <a:t>, </a:t>
            </a:r>
            <a:r>
              <a:rPr lang="en-US" b="0" dirty="0" err="1"/>
              <a:t>item_id</a:t>
            </a:r>
            <a:r>
              <a:rPr lang="en-US" b="0" dirty="0"/>
              <a:t> and rating</a:t>
            </a:r>
          </a:p>
          <a:p>
            <a:r>
              <a:rPr lang="en-US" b="0" dirty="0"/>
              <a:t>Neural Network v2.ipynb – Second NN, designed to learn from </a:t>
            </a:r>
            <a:r>
              <a:rPr lang="en-US" b="0" dirty="0" err="1"/>
              <a:t>user_id</a:t>
            </a:r>
            <a:r>
              <a:rPr lang="en-US" b="0" dirty="0"/>
              <a:t>, </a:t>
            </a:r>
            <a:r>
              <a:rPr lang="en-US" b="0" dirty="0" err="1"/>
              <a:t>item_id</a:t>
            </a:r>
            <a:r>
              <a:rPr lang="en-US" b="0" dirty="0"/>
              <a:t>, other features and ranking</a:t>
            </a:r>
          </a:p>
        </p:txBody>
      </p:sp>
      <p:sp>
        <p:nvSpPr>
          <p:cNvPr id="4" name="Title 3"/>
          <p:cNvSpPr>
            <a:spLocks noGrp="1"/>
          </p:cNvSpPr>
          <p:nvPr>
            <p:ph type="title"/>
          </p:nvPr>
        </p:nvSpPr>
        <p:spPr/>
        <p:txBody>
          <a:bodyPr/>
          <a:lstStyle/>
          <a:p>
            <a:r>
              <a:rPr lang="en-US" dirty="0"/>
              <a:t>Technology/Tool/Stack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532148" y="762000"/>
            <a:ext cx="11278852" cy="5791200"/>
          </a:xfrm>
        </p:spPr>
        <p:txBody>
          <a:bodyPr/>
          <a:lstStyle/>
          <a:p>
            <a:r>
              <a:rPr lang="en-US" sz="1600" b="0" dirty="0" smtClean="0"/>
              <a:t>To solve the problem of rating prediction using the given data, I took inspiration from famous solution of Netflix Recommendation proposed by Simon Funk. I broke down the dependency of rating as below formula</a:t>
            </a:r>
          </a:p>
          <a:p>
            <a:r>
              <a:rPr lang="en-US" sz="1600" b="0" dirty="0"/>
              <a:t>For a given user i and product j, the rating </a:t>
            </a:r>
            <a:r>
              <a:rPr lang="en-US" sz="1600" b="0" dirty="0" smtClean="0"/>
              <a:t>will be calculated as</a:t>
            </a:r>
            <a:endParaRPr lang="en-US" sz="1600" b="0" dirty="0"/>
          </a:p>
          <a:p>
            <a:r>
              <a:rPr lang="en-IN" sz="1600" dirty="0"/>
              <a:t>R = Bi + </a:t>
            </a:r>
            <a:r>
              <a:rPr lang="en-IN" sz="1600" dirty="0" err="1"/>
              <a:t>Cj</a:t>
            </a:r>
            <a:r>
              <a:rPr lang="en-IN" sz="1600" dirty="0"/>
              <a:t> + U.V</a:t>
            </a:r>
            <a:r>
              <a:rPr lang="en-IN" sz="1600" baseline="30000" dirty="0"/>
              <a:t>T </a:t>
            </a:r>
            <a:r>
              <a:rPr lang="en-IN" sz="1600" dirty="0"/>
              <a:t>+ X.W</a:t>
            </a:r>
            <a:r>
              <a:rPr lang="en-IN" sz="1600" baseline="30000" dirty="0"/>
              <a:t>T</a:t>
            </a:r>
            <a:endParaRPr lang="en-IN" sz="1600" dirty="0"/>
          </a:p>
          <a:p>
            <a:r>
              <a:rPr lang="en-US" sz="1200" b="0" dirty="0" smtClean="0"/>
              <a:t>where</a:t>
            </a:r>
            <a:endParaRPr lang="en-US" sz="1200" b="0" dirty="0"/>
          </a:p>
          <a:p>
            <a:r>
              <a:rPr lang="en-US" sz="1200" b="0" dirty="0"/>
              <a:t>Bi = User Bias for user i (scalar)</a:t>
            </a:r>
          </a:p>
          <a:p>
            <a:r>
              <a:rPr lang="en-US" sz="1200" b="0" dirty="0" err="1"/>
              <a:t>Cj</a:t>
            </a:r>
            <a:r>
              <a:rPr lang="en-US" sz="1200" b="0" dirty="0"/>
              <a:t> = Product Bias for product j (scalar)</a:t>
            </a:r>
          </a:p>
          <a:p>
            <a:r>
              <a:rPr lang="en-US" sz="1200" b="0" dirty="0"/>
              <a:t>U = User Vector for user I (vector of size (1 X k))</a:t>
            </a:r>
          </a:p>
          <a:p>
            <a:r>
              <a:rPr lang="en-US" sz="1200" b="0" dirty="0"/>
              <a:t>V = Product Vector for user j (vector of size (1 X k))</a:t>
            </a:r>
          </a:p>
          <a:p>
            <a:r>
              <a:rPr lang="en-US" sz="1200" b="0" dirty="0"/>
              <a:t>X = vector with features other than user id, product id and rating (vector of size (1 X f))</a:t>
            </a:r>
          </a:p>
          <a:p>
            <a:r>
              <a:rPr lang="en-US" sz="1200" b="0" dirty="0"/>
              <a:t>W = weight matrix (vector of size (f X 1))</a:t>
            </a:r>
          </a:p>
          <a:p>
            <a:r>
              <a:rPr lang="en-US" sz="1600" b="0" dirty="0"/>
              <a:t>Other than Mu and X, all the parameters are to be learned using SVD + SGD and/or Machine Learning</a:t>
            </a:r>
            <a:r>
              <a:rPr lang="en-US" sz="1600" b="0" dirty="0" smtClean="0"/>
              <a:t>. I implemented solution in 3 ways</a:t>
            </a:r>
          </a:p>
          <a:p>
            <a:r>
              <a:rPr lang="en-US" sz="1600" b="0" dirty="0" smtClean="0"/>
              <a:t>1. SVD + SGD =&gt; I used SVD to learn the value of U and V, and then used SGD to learn value of B and C. I did not use </a:t>
            </a:r>
            <a:r>
              <a:rPr lang="en-IN" sz="1600" dirty="0"/>
              <a:t>X.W</a:t>
            </a:r>
            <a:r>
              <a:rPr lang="en-IN" sz="1600" baseline="30000" dirty="0"/>
              <a:t>T</a:t>
            </a:r>
            <a:r>
              <a:rPr lang="en-US" sz="1600" b="0" dirty="0" smtClean="0"/>
              <a:t> in this version.</a:t>
            </a:r>
            <a:endParaRPr lang="en-US" sz="1600" b="0" dirty="0"/>
          </a:p>
          <a:p>
            <a:r>
              <a:rPr lang="en-US" sz="1600" b="0" dirty="0" smtClean="0"/>
              <a:t>2. NN v1 =&gt; I used NN to learn the values of U, V, B, and C. In this version I did not use SVD and </a:t>
            </a:r>
            <a:r>
              <a:rPr lang="en-IN" sz="1600" dirty="0"/>
              <a:t>X.W</a:t>
            </a:r>
            <a:r>
              <a:rPr lang="en-IN" sz="1600" baseline="30000" dirty="0"/>
              <a:t>T</a:t>
            </a:r>
            <a:r>
              <a:rPr lang="en-US" sz="1600" b="0" dirty="0" smtClean="0"/>
              <a:t>.</a:t>
            </a:r>
          </a:p>
          <a:p>
            <a:r>
              <a:rPr lang="en-US" sz="1600" b="0" dirty="0" smtClean="0"/>
              <a:t>3. NN v2 =&gt; I used NN to learn the values of U, V, B, C and X. This model learned most accurately amongst all three models.</a:t>
            </a:r>
            <a:endParaRPr lang="en-US" sz="1600" b="0" dirty="0"/>
          </a:p>
        </p:txBody>
      </p:sp>
      <p:sp>
        <p:nvSpPr>
          <p:cNvPr id="4" name="Title 3"/>
          <p:cNvSpPr>
            <a:spLocks noGrp="1"/>
          </p:cNvSpPr>
          <p:nvPr>
            <p:ph type="title"/>
          </p:nvPr>
        </p:nvSpPr>
        <p:spPr/>
        <p:txBody>
          <a:bodyPr/>
          <a:lstStyle/>
          <a:p>
            <a:r>
              <a:rPr lang="en-US" dirty="0"/>
              <a:t>Solution Architecture</a:t>
            </a:r>
          </a:p>
        </p:txBody>
      </p:sp>
    </p:spTree>
    <p:extLst>
      <p:ext uri="{BB962C8B-B14F-4D97-AF65-F5344CB8AC3E}">
        <p14:creationId xmlns:p14="http://schemas.microsoft.com/office/powerpoint/2010/main" val="374899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457200" y="838200"/>
            <a:ext cx="11278852" cy="685800"/>
          </a:xfrm>
        </p:spPr>
        <p:txBody>
          <a:bodyPr/>
          <a:lstStyle/>
          <a:p>
            <a:r>
              <a:rPr lang="en-US" sz="1600" dirty="0" smtClean="0"/>
              <a:t>Architecture of NN v1 (for electronics and </a:t>
            </a:r>
            <a:r>
              <a:rPr lang="en-US" sz="1600" dirty="0" err="1" smtClean="0"/>
              <a:t>modcloth</a:t>
            </a:r>
            <a:r>
              <a:rPr lang="en-US" sz="1600" dirty="0" smtClean="0"/>
              <a:t> datasets respectively)</a:t>
            </a:r>
            <a:endParaRPr lang="en-US" sz="1600" dirty="0"/>
          </a:p>
        </p:txBody>
      </p:sp>
      <p:sp>
        <p:nvSpPr>
          <p:cNvPr id="4" name="Title 3"/>
          <p:cNvSpPr>
            <a:spLocks noGrp="1"/>
          </p:cNvSpPr>
          <p:nvPr>
            <p:ph type="title"/>
          </p:nvPr>
        </p:nvSpPr>
        <p:spPr/>
        <p:txBody>
          <a:bodyPr/>
          <a:lstStyle/>
          <a:p>
            <a:r>
              <a:rPr lang="en-US" dirty="0"/>
              <a:t>Solution </a:t>
            </a:r>
            <a:r>
              <a:rPr lang="en-US" dirty="0" smtClean="0"/>
              <a:t>Architecture (Contd.)</a:t>
            </a:r>
            <a:endParaRPr lang="en-US" dirty="0"/>
          </a:p>
        </p:txBody>
      </p:sp>
      <p:pic>
        <p:nvPicPr>
          <p:cNvPr id="13314" name="Picture 2" descr="C:\Users\Hp\Downloads\capgem-prod-recom\Screenshots\model_electronic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5737" y="1435847"/>
            <a:ext cx="3904463" cy="1832409"/>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Hp\Downloads\capgem-prod-recom\Screenshots\model_modclo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3959" y="1436641"/>
            <a:ext cx="3979241" cy="1839959"/>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p:cNvSpPr>
            <a:spLocks noGrp="1"/>
          </p:cNvSpPr>
          <p:nvPr>
            <p:ph type="body" sz="quarter" idx="12"/>
          </p:nvPr>
        </p:nvSpPr>
        <p:spPr>
          <a:xfrm>
            <a:off x="304800" y="3276600"/>
            <a:ext cx="11278852" cy="685800"/>
          </a:xfrm>
        </p:spPr>
        <p:txBody>
          <a:bodyPr/>
          <a:lstStyle/>
          <a:p>
            <a:r>
              <a:rPr lang="en-US" sz="1600" dirty="0" smtClean="0"/>
              <a:t>Architecture of NN v2 (for electronics and </a:t>
            </a:r>
            <a:r>
              <a:rPr lang="en-US" sz="1600" dirty="0" err="1" smtClean="0"/>
              <a:t>modcloth</a:t>
            </a:r>
            <a:r>
              <a:rPr lang="en-US" sz="1600" dirty="0" smtClean="0"/>
              <a:t> datasets respectively)</a:t>
            </a:r>
            <a:endParaRPr lang="en-US" sz="1600" dirty="0"/>
          </a:p>
        </p:txBody>
      </p:sp>
      <p:pic>
        <p:nvPicPr>
          <p:cNvPr id="13316" name="Picture 4" descr="C:\Users\Hp\Downloads\capgem-prod-recom\Screenshots\model_electronics_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35" y="3928844"/>
            <a:ext cx="5864454" cy="2071555"/>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C:\Users\Hp\Downloads\capgem-prod-recom\Screenshots\model_modcloth_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850" y="3928844"/>
            <a:ext cx="5752750" cy="2015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99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8600" y="914400"/>
            <a:ext cx="5410200" cy="743987"/>
          </a:xfrm>
        </p:spPr>
        <p:txBody>
          <a:bodyPr/>
          <a:lstStyle/>
          <a:p>
            <a:r>
              <a:rPr lang="en-US" b="0" dirty="0" smtClean="0"/>
              <a:t>MSE over epochs for model using SVD + SGD</a:t>
            </a:r>
            <a:endParaRPr lang="en-US" b="0" dirty="0"/>
          </a:p>
        </p:txBody>
      </p:sp>
      <p:sp>
        <p:nvSpPr>
          <p:cNvPr id="4" name="Title 3"/>
          <p:cNvSpPr>
            <a:spLocks noGrp="1"/>
          </p:cNvSpPr>
          <p:nvPr>
            <p:ph type="title"/>
          </p:nvPr>
        </p:nvSpPr>
        <p:spPr/>
        <p:txBody>
          <a:bodyPr/>
          <a:lstStyle/>
          <a:p>
            <a:r>
              <a:rPr lang="en-US" dirty="0"/>
              <a:t>Prototype/ MVP Demo </a:t>
            </a:r>
            <a:r>
              <a:rPr lang="en-US" dirty="0" smtClean="0"/>
              <a:t>Video/Screenshots</a:t>
            </a:r>
            <a:endParaRPr lang="en-US" dirty="0"/>
          </a:p>
        </p:txBody>
      </p:sp>
      <p:sp>
        <p:nvSpPr>
          <p:cNvPr id="5" name="Text Placeholder 5"/>
          <p:cNvSpPr>
            <a:spLocks noGrp="1"/>
          </p:cNvSpPr>
          <p:nvPr>
            <p:ph type="body" sz="quarter" idx="12"/>
          </p:nvPr>
        </p:nvSpPr>
        <p:spPr>
          <a:xfrm>
            <a:off x="6382624" y="915635"/>
            <a:ext cx="5791200" cy="743987"/>
          </a:xfrm>
        </p:spPr>
        <p:txBody>
          <a:bodyPr/>
          <a:lstStyle/>
          <a:p>
            <a:r>
              <a:rPr lang="en-US" b="0" dirty="0" smtClean="0"/>
              <a:t>MSE and MAE</a:t>
            </a:r>
            <a:r>
              <a:rPr lang="en-US" b="0" dirty="0" smtClean="0"/>
              <a:t> over epochs for model using NN v2</a:t>
            </a:r>
            <a:endParaRPr lang="en-US" b="0" dirty="0"/>
          </a:p>
        </p:txBody>
      </p:sp>
      <p:pic>
        <p:nvPicPr>
          <p:cNvPr id="12291" name="Picture 3" descr="C:\Users\Hp\Downloads\capgem-prod-recom\Screenshots\NN1_electronic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291" r="27879"/>
          <a:stretch/>
        </p:blipFill>
        <p:spPr bwMode="auto">
          <a:xfrm>
            <a:off x="935763" y="3757362"/>
            <a:ext cx="1734273" cy="2838482"/>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C:\Users\Hp\Downloads\capgem-prod-recom\Screenshots\NN1_modcloth.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108" r="26695"/>
          <a:stretch/>
        </p:blipFill>
        <p:spPr bwMode="auto">
          <a:xfrm>
            <a:off x="3540528" y="3733800"/>
            <a:ext cx="1641072" cy="2819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5"/>
          <p:cNvSpPr>
            <a:spLocks noGrp="1"/>
          </p:cNvSpPr>
          <p:nvPr>
            <p:ph type="body" sz="quarter" idx="12"/>
          </p:nvPr>
        </p:nvSpPr>
        <p:spPr>
          <a:xfrm>
            <a:off x="381000" y="3252668"/>
            <a:ext cx="5791200" cy="743987"/>
          </a:xfrm>
        </p:spPr>
        <p:txBody>
          <a:bodyPr/>
          <a:lstStyle/>
          <a:p>
            <a:r>
              <a:rPr lang="en-US" b="0" dirty="0" smtClean="0"/>
              <a:t>MSE and MAE</a:t>
            </a:r>
            <a:r>
              <a:rPr lang="en-US" b="0" dirty="0" smtClean="0"/>
              <a:t> over epochs for model using NN v1</a:t>
            </a:r>
            <a:endParaRPr lang="en-US" b="0" dirty="0"/>
          </a:p>
        </p:txBody>
      </p:sp>
      <p:pic>
        <p:nvPicPr>
          <p:cNvPr id="12295" name="Picture 7" descr="C:\Users\Hp\Downloads\capgem-prod-recom\Screenshots\NN2_modcloth.png"/>
          <p:cNvPicPr>
            <a:picLocks noChangeAspect="1" noChangeArrowheads="1"/>
          </p:cNvPicPr>
          <p:nvPr/>
        </p:nvPicPr>
        <p:blipFill rotWithShape="1">
          <a:blip r:embed="rId4">
            <a:extLst>
              <a:ext uri="{28A0092B-C50C-407E-A947-70E740481C1C}">
                <a14:useLocalDpi xmlns:a14="http://schemas.microsoft.com/office/drawing/2010/main" val="0"/>
              </a:ext>
            </a:extLst>
          </a:blip>
          <a:srcRect l="48774"/>
          <a:stretch/>
        </p:blipFill>
        <p:spPr bwMode="auto">
          <a:xfrm>
            <a:off x="9596995" y="1645079"/>
            <a:ext cx="2442605" cy="4231409"/>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C:\Users\Hp\Downloads\capgem-prod-recom\Screenshots\SVD_electronic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621" y="1489745"/>
            <a:ext cx="1992932" cy="1466023"/>
          </a:xfrm>
          <a:prstGeom prst="rect">
            <a:avLst/>
          </a:prstGeom>
          <a:noFill/>
          <a:extLst>
            <a:ext uri="{909E8E84-426E-40DD-AFC4-6F175D3DCCD1}">
              <a14:hiddenFill xmlns:a14="http://schemas.microsoft.com/office/drawing/2010/main">
                <a:solidFill>
                  <a:srgbClr val="FFFFFF"/>
                </a:solidFill>
              </a14:hiddenFill>
            </a:ext>
          </a:extLst>
        </p:spPr>
      </p:pic>
      <p:pic>
        <p:nvPicPr>
          <p:cNvPr id="12297" name="Picture 9" descr="C:\Users\Hp\Downloads\capgem-prod-recom\Screenshots\SVD_modclot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1669" y="1495022"/>
            <a:ext cx="2035945" cy="1476778"/>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5"/>
          <p:cNvSpPr>
            <a:spLocks noGrp="1"/>
          </p:cNvSpPr>
          <p:nvPr>
            <p:ph type="body" sz="quarter" idx="12"/>
          </p:nvPr>
        </p:nvSpPr>
        <p:spPr>
          <a:xfrm rot="16200000">
            <a:off x="-613486" y="4823587"/>
            <a:ext cx="2743200" cy="506299"/>
          </a:xfrm>
        </p:spPr>
        <p:txBody>
          <a:bodyPr/>
          <a:lstStyle/>
          <a:p>
            <a:r>
              <a:rPr lang="en-US" sz="1400" b="0" i="1" dirty="0" smtClean="0">
                <a:solidFill>
                  <a:schemeClr val="accent5">
                    <a:lumMod val="75000"/>
                  </a:schemeClr>
                </a:solidFill>
              </a:rPr>
              <a:t>Electronics (CV MSE ~ 17.6)</a:t>
            </a:r>
            <a:endParaRPr lang="en-US" sz="1400" b="0" i="1" dirty="0">
              <a:solidFill>
                <a:schemeClr val="accent5">
                  <a:lumMod val="75000"/>
                </a:schemeClr>
              </a:solidFill>
            </a:endParaRPr>
          </a:p>
        </p:txBody>
      </p:sp>
      <p:sp>
        <p:nvSpPr>
          <p:cNvPr id="16" name="Text Placeholder 5"/>
          <p:cNvSpPr>
            <a:spLocks noGrp="1"/>
          </p:cNvSpPr>
          <p:nvPr>
            <p:ph type="body" sz="quarter" idx="12"/>
          </p:nvPr>
        </p:nvSpPr>
        <p:spPr>
          <a:xfrm rot="16200000">
            <a:off x="2015373" y="4766963"/>
            <a:ext cx="2743200" cy="506299"/>
          </a:xfrm>
        </p:spPr>
        <p:txBody>
          <a:bodyPr/>
          <a:lstStyle/>
          <a:p>
            <a:r>
              <a:rPr lang="en-US" sz="1400" b="0" i="1" dirty="0" err="1" smtClean="0">
                <a:solidFill>
                  <a:schemeClr val="accent5">
                    <a:lumMod val="75000"/>
                  </a:schemeClr>
                </a:solidFill>
              </a:rPr>
              <a:t>Modcloth</a:t>
            </a:r>
            <a:r>
              <a:rPr lang="en-US" sz="1400" b="0" i="1" dirty="0" smtClean="0">
                <a:solidFill>
                  <a:schemeClr val="accent5">
                    <a:lumMod val="75000"/>
                  </a:schemeClr>
                </a:solidFill>
              </a:rPr>
              <a:t> (CV MSE ~ 17.4)</a:t>
            </a:r>
            <a:endParaRPr lang="en-US" sz="1400" b="0" i="1" dirty="0">
              <a:solidFill>
                <a:schemeClr val="accent5">
                  <a:lumMod val="75000"/>
                </a:schemeClr>
              </a:solidFill>
            </a:endParaRPr>
          </a:p>
        </p:txBody>
      </p:sp>
      <p:sp>
        <p:nvSpPr>
          <p:cNvPr id="17" name="Text Placeholder 5"/>
          <p:cNvSpPr>
            <a:spLocks noGrp="1"/>
          </p:cNvSpPr>
          <p:nvPr>
            <p:ph type="body" sz="quarter" idx="12"/>
          </p:nvPr>
        </p:nvSpPr>
        <p:spPr>
          <a:xfrm>
            <a:off x="661250" y="2887211"/>
            <a:ext cx="2310550" cy="338437"/>
          </a:xfrm>
        </p:spPr>
        <p:txBody>
          <a:bodyPr/>
          <a:lstStyle/>
          <a:p>
            <a:r>
              <a:rPr lang="en-US" sz="1200" b="0" i="1" dirty="0" smtClean="0">
                <a:solidFill>
                  <a:schemeClr val="accent5">
                    <a:lumMod val="75000"/>
                  </a:schemeClr>
                </a:solidFill>
              </a:rPr>
              <a:t>Electronics (CV MSE ~ 1.9)</a:t>
            </a:r>
            <a:endParaRPr lang="en-US" sz="1200" b="0" i="1" dirty="0">
              <a:solidFill>
                <a:schemeClr val="accent5">
                  <a:lumMod val="75000"/>
                </a:schemeClr>
              </a:solidFill>
            </a:endParaRPr>
          </a:p>
        </p:txBody>
      </p:sp>
      <p:sp>
        <p:nvSpPr>
          <p:cNvPr id="18" name="Text Placeholder 5"/>
          <p:cNvSpPr>
            <a:spLocks noGrp="1"/>
          </p:cNvSpPr>
          <p:nvPr>
            <p:ph type="body" sz="quarter" idx="12"/>
          </p:nvPr>
        </p:nvSpPr>
        <p:spPr>
          <a:xfrm>
            <a:off x="3300369" y="2887829"/>
            <a:ext cx="1947913" cy="338437"/>
          </a:xfrm>
        </p:spPr>
        <p:txBody>
          <a:bodyPr/>
          <a:lstStyle/>
          <a:p>
            <a:r>
              <a:rPr lang="en-US" sz="1200" b="0" i="1" dirty="0" err="1" smtClean="0">
                <a:solidFill>
                  <a:schemeClr val="accent5">
                    <a:lumMod val="75000"/>
                  </a:schemeClr>
                </a:solidFill>
              </a:rPr>
              <a:t>Modcloth</a:t>
            </a:r>
            <a:r>
              <a:rPr lang="en-US" sz="1200" b="0" i="1" dirty="0" smtClean="0">
                <a:solidFill>
                  <a:schemeClr val="accent5">
                    <a:lumMod val="75000"/>
                  </a:schemeClr>
                </a:solidFill>
              </a:rPr>
              <a:t> (CV MSE ~ 3)</a:t>
            </a:r>
            <a:endParaRPr lang="en-US" sz="1200" b="0" i="1" dirty="0">
              <a:solidFill>
                <a:schemeClr val="accent5">
                  <a:lumMod val="75000"/>
                </a:schemeClr>
              </a:solidFill>
            </a:endParaRPr>
          </a:p>
        </p:txBody>
      </p:sp>
      <p:sp>
        <p:nvSpPr>
          <p:cNvPr id="19" name="Text Placeholder 5"/>
          <p:cNvSpPr>
            <a:spLocks noGrp="1"/>
          </p:cNvSpPr>
          <p:nvPr>
            <p:ph type="body" sz="quarter" idx="12"/>
          </p:nvPr>
        </p:nvSpPr>
        <p:spPr>
          <a:xfrm rot="16200000">
            <a:off x="8117829" y="3497429"/>
            <a:ext cx="2743200" cy="506299"/>
          </a:xfrm>
        </p:spPr>
        <p:txBody>
          <a:bodyPr/>
          <a:lstStyle/>
          <a:p>
            <a:r>
              <a:rPr lang="en-US" sz="1400" b="0" i="1" dirty="0" err="1" smtClean="0">
                <a:solidFill>
                  <a:schemeClr val="accent5">
                    <a:lumMod val="75000"/>
                  </a:schemeClr>
                </a:solidFill>
              </a:rPr>
              <a:t>Modcloth</a:t>
            </a:r>
            <a:r>
              <a:rPr lang="en-US" sz="1400" b="0" i="1" dirty="0" smtClean="0">
                <a:solidFill>
                  <a:schemeClr val="accent5">
                    <a:lumMod val="75000"/>
                  </a:schemeClr>
                </a:solidFill>
              </a:rPr>
              <a:t> (CV MSE ~ 1.18)</a:t>
            </a:r>
            <a:endParaRPr lang="en-US" sz="1400" b="0" i="1" dirty="0">
              <a:solidFill>
                <a:schemeClr val="accent5">
                  <a:lumMod val="75000"/>
                </a:schemeClr>
              </a:solidFill>
            </a:endParaRPr>
          </a:p>
        </p:txBody>
      </p:sp>
      <p:sp>
        <p:nvSpPr>
          <p:cNvPr id="20" name="Text Placeholder 5"/>
          <p:cNvSpPr>
            <a:spLocks noGrp="1"/>
          </p:cNvSpPr>
          <p:nvPr>
            <p:ph type="body" sz="quarter" idx="12"/>
          </p:nvPr>
        </p:nvSpPr>
        <p:spPr>
          <a:xfrm rot="16200000">
            <a:off x="5282350" y="3633051"/>
            <a:ext cx="2743200" cy="506299"/>
          </a:xfrm>
        </p:spPr>
        <p:txBody>
          <a:bodyPr/>
          <a:lstStyle/>
          <a:p>
            <a:r>
              <a:rPr lang="en-US" sz="1400" b="0" i="1" dirty="0" smtClean="0">
                <a:solidFill>
                  <a:schemeClr val="accent5">
                    <a:lumMod val="75000"/>
                  </a:schemeClr>
                </a:solidFill>
              </a:rPr>
              <a:t>Electronics (CV MSE ~ 1.15)</a:t>
            </a:r>
            <a:endParaRPr lang="en-US" sz="1400" b="0" i="1" dirty="0">
              <a:solidFill>
                <a:schemeClr val="accent5">
                  <a:lumMod val="75000"/>
                </a:schemeClr>
              </a:solidFill>
            </a:endParaRPr>
          </a:p>
        </p:txBody>
      </p:sp>
      <p:pic>
        <p:nvPicPr>
          <p:cNvPr id="12298" name="Picture 10" descr="C:\Users\Hp\Downloads\capgem-prod-recom\Screenshots\NN2_electronics.png"/>
          <p:cNvPicPr>
            <a:picLocks noChangeAspect="1" noChangeArrowheads="1"/>
          </p:cNvPicPr>
          <p:nvPr/>
        </p:nvPicPr>
        <p:blipFill rotWithShape="1">
          <a:blip r:embed="rId7">
            <a:extLst>
              <a:ext uri="{28A0092B-C50C-407E-A947-70E740481C1C}">
                <a14:useLocalDpi xmlns:a14="http://schemas.microsoft.com/office/drawing/2010/main" val="0"/>
              </a:ext>
            </a:extLst>
          </a:blip>
          <a:srcRect l="50000"/>
          <a:stretch/>
        </p:blipFill>
        <p:spPr bwMode="auto">
          <a:xfrm>
            <a:off x="6822244" y="1691359"/>
            <a:ext cx="2387668" cy="414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31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85800" y="914400"/>
            <a:ext cx="10744200" cy="5181600"/>
          </a:xfrm>
        </p:spPr>
        <p:txBody>
          <a:bodyPr/>
          <a:lstStyle/>
          <a:p>
            <a:r>
              <a:rPr lang="en-US" i="1" u="sng" dirty="0" smtClean="0"/>
              <a:t>Splitting of data</a:t>
            </a:r>
            <a:r>
              <a:rPr lang="en-US" b="0" i="1" dirty="0" smtClean="0"/>
              <a:t> : The data in this problem was unlike most of the datasets. The </a:t>
            </a:r>
            <a:r>
              <a:rPr lang="en-US" b="0" i="1" dirty="0" err="1" smtClean="0"/>
              <a:t>user_id</a:t>
            </a:r>
            <a:r>
              <a:rPr lang="en-US" b="0" i="1" dirty="0" smtClean="0"/>
              <a:t> and </a:t>
            </a:r>
            <a:r>
              <a:rPr lang="en-US" b="0" i="1" dirty="0" err="1" smtClean="0"/>
              <a:t>item_id</a:t>
            </a:r>
            <a:r>
              <a:rPr lang="en-US" b="0" i="1" dirty="0" smtClean="0"/>
              <a:t> are actually unique values, and if data was not split properly, there could be a case where a </a:t>
            </a:r>
            <a:r>
              <a:rPr lang="en-US" b="0" i="1" dirty="0" err="1" smtClean="0"/>
              <a:t>user_id</a:t>
            </a:r>
            <a:r>
              <a:rPr lang="en-US" b="0" i="1" dirty="0" smtClean="0"/>
              <a:t> and/or </a:t>
            </a:r>
            <a:r>
              <a:rPr lang="en-US" b="0" i="1" dirty="0" err="1" smtClean="0"/>
              <a:t>item_id</a:t>
            </a:r>
            <a:r>
              <a:rPr lang="en-US" b="0" i="1" dirty="0" smtClean="0"/>
              <a:t> would be missing from training set. It could lead to the problem of “Cold Start”, where the model has never seen a user or item before, and is not able to predict well for it during test. Furthermore, it can lead to incorrect size of User Vector and Item Vector</a:t>
            </a:r>
          </a:p>
          <a:p>
            <a:endParaRPr lang="en-US" b="0" i="1" dirty="0" smtClean="0"/>
          </a:p>
          <a:p>
            <a:r>
              <a:rPr lang="en-US" b="0" dirty="0" smtClean="0">
                <a:solidFill>
                  <a:schemeClr val="accent6">
                    <a:lumMod val="50000"/>
                  </a:schemeClr>
                </a:solidFill>
              </a:rPr>
              <a:t>Solution : I employed two types of solutions. </a:t>
            </a:r>
            <a:r>
              <a:rPr lang="en-US" b="0" dirty="0" smtClean="0">
                <a:solidFill>
                  <a:schemeClr val="accent6">
                    <a:lumMod val="50000"/>
                  </a:schemeClr>
                </a:solidFill>
              </a:rPr>
              <a:t>To split into training and test, I first split the data using 50:50 split, then the rows in test data which had unique </a:t>
            </a:r>
            <a:r>
              <a:rPr lang="en-US" b="0" dirty="0" err="1" smtClean="0">
                <a:solidFill>
                  <a:schemeClr val="accent6">
                    <a:lumMod val="50000"/>
                  </a:schemeClr>
                </a:solidFill>
              </a:rPr>
              <a:t>item_id</a:t>
            </a:r>
            <a:r>
              <a:rPr lang="en-US" b="0" dirty="0" smtClean="0">
                <a:solidFill>
                  <a:schemeClr val="accent6">
                    <a:lumMod val="50000"/>
                  </a:schemeClr>
                </a:solidFill>
              </a:rPr>
              <a:t> or </a:t>
            </a:r>
            <a:r>
              <a:rPr lang="en-US" b="0" dirty="0" err="1" smtClean="0">
                <a:solidFill>
                  <a:schemeClr val="accent6">
                    <a:lumMod val="50000"/>
                  </a:schemeClr>
                </a:solidFill>
              </a:rPr>
              <a:t>user_id</a:t>
            </a:r>
            <a:r>
              <a:rPr lang="en-US" b="0" dirty="0" smtClean="0">
                <a:solidFill>
                  <a:schemeClr val="accent6">
                    <a:lumMod val="50000"/>
                  </a:schemeClr>
                </a:solidFill>
              </a:rPr>
              <a:t> that was not present in the training data were transferred to training dataset. This ensured that there were no “unseen” users or items.</a:t>
            </a:r>
          </a:p>
          <a:p>
            <a:r>
              <a:rPr lang="en-US" b="0" dirty="0" smtClean="0">
                <a:solidFill>
                  <a:schemeClr val="accent6">
                    <a:lumMod val="50000"/>
                  </a:schemeClr>
                </a:solidFill>
              </a:rPr>
              <a:t>To split between training and CV, I used a field to store count of </a:t>
            </a:r>
            <a:r>
              <a:rPr lang="en-US" b="0" dirty="0" err="1" smtClean="0">
                <a:solidFill>
                  <a:schemeClr val="accent6">
                    <a:lumMod val="50000"/>
                  </a:schemeClr>
                </a:solidFill>
              </a:rPr>
              <a:t>user_id</a:t>
            </a:r>
            <a:r>
              <a:rPr lang="en-US" b="0" dirty="0" smtClean="0">
                <a:solidFill>
                  <a:schemeClr val="accent6">
                    <a:lumMod val="50000"/>
                  </a:schemeClr>
                </a:solidFill>
              </a:rPr>
              <a:t> and </a:t>
            </a:r>
            <a:r>
              <a:rPr lang="en-US" b="0" dirty="0" err="1" smtClean="0">
                <a:solidFill>
                  <a:schemeClr val="accent6">
                    <a:lumMod val="50000"/>
                  </a:schemeClr>
                </a:solidFill>
              </a:rPr>
              <a:t>item_id</a:t>
            </a:r>
            <a:r>
              <a:rPr lang="en-US" b="0" dirty="0" smtClean="0">
                <a:solidFill>
                  <a:schemeClr val="accent6">
                    <a:lumMod val="50000"/>
                  </a:schemeClr>
                </a:solidFill>
              </a:rPr>
              <a:t> in the original dataset. Then I used this field to split, keeping </a:t>
            </a:r>
            <a:r>
              <a:rPr lang="en-US" b="0" dirty="0" err="1" smtClean="0">
                <a:solidFill>
                  <a:schemeClr val="accent6">
                    <a:lumMod val="50000"/>
                  </a:schemeClr>
                </a:solidFill>
              </a:rPr>
              <a:t>user_id</a:t>
            </a:r>
            <a:r>
              <a:rPr lang="en-US" b="0" dirty="0" smtClean="0">
                <a:solidFill>
                  <a:schemeClr val="accent6">
                    <a:lumMod val="50000"/>
                  </a:schemeClr>
                </a:solidFill>
              </a:rPr>
              <a:t> and </a:t>
            </a:r>
            <a:r>
              <a:rPr lang="en-US" b="0" dirty="0" err="1" smtClean="0">
                <a:solidFill>
                  <a:schemeClr val="accent6">
                    <a:lumMod val="50000"/>
                  </a:schemeClr>
                </a:solidFill>
              </a:rPr>
              <a:t>item_id</a:t>
            </a:r>
            <a:r>
              <a:rPr lang="en-US" b="0" dirty="0" smtClean="0">
                <a:solidFill>
                  <a:schemeClr val="accent6">
                    <a:lumMod val="50000"/>
                  </a:schemeClr>
                </a:solidFill>
              </a:rPr>
              <a:t> that had count of 1 in the training set (this set is called “compulsory set”). Then I </a:t>
            </a:r>
            <a:r>
              <a:rPr lang="en-US" b="0" dirty="0" err="1" smtClean="0">
                <a:solidFill>
                  <a:schemeClr val="accent6">
                    <a:lumMod val="50000"/>
                  </a:schemeClr>
                </a:solidFill>
              </a:rPr>
              <a:t>splitted</a:t>
            </a:r>
            <a:r>
              <a:rPr lang="en-US" b="0" dirty="0" smtClean="0">
                <a:solidFill>
                  <a:schemeClr val="accent6">
                    <a:lumMod val="50000"/>
                  </a:schemeClr>
                </a:solidFill>
              </a:rPr>
              <a:t> the </a:t>
            </a:r>
            <a:r>
              <a:rPr lang="en-US" b="0" dirty="0" err="1" smtClean="0">
                <a:solidFill>
                  <a:schemeClr val="accent6">
                    <a:lumMod val="50000"/>
                  </a:schemeClr>
                </a:solidFill>
              </a:rPr>
              <a:t>user_id</a:t>
            </a:r>
            <a:r>
              <a:rPr lang="en-US" b="0" dirty="0" smtClean="0">
                <a:solidFill>
                  <a:schemeClr val="accent6">
                    <a:lumMod val="50000"/>
                  </a:schemeClr>
                </a:solidFill>
              </a:rPr>
              <a:t> and </a:t>
            </a:r>
            <a:r>
              <a:rPr lang="en-US" b="0" dirty="0" err="1" smtClean="0">
                <a:solidFill>
                  <a:schemeClr val="accent6">
                    <a:lumMod val="50000"/>
                  </a:schemeClr>
                </a:solidFill>
              </a:rPr>
              <a:t>item_id</a:t>
            </a:r>
            <a:r>
              <a:rPr lang="en-US" b="0" dirty="0" smtClean="0">
                <a:solidFill>
                  <a:schemeClr val="accent6">
                    <a:lumMod val="50000"/>
                  </a:schemeClr>
                </a:solidFill>
              </a:rPr>
              <a:t> that have count greater than 1, into training and CV.</a:t>
            </a:r>
          </a:p>
        </p:txBody>
      </p:sp>
      <p:sp>
        <p:nvSpPr>
          <p:cNvPr id="4" name="Title 3"/>
          <p:cNvSpPr>
            <a:spLocks noGrp="1"/>
          </p:cNvSpPr>
          <p:nvPr>
            <p:ph type="title"/>
          </p:nvPr>
        </p:nvSpPr>
        <p:spPr/>
        <p:txBody>
          <a:bodyPr/>
          <a:lstStyle/>
          <a:p>
            <a:r>
              <a:rPr lang="en-US" dirty="0"/>
              <a:t>Challenges Faced</a:t>
            </a:r>
          </a:p>
        </p:txBody>
      </p:sp>
    </p:spTree>
    <p:extLst>
      <p:ext uri="{BB962C8B-B14F-4D97-AF65-F5344CB8AC3E}">
        <p14:creationId xmlns:p14="http://schemas.microsoft.com/office/powerpoint/2010/main" val="49208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Future enhancements</a:t>
            </a:r>
          </a:p>
        </p:txBody>
      </p:sp>
      <p:sp>
        <p:nvSpPr>
          <p:cNvPr id="5" name="Oval 20">
            <a:extLst>
              <a:ext uri="{FF2B5EF4-FFF2-40B4-BE49-F238E27FC236}">
                <a16:creationId xmlns:a16="http://schemas.microsoft.com/office/drawing/2014/main" xmlns="" id="{704A5916-FAB5-47B8-ADED-506C29D2DF88}"/>
              </a:ext>
            </a:extLst>
          </p:cNvPr>
          <p:cNvSpPr/>
          <p:nvPr/>
        </p:nvSpPr>
        <p:spPr>
          <a:xfrm>
            <a:off x="1060576" y="3035451"/>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7" name="Oval 20">
            <a:extLst>
              <a:ext uri="{FF2B5EF4-FFF2-40B4-BE49-F238E27FC236}">
                <a16:creationId xmlns:a16="http://schemas.microsoft.com/office/drawing/2014/main" xmlns="" id="{0D21AC2C-CF64-42E1-B0AE-5249CB6E94BE}"/>
              </a:ext>
            </a:extLst>
          </p:cNvPr>
          <p:cNvSpPr/>
          <p:nvPr/>
        </p:nvSpPr>
        <p:spPr>
          <a:xfrm>
            <a:off x="949703" y="1102295"/>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8" name="CustomShape 12"/>
          <p:cNvSpPr/>
          <p:nvPr/>
        </p:nvSpPr>
        <p:spPr>
          <a:xfrm>
            <a:off x="2954297" y="1011691"/>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smtClean="0">
                <a:solidFill>
                  <a:schemeClr val="accent1"/>
                </a:solidFill>
                <a:latin typeface="+mj-lt"/>
                <a:ea typeface="+mj-ea"/>
                <a:cs typeface="+mj-cs"/>
              </a:rPr>
              <a:t>Neural Network with SVD</a:t>
            </a:r>
            <a:endParaRPr lang="en-IN" sz="1400" dirty="0">
              <a:solidFill>
                <a:schemeClr val="accent1"/>
              </a:solidFill>
              <a:latin typeface="+mj-lt"/>
              <a:ea typeface="+mj-ea"/>
              <a:cs typeface="+mj-cs"/>
            </a:endParaRPr>
          </a:p>
        </p:txBody>
      </p:sp>
      <p:sp>
        <p:nvSpPr>
          <p:cNvPr id="9" name="CustomShape 13"/>
          <p:cNvSpPr/>
          <p:nvPr/>
        </p:nvSpPr>
        <p:spPr>
          <a:xfrm>
            <a:off x="2941787" y="2877979"/>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smtClean="0">
                <a:solidFill>
                  <a:schemeClr val="accent1"/>
                </a:solidFill>
                <a:latin typeface="+mj-lt"/>
                <a:ea typeface="+mj-ea"/>
                <a:cs typeface="+mj-cs"/>
              </a:rPr>
              <a:t>Null value Imputation using prediction</a:t>
            </a:r>
            <a:endParaRPr lang="en-IN" sz="1400" dirty="0">
              <a:solidFill>
                <a:schemeClr val="accent1"/>
              </a:solidFill>
              <a:latin typeface="+mj-lt"/>
              <a:ea typeface="+mj-ea"/>
              <a:cs typeface="+mj-cs"/>
            </a:endParaRPr>
          </a:p>
        </p:txBody>
      </p:sp>
      <p:sp>
        <p:nvSpPr>
          <p:cNvPr id="3" name="Rectangle 2"/>
          <p:cNvSpPr/>
          <p:nvPr/>
        </p:nvSpPr>
        <p:spPr>
          <a:xfrm>
            <a:off x="2929855" y="1454887"/>
            <a:ext cx="7376160" cy="1077218"/>
          </a:xfrm>
          <a:prstGeom prst="rect">
            <a:avLst/>
          </a:prstGeom>
        </p:spPr>
        <p:txBody>
          <a:bodyPr>
            <a:spAutoFit/>
          </a:bodyPr>
          <a:lstStyle/>
          <a:p>
            <a:r>
              <a:rPr lang="en-US" sz="1600" dirty="0" smtClean="0"/>
              <a:t>In the current solution, I have used NN without learning user vectors and item vectors using SVD. </a:t>
            </a:r>
            <a:r>
              <a:rPr lang="en-US" sz="1600" dirty="0" smtClean="0"/>
              <a:t>If this technique is employed to initialize user vectors and item vectors before training, significant gains could be observed</a:t>
            </a:r>
            <a:endParaRPr lang="en-US" sz="1600" dirty="0"/>
          </a:p>
        </p:txBody>
      </p:sp>
      <p:sp>
        <p:nvSpPr>
          <p:cNvPr id="10" name="Rectangle 9"/>
          <p:cNvSpPr/>
          <p:nvPr/>
        </p:nvSpPr>
        <p:spPr>
          <a:xfrm>
            <a:off x="2946914" y="3259096"/>
            <a:ext cx="7376160" cy="1077218"/>
          </a:xfrm>
          <a:prstGeom prst="rect">
            <a:avLst/>
          </a:prstGeom>
        </p:spPr>
        <p:txBody>
          <a:bodyPr>
            <a:spAutoFit/>
          </a:bodyPr>
          <a:lstStyle/>
          <a:p>
            <a:r>
              <a:rPr lang="en-US" sz="1600" dirty="0"/>
              <a:t>I</a:t>
            </a:r>
            <a:r>
              <a:rPr lang="en-US" sz="1600" dirty="0" smtClean="0"/>
              <a:t> have replaced null values with a new value to handle it during training. More sophisticated method may be to employ a model to predict missing values. One may even employ SVD or NN to predict this value, same way as I did for rating.</a:t>
            </a:r>
            <a:endParaRPr lang="en-US" sz="1600" dirty="0"/>
          </a:p>
        </p:txBody>
      </p:sp>
      <p:sp>
        <p:nvSpPr>
          <p:cNvPr id="11" name="Oval 20">
            <a:extLst>
              <a:ext uri="{FF2B5EF4-FFF2-40B4-BE49-F238E27FC236}">
                <a16:creationId xmlns:a16="http://schemas.microsoft.com/office/drawing/2014/main" xmlns="" id="{704A5916-FAB5-47B8-ADED-506C29D2DF88}"/>
              </a:ext>
            </a:extLst>
          </p:cNvPr>
          <p:cNvSpPr/>
          <p:nvPr/>
        </p:nvSpPr>
        <p:spPr>
          <a:xfrm>
            <a:off x="1066800" y="4836095"/>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3</a:t>
            </a:r>
            <a:endParaRPr lang="pt-PT" dirty="0"/>
          </a:p>
        </p:txBody>
      </p:sp>
      <p:sp>
        <p:nvSpPr>
          <p:cNvPr id="12" name="CustomShape 13"/>
          <p:cNvSpPr/>
          <p:nvPr/>
        </p:nvSpPr>
        <p:spPr>
          <a:xfrm>
            <a:off x="2948010" y="4678623"/>
            <a:ext cx="543399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smtClean="0">
                <a:solidFill>
                  <a:schemeClr val="accent1"/>
                </a:solidFill>
                <a:latin typeface="+mj-lt"/>
                <a:ea typeface="+mj-ea"/>
                <a:cs typeface="+mj-cs"/>
              </a:rPr>
              <a:t>Smaller batch siz</a:t>
            </a:r>
            <a:r>
              <a:rPr lang="en-IN" sz="1400" dirty="0" smtClean="0">
                <a:solidFill>
                  <a:schemeClr val="accent1"/>
                </a:solidFill>
                <a:latin typeface="+mj-lt"/>
                <a:ea typeface="+mj-ea"/>
                <a:cs typeface="+mj-cs"/>
              </a:rPr>
              <a:t>e for NN v2 for electronics dataset</a:t>
            </a:r>
            <a:endParaRPr lang="en-IN" sz="1400" dirty="0">
              <a:solidFill>
                <a:schemeClr val="accent1"/>
              </a:solidFill>
              <a:latin typeface="+mj-lt"/>
              <a:ea typeface="+mj-ea"/>
              <a:cs typeface="+mj-cs"/>
            </a:endParaRPr>
          </a:p>
        </p:txBody>
      </p:sp>
      <p:sp>
        <p:nvSpPr>
          <p:cNvPr id="13" name="Rectangle 12"/>
          <p:cNvSpPr/>
          <p:nvPr/>
        </p:nvSpPr>
        <p:spPr>
          <a:xfrm>
            <a:off x="2953138" y="5059740"/>
            <a:ext cx="7376160" cy="1569660"/>
          </a:xfrm>
          <a:prstGeom prst="rect">
            <a:avLst/>
          </a:prstGeom>
        </p:spPr>
        <p:txBody>
          <a:bodyPr>
            <a:spAutoFit/>
          </a:bodyPr>
          <a:lstStyle/>
          <a:p>
            <a:r>
              <a:rPr lang="en-US" sz="1600" dirty="0" smtClean="0"/>
              <a:t>The convergence of NN for electronics dataset was extremely slow and time taking. Therefore I had to use bigger batch size, but in return the model did not converge to as low an error as it could have. With more resources, one can use batch size &lt; 64 and achieve lower error</a:t>
            </a:r>
            <a:endParaRPr lang="en-US" sz="1600" dirty="0"/>
          </a:p>
        </p:txBody>
      </p:sp>
    </p:spTree>
    <p:extLst>
      <p:ext uri="{BB962C8B-B14F-4D97-AF65-F5344CB8AC3E}">
        <p14:creationId xmlns:p14="http://schemas.microsoft.com/office/powerpoint/2010/main" val="492089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482</TotalTime>
  <Words>1128</Words>
  <Application>Microsoft Office PowerPoint</Application>
  <PresentationFormat>Custom</PresentationFormat>
  <Paragraphs>70</Paragraphs>
  <Slides>11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15" baseType="lpstr">
      <vt:lpstr>CG New Template (June)</vt:lpstr>
      <vt:lpstr>Cover options</vt:lpstr>
      <vt:lpstr>Final slides</vt:lpstr>
      <vt:lpstr>think-cell Slide</vt:lpstr>
      <vt:lpstr>PowerPoint Presentation</vt:lpstr>
      <vt:lpstr>Brief Synopsis</vt:lpstr>
      <vt:lpstr>Problem Being Solved</vt:lpstr>
      <vt:lpstr>Technology/Tool/Stack</vt:lpstr>
      <vt:lpstr>Solution Architecture</vt:lpstr>
      <vt:lpstr>Solution Architecture (Contd.)</vt:lpstr>
      <vt:lpstr>Prototype/ MVP Demo Video/Screenshots</vt:lpstr>
      <vt:lpstr>Challenges Faced</vt:lpstr>
      <vt:lpstr>Future enhancements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subject>ppt template</dc:subject>
  <dc:creator>E</dc:creator>
  <cp:lastModifiedBy>Hp</cp:lastModifiedBy>
  <cp:revision>43</cp:revision>
  <dcterms:created xsi:type="dcterms:W3CDTF">2018-09-18T10:37:00Z</dcterms:created>
  <dcterms:modified xsi:type="dcterms:W3CDTF">2021-07-17T17:56:30Z</dcterms:modified>
</cp:coreProperties>
</file>