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obster"/>
      <p:regular r:id="rId28"/>
    </p:embeddedFont>
    <p:embeddedFont>
      <p:font typeface="Pacifico"/>
      <p:regular r:id="rId29"/>
    </p:embeddedFont>
    <p:embeddedFont>
      <p:font typeface="Spectral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Fira Sans Extra Condensed"/>
      <p:regular r:id="rId36"/>
      <p:bold r:id="rId37"/>
      <p:italic r:id="rId38"/>
      <p:boldItalic r:id="rId39"/>
    </p:embeddedFont>
    <p:embeddedFont>
      <p:font typeface="Fira Sans Extra Condensed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CE81BD-7C49-47ED-9A7C-D7B6AABD3870}">
  <a:tblStyle styleId="{08CE81BD-7C49-47ED-9A7C-D7B6AABD3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FiraSansExtraCondensedSemiBold-italic.fntdata"/><Relationship Id="rId41" Type="http://schemas.openxmlformats.org/officeDocument/2006/relationships/font" Target="fonts/FiraSansExtraCondensed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FiraSansExtraCondensedSemiBold-boldItalic.fntdata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obst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.fntdata"/><Relationship Id="rId30" Type="http://schemas.openxmlformats.org/officeDocument/2006/relationships/font" Target="fonts/Spectral-regular.fntdata"/><Relationship Id="rId11" Type="http://schemas.openxmlformats.org/officeDocument/2006/relationships/slide" Target="slides/slide6.xml"/><Relationship Id="rId33" Type="http://schemas.openxmlformats.org/officeDocument/2006/relationships/font" Target="fonts/Spectral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64af8b2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64af8b2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764af8b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764af8b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a515d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5a515d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a515de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5a515de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5a515de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5a515de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5a515de8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5a515de8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515de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515de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764af8b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764af8b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764af8b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764af8b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rome.google.com/webstore/detail/image-downloader-imageye/agionbommeaifngbhincahgmoflcikhm?hl=en" TargetMode="External"/><Relationship Id="rId4" Type="http://schemas.openxmlformats.org/officeDocument/2006/relationships/hyperlink" Target="https://www.youtube.com/redirect?event=video_description&amp;redir_token=QUFFLUhqbE5XZzgwbkpXQkllbmJiYWpzeUJHeElOYVlzUXxBQ3Jtc0trSnZJWEZ4bDdyX2VLdWxTWmJVWEZNTTY5MjBFc1RkT2ZGcEdoNnprSU5BcTlPRVB3cFN5MkpaZ1U4UHRTMnc1UzRyMGVfX3h3ek1KY0hIUzRrZGpyUy1FU2lqZUFoU05iY2UwWUJKRjRLb25QcmJFRQ&amp;q=https%3A%2F%2Ftzutalin.github.io%2FlabelImg%2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in/himanshu-bobade-059a071a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Vx6Qok_Ar_L7S7h8moHhaPm6L5T-cXFf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with YOLO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/>
        </p:nvSpPr>
        <p:spPr>
          <a:xfrm>
            <a:off x="984500" y="1506875"/>
            <a:ext cx="3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592700" y="582650"/>
            <a:ext cx="7745400" cy="631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Let’s get started with hands-on-coding of NN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25" y="1645575"/>
            <a:ext cx="3302675" cy="291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2"/>
          <p:cNvGrpSpPr/>
          <p:nvPr/>
        </p:nvGrpSpPr>
        <p:grpSpPr>
          <a:xfrm>
            <a:off x="736029" y="1755485"/>
            <a:ext cx="2653421" cy="2696472"/>
            <a:chOff x="3525722" y="1985800"/>
            <a:chExt cx="2702609" cy="2746178"/>
          </a:xfrm>
        </p:grpSpPr>
        <p:sp>
          <p:nvSpPr>
            <p:cNvPr id="297" name="Google Shape;297;p22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4" name="Google Shape;3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900" y="1645563"/>
            <a:ext cx="1421305" cy="3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457200" y="411475"/>
            <a:ext cx="8229600" cy="4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YOLO</a:t>
            </a:r>
            <a:endParaRPr sz="1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4"/>
          <p:cNvGrpSpPr/>
          <p:nvPr/>
        </p:nvGrpSpPr>
        <p:grpSpPr>
          <a:xfrm>
            <a:off x="652525" y="871600"/>
            <a:ext cx="7514725" cy="683700"/>
            <a:chOff x="6483000" y="1185975"/>
            <a:chExt cx="7514725" cy="683700"/>
          </a:xfrm>
        </p:grpSpPr>
        <p:sp>
          <p:nvSpPr>
            <p:cNvPr id="365" name="Google Shape;365;p24"/>
            <p:cNvSpPr txBox="1"/>
            <p:nvPr/>
          </p:nvSpPr>
          <p:spPr>
            <a:xfrm>
              <a:off x="6625825" y="1185975"/>
              <a:ext cx="73719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202124"/>
                  </a:solidFill>
                  <a:highlight>
                    <a:schemeClr val="lt1"/>
                  </a:highlight>
                </a:rPr>
                <a:t>A data set is a collection of data. In Machine Learning projects, we need a training data set. It is the actual data set used to train the model for performing various actions</a:t>
              </a:r>
              <a:endParaRPr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483000" y="1221375"/>
              <a:ext cx="90900" cy="648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4"/>
          <p:cNvSpPr txBox="1"/>
          <p:nvPr/>
        </p:nvSpPr>
        <p:spPr>
          <a:xfrm>
            <a:off x="695725" y="1938775"/>
            <a:ext cx="2134500" cy="5388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Custom Model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547625" y="186175"/>
            <a:ext cx="2677200" cy="538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7236425" y="2487825"/>
            <a:ext cx="1824300" cy="892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Pretrained Model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24"/>
          <p:cNvCxnSpPr/>
          <p:nvPr/>
        </p:nvCxnSpPr>
        <p:spPr>
          <a:xfrm>
            <a:off x="1777025" y="2487825"/>
            <a:ext cx="0" cy="10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1" name="Google Shape;371;p24"/>
          <p:cNvSpPr/>
          <p:nvPr/>
        </p:nvSpPr>
        <p:spPr>
          <a:xfrm>
            <a:off x="1017625" y="3584075"/>
            <a:ext cx="1055700" cy="7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Datasets</a:t>
            </a:r>
            <a:endParaRPr/>
          </a:p>
        </p:txBody>
      </p:sp>
      <p:cxnSp>
        <p:nvCxnSpPr>
          <p:cNvPr id="372" name="Google Shape;372;p24"/>
          <p:cNvCxnSpPr>
            <a:stCxn id="371" idx="3"/>
            <a:endCxn id="373" idx="1"/>
          </p:cNvCxnSpPr>
          <p:nvPr/>
        </p:nvCxnSpPr>
        <p:spPr>
          <a:xfrm>
            <a:off x="2073325" y="3983975"/>
            <a:ext cx="12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24"/>
          <p:cNvSpPr/>
          <p:nvPr/>
        </p:nvSpPr>
        <p:spPr>
          <a:xfrm>
            <a:off x="3307250" y="3584075"/>
            <a:ext cx="1323000" cy="7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the data</a:t>
            </a:r>
            <a:endParaRPr/>
          </a:p>
        </p:txBody>
      </p:sp>
      <p:cxnSp>
        <p:nvCxnSpPr>
          <p:cNvPr id="374" name="Google Shape;374;p24"/>
          <p:cNvCxnSpPr>
            <a:stCxn id="373" idx="3"/>
            <a:endCxn id="375" idx="1"/>
          </p:cNvCxnSpPr>
          <p:nvPr/>
        </p:nvCxnSpPr>
        <p:spPr>
          <a:xfrm flipH="1" rot="10800000">
            <a:off x="4630250" y="3964175"/>
            <a:ext cx="10464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5" name="Google Shape;375;p24"/>
          <p:cNvSpPr/>
          <p:nvPr/>
        </p:nvSpPr>
        <p:spPr>
          <a:xfrm>
            <a:off x="5676625" y="3573825"/>
            <a:ext cx="1283400" cy="78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the model</a:t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5745725" y="2547075"/>
            <a:ext cx="1125600" cy="53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Model File</a:t>
            </a:r>
            <a:endParaRPr/>
          </a:p>
        </p:txBody>
      </p:sp>
      <p:cxnSp>
        <p:nvCxnSpPr>
          <p:cNvPr id="377" name="Google Shape;377;p24"/>
          <p:cNvCxnSpPr>
            <a:endCxn id="376" idx="2"/>
          </p:cNvCxnSpPr>
          <p:nvPr/>
        </p:nvCxnSpPr>
        <p:spPr>
          <a:xfrm rot="10800000">
            <a:off x="6308525" y="3085875"/>
            <a:ext cx="99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4"/>
          <p:cNvCxnSpPr>
            <a:stCxn id="376" idx="0"/>
            <a:endCxn id="369" idx="0"/>
          </p:cNvCxnSpPr>
          <p:nvPr/>
        </p:nvCxnSpPr>
        <p:spPr>
          <a:xfrm rot="-5400000">
            <a:off x="7199075" y="1597425"/>
            <a:ext cx="59100" cy="1840200"/>
          </a:xfrm>
          <a:prstGeom prst="bentConnector3">
            <a:avLst>
              <a:gd fmla="val 14867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9" name="Google Shape;379;p24"/>
          <p:cNvSpPr/>
          <p:nvPr/>
        </p:nvSpPr>
        <p:spPr>
          <a:xfrm>
            <a:off x="7483250" y="4008175"/>
            <a:ext cx="1392000" cy="79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or production</a:t>
            </a:r>
            <a:endParaRPr/>
          </a:p>
        </p:txBody>
      </p:sp>
      <p:cxnSp>
        <p:nvCxnSpPr>
          <p:cNvPr id="380" name="Google Shape;380;p24"/>
          <p:cNvCxnSpPr>
            <a:endCxn id="379" idx="0"/>
          </p:cNvCxnSpPr>
          <p:nvPr/>
        </p:nvCxnSpPr>
        <p:spPr>
          <a:xfrm>
            <a:off x="8164550" y="3376375"/>
            <a:ext cx="147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/>
        </p:nvSpPr>
        <p:spPr>
          <a:xfrm>
            <a:off x="602750" y="341550"/>
            <a:ext cx="944400" cy="492600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YOLO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44025" y="1024675"/>
            <a:ext cx="5060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AutoNum type="arabicPeriod"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</a:rPr>
              <a:t>YOLO is an abbreviation for the term ‘You Only Look Once’. This is an algorithm that detects and recognizes various objects in a picture.</a:t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AutoNum type="arabicPeriod"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</a:rPr>
              <a:t>Object detection in YOLO is done as a regression problem and provides the class probabilities of the detected images</a:t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AutoNum type="arabicPeriod"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</a:rPr>
              <a:t>YOLO algorithm employs convolutional neural networks (CNN) to detect objects in real-time</a:t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225" y="1177075"/>
            <a:ext cx="3434476" cy="229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/>
        </p:nvSpPr>
        <p:spPr>
          <a:xfrm>
            <a:off x="140650" y="140650"/>
            <a:ext cx="30639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Working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of Yolo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221000" y="853900"/>
            <a:ext cx="51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97727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 u="sng">
                <a:solidFill>
                  <a:srgbClr val="0A0B09"/>
                </a:solidFill>
                <a:highlight>
                  <a:srgbClr val="FFFFFF"/>
                </a:highlight>
              </a:rPr>
              <a:t>Residual block</a:t>
            </a:r>
            <a:endParaRPr b="1" sz="1600" u="sng">
              <a:solidFill>
                <a:srgbClr val="0A0B09"/>
              </a:solidFill>
              <a:highlight>
                <a:srgbClr val="FFFFFF"/>
              </a:highlight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361650" y="1316025"/>
            <a:ext cx="4118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First, the image is divided into various grids. Each grid has a dimension of S x 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75" y="543325"/>
            <a:ext cx="2190025" cy="21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 txBox="1"/>
          <p:nvPr/>
        </p:nvSpPr>
        <p:spPr>
          <a:xfrm>
            <a:off x="7574600" y="914175"/>
            <a:ext cx="1366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404040"/>
                </a:solidFill>
                <a:highlight>
                  <a:srgbClr val="FFFFFF"/>
                </a:highlight>
              </a:rPr>
              <a:t>The following image shows how an input image is divided into grids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179125" y="2603600"/>
            <a:ext cx="34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97727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 u="sng">
                <a:solidFill>
                  <a:srgbClr val="0A0B09"/>
                </a:solidFill>
                <a:highlight>
                  <a:srgbClr val="FFFFFF"/>
                </a:highlight>
              </a:rPr>
              <a:t>Bounding box regression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125" y="2844700"/>
            <a:ext cx="4008301" cy="21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 txBox="1"/>
          <p:nvPr/>
        </p:nvSpPr>
        <p:spPr>
          <a:xfrm>
            <a:off x="261200" y="2929975"/>
            <a:ext cx="4118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A bounding box is an outline that highlights an object in an image.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It consist of: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Width (bw)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Height (bh)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Class(c)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Class Probability(pc)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Bounding box center(bx,by)</a:t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/>
        </p:nvSpPr>
        <p:spPr>
          <a:xfrm>
            <a:off x="140650" y="140650"/>
            <a:ext cx="30639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Working of Yolo 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301375" y="761775"/>
            <a:ext cx="33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Intersection over union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(IOU)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431975" y="1121725"/>
            <a:ext cx="423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FFFFF"/>
                </a:highlight>
              </a:rPr>
              <a:t>Intersection over union (IOU) is a phenomenon in object detection that describes how boxes overlap. YOLO uses IOU to provide an output box that surrounds the objects perfectly.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775" y="452050"/>
            <a:ext cx="2499774" cy="21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800" y="2259325"/>
            <a:ext cx="4072375" cy="22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7"/>
          <p:cNvSpPr txBox="1"/>
          <p:nvPr/>
        </p:nvSpPr>
        <p:spPr>
          <a:xfrm>
            <a:off x="1205500" y="4661300"/>
            <a:ext cx="371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        It is combination of three Techniques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/>
        </p:nvSpPr>
        <p:spPr>
          <a:xfrm>
            <a:off x="1597275" y="190875"/>
            <a:ext cx="5635800" cy="554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                  Labelling tutorial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512350" y="1185425"/>
            <a:ext cx="163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oboto"/>
                <a:ea typeface="Roboto"/>
                <a:cs typeface="Roboto"/>
                <a:sym typeface="Roboto"/>
              </a:rPr>
              <a:t>STEPS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582650" y="1697750"/>
            <a:ext cx="6921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folder name Custom_data in download directory in your desktop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Imageye Extension into chrome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chemeClr val="hlink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https://chrome.google.com/webstore/detail/image-downloader-imageye/agionbommeaifngbhincahgmoflcikhm?hl=en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Rename the images in sequence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Download labelImg tool for labelling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1250" u="sng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https://tzutalin.github.io/labelImg/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Label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/>
          <p:nvPr/>
        </p:nvSpPr>
        <p:spPr>
          <a:xfrm>
            <a:off x="5170600" y="971875"/>
            <a:ext cx="2254500" cy="737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5081750" y="1897975"/>
            <a:ext cx="2254500" cy="7371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 txBox="1"/>
          <p:nvPr>
            <p:ph type="title"/>
          </p:nvPr>
        </p:nvSpPr>
        <p:spPr>
          <a:xfrm>
            <a:off x="39795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Inputs for custom model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5355050" y="1198549"/>
            <a:ext cx="198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600 text files &amp; 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600 images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5443900" y="1929816"/>
            <a:ext cx="19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Clone Darknet and make changes to cfg and make file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26" name="Google Shape;426;p29"/>
          <p:cNvGrpSpPr/>
          <p:nvPr/>
        </p:nvGrpSpPr>
        <p:grpSpPr>
          <a:xfrm>
            <a:off x="531775" y="1198550"/>
            <a:ext cx="2058325" cy="3621846"/>
            <a:chOff x="3542850" y="1110125"/>
            <a:chExt cx="2058325" cy="3621846"/>
          </a:xfrm>
        </p:grpSpPr>
        <p:grpSp>
          <p:nvGrpSpPr>
            <p:cNvPr id="427" name="Google Shape;427;p29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428" name="Google Shape;428;p29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" name="Google Shape;505;p29"/>
          <p:cNvCxnSpPr>
            <a:stCxn id="422" idx="1"/>
            <a:endCxn id="504" idx="4"/>
          </p:cNvCxnSpPr>
          <p:nvPr/>
        </p:nvCxnSpPr>
        <p:spPr>
          <a:xfrm rot="10800000">
            <a:off x="2212850" y="1860625"/>
            <a:ext cx="28689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29"/>
          <p:cNvCxnSpPr>
            <a:stCxn id="421" idx="1"/>
            <a:endCxn id="504" idx="4"/>
          </p:cNvCxnSpPr>
          <p:nvPr/>
        </p:nvCxnSpPr>
        <p:spPr>
          <a:xfrm flipH="1">
            <a:off x="2212900" y="1340425"/>
            <a:ext cx="29577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29"/>
          <p:cNvSpPr/>
          <p:nvPr/>
        </p:nvSpPr>
        <p:spPr>
          <a:xfrm>
            <a:off x="5129175" y="2824075"/>
            <a:ext cx="2254500" cy="6729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Classes.txt</a:t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5170600" y="3685975"/>
            <a:ext cx="2115300" cy="6729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Train/test split</a:t>
            </a:r>
            <a:endParaRPr/>
          </a:p>
        </p:txBody>
      </p:sp>
      <p:cxnSp>
        <p:nvCxnSpPr>
          <p:cNvPr id="509" name="Google Shape;509;p29"/>
          <p:cNvCxnSpPr>
            <a:stCxn id="507" idx="1"/>
            <a:endCxn id="504" idx="4"/>
          </p:cNvCxnSpPr>
          <p:nvPr/>
        </p:nvCxnSpPr>
        <p:spPr>
          <a:xfrm rot="10800000">
            <a:off x="2212875" y="1860625"/>
            <a:ext cx="2916300" cy="12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9"/>
          <p:cNvCxnSpPr>
            <a:stCxn id="508" idx="1"/>
            <a:endCxn id="504" idx="4"/>
          </p:cNvCxnSpPr>
          <p:nvPr/>
        </p:nvCxnSpPr>
        <p:spPr>
          <a:xfrm rot="10800000">
            <a:off x="2212900" y="1860625"/>
            <a:ext cx="2957700" cy="21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29"/>
          <p:cNvSpPr/>
          <p:nvPr/>
        </p:nvSpPr>
        <p:spPr>
          <a:xfrm>
            <a:off x="5268700" y="4539350"/>
            <a:ext cx="2058300" cy="520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Darknet conv file download</a:t>
            </a:r>
            <a:endParaRPr/>
          </a:p>
        </p:txBody>
      </p:sp>
      <p:cxnSp>
        <p:nvCxnSpPr>
          <p:cNvPr id="512" name="Google Shape;512;p29"/>
          <p:cNvCxnSpPr>
            <a:stCxn id="511" idx="1"/>
            <a:endCxn id="504" idx="4"/>
          </p:cNvCxnSpPr>
          <p:nvPr/>
        </p:nvCxnSpPr>
        <p:spPr>
          <a:xfrm rot="10800000">
            <a:off x="2212900" y="1860650"/>
            <a:ext cx="3055800" cy="29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>
            <p:ph type="title"/>
          </p:nvPr>
        </p:nvSpPr>
        <p:spPr>
          <a:xfrm>
            <a:off x="457200" y="411475"/>
            <a:ext cx="82296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518" name="Google Shape;518;p30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519" name="Google Shape;519;p30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0"/>
          <p:cNvSpPr txBox="1"/>
          <p:nvPr/>
        </p:nvSpPr>
        <p:spPr>
          <a:xfrm>
            <a:off x="651575" y="1725150"/>
            <a:ext cx="535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Himanshu Bobade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@bobadehimanshu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https://www.linkedin.com/in/himanshu-bobade-059a071a8/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Aneesh Gupta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@aneesh__03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https://www.linkedin.com/in/aneesh-gupta-7955221a6/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4968850" y="1574050"/>
            <a:ext cx="252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33" name="Google Shape;2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950" y="1389725"/>
            <a:ext cx="3144076" cy="314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00" y="1875089"/>
            <a:ext cx="1857750" cy="13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6761925" y="942225"/>
            <a:ext cx="219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Lobster"/>
                <a:ea typeface="Lobster"/>
                <a:cs typeface="Lobster"/>
                <a:sym typeface="Lobster"/>
              </a:rPr>
              <a:t>Smart</a:t>
            </a:r>
            <a:endParaRPr sz="2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09450" y="1208275"/>
            <a:ext cx="175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Future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6394325" y="2205925"/>
            <a:ext cx="21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5719925" y="2948650"/>
            <a:ext cx="28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Big Data</a:t>
            </a:r>
            <a:endParaRPr sz="1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6529150" y="3691375"/>
            <a:ext cx="274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Data Science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457200" y="3268425"/>
            <a:ext cx="18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Data Analytics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986575" y="4137775"/>
            <a:ext cx="167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Spectral"/>
                <a:ea typeface="Spectral"/>
                <a:cs typeface="Spectral"/>
                <a:sym typeface="Spectral"/>
              </a:rPr>
              <a:t>Data Mining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overlapping of domains and sub-domains</a:t>
            </a:r>
            <a:endParaRPr/>
          </a:p>
        </p:txBody>
      </p:sp>
      <p:pic>
        <p:nvPicPr>
          <p:cNvPr id="247" name="Google Shape;2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5" y="1010275"/>
            <a:ext cx="3839126" cy="347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650" y="1444876"/>
            <a:ext cx="6221752" cy="27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457200" y="6188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Basics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1105700" y="1671288"/>
            <a:ext cx="3761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 neural network is a series of algorithms that endeavors to recognize underlying relationships in a set of data through a process that mimics the way the human brain operates. In this sense, neural networks refer to systems of neurons, either organic or artificial in nature.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625" y="1517275"/>
            <a:ext cx="3552187" cy="23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7" title="1234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of Neural Networks</a:t>
            </a:r>
            <a:endParaRPr/>
          </a:p>
        </p:txBody>
      </p:sp>
      <p:pic>
        <p:nvPicPr>
          <p:cNvPr id="266" name="Google Shape;2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625" y="927050"/>
            <a:ext cx="5202750" cy="39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/>
        </p:nvSpPr>
        <p:spPr>
          <a:xfrm>
            <a:off x="6906025" y="1840125"/>
            <a:ext cx="6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583398"/>
            <a:ext cx="5010775" cy="37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5753175" y="775950"/>
            <a:ext cx="30594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Straight line equation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ax+by = c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Let’s </a:t>
            </a: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substitute</a:t>
            </a: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x by x1 and y by x2</a:t>
            </a:r>
            <a:endParaRPr sz="15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a*x1+b*x2=c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Let’s substitute a by w1 and b by w2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w1*x1+w2*x2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≈</a:t>
            </a:r>
            <a:r>
              <a:rPr lang="en" sz="19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endParaRPr sz="19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0" y="152425"/>
            <a:ext cx="4116175" cy="36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475" y="3851150"/>
            <a:ext cx="62865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775" y="152427"/>
            <a:ext cx="4589768" cy="3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Problem Set</a:t>
            </a:r>
            <a:endParaRPr/>
          </a:p>
        </p:txBody>
      </p:sp>
      <p:graphicFrame>
        <p:nvGraphicFramePr>
          <p:cNvPr id="286" name="Google Shape;286;p21"/>
          <p:cNvGraphicFramePr/>
          <p:nvPr/>
        </p:nvGraphicFramePr>
        <p:xfrm>
          <a:off x="952500" y="17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{08CE81BD-7C49-47ED-9A7C-D7B6AABD3870}</a:tableStyleId>
              </a:tblPr>
              <a:tblGrid>
                <a:gridCol w="1549050"/>
                <a:gridCol w="32769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SNO.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                  </a:t>
                      </a:r>
                      <a:r>
                        <a:rPr b="1" lang="en" sz="1700"/>
                        <a:t>INPUTS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       </a:t>
                      </a:r>
                      <a:r>
                        <a:rPr b="1" lang="en" sz="1700"/>
                        <a:t>OUTPUTS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21"/>
          <p:cNvGraphicFramePr/>
          <p:nvPr/>
        </p:nvGraphicFramePr>
        <p:xfrm>
          <a:off x="952500" y="223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{08CE81BD-7C49-47ED-9A7C-D7B6AABD3870}</a:tableStyleId>
              </a:tblPr>
              <a:tblGrid>
                <a:gridCol w="1549050"/>
                <a:gridCol w="954750"/>
                <a:gridCol w="1076125"/>
                <a:gridCol w="12460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B9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AF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BB9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DBB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8" name="Google Shape;288;p21"/>
          <p:cNvGraphicFramePr/>
          <p:nvPr/>
        </p:nvGraphicFramePr>
        <p:xfrm>
          <a:off x="952500" y="40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{08CE81BD-7C49-47ED-9A7C-D7B6AABD3870}</a:tableStyleId>
              </a:tblPr>
              <a:tblGrid>
                <a:gridCol w="1549050"/>
                <a:gridCol w="954750"/>
                <a:gridCol w="1076125"/>
                <a:gridCol w="12460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Situation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