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2" r:id="rId1"/>
  </p:sldMasterIdLst>
  <p:notesMasterIdLst>
    <p:notesMasterId r:id="rId41"/>
  </p:notesMasterIdLst>
  <p:sldIdLst>
    <p:sldId id="256" r:id="rId2"/>
    <p:sldId id="263" r:id="rId3"/>
    <p:sldId id="257" r:id="rId4"/>
    <p:sldId id="259" r:id="rId5"/>
    <p:sldId id="264" r:id="rId6"/>
    <p:sldId id="260" r:id="rId7"/>
    <p:sldId id="261" r:id="rId8"/>
    <p:sldId id="274" r:id="rId9"/>
    <p:sldId id="275" r:id="rId10"/>
    <p:sldId id="296" r:id="rId11"/>
    <p:sldId id="266" r:id="rId12"/>
    <p:sldId id="267" r:id="rId13"/>
    <p:sldId id="280" r:id="rId14"/>
    <p:sldId id="279" r:id="rId15"/>
    <p:sldId id="294" r:id="rId16"/>
    <p:sldId id="268" r:id="rId17"/>
    <p:sldId id="295" r:id="rId18"/>
    <p:sldId id="289" r:id="rId19"/>
    <p:sldId id="276" r:id="rId20"/>
    <p:sldId id="290" r:id="rId21"/>
    <p:sldId id="292" r:id="rId22"/>
    <p:sldId id="272" r:id="rId23"/>
    <p:sldId id="288" r:id="rId24"/>
    <p:sldId id="291" r:id="rId25"/>
    <p:sldId id="271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9D8"/>
    <a:srgbClr val="39B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0" autoAdjust="0"/>
    <p:restoredTop sz="94660"/>
  </p:normalViewPr>
  <p:slideViewPr>
    <p:cSldViewPr>
      <p:cViewPr>
        <p:scale>
          <a:sx n="72" d="100"/>
          <a:sy n="72" d="100"/>
        </p:scale>
        <p:origin x="-176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065382-E143-7749-AC16-52527CE10DD9}" type="datetimeFigureOut">
              <a:rPr lang="en-US"/>
              <a:pPr/>
              <a:t>16/11/12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4EB7C8-2CC8-8347-A6DC-169DFA8C18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5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AB2-5E28-8644-B98C-8B132784FD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0DA3-DF3C-3244-8992-E33BE2752B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0DA3-DF3C-3244-8992-E33BE2752B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032-0956-BB4B-87EA-D6EF03959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0530-5573-AD4A-A5B9-0ECB625DF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2B1E36-D5D4-9A40-8FA2-DF293EE5DB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004C2-0F2E-054C-8488-20944C1BC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11888-95E1-BA4B-99FB-A7E78060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AF45-3A78-274C-93AA-7451649B6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70D3-388E-4F40-904B-6BF46869B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F774-D4B9-B243-8F0F-646F180CCD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22E1-43EC-604B-92E0-FF682BD93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6E0DA3-DF3C-3244-8992-E33BE2752B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  <p:sldLayoutId id="2147484675" r:id="rId13"/>
    <p:sldLayoutId id="2147484676" r:id="rId14"/>
    <p:sldLayoutId id="2147484677" r:id="rId15"/>
    <p:sldLayoutId id="2147484678" r:id="rId16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9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9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9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9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9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9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9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9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9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4" Type="http://schemas.openxmlformats.org/officeDocument/2006/relationships/hyperlink" Target="http://www.google.com/" TargetMode="External"/><Relationship Id="rId5" Type="http://schemas.openxmlformats.org/officeDocument/2006/relationships/hyperlink" Target="http://qt-project.org/doc/qt-4.8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reamincode.net/forums/topic/59943-accessing-directories-in-cc-part-i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ga.edu/~eileen/2720/Notes/Btrees.pp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Finder</a:t>
            </a:r>
            <a:endParaRPr lang="en-US" dirty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CS 293 Final Project Demo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err="1" smtClean="0">
                <a:latin typeface="Arial" charset="0"/>
              </a:rPr>
              <a:t>Dhanesh</a:t>
            </a:r>
            <a:r>
              <a:rPr lang="en-US" dirty="0" smtClean="0">
                <a:latin typeface="Arial" charset="0"/>
              </a:rPr>
              <a:t> Kumar,110050021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Himanshu Roy,110050019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– High level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Also in GUI part we are providing the file as a button with its name and address.</a:t>
            </a:r>
            <a:endParaRPr lang="en-US" i="1" dirty="0"/>
          </a:p>
          <a:p>
            <a:r>
              <a:rPr lang="en-US" i="1" dirty="0" smtClean="0"/>
              <a:t>In addition any file can be opened by clicking on it.</a:t>
            </a:r>
            <a:endParaRPr lang="en-US" i="1" dirty="0"/>
          </a:p>
          <a:p>
            <a:r>
              <a:rPr lang="en-US" i="1" dirty="0" smtClean="0"/>
              <a:t>Apart from that 10-files are shown at a time, more can be viewed using next and back buttons.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4478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73779"/>
                </a:solidFill>
                <a:latin typeface="Arial" charset="0"/>
              </a:rPr>
              <a:t>         Class </a:t>
            </a:r>
            <a:r>
              <a:rPr lang="en-US" dirty="0">
                <a:solidFill>
                  <a:srgbClr val="073779"/>
                </a:solidFill>
                <a:latin typeface="Arial" charset="0"/>
              </a:rPr>
              <a:t>Design - Details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96290"/>
              </p:ext>
            </p:extLst>
          </p:nvPr>
        </p:nvGraphicFramePr>
        <p:xfrm>
          <a:off x="685800" y="1905000"/>
          <a:ext cx="8077200" cy="432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230"/>
                <a:gridCol w="5855970"/>
              </a:tblGrid>
              <a:tr h="423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 Name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Brief Description</a:t>
                      </a:r>
                    </a:p>
                  </a:txBody>
                  <a:tcPr marT="45715" marB="45715"/>
                </a:tc>
              </a:tr>
              <a:tr h="1023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fileList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This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class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extracts all the files from system and puts in a single (input)file.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/>
                </a:tc>
              </a:tr>
              <a:tr h="961283">
                <a:tc>
                  <a:txBody>
                    <a:bodyPr/>
                    <a:lstStyle/>
                    <a:p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Tries</a:t>
                      </a:r>
                      <a:endParaRPr lang="en-IN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This class implements basic functions like insert, delete search for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trie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data structure.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/>
                </a:tc>
              </a:tr>
              <a:tr h="64006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Btree</a:t>
                      </a:r>
                      <a:endParaRPr lang="en-IN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 </a:t>
                      </a:r>
                      <a:r>
                        <a:rPr lang="en-US" sz="1800" dirty="0" smtClean="0"/>
                        <a:t>class implements  basic</a:t>
                      </a:r>
                      <a:r>
                        <a:rPr lang="en-US" sz="1800" baseline="0" dirty="0" smtClean="0"/>
                        <a:t> functions like insert , search for </a:t>
                      </a:r>
                      <a:r>
                        <a:rPr lang="en-US" sz="1800" baseline="0" dirty="0" err="1" smtClean="0"/>
                        <a:t>Btree</a:t>
                      </a:r>
                      <a:r>
                        <a:rPr lang="en-US" sz="1800" baseline="0" dirty="0" smtClean="0"/>
                        <a:t> data structure.</a:t>
                      </a:r>
                      <a:endParaRPr lang="en-IN" sz="1800" dirty="0"/>
                    </a:p>
                  </a:txBody>
                  <a:tcPr marT="45715" marB="45715"/>
                </a:tc>
              </a:tr>
              <a:tr h="640065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0000"/>
                          </a:solidFill>
                        </a:rPr>
                        <a:t>Key </a:t>
                      </a:r>
                      <a:endParaRPr lang="en-IN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This class </a:t>
                      </a:r>
                      <a:r>
                        <a:rPr lang="en-US" sz="1800" baseline="0" dirty="0" smtClean="0"/>
                        <a:t>is </a:t>
                      </a:r>
                      <a:r>
                        <a:rPr lang="en-US" sz="1800" baseline="0" dirty="0" smtClean="0"/>
                        <a:t>supporting class of B-tree. It keeps </a:t>
                      </a:r>
                      <a:r>
                        <a:rPr lang="en-US" sz="1800" baseline="0" dirty="0" err="1" smtClean="0"/>
                        <a:t>keylist</a:t>
                      </a:r>
                      <a:r>
                        <a:rPr lang="en-US" sz="1800" baseline="0" dirty="0" smtClean="0"/>
                        <a:t> of a node.</a:t>
                      </a:r>
                      <a:endParaRPr lang="en-IN" sz="1800" dirty="0"/>
                    </a:p>
                  </a:txBody>
                  <a:tcPr marT="45715" marB="45715"/>
                </a:tc>
              </a:tr>
              <a:tr h="64006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bnode</a:t>
                      </a:r>
                      <a:endParaRPr lang="en-IN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</a:t>
                      </a:r>
                      <a:r>
                        <a:rPr lang="en-US" sz="1800" baseline="0" dirty="0" smtClean="0"/>
                        <a:t> is </a:t>
                      </a:r>
                      <a:r>
                        <a:rPr lang="en-US" sz="1800" baseline="0" dirty="0" smtClean="0"/>
                        <a:t>also supporting class of B-tree. It keeps all the  nodes of  b-tree.</a:t>
                      </a:r>
                      <a:endParaRPr lang="en-IN" sz="1800" dirty="0"/>
                    </a:p>
                  </a:txBody>
                  <a:tcPr marT="45715" marB="457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73779"/>
                </a:solidFill>
                <a:latin typeface="Arial" charset="0"/>
              </a:rPr>
              <a:t>         Data </a:t>
            </a:r>
            <a:r>
              <a:rPr lang="en-US" dirty="0">
                <a:solidFill>
                  <a:srgbClr val="073779"/>
                </a:solidFill>
                <a:latin typeface="Arial" charset="0"/>
              </a:rPr>
              <a:t>Structures Used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84174"/>
              </p:ext>
            </p:extLst>
          </p:nvPr>
        </p:nvGraphicFramePr>
        <p:xfrm>
          <a:off x="533400" y="1676400"/>
          <a:ext cx="8229600" cy="4008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62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`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Purpose for which data structure is used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Data Structure Used</a:t>
                      </a:r>
                    </a:p>
                    <a:p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Whether Own Implementation or STL</a:t>
                      </a:r>
                    </a:p>
                  </a:txBody>
                  <a:tcPr marT="45725" marB="45725"/>
                </a:tc>
              </a:tr>
              <a:tr h="6858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Prefix</a:t>
                      </a:r>
                      <a:r>
                        <a:rPr lang="en-US" sz="1800" baseline="0" dirty="0" smtClean="0"/>
                        <a:t> Search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Trie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Own</a:t>
                      </a:r>
                      <a:r>
                        <a:rPr lang="en-US" sz="1800" baseline="0" dirty="0" smtClean="0"/>
                        <a:t> </a:t>
                      </a:r>
                      <a:endParaRPr lang="en-IN" sz="1800" dirty="0"/>
                    </a:p>
                  </a:txBody>
                  <a:tcPr marT="45725" marB="45725"/>
                </a:tc>
              </a:tr>
              <a:tr h="6401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Full</a:t>
                      </a:r>
                      <a:r>
                        <a:rPr lang="en-US" sz="1800" baseline="0" dirty="0" smtClean="0"/>
                        <a:t> String Search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r>
                        <a:rPr lang="en-US" sz="1800" baseline="0" dirty="0" smtClean="0"/>
                        <a:t>-tree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Own</a:t>
                      </a:r>
                      <a:endParaRPr lang="en-IN" sz="1800" dirty="0"/>
                    </a:p>
                  </a:txBody>
                  <a:tcPr marT="45725" marB="45725"/>
                </a:tc>
              </a:tr>
              <a:tr h="632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Auto</a:t>
                      </a:r>
                      <a:r>
                        <a:rPr lang="en-US" sz="1800" baseline="0" dirty="0" smtClean="0"/>
                        <a:t> completion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Trie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Own</a:t>
                      </a:r>
                    </a:p>
                    <a:p>
                      <a:endParaRPr lang="en-US" sz="1800" dirty="0" smtClean="0"/>
                    </a:p>
                  </a:txBody>
                  <a:tcPr marT="45725" marB="45725"/>
                </a:tc>
              </a:tr>
              <a:tr h="63287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</a:t>
                      </a:r>
                      <a:r>
                        <a:rPr lang="en-US" sz="1800" baseline="0" dirty="0" smtClean="0"/>
                        <a:t> implementation of </a:t>
                      </a:r>
                      <a:r>
                        <a:rPr lang="en-US" sz="1800" baseline="0" dirty="0" err="1" smtClean="0"/>
                        <a:t>trie</a:t>
                      </a:r>
                      <a:r>
                        <a:rPr lang="en-US" sz="1800" baseline="0" dirty="0" smtClean="0"/>
                        <a:t> and B-tree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list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STL</a:t>
                      </a:r>
                      <a:endParaRPr lang="en-IN" sz="1800" dirty="0"/>
                    </a:p>
                  </a:txBody>
                  <a:tcPr marT="45725" marB="45725"/>
                </a:tc>
              </a:tr>
              <a:tr h="632876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For implementation</a:t>
                      </a:r>
                      <a:r>
                        <a:rPr lang="en-IN" sz="1800" baseline="0" dirty="0" smtClean="0"/>
                        <a:t> of </a:t>
                      </a:r>
                    </a:p>
                    <a:p>
                      <a:r>
                        <a:rPr lang="en-US" sz="1800" baseline="0" dirty="0" smtClean="0"/>
                        <a:t>T</a:t>
                      </a:r>
                      <a:r>
                        <a:rPr lang="en-IN" sz="1800" baseline="0" dirty="0" smtClean="0"/>
                        <a:t>rie and B-tree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vector</a:t>
                      </a:r>
                      <a:endParaRPr lang="en-IN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STL</a:t>
                      </a:r>
                      <a:endParaRPr lang="en-IN" sz="1800" dirty="0"/>
                    </a:p>
                  </a:txBody>
                  <a:tcPr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73779"/>
                </a:solidFill>
                <a:latin typeface="Arial" charset="0"/>
              </a:rPr>
              <a:t>           File Extraction</a:t>
            </a:r>
            <a:endParaRPr lang="en-US" dirty="0">
              <a:solidFill>
                <a:srgbClr val="073779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834359"/>
            <a:ext cx="8153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Accessing all files of system and make indexes 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dirent.h</a:t>
            </a:r>
            <a:r>
              <a:rPr lang="en-US" sz="2400" dirty="0" smtClean="0"/>
              <a:t> and </a:t>
            </a:r>
            <a:r>
              <a:rPr lang="en-US" sz="2400" dirty="0" err="1" smtClean="0"/>
              <a:t>unistd.h</a:t>
            </a:r>
            <a:r>
              <a:rPr lang="en-US" sz="2400" dirty="0" smtClean="0"/>
              <a:t> library, we make index of all files, installed apps and store them in </a:t>
            </a:r>
            <a:r>
              <a:rPr lang="en-US" sz="2400" dirty="0" err="1" smtClean="0"/>
              <a:t>index.txt</a:t>
            </a:r>
            <a:r>
              <a:rPr lang="en-US" sz="2400" dirty="0" smtClean="0"/>
              <a:t> in (name, address) format.</a:t>
            </a:r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73779"/>
                </a:solidFill>
                <a:latin typeface="Arial" charset="0"/>
              </a:rPr>
              <a:t>       Full Key-Word Search :</a:t>
            </a:r>
            <a:endParaRPr lang="en-US" dirty="0">
              <a:solidFill>
                <a:srgbClr val="073779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815340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3600" dirty="0">
                <a:ea typeface="+mn-ea"/>
              </a:rPr>
              <a:t>C</a:t>
            </a:r>
            <a:r>
              <a:rPr lang="en-IN" sz="3600" dirty="0" smtClean="0">
                <a:ea typeface="+mn-ea"/>
              </a:rPr>
              <a:t>omplete file-name is given :</a:t>
            </a:r>
          </a:p>
          <a:p>
            <a:pPr>
              <a:defRPr/>
            </a:pPr>
            <a:endParaRPr lang="en-IN" sz="3600" dirty="0">
              <a:ea typeface="+mn-ea"/>
            </a:endParaRPr>
          </a:p>
          <a:p>
            <a:pPr marL="571500" indent="-571500">
              <a:buFont typeface="Wingdings" charset="2"/>
              <a:buChar char="§"/>
              <a:defRPr/>
            </a:pPr>
            <a:r>
              <a:rPr lang="en-IN" sz="3200" dirty="0" smtClean="0">
                <a:ea typeface="+mn-ea"/>
              </a:rPr>
              <a:t>Using Btree and Trie data-structure, we are maintaining  indexes of all the files .</a:t>
            </a:r>
          </a:p>
          <a:p>
            <a:pPr marL="571500" indent="-571500">
              <a:buFont typeface="Wingdings" charset="2"/>
              <a:buChar char="§"/>
              <a:defRPr/>
            </a:pPr>
            <a:r>
              <a:rPr lang="en-IN" sz="3200" dirty="0">
                <a:ea typeface="+mn-ea"/>
              </a:rPr>
              <a:t>U</a:t>
            </a:r>
            <a:r>
              <a:rPr lang="en-IN" sz="3200" dirty="0" smtClean="0">
                <a:ea typeface="+mn-ea"/>
              </a:rPr>
              <a:t>sing it’s functions like insert, delete, search we can  maintain the database.</a:t>
            </a:r>
            <a:endParaRPr lang="en-IN" sz="3200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238"/>
            <a:ext cx="7543800" cy="1295400"/>
          </a:xfrm>
        </p:spPr>
        <p:txBody>
          <a:bodyPr/>
          <a:lstStyle/>
          <a:p>
            <a:r>
              <a:rPr lang="en-US" dirty="0" smtClean="0">
                <a:solidFill>
                  <a:srgbClr val="073779"/>
                </a:solidFill>
              </a:rPr>
              <a:t>          Prefix Search :</a:t>
            </a:r>
            <a:endParaRPr lang="en-US" dirty="0">
              <a:solidFill>
                <a:srgbClr val="07377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4431" y="2308983"/>
            <a:ext cx="7534835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Predict/AutoComplete  the file name 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 smtClean="0"/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Using </a:t>
            </a:r>
            <a:r>
              <a:rPr lang="en-US" sz="2800" dirty="0" err="1" smtClean="0"/>
              <a:t>Trie</a:t>
            </a:r>
            <a:r>
              <a:rPr lang="en-US" sz="2800" dirty="0" smtClean="0"/>
              <a:t>  data structure to maintain </a:t>
            </a:r>
          </a:p>
          <a:p>
            <a:r>
              <a:rPr lang="en-US" sz="2800" dirty="0" smtClean="0"/>
              <a:t>	history and file index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Maintaining counter of searched files </a:t>
            </a:r>
          </a:p>
          <a:p>
            <a:r>
              <a:rPr lang="en-US" sz="2800" dirty="0" smtClean="0"/>
              <a:t>	in history and predict filename according </a:t>
            </a:r>
          </a:p>
          <a:p>
            <a:r>
              <a:rPr lang="en-US" sz="2800" dirty="0" smtClean="0"/>
              <a:t>	to that 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5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4582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73779"/>
                </a:solidFill>
                <a:latin typeface="Arial" charset="0"/>
              </a:rPr>
              <a:t>       Source </a:t>
            </a:r>
            <a:r>
              <a:rPr lang="en-US" dirty="0">
                <a:solidFill>
                  <a:srgbClr val="073779"/>
                </a:solidFill>
                <a:latin typeface="Arial" charset="0"/>
              </a:rPr>
              <a:t>Code Information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40672"/>
              </p:ext>
            </p:extLst>
          </p:nvPr>
        </p:nvGraphicFramePr>
        <p:xfrm>
          <a:off x="457200" y="1600200"/>
          <a:ext cx="8153400" cy="457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188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File Name</a:t>
                      </a:r>
                    </a:p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Brief Description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Author (Team Member)</a:t>
                      </a:r>
                    </a:p>
                  </a:txBody>
                  <a:tcPr marT="45728" marB="45728"/>
                </a:tc>
              </a:tr>
              <a:tr h="1478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fileList.h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Using</a:t>
                      </a:r>
                      <a:r>
                        <a:rPr lang="en-US" sz="1800" baseline="0" dirty="0" smtClean="0"/>
                        <a:t> libraries </a:t>
                      </a:r>
                      <a:r>
                        <a:rPr lang="en-US" sz="1800" baseline="0" dirty="0" err="1" smtClean="0"/>
                        <a:t>dirent.h</a:t>
                      </a:r>
                      <a:r>
                        <a:rPr lang="en-US" sz="1800" baseline="0" dirty="0" smtClean="0"/>
                        <a:t> and </a:t>
                      </a:r>
                      <a:r>
                        <a:rPr lang="en-US" sz="1800" baseline="0" dirty="0" err="1" smtClean="0"/>
                        <a:t>unistd.h</a:t>
                      </a:r>
                      <a:r>
                        <a:rPr lang="en-US" sz="1800" baseline="0" dirty="0" smtClean="0"/>
                        <a:t> access all files of system and write it to </a:t>
                      </a:r>
                      <a:r>
                        <a:rPr lang="en-US" sz="1800" baseline="0" dirty="0" err="1" smtClean="0"/>
                        <a:t>index.txt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Dhanesh</a:t>
                      </a:r>
                      <a:r>
                        <a:rPr lang="en-US" sz="1800" baseline="0" dirty="0" smtClean="0"/>
                        <a:t> Kumar</a:t>
                      </a:r>
                      <a:endParaRPr lang="en-IN" sz="1800" dirty="0"/>
                    </a:p>
                  </a:txBody>
                  <a:tcPr marT="45728" marB="45728"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0000"/>
                          </a:solidFill>
                        </a:rPr>
                        <a:t>FileList.cpp</a:t>
                      </a:r>
                      <a:endParaRPr lang="en-IN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Defines</a:t>
                      </a:r>
                      <a:r>
                        <a:rPr lang="en-IN" sz="1800" baseline="0" dirty="0" smtClean="0"/>
                        <a:t> member functions of  fileList class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Dhanesh Kumar</a:t>
                      </a:r>
                      <a:endParaRPr lang="en-IN" sz="1800" dirty="0"/>
                    </a:p>
                  </a:txBody>
                  <a:tcPr marT="45728" marB="45728"/>
                </a:tc>
              </a:tr>
              <a:tr h="640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Tries.h</a:t>
                      </a:r>
                      <a:endParaRPr kumimoji="0" lang="en-US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tries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 and it’s member function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Dhanesh</a:t>
                      </a:r>
                      <a:r>
                        <a:rPr lang="en-US" sz="1800" baseline="0" dirty="0" smtClean="0"/>
                        <a:t> Kumar</a:t>
                      </a:r>
                      <a:endParaRPr lang="en-IN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3820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73779"/>
                </a:solidFill>
                <a:latin typeface="Arial" charset="0"/>
              </a:rPr>
              <a:t>    Source </a:t>
            </a:r>
            <a:r>
              <a:rPr lang="en-US" dirty="0">
                <a:solidFill>
                  <a:srgbClr val="073779"/>
                </a:solidFill>
                <a:latin typeface="Arial" charset="0"/>
              </a:rPr>
              <a:t>Code Information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2460"/>
              </p:ext>
            </p:extLst>
          </p:nvPr>
        </p:nvGraphicFramePr>
        <p:xfrm>
          <a:off x="457200" y="1600200"/>
          <a:ext cx="8153400" cy="484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188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File Name</a:t>
                      </a:r>
                    </a:p>
                    <a:p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Brief Description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Author (Team Member)</a:t>
                      </a:r>
                    </a:p>
                  </a:txBody>
                  <a:tcPr marT="45728" marB="45728"/>
                </a:tc>
              </a:tr>
              <a:tr h="1478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Tries.cpp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r>
                        <a:rPr lang="en-IN" sz="1800" dirty="0" smtClean="0"/>
                        <a:t>efines member</a:t>
                      </a:r>
                      <a:r>
                        <a:rPr lang="en-IN" sz="1800" baseline="0" dirty="0" smtClean="0"/>
                        <a:t> functions of tries class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Dhanesh</a:t>
                      </a:r>
                      <a:r>
                        <a:rPr lang="en-US" sz="1800" baseline="0" dirty="0" smtClean="0"/>
                        <a:t> Kumar</a:t>
                      </a:r>
                      <a:endParaRPr lang="en-IN" sz="1800" dirty="0"/>
                    </a:p>
                  </a:txBody>
                  <a:tcPr marT="45728" marB="45728"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0000"/>
                          </a:solidFill>
                        </a:rPr>
                        <a:t>B-tree.h</a:t>
                      </a:r>
                      <a:endParaRPr lang="en-IN" sz="1800" dirty="0">
                        <a:solidFill>
                          <a:srgbClr val="000000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Implements</a:t>
                      </a:r>
                      <a:r>
                        <a:rPr lang="en-US" sz="1800" baseline="0" dirty="0" smtClean="0"/>
                        <a:t> B-tree class and define it’s member functions</a:t>
                      </a:r>
                      <a:endParaRPr lang="en-IN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Both</a:t>
                      </a:r>
                      <a:endParaRPr lang="en-IN" sz="1800" dirty="0"/>
                    </a:p>
                  </a:txBody>
                  <a:tcPr marT="45728" marB="45728"/>
                </a:tc>
              </a:tr>
              <a:tr h="640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B-</a:t>
                      </a: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tree.cpp</a:t>
                      </a:r>
                      <a:endParaRPr kumimoji="0" lang="en-US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member functions and declare member variables of class B-tree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Both</a:t>
                      </a:r>
                      <a:endParaRPr lang="en-IN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83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3820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73779"/>
                </a:solidFill>
                <a:latin typeface="Arial" charset="0"/>
              </a:rPr>
              <a:t>         Source </a:t>
            </a:r>
            <a:r>
              <a:rPr lang="en-US" dirty="0">
                <a:solidFill>
                  <a:srgbClr val="073779"/>
                </a:solidFill>
                <a:latin typeface="Arial" charset="0"/>
              </a:rPr>
              <a:t>Code Information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35005"/>
              </p:ext>
            </p:extLst>
          </p:nvPr>
        </p:nvGraphicFramePr>
        <p:xfrm>
          <a:off x="457200" y="1479550"/>
          <a:ext cx="8153400" cy="426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187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File Name</a:t>
                      </a:r>
                    </a:p>
                    <a:p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Brief Description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Author (Team Member)</a:t>
                      </a:r>
                    </a:p>
                  </a:txBody>
                  <a:tcPr marT="45713" marB="45713"/>
                </a:tc>
              </a:tr>
              <a:tr h="640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Bnode.h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Bnode.cpp</a:t>
                      </a:r>
                      <a:endParaRPr kumimoji="0" lang="en-US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Helper</a:t>
                      </a:r>
                      <a:r>
                        <a:rPr lang="en-US" sz="1800" baseline="0" dirty="0" smtClean="0"/>
                        <a:t> class of B-tree </a:t>
                      </a:r>
                    </a:p>
                    <a:p>
                      <a:r>
                        <a:rPr lang="en-US" sz="1800" baseline="0" dirty="0" smtClean="0"/>
                        <a:t>Keep all nodes of that tree</a:t>
                      </a:r>
                      <a:endParaRPr lang="en-IN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Both</a:t>
                      </a:r>
                      <a:endParaRPr lang="en-IN" sz="1800" dirty="0"/>
                    </a:p>
                  </a:txBody>
                  <a:tcPr marT="45713" marB="45713"/>
                </a:tc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Key.h</a:t>
                      </a:r>
                      <a:endParaRPr kumimoji="0" lang="en-US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Key.cpp</a:t>
                      </a:r>
                      <a:endParaRPr kumimoji="0" lang="en-US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class of B-tree , keep key List of   B-tree.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Both</a:t>
                      </a:r>
                      <a:endParaRPr lang="en-IN" sz="1800" dirty="0"/>
                    </a:p>
                  </a:txBody>
                  <a:tcPr marT="45713" marB="45713"/>
                </a:tc>
              </a:tr>
              <a:tr h="64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Random.h</a:t>
                      </a:r>
                      <a:endParaRPr kumimoji="0" lang="en-US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Random.cpp</a:t>
                      </a:r>
                      <a:endParaRPr kumimoji="0" lang="en-US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helping functions used in integration of all files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Both</a:t>
                      </a:r>
                      <a:endParaRPr lang="en-IN" sz="1800" dirty="0"/>
                    </a:p>
                  </a:txBody>
                  <a:tcPr marT="45713" marB="4571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73779"/>
                </a:solidFill>
                <a:latin typeface="Arial" charset="0"/>
              </a:rPr>
              <a:t>        Source </a:t>
            </a:r>
            <a:r>
              <a:rPr lang="en-US" dirty="0">
                <a:solidFill>
                  <a:srgbClr val="073779"/>
                </a:solidFill>
                <a:latin typeface="Arial" charset="0"/>
              </a:rPr>
              <a:t>Code Information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76074"/>
              </p:ext>
            </p:extLst>
          </p:nvPr>
        </p:nvGraphicFramePr>
        <p:xfrm>
          <a:off x="457200" y="1600200"/>
          <a:ext cx="8153400" cy="432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18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File Name</a:t>
                      </a:r>
                    </a:p>
                    <a:p>
                      <a:endParaRPr lang="en-IN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Brief Description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Author (Team Member)</a:t>
                      </a:r>
                    </a:p>
                  </a:txBody>
                  <a:tcPr marT="45721" marB="45721"/>
                </a:tc>
              </a:tr>
              <a:tr h="1463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System.h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IN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</a:t>
                      </a:r>
                      <a:r>
                        <a:rPr lang="en-US" sz="1800" baseline="0" dirty="0" smtClean="0"/>
                        <a:t> main simulation system class , the heart of the simulation manages most of the algorithmic part.</a:t>
                      </a:r>
                      <a:endParaRPr lang="en-IN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Both</a:t>
                      </a:r>
                      <a:endParaRPr lang="en-IN" sz="1800" dirty="0"/>
                    </a:p>
                  </a:txBody>
                  <a:tcPr marT="45721" marB="45721"/>
                </a:tc>
              </a:tr>
              <a:tr h="762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System.cpp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the System class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Both</a:t>
                      </a:r>
                      <a:endParaRPr lang="en-IN" sz="1800" dirty="0"/>
                    </a:p>
                  </a:txBody>
                  <a:tcPr marT="45721" marB="45721"/>
                </a:tc>
              </a:tr>
              <a:tr h="762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main.cpp</a:t>
                      </a:r>
                      <a:endParaRPr kumimoji="0" lang="en-US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file contains some GUI and main function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Both</a:t>
                      </a:r>
                      <a:endParaRPr lang="en-IN" sz="1800" dirty="0"/>
                    </a:p>
                  </a:txBody>
                  <a:tcPr marT="45721" marB="4572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Outline &lt;for a total of 30 </a:t>
            </a:r>
            <a:r>
              <a:rPr lang="en-US" dirty="0" err="1">
                <a:latin typeface="Arial" charset="0"/>
              </a:rPr>
              <a:t>mins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Aim of project (1 </a:t>
            </a:r>
            <a:r>
              <a:rPr lang="en-US" dirty="0" err="1">
                <a:latin typeface="Arial" charset="0"/>
              </a:rPr>
              <a:t>mins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</a:rPr>
              <a:t>Demo (5 </a:t>
            </a:r>
            <a:r>
              <a:rPr lang="en-US" dirty="0" err="1">
                <a:latin typeface="Arial" charset="0"/>
              </a:rPr>
              <a:t>mins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</a:rPr>
              <a:t>Teamwork Details (0.5 min)</a:t>
            </a:r>
          </a:p>
          <a:p>
            <a:pPr eaLnBrk="1" hangingPunct="1"/>
            <a:r>
              <a:rPr lang="en-US" dirty="0">
                <a:latin typeface="Arial" charset="0"/>
              </a:rPr>
              <a:t>Design Details –Algorithm (5 </a:t>
            </a:r>
            <a:r>
              <a:rPr lang="en-US" dirty="0" err="1">
                <a:latin typeface="Arial" charset="0"/>
              </a:rPr>
              <a:t>mins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</a:rPr>
              <a:t>Design Details – Implementation (8 </a:t>
            </a:r>
            <a:r>
              <a:rPr lang="en-US" dirty="0" err="1">
                <a:latin typeface="Arial" charset="0"/>
              </a:rPr>
              <a:t>mins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</a:rPr>
              <a:t>Viva (9 </a:t>
            </a:r>
            <a:r>
              <a:rPr lang="en-US" dirty="0" err="1">
                <a:latin typeface="Arial" charset="0"/>
              </a:rPr>
              <a:t>mins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/>
            <a:r>
              <a:rPr lang="en-US" dirty="0">
                <a:latin typeface="Arial" charset="0"/>
              </a:rPr>
              <a:t>Transition time to next team (2 </a:t>
            </a:r>
            <a:r>
              <a:rPr lang="en-US" dirty="0" err="1">
                <a:latin typeface="Arial" charset="0"/>
              </a:rPr>
              <a:t>mins</a:t>
            </a:r>
            <a:r>
              <a:rPr lang="en-US" dirty="0">
                <a:latin typeface="Arial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382000" cy="1295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      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Source 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Code Information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11492"/>
              </p:ext>
            </p:extLst>
          </p:nvPr>
        </p:nvGraphicFramePr>
        <p:xfrm>
          <a:off x="381000" y="2438400"/>
          <a:ext cx="84582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File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Brief 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Author (Team Member)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piechartqt.h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GUI header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Himanshu Roy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piechartqt.cpp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GUI </a:t>
                      </a:r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Himanshu</a:t>
                      </a:r>
                      <a:r>
                        <a:rPr lang="en-US" baseline="0" dirty="0" smtClean="0"/>
                        <a:t> Roy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mybutton.h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button class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mybutton.cpp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button class </a:t>
                      </a:r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900" b="1">
                <a:solidFill>
                  <a:srgbClr val="330066"/>
                </a:solidFill>
                <a:ea typeface="Microsoft YaHei" charset="0"/>
                <a:cs typeface="Microsoft YaHei" charset="0"/>
              </a:rPr>
              <a:t>Bugs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417638"/>
            <a:ext cx="82296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330066"/>
              </a:buClr>
              <a:buSzPct val="70000"/>
              <a:buFont typeface="Wingdings" charset="0"/>
              <a:buChar char="v"/>
            </a:pPr>
            <a:r>
              <a:rPr lang="en-US" sz="3000" dirty="0" smtClean="0">
                <a:ea typeface="Microsoft YaHei" charset="0"/>
                <a:cs typeface="Microsoft YaHei" charset="0"/>
              </a:rPr>
              <a:t>We are not able to open some of the apps and also some files do not open with their corresponding </a:t>
            </a:r>
            <a:r>
              <a:rPr lang="en-US" sz="3000" dirty="0" err="1" smtClean="0">
                <a:ea typeface="Microsoft YaHei" charset="0"/>
                <a:cs typeface="Microsoft YaHei" charset="0"/>
              </a:rPr>
              <a:t>applicaions</a:t>
            </a:r>
            <a:r>
              <a:rPr lang="en-US" sz="3000" dirty="0" smtClean="0">
                <a:ea typeface="Microsoft YaHei" charset="0"/>
                <a:cs typeface="Microsoft YaHei" charset="0"/>
              </a:rPr>
              <a:t>.</a:t>
            </a:r>
          </a:p>
          <a:p>
            <a:pPr marL="0" indent="0" eaLnBrk="1" hangingPunct="1">
              <a:spcBef>
                <a:spcPts val="750"/>
              </a:spcBef>
              <a:buClr>
                <a:srgbClr val="330066"/>
              </a:buClr>
              <a:buSzPct val="70000"/>
            </a:pPr>
            <a:endParaRPr lang="en-US" sz="3000" dirty="0"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Brief Conclusion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124200"/>
            <a:ext cx="8370992" cy="2598982"/>
          </a:xfrm>
        </p:spPr>
        <p:txBody>
          <a:bodyPr/>
          <a:lstStyle/>
          <a:p>
            <a:pPr eaLnBrk="1" hangingPunct="1">
              <a:buFont typeface="Wingdings" charset="0"/>
              <a:buChar char="v"/>
            </a:pPr>
            <a:r>
              <a:rPr lang="en-US" dirty="0" smtClean="0">
                <a:latin typeface="Arial" charset="0"/>
              </a:rPr>
              <a:t> We </a:t>
            </a:r>
            <a:r>
              <a:rPr lang="en-US" dirty="0">
                <a:latin typeface="Arial" charset="0"/>
              </a:rPr>
              <a:t>would like to conclude that we successfully completed what we started on , </a:t>
            </a:r>
            <a:r>
              <a:rPr lang="en-US" dirty="0" smtClean="0">
                <a:latin typeface="Arial" charset="0"/>
              </a:rPr>
              <a:t>file accessing, making indexes ,file search(prefix search, full-string-match search, auto-completion)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7331" y="52850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Brief Conclusion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124201"/>
            <a:ext cx="8458200" cy="3429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</a:rPr>
              <a:t>We also spent a great deal of </a:t>
            </a:r>
            <a:r>
              <a:rPr lang="en-US" dirty="0" smtClean="0">
                <a:ea typeface="+mn-ea"/>
              </a:rPr>
              <a:t>time in the </a:t>
            </a:r>
            <a:r>
              <a:rPr lang="en-US" dirty="0" smtClean="0"/>
              <a:t>substring search algorithms.</a:t>
            </a:r>
            <a:endParaRPr lang="en-US" dirty="0" smtClean="0">
              <a:ea typeface="+mn-ea"/>
            </a:endParaRP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dirty="0" smtClean="0">
                <a:ea typeface="+mn-ea"/>
              </a:rPr>
              <a:t>We </a:t>
            </a:r>
            <a:r>
              <a:rPr lang="en-US" dirty="0" smtClean="0">
                <a:ea typeface="+mn-ea"/>
              </a:rPr>
              <a:t>also </a:t>
            </a:r>
            <a:r>
              <a:rPr lang="en-US" dirty="0" err="1" smtClean="0">
                <a:ea typeface="+mn-ea"/>
              </a:rPr>
              <a:t>implementedcertain</a:t>
            </a:r>
            <a:r>
              <a:rPr lang="en-US" dirty="0" smtClean="0">
                <a:ea typeface="+mn-ea"/>
              </a:rPr>
              <a:t> algorithms </a:t>
            </a:r>
            <a:r>
              <a:rPr lang="en-US" dirty="0" smtClean="0">
                <a:ea typeface="+mn-ea"/>
              </a:rPr>
              <a:t>that we learned during the course such as quick sort for efficiently detecting collisions , depth first search for efficiently calculating the force on each particle.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References :</a:t>
            </a: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609600" y="3276600"/>
            <a:ext cx="807069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3200" dirty="0">
                <a:hlinkClick r:id="rId2"/>
              </a:rPr>
              <a:t>http://www.dreamincode.net/forums/topic/59943-accessing-directories-in-cc-part-i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eaLnBrk="1" hangingPunct="1">
              <a:buFont typeface="Arial" charset="0"/>
              <a:buChar char="•"/>
            </a:pPr>
            <a:r>
              <a:rPr lang="en-US" sz="3200" dirty="0" smtClean="0">
                <a:hlinkClick r:id="rId3"/>
              </a:rPr>
              <a:t>www.wikipedia.org</a:t>
            </a:r>
            <a:endParaRPr lang="en-US" sz="3200" dirty="0"/>
          </a:p>
          <a:p>
            <a:pPr eaLnBrk="1" hangingPunct="1">
              <a:buFont typeface="Arial" charset="0"/>
              <a:buChar char="•"/>
            </a:pPr>
            <a:r>
              <a:rPr lang="en-US" sz="3200" dirty="0">
                <a:hlinkClick r:id="rId4"/>
              </a:rPr>
              <a:t>www.google.com</a:t>
            </a:r>
            <a:endParaRPr lang="en-US" sz="3200" dirty="0"/>
          </a:p>
          <a:p>
            <a:pPr eaLnBrk="1" hangingPunct="1">
              <a:buFont typeface="Arial" charset="0"/>
              <a:buChar char="•"/>
            </a:pPr>
            <a:r>
              <a:rPr lang="en-US" sz="3200" dirty="0">
                <a:hlinkClick r:id="rId5"/>
              </a:rPr>
              <a:t>http://qt-project.org/doc/qt-4.8/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Thank You – 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Backup Slides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implementation of B-Tree and </a:t>
            </a:r>
            <a:r>
              <a:rPr lang="en-US" dirty="0" err="1" smtClean="0"/>
              <a:t>Trie</a:t>
            </a:r>
            <a:r>
              <a:rPr lang="en-US" dirty="0" smtClean="0"/>
              <a:t> data-</a:t>
            </a:r>
            <a:r>
              <a:rPr lang="en-US" dirty="0" err="1" smtClean="0"/>
              <a:t>strucutre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Reference B-tree: </a:t>
            </a:r>
            <a:r>
              <a:rPr lang="nl-NL" dirty="0">
                <a:hlinkClick r:id="rId2"/>
              </a:rPr>
              <a:t>www.cs.uga.edu/~eileen/2720/Notes/</a:t>
            </a:r>
            <a:r>
              <a:rPr lang="nl-NL" b="1" dirty="0" smtClean="0">
                <a:hlinkClick r:id="rId2"/>
              </a:rPr>
              <a:t>Btrees</a:t>
            </a:r>
            <a:r>
              <a:rPr lang="nl-NL" dirty="0" smtClean="0">
                <a:hlinkClick r:id="rId2"/>
              </a:rPr>
              <a:t>.ppt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3668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5" name="Line 45"/>
          <p:cNvSpPr>
            <a:spLocks noChangeShapeType="1"/>
          </p:cNvSpPr>
          <p:nvPr/>
        </p:nvSpPr>
        <p:spPr bwMode="auto">
          <a:xfrm flipH="1" flipV="1">
            <a:off x="1371600" y="5105400"/>
            <a:ext cx="457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B7EC-4611-AD42-959D-BCEAFE8E3A44}" type="slidenum">
              <a:rPr lang="en-US"/>
              <a:pPr/>
              <a:t>27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534400" cy="1447800"/>
          </a:xfrm>
        </p:spPr>
        <p:txBody>
          <a:bodyPr/>
          <a:lstStyle/>
          <a:p>
            <a:r>
              <a:rPr lang="en-GB" dirty="0"/>
              <a:t>Type #1: Simple leaf deletion</a:t>
            </a:r>
          </a:p>
        </p:txBody>
      </p:sp>
      <p:grpSp>
        <p:nvGrpSpPr>
          <p:cNvPr id="46126" name="Group 46"/>
          <p:cNvGrpSpPr>
            <a:grpSpLocks/>
          </p:cNvGrpSpPr>
          <p:nvPr/>
        </p:nvGrpSpPr>
        <p:grpSpPr bwMode="auto">
          <a:xfrm>
            <a:off x="1600200" y="3124200"/>
            <a:ext cx="6858000" cy="2133600"/>
            <a:chOff x="624" y="1392"/>
            <a:chExt cx="4320" cy="1344"/>
          </a:xfrm>
        </p:grpSpPr>
        <p:grpSp>
          <p:nvGrpSpPr>
            <p:cNvPr id="46094" name="Group 14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46085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dirty="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46090" name="Rectangle 1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dirty="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52</a:t>
                </a:r>
              </a:p>
            </p:txBody>
          </p:sp>
        </p:grpSp>
        <p:grpSp>
          <p:nvGrpSpPr>
            <p:cNvPr id="46095" name="Group 15"/>
            <p:cNvGrpSpPr>
              <a:grpSpLocks/>
            </p:cNvGrpSpPr>
            <p:nvPr/>
          </p:nvGrpSpPr>
          <p:grpSpPr bwMode="auto">
            <a:xfrm>
              <a:off x="624" y="2304"/>
              <a:ext cx="1200" cy="432"/>
              <a:chOff x="2160" y="1392"/>
              <a:chExt cx="1200" cy="432"/>
            </a:xfrm>
          </p:grpSpPr>
          <p:sp>
            <p:nvSpPr>
              <p:cNvPr id="46096" name="Rectangle 1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7" name="Rectangle 17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46098" name="Rectangle 1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46099" name="Rectangle 1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46114" name="Group 34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46105" name="Group 25"/>
            <p:cNvGrpSpPr>
              <a:grpSpLocks/>
            </p:cNvGrpSpPr>
            <p:nvPr/>
          </p:nvGrpSpPr>
          <p:grpSpPr bwMode="auto">
            <a:xfrm>
              <a:off x="3744" y="2304"/>
              <a:ext cx="1200" cy="432"/>
              <a:chOff x="2160" y="1392"/>
              <a:chExt cx="1200" cy="432"/>
            </a:xfrm>
          </p:grpSpPr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46108" name="Rectangle 2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46109" name="Rectangle 29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20" name="Group 4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46121" name="Rectangle 4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2" name="Rectangle 4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46123" name="Rectangle 4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1505890" y="5864910"/>
            <a:ext cx="36366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GB" dirty="0">
                <a:solidFill>
                  <a:srgbClr val="FFFFFF"/>
                </a:solidFill>
              </a:rPr>
              <a:t>Delete 2:  Since there are enough</a:t>
            </a:r>
          </a:p>
          <a:p>
            <a:pPr algn="ctr" eaLnBrk="0" hangingPunct="0"/>
            <a:r>
              <a:rPr lang="en-GB" dirty="0">
                <a:solidFill>
                  <a:srgbClr val="FFFFFF"/>
                </a:solidFill>
              </a:rPr>
              <a:t>keys in the node, just delete it</a:t>
            </a:r>
            <a:endParaRPr lang="en-GB" sz="2800" dirty="0">
              <a:solidFill>
                <a:srgbClr val="FFFFFF"/>
              </a:solidFill>
            </a:endParaRP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04800" y="3276600"/>
            <a:ext cx="2228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GB" dirty="0">
                <a:solidFill>
                  <a:srgbClr val="FFFFFF"/>
                </a:solidFill>
              </a:rPr>
              <a:t>Assuming a 5-way</a:t>
            </a:r>
          </a:p>
          <a:p>
            <a:pPr algn="ctr" eaLnBrk="0" hangingPunct="0"/>
            <a:r>
              <a:rPr lang="en-GB" dirty="0">
                <a:solidFill>
                  <a:srgbClr val="FFFFFF"/>
                </a:solidFill>
              </a:rPr>
              <a:t>B-Tree, as before...</a:t>
            </a:r>
            <a:endParaRPr lang="en-GB" sz="2800" i="1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5223480" y="5864325"/>
            <a:ext cx="34516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GB" sz="1400" i="1" dirty="0">
                <a:solidFill>
                  <a:srgbClr val="FFFFFF"/>
                </a:solidFill>
              </a:rPr>
              <a:t>Note when printed: this slide is animated</a:t>
            </a:r>
            <a:endParaRPr lang="en-GB" sz="2800" i="1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55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DEBB-64E2-BC40-8029-A9460C1654FE}" type="slidenum">
              <a:rPr lang="en-US"/>
              <a:pPr/>
              <a:t>28</a:t>
            </a:fld>
            <a:endParaRPr lang="en-US"/>
          </a:p>
        </p:txBody>
      </p:sp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#2: Simple non-leaf deletion</a:t>
            </a:r>
          </a:p>
        </p:txBody>
      </p:sp>
      <p:grpSp>
        <p:nvGrpSpPr>
          <p:cNvPr id="48160" name="Group 2080"/>
          <p:cNvGrpSpPr>
            <a:grpSpLocks/>
          </p:cNvGrpSpPr>
          <p:nvPr/>
        </p:nvGrpSpPr>
        <p:grpSpPr bwMode="auto">
          <a:xfrm>
            <a:off x="1524000" y="3048000"/>
            <a:ext cx="6172200" cy="2209800"/>
            <a:chOff x="1008" y="1392"/>
            <a:chExt cx="3936" cy="1344"/>
          </a:xfrm>
        </p:grpSpPr>
        <p:grpSp>
          <p:nvGrpSpPr>
            <p:cNvPr id="48132" name="Group 2052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48133" name="Rectangle 2053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4" name="Rectangle 2054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48135" name="Rectangle 2055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48136" name="Rectangle 2056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52</a:t>
                </a:r>
              </a:p>
            </p:txBody>
          </p:sp>
        </p:grpSp>
        <p:grpSp>
          <p:nvGrpSpPr>
            <p:cNvPr id="48159" name="Group 2079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1008" y="2304"/>
              <a:chExt cx="816" cy="432"/>
            </a:xfrm>
          </p:grpSpPr>
          <p:sp>
            <p:nvSpPr>
              <p:cNvPr id="48138" name="Rectangle 2058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0" name="Rectangle 2060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48141" name="Rectangle 2061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48142" name="Group 2062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48143" name="Rectangle 2063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4" name="Rectangle 2064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48145" name="Rectangle 2065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48146" name="Group 2066"/>
            <p:cNvGrpSpPr>
              <a:grpSpLocks/>
            </p:cNvGrpSpPr>
            <p:nvPr/>
          </p:nvGrpSpPr>
          <p:grpSpPr bwMode="auto">
            <a:xfrm>
              <a:off x="3744" y="2304"/>
              <a:ext cx="1200" cy="432"/>
              <a:chOff x="2160" y="1392"/>
              <a:chExt cx="1200" cy="432"/>
            </a:xfrm>
          </p:grpSpPr>
          <p:sp>
            <p:nvSpPr>
              <p:cNvPr id="48147" name="Rectangle 2067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8" name="Rectangle 206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dirty="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48149" name="Rectangle 2069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48150" name="Rectangle 2070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48151" name="Line 2071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2072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Line 2073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2074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5" name="Group 2075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48156" name="Rectangle 2076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Rectangle 2077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48158" name="Rectangle 2078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48161" name="Text Box 2081"/>
          <p:cNvSpPr txBox="1">
            <a:spLocks noChangeArrowheads="1"/>
          </p:cNvSpPr>
          <p:nvPr/>
        </p:nvSpPr>
        <p:spPr bwMode="auto">
          <a:xfrm>
            <a:off x="6096000" y="3048000"/>
            <a:ext cx="1347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GB" sz="2000" dirty="0"/>
              <a:t>Delete 52</a:t>
            </a:r>
            <a:endParaRPr lang="en-GB" sz="2800" i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8162" name="Line 2082"/>
          <p:cNvSpPr>
            <a:spLocks noChangeShapeType="1"/>
          </p:cNvSpPr>
          <p:nvPr/>
        </p:nvSpPr>
        <p:spPr bwMode="auto">
          <a:xfrm flipH="1">
            <a:off x="5334000" y="3200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Line 2083"/>
          <p:cNvSpPr>
            <a:spLocks noChangeShapeType="1"/>
          </p:cNvSpPr>
          <p:nvPr/>
        </p:nvSpPr>
        <p:spPr bwMode="auto">
          <a:xfrm flipV="1">
            <a:off x="6324600" y="4419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Text Box 2085"/>
          <p:cNvSpPr txBox="1">
            <a:spLocks noChangeArrowheads="1"/>
          </p:cNvSpPr>
          <p:nvPr/>
        </p:nvSpPr>
        <p:spPr bwMode="auto">
          <a:xfrm>
            <a:off x="5630825" y="5638800"/>
            <a:ext cx="3505200" cy="7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GB" sz="2000" dirty="0">
                <a:solidFill>
                  <a:srgbClr val="FFFFFF"/>
                </a:solidFill>
              </a:rPr>
              <a:t>Borrow the predecessor</a:t>
            </a:r>
          </a:p>
          <a:p>
            <a:pPr algn="ctr" eaLnBrk="0" hangingPunct="0"/>
            <a:r>
              <a:rPr lang="en-GB" sz="2000" dirty="0">
                <a:solidFill>
                  <a:srgbClr val="FFFFFF"/>
                </a:solidFill>
              </a:rPr>
              <a:t>or (in this case) successor</a:t>
            </a:r>
            <a:endParaRPr lang="en-GB" sz="2800" i="1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8167" name="Line 2087"/>
          <p:cNvSpPr>
            <a:spLocks noChangeShapeType="1"/>
          </p:cNvSpPr>
          <p:nvPr/>
        </p:nvSpPr>
        <p:spPr bwMode="auto">
          <a:xfrm>
            <a:off x="5029200" y="3733800"/>
            <a:ext cx="533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72" name="Group 2092"/>
          <p:cNvGrpSpPr>
            <a:grpSpLocks/>
          </p:cNvGrpSpPr>
          <p:nvPr/>
        </p:nvGrpSpPr>
        <p:grpSpPr bwMode="auto">
          <a:xfrm>
            <a:off x="5257800" y="3657600"/>
            <a:ext cx="1143000" cy="1524000"/>
            <a:chOff x="3408" y="1728"/>
            <a:chExt cx="720" cy="960"/>
          </a:xfrm>
        </p:grpSpPr>
        <p:sp>
          <p:nvSpPr>
            <p:cNvPr id="48166" name="Line 2086"/>
            <p:cNvSpPr>
              <a:spLocks noChangeShapeType="1"/>
            </p:cNvSpPr>
            <p:nvPr/>
          </p:nvSpPr>
          <p:spPr bwMode="auto">
            <a:xfrm flipH="1" flipV="1">
              <a:off x="3408" y="1728"/>
              <a:ext cx="528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Rectangle 2091"/>
            <p:cNvSpPr>
              <a:spLocks noChangeArrowheads="1"/>
            </p:cNvSpPr>
            <p:nvPr/>
          </p:nvSpPr>
          <p:spPr bwMode="auto">
            <a:xfrm>
              <a:off x="3792" y="2352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3" name="Rectangle 2093"/>
          <p:cNvSpPr>
            <a:spLocks noChangeArrowheads="1"/>
          </p:cNvSpPr>
          <p:nvPr/>
        </p:nvSpPr>
        <p:spPr bwMode="auto">
          <a:xfrm>
            <a:off x="6096000" y="3733800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800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31634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3AB3-738C-7C40-83F7-7763F95C8A14}" type="slidenum">
              <a:rPr lang="en-US"/>
              <a:pPr/>
              <a:t>29</a:t>
            </a:fld>
            <a:endParaRPr lang="en-US"/>
          </a:p>
        </p:txBody>
      </p:sp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#4: Too few keys in node and its siblings</a:t>
            </a:r>
          </a:p>
        </p:txBody>
      </p:sp>
      <p:grpSp>
        <p:nvGrpSpPr>
          <p:cNvPr id="49183" name="Group 1055"/>
          <p:cNvGrpSpPr>
            <a:grpSpLocks/>
          </p:cNvGrpSpPr>
          <p:nvPr/>
        </p:nvGrpSpPr>
        <p:grpSpPr bwMode="auto">
          <a:xfrm>
            <a:off x="1600200" y="2971800"/>
            <a:ext cx="5638800" cy="2133600"/>
            <a:chOff x="1008" y="1392"/>
            <a:chExt cx="3552" cy="1344"/>
          </a:xfrm>
        </p:grpSpPr>
        <p:grpSp>
          <p:nvGrpSpPr>
            <p:cNvPr id="49156" name="Group 1028"/>
            <p:cNvGrpSpPr>
              <a:grpSpLocks/>
            </p:cNvGrpSpPr>
            <p:nvPr/>
          </p:nvGrpSpPr>
          <p:grpSpPr bwMode="auto">
            <a:xfrm>
              <a:off x="2160" y="1392"/>
              <a:ext cx="1200" cy="432"/>
              <a:chOff x="2160" y="1392"/>
              <a:chExt cx="1200" cy="432"/>
            </a:xfrm>
          </p:grpSpPr>
          <p:sp>
            <p:nvSpPr>
              <p:cNvPr id="49157" name="Rectangle 1029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1200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58" name="Rectangle 1030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49159" name="Rectangle 1031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29</a:t>
                </a:r>
              </a:p>
            </p:txBody>
          </p:sp>
          <p:sp>
            <p:nvSpPr>
              <p:cNvPr id="49160" name="Rectangle 1032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56</a:t>
                </a:r>
              </a:p>
            </p:txBody>
          </p:sp>
        </p:grpSp>
        <p:grpSp>
          <p:nvGrpSpPr>
            <p:cNvPr id="49161" name="Group 1033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1008" y="2304"/>
              <a:chExt cx="816" cy="432"/>
            </a:xfrm>
          </p:grpSpPr>
          <p:sp>
            <p:nvSpPr>
              <p:cNvPr id="49162" name="Rectangle 1034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3" name="Rectangle 1035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49164" name="Rectangle 1036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49165" name="Group 1037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49166" name="Rectangle 103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7" name="Rectangle 1039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49168" name="Rectangle 1040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22</a:t>
                </a:r>
              </a:p>
            </p:txBody>
          </p:sp>
        </p:grpSp>
        <p:grpSp>
          <p:nvGrpSpPr>
            <p:cNvPr id="49182" name="Group 1054"/>
            <p:cNvGrpSpPr>
              <a:grpSpLocks/>
            </p:cNvGrpSpPr>
            <p:nvPr/>
          </p:nvGrpSpPr>
          <p:grpSpPr bwMode="auto">
            <a:xfrm>
              <a:off x="3744" y="2304"/>
              <a:ext cx="816" cy="432"/>
              <a:chOff x="4128" y="2304"/>
              <a:chExt cx="816" cy="432"/>
            </a:xfrm>
          </p:grpSpPr>
          <p:sp>
            <p:nvSpPr>
              <p:cNvPr id="49170" name="Rectangle 1042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2" name="Rectangle 1044"/>
              <p:cNvSpPr>
                <a:spLocks noChangeArrowheads="1"/>
              </p:cNvSpPr>
              <p:nvPr/>
            </p:nvSpPr>
            <p:spPr bwMode="auto">
              <a:xfrm>
                <a:off x="417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49173" name="Rectangle 1045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 dirty="0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72</a:t>
                </a:r>
              </a:p>
            </p:txBody>
          </p:sp>
        </p:grpSp>
        <p:sp>
          <p:nvSpPr>
            <p:cNvPr id="49174" name="Line 1046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1047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1048"/>
            <p:cNvSpPr>
              <a:spLocks noChangeShapeType="1"/>
            </p:cNvSpPr>
            <p:nvPr/>
          </p:nvSpPr>
          <p:spPr bwMode="auto">
            <a:xfrm>
              <a:off x="3360" y="182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1049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78" name="Group 1050"/>
            <p:cNvGrpSpPr>
              <a:grpSpLocks/>
            </p:cNvGrpSpPr>
            <p:nvPr/>
          </p:nvGrpSpPr>
          <p:grpSpPr bwMode="auto">
            <a:xfrm>
              <a:off x="2832" y="2304"/>
              <a:ext cx="816" cy="432"/>
              <a:chOff x="2160" y="2304"/>
              <a:chExt cx="816" cy="432"/>
            </a:xfrm>
          </p:grpSpPr>
          <p:sp>
            <p:nvSpPr>
              <p:cNvPr id="49179" name="Rectangle 1051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0" name="Rectangle 1052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49181" name="Rectangle 1053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49185" name="Text Box 1057"/>
          <p:cNvSpPr txBox="1">
            <a:spLocks noChangeArrowheads="1"/>
          </p:cNvSpPr>
          <p:nvPr/>
        </p:nvSpPr>
        <p:spPr bwMode="auto">
          <a:xfrm>
            <a:off x="7467600" y="4495800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GB" sz="2000" dirty="0">
                <a:solidFill>
                  <a:srgbClr val="FFFFFF"/>
                </a:solidFill>
              </a:rPr>
              <a:t>Delete 72</a:t>
            </a:r>
            <a:endParaRPr lang="en-GB" sz="2800" i="1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9186" name="Line 1058"/>
          <p:cNvSpPr>
            <a:spLocks noChangeShapeType="1"/>
          </p:cNvSpPr>
          <p:nvPr/>
        </p:nvSpPr>
        <p:spPr bwMode="auto">
          <a:xfrm flipH="1" flipV="1">
            <a:off x="6934200" y="44196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9201" name="Group 1073"/>
          <p:cNvGrpSpPr>
            <a:grpSpLocks/>
          </p:cNvGrpSpPr>
          <p:nvPr/>
        </p:nvGrpSpPr>
        <p:grpSpPr bwMode="auto">
          <a:xfrm>
            <a:off x="4306888" y="2743200"/>
            <a:ext cx="2328863" cy="2286000"/>
            <a:chOff x="2761" y="1344"/>
            <a:chExt cx="1467" cy="1440"/>
          </a:xfrm>
        </p:grpSpPr>
        <p:grpSp>
          <p:nvGrpSpPr>
            <p:cNvPr id="49199" name="Group 1071"/>
            <p:cNvGrpSpPr>
              <a:grpSpLocks/>
            </p:cNvGrpSpPr>
            <p:nvPr/>
          </p:nvGrpSpPr>
          <p:grpSpPr bwMode="auto">
            <a:xfrm>
              <a:off x="2784" y="1344"/>
              <a:ext cx="1440" cy="1440"/>
              <a:chOff x="2784" y="1344"/>
              <a:chExt cx="1440" cy="1440"/>
            </a:xfrm>
          </p:grpSpPr>
          <p:sp>
            <p:nvSpPr>
              <p:cNvPr id="49193" name="Line 1065"/>
              <p:cNvSpPr>
                <a:spLocks noChangeShapeType="1"/>
              </p:cNvSpPr>
              <p:nvPr/>
            </p:nvSpPr>
            <p:spPr bwMode="auto">
              <a:xfrm flipV="1">
                <a:off x="2784" y="2016"/>
                <a:ext cx="0" cy="76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94" name="Line 1066"/>
              <p:cNvSpPr>
                <a:spLocks noChangeShapeType="1"/>
              </p:cNvSpPr>
              <p:nvPr/>
            </p:nvSpPr>
            <p:spPr bwMode="auto">
              <a:xfrm flipV="1">
                <a:off x="2784" y="1872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95" name="Line 1067"/>
              <p:cNvSpPr>
                <a:spLocks noChangeShapeType="1"/>
              </p:cNvSpPr>
              <p:nvPr/>
            </p:nvSpPr>
            <p:spPr bwMode="auto">
              <a:xfrm flipV="1">
                <a:off x="2928" y="1344"/>
                <a:ext cx="48" cy="52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96" name="Line 1068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97" name="Line 1069"/>
              <p:cNvSpPr>
                <a:spLocks noChangeShapeType="1"/>
              </p:cNvSpPr>
              <p:nvPr/>
            </p:nvSpPr>
            <p:spPr bwMode="auto">
              <a:xfrm>
                <a:off x="2784" y="2784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198" name="Line 1070"/>
              <p:cNvSpPr>
                <a:spLocks noChangeShapeType="1"/>
              </p:cNvSpPr>
              <p:nvPr/>
            </p:nvSpPr>
            <p:spPr bwMode="auto">
              <a:xfrm flipV="1">
                <a:off x="4224" y="1344"/>
                <a:ext cx="0" cy="144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9200" name="Text Box 1072"/>
            <p:cNvSpPr txBox="1">
              <a:spLocks noChangeArrowheads="1"/>
            </p:cNvSpPr>
            <p:nvPr/>
          </p:nvSpPr>
          <p:spPr bwMode="auto">
            <a:xfrm>
              <a:off x="2761" y="1967"/>
              <a:ext cx="14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GB" sz="2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Join back together</a:t>
              </a:r>
              <a:endParaRPr lang="en-GB" sz="2800" i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</p:grpSp>
      <p:grpSp>
        <p:nvGrpSpPr>
          <p:cNvPr id="47" name="Group 1062"/>
          <p:cNvGrpSpPr>
            <a:grpSpLocks/>
          </p:cNvGrpSpPr>
          <p:nvPr/>
        </p:nvGrpSpPr>
        <p:grpSpPr bwMode="auto">
          <a:xfrm>
            <a:off x="6705600" y="4343400"/>
            <a:ext cx="685800" cy="762000"/>
            <a:chOff x="4176" y="2304"/>
            <a:chExt cx="432" cy="480"/>
          </a:xfrm>
        </p:grpSpPr>
        <p:sp>
          <p:nvSpPr>
            <p:cNvPr id="48" name="Rectangle 1060"/>
            <p:cNvSpPr>
              <a:spLocks noChangeArrowheads="1"/>
            </p:cNvSpPr>
            <p:nvPr/>
          </p:nvSpPr>
          <p:spPr bwMode="auto">
            <a:xfrm>
              <a:off x="4176" y="2304"/>
              <a:ext cx="432" cy="480"/>
            </a:xfrm>
            <a:prstGeom prst="rect">
              <a:avLst/>
            </a:prstGeom>
            <a:solidFill>
              <a:srgbClr val="46A9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1061"/>
            <p:cNvSpPr>
              <a:spLocks noChangeShapeType="1"/>
            </p:cNvSpPr>
            <p:nvPr/>
          </p:nvSpPr>
          <p:spPr bwMode="auto">
            <a:xfrm>
              <a:off x="417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65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Aim of the project</a:t>
            </a:r>
          </a:p>
        </p:txBody>
      </p:sp>
      <p:sp>
        <p:nvSpPr>
          <p:cNvPr id="5123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The project is a </a:t>
            </a:r>
            <a:r>
              <a:rPr lang="en-US" dirty="0" smtClean="0">
                <a:latin typeface="Arial" charset="0"/>
              </a:rPr>
              <a:t>sort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of desktop-search with features like auto-completion, based on history of search, and normal prefix-search.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10 files will be shown at a time and more files can be viewed using the next feature</a:t>
            </a:r>
            <a:r>
              <a:rPr lang="en-US" dirty="0" smtClean="0">
                <a:latin typeface="Arial" charset="0"/>
              </a:rPr>
              <a:t>.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Also the files and applications can be launched, in case of files appropriate apps are used. </a:t>
            </a: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949C-83D5-4E49-8264-A48230D69ED9}" type="slidenum">
              <a:rPr lang="en-US"/>
              <a:pPr/>
              <a:t>30</a:t>
            </a:fld>
            <a:endParaRPr lang="en-US"/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#4: Too few keys in node and its siblings</a:t>
            </a:r>
          </a:p>
        </p:txBody>
      </p:sp>
      <p:grpSp>
        <p:nvGrpSpPr>
          <p:cNvPr id="50207" name="Group 1055"/>
          <p:cNvGrpSpPr>
            <a:grpSpLocks/>
          </p:cNvGrpSpPr>
          <p:nvPr/>
        </p:nvGrpSpPr>
        <p:grpSpPr bwMode="auto">
          <a:xfrm>
            <a:off x="1676400" y="3352800"/>
            <a:ext cx="5486400" cy="2133600"/>
            <a:chOff x="1008" y="1392"/>
            <a:chExt cx="3456" cy="1344"/>
          </a:xfrm>
        </p:grpSpPr>
        <p:grpSp>
          <p:nvGrpSpPr>
            <p:cNvPr id="50206" name="Group 1054"/>
            <p:cNvGrpSpPr>
              <a:grpSpLocks/>
            </p:cNvGrpSpPr>
            <p:nvPr/>
          </p:nvGrpSpPr>
          <p:grpSpPr bwMode="auto">
            <a:xfrm>
              <a:off x="2160" y="1392"/>
              <a:ext cx="816" cy="432"/>
              <a:chOff x="2160" y="1392"/>
              <a:chExt cx="816" cy="432"/>
            </a:xfrm>
          </p:grpSpPr>
          <p:sp>
            <p:nvSpPr>
              <p:cNvPr id="50181" name="Rectangle 1029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2" name="Rectangle 1030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50183" name="Rectangle 1031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29</a:t>
                </a:r>
              </a:p>
            </p:txBody>
          </p:sp>
        </p:grpSp>
        <p:grpSp>
          <p:nvGrpSpPr>
            <p:cNvPr id="50185" name="Group 1033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1008" y="2304"/>
              <a:chExt cx="816" cy="432"/>
            </a:xfrm>
          </p:grpSpPr>
          <p:sp>
            <p:nvSpPr>
              <p:cNvPr id="50186" name="Rectangle 1034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7" name="Rectangle 1035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50188" name="Rectangle 1036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50189" name="Group 1037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50190" name="Rectangle 1038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1" name="Rectangle 1039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50192" name="Rectangle 1040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22</a:t>
                </a:r>
              </a:p>
            </p:txBody>
          </p:sp>
        </p:grpSp>
        <p:sp>
          <p:nvSpPr>
            <p:cNvPr id="50197" name="Line 1045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1046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1048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05" name="Group 1053"/>
            <p:cNvGrpSpPr>
              <a:grpSpLocks/>
            </p:cNvGrpSpPr>
            <p:nvPr/>
          </p:nvGrpSpPr>
          <p:grpSpPr bwMode="auto">
            <a:xfrm>
              <a:off x="2832" y="2304"/>
              <a:ext cx="1632" cy="432"/>
              <a:chOff x="2832" y="2304"/>
              <a:chExt cx="1632" cy="432"/>
            </a:xfrm>
          </p:grpSpPr>
          <p:sp>
            <p:nvSpPr>
              <p:cNvPr id="50202" name="Rectangle 1050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1632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Rectangle 1043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50184" name="Rectangle 1032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50203" name="Rectangle 1051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50204" name="Rectangle 1052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43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45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5A88-23EE-EC4F-8583-811FB6BE4675}" type="slidenum">
              <a:rPr lang="en-US"/>
              <a:pPr/>
              <a:t>31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#3: Enough siblings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600200" y="3200400"/>
            <a:ext cx="5486400" cy="2133600"/>
            <a:chOff x="1008" y="1392"/>
            <a:chExt cx="3456" cy="1344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2160" y="1392"/>
              <a:ext cx="816" cy="432"/>
              <a:chOff x="2160" y="1392"/>
              <a:chExt cx="816" cy="432"/>
            </a:xfrm>
          </p:grpSpPr>
          <p:sp>
            <p:nvSpPr>
              <p:cNvPr id="51205" name="Rectangle 5"/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12</a:t>
                </a:r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29</a:t>
                </a:r>
              </a:p>
            </p:txBody>
          </p:sp>
        </p:grpSp>
        <p:grpSp>
          <p:nvGrpSpPr>
            <p:cNvPr id="51208" name="Group 8"/>
            <p:cNvGrpSpPr>
              <a:grpSpLocks/>
            </p:cNvGrpSpPr>
            <p:nvPr/>
          </p:nvGrpSpPr>
          <p:grpSpPr bwMode="auto">
            <a:xfrm>
              <a:off x="1008" y="2304"/>
              <a:ext cx="816" cy="432"/>
              <a:chOff x="1008" y="2304"/>
              <a:chExt cx="816" cy="432"/>
            </a:xfrm>
          </p:grpSpPr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0" name="Rectangle 10"/>
              <p:cNvSpPr>
                <a:spLocks noChangeArrowheads="1"/>
              </p:cNvSpPr>
              <p:nvPr/>
            </p:nvSpPr>
            <p:spPr bwMode="auto">
              <a:xfrm>
                <a:off x="1056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51211" name="Rectangle 11"/>
              <p:cNvSpPr>
                <a:spLocks noChangeArrowheads="1"/>
              </p:cNvSpPr>
              <p:nvPr/>
            </p:nvSpPr>
            <p:spPr bwMode="auto">
              <a:xfrm>
                <a:off x="144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51212" name="Group 12"/>
            <p:cNvGrpSpPr>
              <a:grpSpLocks/>
            </p:cNvGrpSpPr>
            <p:nvPr/>
          </p:nvGrpSpPr>
          <p:grpSpPr bwMode="auto">
            <a:xfrm>
              <a:off x="1920" y="2304"/>
              <a:ext cx="816" cy="432"/>
              <a:chOff x="2160" y="2304"/>
              <a:chExt cx="816" cy="432"/>
            </a:xfrm>
          </p:grpSpPr>
          <p:sp>
            <p:nvSpPr>
              <p:cNvPr id="51213" name="Rectangle 13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81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4" name="Rectangle 14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15</a:t>
                </a:r>
              </a:p>
            </p:txBody>
          </p:sp>
          <p:sp>
            <p:nvSpPr>
              <p:cNvPr id="51215" name="Rectangle 15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22</a:t>
                </a:r>
              </a:p>
            </p:txBody>
          </p:sp>
        </p:grp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H="1">
              <a:off x="1824" y="1824"/>
              <a:ext cx="33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flipH="1">
              <a:off x="2448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2976" y="1824"/>
              <a:ext cx="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219" name="Group 19"/>
            <p:cNvGrpSpPr>
              <a:grpSpLocks/>
            </p:cNvGrpSpPr>
            <p:nvPr/>
          </p:nvGrpSpPr>
          <p:grpSpPr bwMode="auto">
            <a:xfrm>
              <a:off x="2832" y="2304"/>
              <a:ext cx="1632" cy="432"/>
              <a:chOff x="2832" y="2304"/>
              <a:chExt cx="1632" cy="432"/>
            </a:xfrm>
          </p:grpSpPr>
          <p:sp>
            <p:nvSpPr>
              <p:cNvPr id="51220" name="Rectangle 20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1632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1" name="Rectangle 21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69</a:t>
                </a:r>
              </a:p>
            </p:txBody>
          </p:sp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3648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56</a:t>
                </a:r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2880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31</a:t>
                </a:r>
              </a:p>
            </p:txBody>
          </p:sp>
          <p:sp>
            <p:nvSpPr>
              <p:cNvPr id="51224" name="Rectangle 24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800" i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43</a:t>
                </a:r>
              </a:p>
            </p:txBody>
          </p:sp>
        </p:grpSp>
      </p:grp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2895600" y="5486400"/>
            <a:ext cx="2752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GB" sz="2000" dirty="0"/>
              <a:t>Delete 22</a:t>
            </a:r>
            <a:endParaRPr lang="en-GB" sz="2800" i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3733800" y="4724400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236" name="Group 36"/>
          <p:cNvGrpSpPr>
            <a:grpSpLocks/>
          </p:cNvGrpSpPr>
          <p:nvPr/>
        </p:nvGrpSpPr>
        <p:grpSpPr bwMode="auto">
          <a:xfrm>
            <a:off x="4038600" y="3048000"/>
            <a:ext cx="3605213" cy="1600200"/>
            <a:chOff x="2592" y="1248"/>
            <a:chExt cx="2271" cy="1008"/>
          </a:xfrm>
        </p:grpSpPr>
        <p:grpSp>
          <p:nvGrpSpPr>
            <p:cNvPr id="51234" name="Group 34"/>
            <p:cNvGrpSpPr>
              <a:grpSpLocks/>
            </p:cNvGrpSpPr>
            <p:nvPr/>
          </p:nvGrpSpPr>
          <p:grpSpPr bwMode="auto">
            <a:xfrm>
              <a:off x="2592" y="1872"/>
              <a:ext cx="384" cy="384"/>
              <a:chOff x="2592" y="1872"/>
              <a:chExt cx="384" cy="384"/>
            </a:xfrm>
          </p:grpSpPr>
          <p:sp>
            <p:nvSpPr>
              <p:cNvPr id="51232" name="Line 32"/>
              <p:cNvSpPr>
                <a:spLocks noChangeShapeType="1"/>
              </p:cNvSpPr>
              <p:nvPr/>
            </p:nvSpPr>
            <p:spPr bwMode="auto">
              <a:xfrm flipH="1" flipV="1">
                <a:off x="2880" y="1872"/>
                <a:ext cx="96" cy="38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3" name="Line 33"/>
              <p:cNvSpPr>
                <a:spLocks noChangeShapeType="1"/>
              </p:cNvSpPr>
              <p:nvPr/>
            </p:nvSpPr>
            <p:spPr bwMode="auto">
              <a:xfrm flipH="1">
                <a:off x="2592" y="1872"/>
                <a:ext cx="48" cy="38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3264" y="1248"/>
              <a:ext cx="1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GB" sz="2000" dirty="0"/>
                <a:t>Demote root key and</a:t>
              </a:r>
            </a:p>
            <a:p>
              <a:pPr algn="ctr" eaLnBrk="0" hangingPunct="0"/>
              <a:r>
                <a:rPr lang="en-GB" sz="2000" dirty="0"/>
                <a:t>promote leaf key</a:t>
              </a:r>
              <a:endParaRPr lang="en-GB" sz="2800" i="1" dirty="0"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60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0F3A-2096-9E4B-A945-124E2E8A7868}" type="slidenum">
              <a:rPr lang="en-US"/>
              <a:pPr/>
              <a:t>32</a:t>
            </a:fld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429000" y="4953000"/>
            <a:ext cx="1295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16837" cy="1447800"/>
          </a:xfrm>
        </p:spPr>
        <p:txBody>
          <a:bodyPr/>
          <a:lstStyle/>
          <a:p>
            <a:r>
              <a:rPr lang="en-GB" dirty="0"/>
              <a:t>Type #3: Enough siblings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429000" y="3276600"/>
            <a:ext cx="1295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505200" y="33528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800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12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114800" y="50292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800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29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371600" y="4953000"/>
            <a:ext cx="1295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1447800" y="50292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800" i="1">
                <a:effectLst>
                  <a:outerShdw blurRad="38100" dist="38100" dir="2700000" algn="tl">
                    <a:srgbClr val="DDDDDD"/>
                  </a:outerShdw>
                </a:effectLst>
              </a:rPr>
              <a:t>7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057400" y="50292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800" i="1">
                <a:effectLst>
                  <a:outerShdw blurRad="38100" dist="38100" dir="2700000" algn="tl">
                    <a:srgbClr val="DDDDDD"/>
                  </a:outerShdw>
                </a:effectLst>
              </a:rPr>
              <a:t>9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800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15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2438400" y="3810000"/>
            <a:ext cx="9906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4038600" y="3886200"/>
            <a:ext cx="76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4648200" y="3962400"/>
            <a:ext cx="121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4191000" y="3352800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800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31</a:t>
            </a:r>
          </a:p>
        </p:txBody>
      </p:sp>
      <p:grpSp>
        <p:nvGrpSpPr>
          <p:cNvPr id="52249" name="Group 25"/>
          <p:cNvGrpSpPr>
            <a:grpSpLocks/>
          </p:cNvGrpSpPr>
          <p:nvPr/>
        </p:nvGrpSpPr>
        <p:grpSpPr bwMode="auto">
          <a:xfrm>
            <a:off x="5715000" y="4953000"/>
            <a:ext cx="1981200" cy="685800"/>
            <a:chOff x="3216" y="2304"/>
            <a:chExt cx="1248" cy="432"/>
          </a:xfrm>
        </p:grpSpPr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3216" y="2304"/>
              <a:ext cx="1248" cy="4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4080" y="2352"/>
              <a:ext cx="336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2800" i="1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69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3648" y="2352"/>
              <a:ext cx="336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2800" i="1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56</a:t>
              </a: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3264" y="2352"/>
              <a:ext cx="336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2800" i="1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43</a:t>
              </a:r>
            </a:p>
          </p:txBody>
        </p:sp>
      </p:grp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5265738" y="5865813"/>
            <a:ext cx="336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GB" sz="1400" i="1"/>
              <a:t>Note when printed: this slide is animated</a:t>
            </a:r>
            <a:endParaRPr lang="en-GB" sz="2800" i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67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1899-4E32-B644-B508-5FA8FC3260EC}" type="slidenum">
              <a:rPr lang="en-US"/>
              <a:pPr/>
              <a:t>33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0"/>
            <a:ext cx="8077200" cy="35052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Suppose we start with an empty B-tree and keys arrive in the following order: 1  12  8  2  25  5  14  28  17  7  52  16  48  68  3  26  29  53  55  45</a:t>
            </a:r>
          </a:p>
          <a:p>
            <a:r>
              <a:rPr lang="en-US" sz="2600" dirty="0"/>
              <a:t>We want to construct a B-tree of order 5</a:t>
            </a:r>
          </a:p>
          <a:p>
            <a:r>
              <a:rPr lang="en-US" sz="2600" dirty="0"/>
              <a:t>The first four items go into the root</a:t>
            </a:r>
            <a:r>
              <a:rPr lang="en-US" sz="2600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en-US" sz="2200" dirty="0"/>
              <a:t>To put the fifth item in the root would violate condition 5</a:t>
            </a:r>
          </a:p>
          <a:p>
            <a:r>
              <a:rPr lang="en-US" sz="2200" dirty="0"/>
              <a:t>Therefore, when 25 arrives, pick the middle key to make a new root</a:t>
            </a:r>
          </a:p>
          <a:p>
            <a:endParaRPr lang="en-US" sz="2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Constructing a B-tree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819400" y="50292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352800" y="50292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Times New Roman" charset="0"/>
              </a:rPr>
              <a:t>2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886200" y="50292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8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419600" y="50292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1275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7EEC-1AF0-124A-AC1A-BB0FBE03FEF7}" type="slidenum">
              <a:rPr lang="en-US"/>
              <a:pPr/>
              <a:t>34</a:t>
            </a:fld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3124200" y="32766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343400" y="32766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Constructing a B-tree (contd.)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819400" y="38862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76600" y="38862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10000" y="29718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8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343400" y="38862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12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800600" y="3886200"/>
            <a:ext cx="479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25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685800" y="4267200"/>
            <a:ext cx="7848600" cy="2057400"/>
            <a:chOff x="432" y="2256"/>
            <a:chExt cx="4944" cy="1296"/>
          </a:xfrm>
        </p:grpSpPr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432" y="2256"/>
              <a:ext cx="4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charset="0"/>
                </a:rPr>
                <a:t>6, 14, 28 get added to the leaf nodes:</a:t>
              </a:r>
              <a:endParaRPr lang="en-US" sz="2400">
                <a:latin typeface="Times" charset="0"/>
              </a:endParaRPr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H="1">
              <a:off x="2064" y="2845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2544" y="2845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584" y="3325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887" y="3325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2380" y="2701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8</a:t>
              </a: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2681" y="3325"/>
              <a:ext cx="302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12</a:t>
              </a: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2962" y="3325"/>
              <a:ext cx="302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14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2147" y="3325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6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3264" y="3325"/>
              <a:ext cx="302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25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3545" y="3325"/>
              <a:ext cx="302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01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89E3-7813-A141-97CC-03430D947B1B}" type="slidenum">
              <a:rPr lang="en-US"/>
              <a:pPr/>
              <a:t>35</a:t>
            </a:fld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2947987" y="3941762"/>
            <a:ext cx="914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4167187" y="3941762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4471987" y="3941762"/>
            <a:ext cx="1371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991600" cy="1295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Constructing a B-tree (contd.)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Adding 17 to the right leaf node would over-fill it, so we take the middle key, promote it (to the root) and split the leaf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665537" y="3560762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8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146550" y="3560762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17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46537" y="4495800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12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527550" y="4495800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14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341937" y="4495800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25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822950" y="4495800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28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262187" y="4495800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743200" y="4495800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155950" y="4495800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6</a:t>
            </a:r>
          </a:p>
        </p:txBody>
      </p:sp>
      <p:grpSp>
        <p:nvGrpSpPr>
          <p:cNvPr id="32802" name="Group 34"/>
          <p:cNvGrpSpPr>
            <a:grpSpLocks/>
          </p:cNvGrpSpPr>
          <p:nvPr/>
        </p:nvGrpSpPr>
        <p:grpSpPr bwMode="auto">
          <a:xfrm>
            <a:off x="533400" y="4876800"/>
            <a:ext cx="8229600" cy="1828800"/>
            <a:chOff x="336" y="2544"/>
            <a:chExt cx="5184" cy="1152"/>
          </a:xfrm>
        </p:grpSpPr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336" y="2544"/>
              <a:ext cx="51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" charset="0"/>
                </a:rPr>
                <a:t>7, 52, 16, 48 get added to the leaf nodes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H="1">
              <a:off x="1392" y="3120"/>
              <a:ext cx="105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2640" y="31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2832" y="3120"/>
              <a:ext cx="110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2324" y="2880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8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2627" y="2880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17</a:t>
              </a: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2208" y="3469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12</a:t>
              </a: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2511" y="3469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14</a:t>
              </a: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3380" y="3469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25</a:t>
              </a: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3683" y="3469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28</a:t>
              </a:r>
            </a:p>
          </p:txBody>
        </p:sp>
        <p:sp>
          <p:nvSpPr>
            <p:cNvPr id="32794" name="Text Box 26"/>
            <p:cNvSpPr txBox="1">
              <a:spLocks noChangeArrowheads="1"/>
            </p:cNvSpPr>
            <p:nvPr/>
          </p:nvSpPr>
          <p:spPr bwMode="auto">
            <a:xfrm>
              <a:off x="816" y="3469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1119" y="3469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1379" y="3469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6</a:t>
              </a:r>
            </a:p>
          </p:txBody>
        </p:sp>
        <p:sp>
          <p:nvSpPr>
            <p:cNvPr id="32797" name="Text Box 29"/>
            <p:cNvSpPr txBox="1">
              <a:spLocks noChangeArrowheads="1"/>
            </p:cNvSpPr>
            <p:nvPr/>
          </p:nvSpPr>
          <p:spPr bwMode="auto">
            <a:xfrm>
              <a:off x="2784" y="3469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16</a:t>
              </a:r>
            </a:p>
          </p:txBody>
        </p: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3956" y="3469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48</a:t>
              </a:r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4259" y="3469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52</a:t>
              </a:r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1619" y="3469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37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69AB-2A6C-A142-B297-CA1DD317C8D7}" type="slidenum">
              <a:rPr lang="en-US"/>
              <a:pPr/>
              <a:t>36</a:t>
            </a:fld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H="1">
            <a:off x="1271587" y="4343400"/>
            <a:ext cx="1981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2414587" y="4343400"/>
            <a:ext cx="1219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>
            <a:off x="3709987" y="4343400"/>
            <a:ext cx="304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4548187" y="4343400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4953000" y="4191000"/>
            <a:ext cx="2743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686800" cy="1219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Constructing a B-tree (contd.)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2667000"/>
            <a:ext cx="853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" charset="0"/>
              </a:rPr>
              <a:t>Adding 68 causes us to split the right most leaf, promoting 48 to the root, and adding 3 causes us to split the left most leaf, promoting 3 to the root; 26, 29, 53, 55 then go into the leaves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100387" y="39624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Times New Roman" charset="0"/>
              </a:rPr>
              <a:t>3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81400" y="39624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8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014787" y="39624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17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495800" y="39624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48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637337" y="512603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52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118350" y="512603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53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551737" y="512603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55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8032750" y="512603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68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548187" y="512603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25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029200" y="512603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26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462587" y="5126038"/>
            <a:ext cx="481013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28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943600" y="5126038"/>
            <a:ext cx="477837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29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38187" y="51054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219200" y="51054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912937" y="51054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6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393950" y="51054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7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024187" y="51054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12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505200" y="51054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14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3938587" y="51054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16</a:t>
            </a:r>
          </a:p>
        </p:txBody>
      </p:sp>
      <p:grpSp>
        <p:nvGrpSpPr>
          <p:cNvPr id="33826" name="Group 34"/>
          <p:cNvGrpSpPr>
            <a:grpSpLocks/>
          </p:cNvGrpSpPr>
          <p:nvPr/>
        </p:nvGrpSpPr>
        <p:grpSpPr bwMode="auto">
          <a:xfrm>
            <a:off x="381000" y="5638800"/>
            <a:ext cx="8305800" cy="1066800"/>
            <a:chOff x="240" y="3072"/>
            <a:chExt cx="5232" cy="672"/>
          </a:xfrm>
        </p:grpSpPr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40" y="3072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charset="0"/>
                </a:rPr>
                <a:t>Adding 45 causes a split of</a:t>
              </a:r>
              <a:r>
                <a:rPr lang="en-US" sz="2400" dirty="0">
                  <a:latin typeface="Times" charset="0"/>
                </a:rPr>
                <a:t> </a:t>
              </a:r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2496" y="3120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25</a:t>
              </a:r>
            </a:p>
          </p:txBody>
        </p:sp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2799" y="3120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26</a:t>
              </a:r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3072" y="3120"/>
              <a:ext cx="303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28</a:t>
              </a:r>
            </a:p>
          </p:txBody>
        </p:sp>
        <p:sp>
          <p:nvSpPr>
            <p:cNvPr id="33824" name="Text Box 32"/>
            <p:cNvSpPr txBox="1">
              <a:spLocks noChangeArrowheads="1"/>
            </p:cNvSpPr>
            <p:nvPr/>
          </p:nvSpPr>
          <p:spPr bwMode="auto">
            <a:xfrm>
              <a:off x="3375" y="3120"/>
              <a:ext cx="301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29</a:t>
              </a:r>
            </a:p>
          </p:txBody>
        </p:sp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240" y="3456"/>
              <a:ext cx="5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charset="0"/>
                </a:rPr>
                <a:t>and promoting 28 to the root then causes the root to split</a:t>
              </a:r>
              <a:endParaRPr lang="en-US" sz="2400" dirty="0"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9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E90A-A067-AA46-9010-32DCE43D389D}" type="slidenum">
              <a:rPr lang="en-US"/>
              <a:pPr/>
              <a:t>37</a:t>
            </a:fld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966787" y="4419600"/>
            <a:ext cx="1371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H="1">
            <a:off x="2185987" y="4419600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3024187" y="4419600"/>
            <a:ext cx="533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flipH="1">
            <a:off x="4929187" y="44196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H="1">
            <a:off x="6148387" y="4419600"/>
            <a:ext cx="152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6605587" y="441960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2643187" y="35052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4319587" y="3505200"/>
            <a:ext cx="1981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Constructing a B-tree (contd.)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83037" y="32004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latin typeface="Times New Roman" charset="0"/>
              </a:rPr>
              <a:t>17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162175" y="4038600"/>
            <a:ext cx="481012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3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643187" y="40386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8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819775" y="4038600"/>
            <a:ext cx="481012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28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300787" y="40386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48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09587" y="5334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990600" y="5334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728787" y="5334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6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209800" y="5334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7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871787" y="5334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12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352800" y="5334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786187" y="5334000"/>
            <a:ext cx="477838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16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942137" y="5334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52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7423150" y="5334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53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7856537" y="5334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55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8337550" y="5334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68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471987" y="5334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25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953000" y="5334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26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691187" y="5334000"/>
            <a:ext cx="481013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29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172200" y="5334000"/>
            <a:ext cx="47783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imes New Roman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47916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2720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197D-C9AB-BD4F-BA32-EFD19F4B75AB}" type="slidenum">
              <a:rPr lang="en-US"/>
              <a:pPr/>
              <a:t>38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into a B-Tree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2296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Attempt to insert the new key into a leaf</a:t>
            </a:r>
          </a:p>
          <a:p>
            <a:r>
              <a:rPr lang="en-US" sz="2600" dirty="0"/>
              <a:t>If this would result in that leaf becoming too big, split the leaf into two, promoting the middle key to the leaf’s parent</a:t>
            </a:r>
          </a:p>
          <a:p>
            <a:r>
              <a:rPr lang="en-US" sz="2600" dirty="0"/>
              <a:t>If this would result in the parent becoming too big, split the parent into two, promoting the middle key</a:t>
            </a:r>
          </a:p>
          <a:p>
            <a:r>
              <a:rPr lang="en-US" sz="2600" dirty="0"/>
              <a:t>This strategy might have to be repeated all the way to the top</a:t>
            </a:r>
          </a:p>
          <a:p>
            <a:r>
              <a:rPr lang="en-US" sz="2600" dirty="0"/>
              <a:t>If necessary, the root is split in two and the middle key is promoted to a new root, making the tree one level higher</a:t>
            </a:r>
          </a:p>
        </p:txBody>
      </p:sp>
    </p:spTree>
    <p:extLst>
      <p:ext uri="{BB962C8B-B14F-4D97-AF65-F5344CB8AC3E}">
        <p14:creationId xmlns:p14="http://schemas.microsoft.com/office/powerpoint/2010/main" val="369741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bg1"/>
                </a:solidFill>
              </a:rPr>
              <a:t>Tries: Example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838200" y="1371600"/>
            <a:ext cx="6832600" cy="4114800"/>
            <a:chOff x="528" y="864"/>
            <a:chExt cx="4304" cy="2592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2448" y="864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T</a:t>
              </a: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3072" y="86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4128" y="134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2016" y="134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2640" y="182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1392" y="182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1872" y="23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912" y="23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1200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576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1536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2160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81" name="Oval 17"/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82" name="Oval 18"/>
            <p:cNvSpPr>
              <a:spLocks noChangeArrowheads="1"/>
            </p:cNvSpPr>
            <p:nvPr/>
          </p:nvSpPr>
          <p:spPr bwMode="auto">
            <a:xfrm>
              <a:off x="1200" y="326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83" name="Oval 19"/>
            <p:cNvSpPr>
              <a:spLocks noChangeArrowheads="1"/>
            </p:cNvSpPr>
            <p:nvPr/>
          </p:nvSpPr>
          <p:spPr bwMode="auto">
            <a:xfrm>
              <a:off x="4128" y="182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4128" y="23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85" name="Oval 21"/>
            <p:cNvSpPr>
              <a:spLocks noChangeArrowheads="1"/>
            </p:cNvSpPr>
            <p:nvPr/>
          </p:nvSpPr>
          <p:spPr bwMode="auto">
            <a:xfrm>
              <a:off x="4416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86" name="Oval 22"/>
            <p:cNvSpPr>
              <a:spLocks noChangeArrowheads="1"/>
            </p:cNvSpPr>
            <p:nvPr/>
          </p:nvSpPr>
          <p:spPr bwMode="auto">
            <a:xfrm>
              <a:off x="3840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287" name="Oval 23"/>
            <p:cNvSpPr>
              <a:spLocks noChangeArrowheads="1"/>
            </p:cNvSpPr>
            <p:nvPr/>
          </p:nvSpPr>
          <p:spPr bwMode="auto">
            <a:xfrm>
              <a:off x="4416" y="3360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288" name="AutoShape 24"/>
            <p:cNvCxnSpPr>
              <a:cxnSpLocks noChangeShapeType="1"/>
              <a:stCxn id="11269" idx="0"/>
              <a:endCxn id="11271" idx="7"/>
            </p:cNvCxnSpPr>
            <p:nvPr/>
          </p:nvCxnSpPr>
          <p:spPr bwMode="auto">
            <a:xfrm flipH="1">
              <a:off x="2098" y="864"/>
              <a:ext cx="1022" cy="4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89" name="AutoShape 25"/>
            <p:cNvCxnSpPr>
              <a:cxnSpLocks noChangeShapeType="1"/>
              <a:stCxn id="11269" idx="7"/>
              <a:endCxn id="11270" idx="1"/>
            </p:cNvCxnSpPr>
            <p:nvPr/>
          </p:nvCxnSpPr>
          <p:spPr bwMode="auto">
            <a:xfrm>
              <a:off x="3154" y="878"/>
              <a:ext cx="9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0" name="AutoShape 26"/>
            <p:cNvCxnSpPr>
              <a:cxnSpLocks noChangeShapeType="1"/>
              <a:stCxn id="11270" idx="4"/>
              <a:endCxn id="11283" idx="4"/>
            </p:cNvCxnSpPr>
            <p:nvPr/>
          </p:nvCxnSpPr>
          <p:spPr bwMode="auto">
            <a:xfrm>
              <a:off x="4176" y="1440"/>
              <a:ext cx="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1" name="AutoShape 27"/>
            <p:cNvCxnSpPr>
              <a:cxnSpLocks noChangeShapeType="1"/>
              <a:stCxn id="11283" idx="4"/>
              <a:endCxn id="11284" idx="0"/>
            </p:cNvCxnSpPr>
            <p:nvPr/>
          </p:nvCxnSpPr>
          <p:spPr bwMode="auto">
            <a:xfrm>
              <a:off x="4176" y="1920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2" name="AutoShape 28"/>
            <p:cNvCxnSpPr>
              <a:cxnSpLocks noChangeShapeType="1"/>
              <a:stCxn id="11284" idx="5"/>
              <a:endCxn id="11285" idx="0"/>
            </p:cNvCxnSpPr>
            <p:nvPr/>
          </p:nvCxnSpPr>
          <p:spPr bwMode="auto">
            <a:xfrm>
              <a:off x="4210" y="2386"/>
              <a:ext cx="254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3" name="AutoShape 29"/>
            <p:cNvCxnSpPr>
              <a:cxnSpLocks noChangeShapeType="1"/>
              <a:stCxn id="11284" idx="3"/>
              <a:endCxn id="11286" idx="7"/>
            </p:cNvCxnSpPr>
            <p:nvPr/>
          </p:nvCxnSpPr>
          <p:spPr bwMode="auto">
            <a:xfrm flipH="1">
              <a:off x="3922" y="2386"/>
              <a:ext cx="220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4" name="AutoShape 30"/>
            <p:cNvCxnSpPr>
              <a:cxnSpLocks noChangeShapeType="1"/>
              <a:stCxn id="11285" idx="4"/>
              <a:endCxn id="11287" idx="0"/>
            </p:cNvCxnSpPr>
            <p:nvPr/>
          </p:nvCxnSpPr>
          <p:spPr bwMode="auto">
            <a:xfrm>
              <a:off x="4464" y="2880"/>
              <a:ext cx="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5" name="AutoShape 31"/>
            <p:cNvCxnSpPr>
              <a:cxnSpLocks noChangeShapeType="1"/>
              <a:stCxn id="11271" idx="5"/>
              <a:endCxn id="11272" idx="1"/>
            </p:cNvCxnSpPr>
            <p:nvPr/>
          </p:nvCxnSpPr>
          <p:spPr bwMode="auto">
            <a:xfrm>
              <a:off x="2098" y="1426"/>
              <a:ext cx="556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6" name="AutoShape 32"/>
            <p:cNvCxnSpPr>
              <a:cxnSpLocks noChangeShapeType="1"/>
              <a:stCxn id="11271" idx="3"/>
              <a:endCxn id="11273" idx="7"/>
            </p:cNvCxnSpPr>
            <p:nvPr/>
          </p:nvCxnSpPr>
          <p:spPr bwMode="auto">
            <a:xfrm flipH="1">
              <a:off x="1474" y="1426"/>
              <a:ext cx="556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7" name="AutoShape 33"/>
            <p:cNvCxnSpPr>
              <a:cxnSpLocks noChangeShapeType="1"/>
              <a:stCxn id="11273" idx="5"/>
              <a:endCxn id="11274" idx="6"/>
            </p:cNvCxnSpPr>
            <p:nvPr/>
          </p:nvCxnSpPr>
          <p:spPr bwMode="auto">
            <a:xfrm>
              <a:off x="1474" y="1906"/>
              <a:ext cx="494" cy="4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8" name="AutoShape 34"/>
            <p:cNvCxnSpPr>
              <a:cxnSpLocks noChangeShapeType="1"/>
              <a:stCxn id="11273" idx="3"/>
              <a:endCxn id="11275" idx="0"/>
            </p:cNvCxnSpPr>
            <p:nvPr/>
          </p:nvCxnSpPr>
          <p:spPr bwMode="auto">
            <a:xfrm flipH="1">
              <a:off x="960" y="1906"/>
              <a:ext cx="446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299" name="AutoShape 35"/>
            <p:cNvCxnSpPr>
              <a:cxnSpLocks noChangeShapeType="1"/>
              <a:stCxn id="11274" idx="5"/>
              <a:endCxn id="11279" idx="1"/>
            </p:cNvCxnSpPr>
            <p:nvPr/>
          </p:nvCxnSpPr>
          <p:spPr bwMode="auto">
            <a:xfrm>
              <a:off x="1954" y="2386"/>
              <a:ext cx="220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00" name="AutoShape 36"/>
            <p:cNvCxnSpPr>
              <a:cxnSpLocks noChangeShapeType="1"/>
              <a:stCxn id="11279" idx="4"/>
              <a:endCxn id="11280" idx="0"/>
            </p:cNvCxnSpPr>
            <p:nvPr/>
          </p:nvCxnSpPr>
          <p:spPr bwMode="auto">
            <a:xfrm>
              <a:off x="2208" y="2880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01" name="AutoShape 37"/>
            <p:cNvCxnSpPr>
              <a:cxnSpLocks noChangeShapeType="1"/>
              <a:stCxn id="11274" idx="3"/>
              <a:endCxn id="11278" idx="0"/>
            </p:cNvCxnSpPr>
            <p:nvPr/>
          </p:nvCxnSpPr>
          <p:spPr bwMode="auto">
            <a:xfrm flipH="1">
              <a:off x="1584" y="2386"/>
              <a:ext cx="302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02" name="AutoShape 38"/>
            <p:cNvCxnSpPr>
              <a:cxnSpLocks noChangeShapeType="1"/>
              <a:stCxn id="11278" idx="4"/>
              <a:endCxn id="11281" idx="0"/>
            </p:cNvCxnSpPr>
            <p:nvPr/>
          </p:nvCxnSpPr>
          <p:spPr bwMode="auto">
            <a:xfrm>
              <a:off x="1584" y="2880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03" name="AutoShape 39"/>
            <p:cNvCxnSpPr>
              <a:cxnSpLocks noChangeShapeType="1"/>
              <a:stCxn id="11275" idx="5"/>
              <a:endCxn id="11276" idx="1"/>
            </p:cNvCxnSpPr>
            <p:nvPr/>
          </p:nvCxnSpPr>
          <p:spPr bwMode="auto">
            <a:xfrm>
              <a:off x="994" y="2386"/>
              <a:ext cx="220" cy="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04" name="AutoShape 40"/>
            <p:cNvCxnSpPr>
              <a:cxnSpLocks noChangeShapeType="1"/>
              <a:stCxn id="11276" idx="4"/>
              <a:endCxn id="11282" idx="0"/>
            </p:cNvCxnSpPr>
            <p:nvPr/>
          </p:nvCxnSpPr>
          <p:spPr bwMode="auto">
            <a:xfrm>
              <a:off x="1248" y="2880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05" name="AutoShape 41"/>
            <p:cNvCxnSpPr>
              <a:cxnSpLocks noChangeShapeType="1"/>
              <a:stCxn id="11275" idx="3"/>
              <a:endCxn id="11277" idx="0"/>
            </p:cNvCxnSpPr>
            <p:nvPr/>
          </p:nvCxnSpPr>
          <p:spPr bwMode="auto">
            <a:xfrm flipH="1">
              <a:off x="624" y="2386"/>
              <a:ext cx="302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1632" y="1344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H</a:t>
              </a:r>
            </a:p>
          </p:txBody>
        </p:sp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960" y="192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E</a:t>
              </a:r>
            </a:p>
          </p:txBody>
        </p:sp>
        <p:sp>
          <p:nvSpPr>
            <p:cNvPr id="11308" name="Text Box 44"/>
            <p:cNvSpPr txBox="1">
              <a:spLocks noChangeArrowheads="1"/>
            </p:cNvSpPr>
            <p:nvPr/>
          </p:nvSpPr>
          <p:spPr bwMode="auto">
            <a:xfrm>
              <a:off x="528" y="240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$</a:t>
              </a:r>
            </a:p>
          </p:txBody>
        </p:sp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1072" y="288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$</a:t>
              </a:r>
            </a:p>
          </p:txBody>
        </p:sp>
        <p:sp>
          <p:nvSpPr>
            <p:cNvPr id="11310" name="Text Box 46"/>
            <p:cNvSpPr txBox="1">
              <a:spLocks noChangeArrowheads="1"/>
            </p:cNvSpPr>
            <p:nvPr/>
          </p:nvSpPr>
          <p:spPr bwMode="auto">
            <a:xfrm>
              <a:off x="1408" y="288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$</a:t>
              </a:r>
            </a:p>
          </p:txBody>
        </p:sp>
        <p:sp>
          <p:nvSpPr>
            <p:cNvPr id="11311" name="Text Box 47"/>
            <p:cNvSpPr txBox="1">
              <a:spLocks noChangeArrowheads="1"/>
            </p:cNvSpPr>
            <p:nvPr/>
          </p:nvSpPr>
          <p:spPr bwMode="auto">
            <a:xfrm>
              <a:off x="2176" y="288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$</a:t>
              </a:r>
            </a:p>
          </p:txBody>
        </p:sp>
        <p:sp>
          <p:nvSpPr>
            <p:cNvPr id="11312" name="Text Box 48"/>
            <p:cNvSpPr txBox="1">
              <a:spLocks noChangeArrowheads="1"/>
            </p:cNvSpPr>
            <p:nvPr/>
          </p:nvSpPr>
          <p:spPr bwMode="auto">
            <a:xfrm>
              <a:off x="3856" y="240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$</a:t>
              </a:r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4464" y="2928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$</a:t>
              </a:r>
            </a:p>
          </p:txBody>
        </p:sp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2640" y="230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1315" name="Oval 51"/>
            <p:cNvSpPr>
              <a:spLocks noChangeArrowheads="1"/>
            </p:cNvSpPr>
            <p:nvPr/>
          </p:nvSpPr>
          <p:spPr bwMode="auto">
            <a:xfrm>
              <a:off x="2640" y="2784"/>
              <a:ext cx="96" cy="9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316" name="AutoShape 52"/>
            <p:cNvCxnSpPr>
              <a:cxnSpLocks noChangeShapeType="1"/>
              <a:stCxn id="11272" idx="4"/>
              <a:endCxn id="11314" idx="0"/>
            </p:cNvCxnSpPr>
            <p:nvPr/>
          </p:nvCxnSpPr>
          <p:spPr bwMode="auto">
            <a:xfrm>
              <a:off x="2688" y="1920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17" name="AutoShape 53"/>
            <p:cNvCxnSpPr>
              <a:cxnSpLocks noChangeShapeType="1"/>
              <a:stCxn id="11314" idx="4"/>
              <a:endCxn id="11315" idx="0"/>
            </p:cNvCxnSpPr>
            <p:nvPr/>
          </p:nvCxnSpPr>
          <p:spPr bwMode="auto">
            <a:xfrm>
              <a:off x="2688" y="2400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Text Box 54"/>
            <p:cNvSpPr txBox="1">
              <a:spLocks noChangeArrowheads="1"/>
            </p:cNvSpPr>
            <p:nvPr/>
          </p:nvSpPr>
          <p:spPr bwMode="auto">
            <a:xfrm>
              <a:off x="2704" y="240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$</a:t>
              </a:r>
            </a:p>
          </p:txBody>
        </p:sp>
        <p:sp>
          <p:nvSpPr>
            <p:cNvPr id="11319" name="Text Box 55"/>
            <p:cNvSpPr txBox="1">
              <a:spLocks noChangeArrowheads="1"/>
            </p:cNvSpPr>
            <p:nvPr/>
          </p:nvSpPr>
          <p:spPr bwMode="auto">
            <a:xfrm>
              <a:off x="2688" y="192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N</a:t>
              </a:r>
            </a:p>
          </p:txBody>
        </p:sp>
        <p:sp>
          <p:nvSpPr>
            <p:cNvPr id="11320" name="Text Box 56"/>
            <p:cNvSpPr txBox="1">
              <a:spLocks noChangeArrowheads="1"/>
            </p:cNvSpPr>
            <p:nvPr/>
          </p:nvSpPr>
          <p:spPr bwMode="auto">
            <a:xfrm>
              <a:off x="2352" y="1344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I</a:t>
              </a:r>
            </a:p>
          </p:txBody>
        </p:sp>
        <p:sp>
          <p:nvSpPr>
            <p:cNvPr id="11321" name="Text Box 57"/>
            <p:cNvSpPr txBox="1">
              <a:spLocks noChangeArrowheads="1"/>
            </p:cNvSpPr>
            <p:nvPr/>
          </p:nvSpPr>
          <p:spPr bwMode="auto">
            <a:xfrm>
              <a:off x="4192" y="144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I</a:t>
              </a:r>
            </a:p>
          </p:txBody>
        </p:sp>
        <p:sp>
          <p:nvSpPr>
            <p:cNvPr id="11322" name="Text Box 58"/>
            <p:cNvSpPr txBox="1">
              <a:spLocks noChangeArrowheads="1"/>
            </p:cNvSpPr>
            <p:nvPr/>
          </p:nvSpPr>
          <p:spPr bwMode="auto">
            <a:xfrm>
              <a:off x="4192" y="192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N</a:t>
              </a:r>
            </a:p>
          </p:txBody>
        </p:sp>
        <p:sp>
          <p:nvSpPr>
            <p:cNvPr id="11323" name="Text Box 59"/>
            <p:cNvSpPr txBox="1">
              <a:spLocks noChangeArrowheads="1"/>
            </p:cNvSpPr>
            <p:nvPr/>
          </p:nvSpPr>
          <p:spPr bwMode="auto">
            <a:xfrm>
              <a:off x="4336" y="240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G</a:t>
              </a:r>
            </a:p>
          </p:txBody>
        </p:sp>
        <p:sp>
          <p:nvSpPr>
            <p:cNvPr id="11324" name="Text Box 60"/>
            <p:cNvSpPr txBox="1">
              <a:spLocks noChangeArrowheads="1"/>
            </p:cNvSpPr>
            <p:nvPr/>
          </p:nvSpPr>
          <p:spPr bwMode="auto">
            <a:xfrm>
              <a:off x="3552" y="864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S</a:t>
              </a:r>
            </a:p>
          </p:txBody>
        </p: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2064" y="240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S</a:t>
              </a:r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1488" y="240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N</a:t>
              </a:r>
            </a:p>
          </p:txBody>
        </p:sp>
        <p:sp>
          <p:nvSpPr>
            <p:cNvPr id="11327" name="Text Box 63"/>
            <p:cNvSpPr txBox="1">
              <a:spLocks noChangeArrowheads="1"/>
            </p:cNvSpPr>
            <p:nvPr/>
          </p:nvSpPr>
          <p:spPr bwMode="auto">
            <a:xfrm>
              <a:off x="1104" y="240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N</a:t>
              </a:r>
            </a:p>
          </p:txBody>
        </p:sp>
        <p:sp>
          <p:nvSpPr>
            <p:cNvPr id="11328" name="Text Box 64"/>
            <p:cNvSpPr txBox="1">
              <a:spLocks noChangeArrowheads="1"/>
            </p:cNvSpPr>
            <p:nvPr/>
          </p:nvSpPr>
          <p:spPr bwMode="auto">
            <a:xfrm>
              <a:off x="1744" y="1920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54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447800"/>
            <a:ext cx="4800600" cy="1295400"/>
          </a:xfrm>
        </p:spPr>
        <p:txBody>
          <a:bodyPr/>
          <a:lstStyle/>
          <a:p>
            <a:pPr algn="ctr" eaLnBrk="1" hangingPunct="1"/>
            <a:r>
              <a:rPr lang="en-US" sz="6600" dirty="0">
                <a:latin typeface="Arial" charset="0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         Teamwork </a:t>
            </a:r>
            <a:r>
              <a:rPr lang="en-US" dirty="0">
                <a:latin typeface="Arial" charset="0"/>
              </a:rPr>
              <a:t>Details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6934200" cy="175260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buFont typeface="Wingdings" pitchFamily="2" charset="2"/>
              <a:buChar char="l"/>
              <a:defRPr/>
            </a:pPr>
            <a:r>
              <a:rPr lang="en-US" sz="2200" dirty="0" smtClean="0"/>
              <a:t>The main components of work were </a:t>
            </a:r>
          </a:p>
          <a:p>
            <a:pPr lvl="2" eaLnBrk="1" hangingPunct="1">
              <a:buFont typeface="Wingdings" pitchFamily="2" charset="2"/>
              <a:buChar char="l"/>
              <a:defRPr/>
            </a:pPr>
            <a:r>
              <a:rPr lang="en-US" sz="1900" dirty="0" smtClean="0"/>
              <a:t>Developing the Basic Class Structure</a:t>
            </a:r>
          </a:p>
          <a:p>
            <a:pPr lvl="2" eaLnBrk="1" hangingPunct="1">
              <a:buFont typeface="Wingdings" pitchFamily="2" charset="2"/>
              <a:buChar char="l"/>
              <a:defRPr/>
            </a:pPr>
            <a:r>
              <a:rPr lang="en-US" sz="1900" dirty="0" smtClean="0"/>
              <a:t>Building the GUI</a:t>
            </a:r>
          </a:p>
          <a:p>
            <a:pPr lvl="2" eaLnBrk="1" hangingPunct="1">
              <a:buFont typeface="Wingdings" pitchFamily="2" charset="2"/>
              <a:buChar char="l"/>
              <a:defRPr/>
            </a:pPr>
            <a:r>
              <a:rPr lang="en-US" sz="1900" dirty="0" smtClean="0"/>
              <a:t>Implementing Data-structures for indexing of files. </a:t>
            </a:r>
          </a:p>
          <a:p>
            <a:pPr lvl="2" eaLnBrk="1" hangingPunct="1">
              <a:buFont typeface="Wingdings" pitchFamily="2" charset="2"/>
              <a:buChar char="l"/>
              <a:defRPr/>
            </a:pPr>
            <a:r>
              <a:rPr lang="en-US" sz="1900" dirty="0" smtClean="0"/>
              <a:t>Integrating the GUI and Algorithmic part.</a:t>
            </a:r>
          </a:p>
          <a:p>
            <a:pPr marL="693737" lvl="2" indent="0" eaLnBrk="1" hangingPunct="1">
              <a:buFont typeface="Wingdings" pitchFamily="2" charset="2"/>
              <a:buNone/>
              <a:defRPr/>
            </a:pPr>
            <a:endParaRPr lang="en-US" sz="19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58645"/>
              </p:ext>
            </p:extLst>
          </p:nvPr>
        </p:nvGraphicFramePr>
        <p:xfrm>
          <a:off x="1371600" y="3505200"/>
          <a:ext cx="6096000" cy="320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4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Dhanesh</a:t>
                      </a:r>
                      <a:r>
                        <a:rPr lang="en-US" sz="1800" dirty="0" smtClean="0"/>
                        <a:t> Kumar</a:t>
                      </a:r>
                      <a:endParaRPr lang="en-IN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Himanshu Roy</a:t>
                      </a:r>
                      <a:endParaRPr lang="en-IN" sz="1800" dirty="0"/>
                    </a:p>
                  </a:txBody>
                  <a:tcPr marT="45714" marB="45714"/>
                </a:tc>
              </a:tr>
              <a:tr h="640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Developing</a:t>
                      </a:r>
                      <a:r>
                        <a:rPr lang="en-US" sz="1800" baseline="0" dirty="0" smtClean="0"/>
                        <a:t> the Basic Class Structure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="1" baseline="0" dirty="0" smtClean="0"/>
                        <a:t>60</a:t>
                      </a:r>
                      <a:r>
                        <a:rPr lang="en-US" sz="1800" b="1" baseline="0" dirty="0" smtClean="0"/>
                        <a:t>%</a:t>
                      </a:r>
                      <a:r>
                        <a:rPr lang="en-US" sz="1800" baseline="0" dirty="0" smtClean="0"/>
                        <a:t>)</a:t>
                      </a:r>
                      <a:endParaRPr lang="en-IN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Developing</a:t>
                      </a:r>
                      <a:r>
                        <a:rPr lang="en-US" sz="1800" baseline="0" dirty="0" smtClean="0"/>
                        <a:t> the Basic Class Structure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="1" baseline="0" dirty="0" smtClean="0"/>
                        <a:t>40</a:t>
                      </a:r>
                      <a:r>
                        <a:rPr lang="en-US" sz="1800" b="1" baseline="0" dirty="0" smtClean="0"/>
                        <a:t>%</a:t>
                      </a:r>
                      <a:r>
                        <a:rPr lang="en-US" sz="1800" baseline="0" dirty="0" smtClean="0"/>
                        <a:t>)</a:t>
                      </a:r>
                      <a:endParaRPr lang="en-IN" sz="1800" dirty="0"/>
                    </a:p>
                  </a:txBody>
                  <a:tcPr marT="45714" marB="45714"/>
                </a:tc>
              </a:tr>
              <a:tr h="640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Implementing the GUI in QT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b="1" dirty="0" smtClean="0"/>
                        <a:t>25%</a:t>
                      </a:r>
                      <a:r>
                        <a:rPr lang="en-US" sz="1800" dirty="0" smtClean="0"/>
                        <a:t>)</a:t>
                      </a:r>
                      <a:endParaRPr lang="en-IN" sz="1800" dirty="0" smtClean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Implementing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GUI in QT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b="1" dirty="0" smtClean="0"/>
                        <a:t>75%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 marT="45714" marB="45714"/>
                </a:tc>
              </a:tr>
              <a:tr h="915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Implementing</a:t>
                      </a:r>
                      <a:r>
                        <a:rPr lang="en-US" sz="1800" baseline="0" dirty="0" smtClean="0"/>
                        <a:t> B-tree and Tries structure(</a:t>
                      </a:r>
                      <a:r>
                        <a:rPr lang="en-US" sz="1800" b="1" baseline="0" dirty="0" smtClean="0"/>
                        <a:t>70%</a:t>
                      </a:r>
                      <a:r>
                        <a:rPr lang="en-US" sz="1800" baseline="0" dirty="0" smtClean="0"/>
                        <a:t>)</a:t>
                      </a:r>
                      <a:endParaRPr lang="en-IN" sz="1800" dirty="0" smtClean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Implementing</a:t>
                      </a:r>
                      <a:r>
                        <a:rPr lang="en-US" sz="1800" baseline="0" dirty="0" smtClean="0"/>
                        <a:t> B-tree and Tries structure(</a:t>
                      </a:r>
                      <a:r>
                        <a:rPr lang="en-US" sz="1800" b="1" baseline="0" dirty="0" smtClean="0"/>
                        <a:t>30%</a:t>
                      </a:r>
                      <a:r>
                        <a:rPr lang="en-US" sz="1800" baseline="0" dirty="0" smtClean="0"/>
                        <a:t>)</a:t>
                      </a:r>
                      <a:endParaRPr lang="en-IN" sz="1800" dirty="0" smtClean="0"/>
                    </a:p>
                  </a:txBody>
                  <a:tcPr marT="45714" marB="45714"/>
                </a:tc>
              </a:tr>
              <a:tr h="640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Roughly </a:t>
                      </a:r>
                      <a:r>
                        <a:rPr lang="en-US" sz="1800" b="1" dirty="0" smtClean="0"/>
                        <a:t>60</a:t>
                      </a:r>
                      <a:r>
                        <a:rPr lang="en-US" sz="1800" b="1" dirty="0" smtClean="0"/>
                        <a:t>%</a:t>
                      </a:r>
                      <a:r>
                        <a:rPr lang="en-US" sz="1800" baseline="0" dirty="0" smtClean="0"/>
                        <a:t> to the complete Project</a:t>
                      </a:r>
                      <a:endParaRPr lang="en-IN" sz="1800" dirty="0" smtClean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Roughly </a:t>
                      </a:r>
                      <a:r>
                        <a:rPr lang="en-US" sz="1800" b="1" dirty="0" smtClean="0"/>
                        <a:t>40</a:t>
                      </a:r>
                      <a:r>
                        <a:rPr lang="en-US" sz="1800" b="1" dirty="0" smtClean="0"/>
                        <a:t>%</a:t>
                      </a:r>
                      <a:r>
                        <a:rPr lang="en-US" sz="1800" baseline="0" dirty="0" smtClean="0"/>
                        <a:t> to the complete Project</a:t>
                      </a:r>
                      <a:endParaRPr lang="en-IN" sz="1800" dirty="0" smtClean="0"/>
                    </a:p>
                  </a:txBody>
                  <a:tcPr marT="45714" marB="4571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Design Details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Arial" charset="0"/>
              </a:rPr>
              <a:t>Algorithm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B-Tree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dirty="0" err="1" smtClean="0">
                <a:latin typeface="Arial" charset="0"/>
              </a:rPr>
              <a:t>Trie</a:t>
            </a:r>
            <a:r>
              <a:rPr lang="en-US" dirty="0" smtClean="0">
                <a:latin typeface="Arial" charset="0"/>
              </a:rPr>
              <a:t> as </a:t>
            </a:r>
            <a:r>
              <a:rPr lang="en-US" dirty="0" smtClean="0">
                <a:latin typeface="Arial" charset="0"/>
              </a:rPr>
              <a:t>the main indexing data-structure for the database. 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Prefix-</a:t>
            </a:r>
            <a:r>
              <a:rPr lang="en-US" dirty="0" err="1" smtClean="0">
                <a:latin typeface="Arial" charset="0"/>
              </a:rPr>
              <a:t>Trie</a:t>
            </a:r>
            <a:r>
              <a:rPr lang="en-US" dirty="0" smtClean="0">
                <a:latin typeface="Arial" charset="0"/>
              </a:rPr>
              <a:t> is used as the history maintaining data-structure. 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Implementation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Graphics Library : </a:t>
            </a:r>
            <a:r>
              <a:rPr lang="en-US" dirty="0" err="1" smtClean="0">
                <a:latin typeface="Arial" charset="0"/>
              </a:rPr>
              <a:t>QtGui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dirent.h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err="1" smtClean="0">
                <a:latin typeface="Arial" charset="0"/>
              </a:rPr>
              <a:t>unistd.h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Language : C++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Algorithm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971800"/>
            <a:ext cx="8763000" cy="3886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en-US" dirty="0" smtClean="0">
                <a:ea typeface="+mn-ea"/>
              </a:rPr>
              <a:t>Implementing the main indexing Data-</a:t>
            </a:r>
            <a:r>
              <a:rPr lang="en-US" dirty="0" err="1" smtClean="0">
                <a:ea typeface="+mn-ea"/>
              </a:rPr>
              <a:t>strucutre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with insertion(O(</a:t>
            </a:r>
            <a:r>
              <a:rPr lang="en-US" dirty="0" err="1" smtClean="0">
                <a:ea typeface="+mn-ea"/>
              </a:rPr>
              <a:t>log</a:t>
            </a:r>
            <a:r>
              <a:rPr lang="en-US" baseline="-25000" dirty="0" err="1" smtClean="0">
                <a:ea typeface="+mn-ea"/>
              </a:rPr>
              <a:t>k</a:t>
            </a:r>
            <a:r>
              <a:rPr lang="en-US" dirty="0" err="1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)) where ‘k’ is the maximum number children of the B-Tree.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dirty="0" smtClean="0">
                <a:ea typeface="+mn-ea"/>
              </a:rPr>
              <a:t>Algorithm used : B-Tree</a:t>
            </a:r>
            <a:endParaRPr lang="en-US" dirty="0">
              <a:ea typeface="+mn-ea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dirty="0" smtClean="0">
                <a:ea typeface="+mn-ea"/>
              </a:rPr>
              <a:t>History maintaining by Data-structure with insertion{O(d*m)} and deletion{O(d*m)} where </a:t>
            </a:r>
            <a:r>
              <a:rPr lang="en-US" dirty="0" err="1" smtClean="0">
                <a:ea typeface="+mn-ea"/>
              </a:rPr>
              <a:t>d:no</a:t>
            </a:r>
            <a:r>
              <a:rPr lang="en-US" dirty="0" smtClean="0">
                <a:ea typeface="+mn-ea"/>
              </a:rPr>
              <a:t>. of </a:t>
            </a:r>
            <a:r>
              <a:rPr lang="en-US" dirty="0" err="1" smtClean="0">
                <a:ea typeface="+mn-ea"/>
              </a:rPr>
              <a:t>childs</a:t>
            </a:r>
            <a:r>
              <a:rPr lang="en-US" dirty="0" smtClean="0">
                <a:ea typeface="+mn-ea"/>
              </a:rPr>
              <a:t>, </a:t>
            </a:r>
            <a:r>
              <a:rPr lang="en-US" dirty="0" err="1" smtClean="0">
                <a:ea typeface="+mn-ea"/>
              </a:rPr>
              <a:t>m:depth</a:t>
            </a:r>
            <a:r>
              <a:rPr lang="en-US" dirty="0" smtClean="0">
                <a:ea typeface="+mn-ea"/>
              </a:rPr>
              <a:t>  </a:t>
            </a: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dirty="0" smtClean="0">
                <a:ea typeface="+mn-ea"/>
              </a:rPr>
              <a:t>Algorithm used : </a:t>
            </a:r>
            <a:r>
              <a:rPr lang="en-US" dirty="0" err="1" smtClean="0">
                <a:ea typeface="+mn-ea"/>
              </a:rPr>
              <a:t>Trie</a:t>
            </a:r>
            <a:endParaRPr lang="en-US" dirty="0" smtClean="0">
              <a:ea typeface="+mn-ea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dirty="0" smtClean="0">
                <a:ea typeface="+mn-ea"/>
              </a:rPr>
              <a:t>Other Algorithms used : </a:t>
            </a:r>
            <a:r>
              <a:rPr lang="en-US" dirty="0" smtClean="0">
                <a:ea typeface="+mn-ea"/>
              </a:rPr>
              <a:t>Insertion Sort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, </a:t>
            </a:r>
            <a:r>
              <a:rPr lang="en-US" dirty="0" smtClean="0">
                <a:ea typeface="+mn-ea"/>
              </a:rPr>
              <a:t>Breadth</a:t>
            </a:r>
            <a:r>
              <a:rPr lang="en-US" dirty="0" smtClean="0">
                <a:ea typeface="+mn-ea"/>
              </a:rPr>
              <a:t> </a:t>
            </a:r>
            <a:r>
              <a:rPr lang="en-US" dirty="0" smtClean="0">
                <a:ea typeface="+mn-ea"/>
              </a:rPr>
              <a:t>first Search , Binary Search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Class Design </a:t>
            </a:r>
          </a:p>
        </p:txBody>
      </p:sp>
      <p:sp>
        <p:nvSpPr>
          <p:cNvPr id="2" name="Rectangle 1"/>
          <p:cNvSpPr/>
          <p:nvPr/>
        </p:nvSpPr>
        <p:spPr>
          <a:xfrm rot="939471">
            <a:off x="1395497" y="4950238"/>
            <a:ext cx="18097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/>
              <a:t>bnode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 rot="888700">
            <a:off x="4285020" y="3206146"/>
            <a:ext cx="19621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B-tree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IN" dirty="0"/>
          </a:p>
        </p:txBody>
      </p:sp>
      <p:cxnSp>
        <p:nvCxnSpPr>
          <p:cNvPr id="10245" name="Elbow Connector 10244"/>
          <p:cNvCxnSpPr>
            <a:cxnSpLocks noChangeShapeType="1"/>
            <a:stCxn id="2" idx="0"/>
            <a:endCxn id="6" idx="1"/>
          </p:cNvCxnSpPr>
          <p:nvPr/>
        </p:nvCxnSpPr>
        <p:spPr bwMode="auto">
          <a:xfrm rot="5400000" flipH="1" flipV="1">
            <a:off x="2616847" y="3267845"/>
            <a:ext cx="1517977" cy="1883570"/>
          </a:xfrm>
          <a:prstGeom prst="curved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>
          <a:xfrm rot="998788">
            <a:off x="6267780" y="5401158"/>
            <a:ext cx="220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key</a:t>
            </a:r>
            <a:r>
              <a:rPr lang="en-US" dirty="0" smtClean="0"/>
              <a:t> Class</a:t>
            </a:r>
            <a:endParaRPr lang="en-IN" dirty="0"/>
          </a:p>
        </p:txBody>
      </p:sp>
      <p:cxnSp>
        <p:nvCxnSpPr>
          <p:cNvPr id="20" name="Elbow Connector 19"/>
          <p:cNvCxnSpPr>
            <a:cxnSpLocks noChangeShapeType="1"/>
            <a:stCxn id="16" idx="0"/>
            <a:endCxn id="6" idx="3"/>
          </p:cNvCxnSpPr>
          <p:nvPr/>
        </p:nvCxnSpPr>
        <p:spPr bwMode="auto">
          <a:xfrm rot="16200000" flipV="1">
            <a:off x="6129736" y="4037086"/>
            <a:ext cx="1469665" cy="1299996"/>
          </a:xfrm>
          <a:prstGeom prst="curved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 Design – High level</a:t>
            </a:r>
          </a:p>
        </p:txBody>
      </p:sp>
      <p:cxnSp>
        <p:nvCxnSpPr>
          <p:cNvPr id="15" name="Elbow Connector 14"/>
          <p:cNvCxnSpPr>
            <a:cxnSpLocks noChangeShapeType="1"/>
            <a:stCxn id="3" idx="3"/>
            <a:endCxn id="5" idx="2"/>
          </p:cNvCxnSpPr>
          <p:nvPr/>
        </p:nvCxnSpPr>
        <p:spPr bwMode="auto">
          <a:xfrm flipV="1">
            <a:off x="2938570" y="5457711"/>
            <a:ext cx="978265" cy="623976"/>
          </a:xfrm>
          <a:prstGeom prst="curved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8" name="Group 9"/>
          <p:cNvGrpSpPr>
            <a:grpSpLocks/>
          </p:cNvGrpSpPr>
          <p:nvPr/>
        </p:nvGrpSpPr>
        <p:grpSpPr bwMode="auto">
          <a:xfrm rot="796495">
            <a:off x="328012" y="2997001"/>
            <a:ext cx="4538797" cy="3385117"/>
            <a:chOff x="918882" y="1600200"/>
            <a:chExt cx="6838278" cy="4343400"/>
          </a:xfrm>
        </p:grpSpPr>
        <p:sp>
          <p:nvSpPr>
            <p:cNvPr id="2" name="Rectangle 1"/>
            <p:cNvSpPr/>
            <p:nvPr/>
          </p:nvSpPr>
          <p:spPr>
            <a:xfrm>
              <a:off x="918882" y="3278054"/>
              <a:ext cx="2437255" cy="987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solidFill>
                    <a:schemeClr val="bg1"/>
                  </a:solidFill>
                </a:rPr>
                <a:t>FileList</a:t>
              </a:r>
              <a:r>
                <a:rPr lang="en-US" sz="1100" dirty="0" smtClean="0">
                  <a:solidFill>
                    <a:schemeClr val="bg1"/>
                  </a:solidFill>
                </a:rPr>
                <a:t> class</a:t>
              </a:r>
              <a:endParaRPr lang="en-IN" sz="11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19905" y="3351671"/>
              <a:ext cx="2437255" cy="990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smtClean="0">
                  <a:solidFill>
                    <a:srgbClr val="FFFFFF"/>
                  </a:solidFill>
                </a:rPr>
                <a:t>File Search</a:t>
              </a:r>
              <a:endParaRPr lang="en-IN" sz="1100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137" y="1600200"/>
              <a:ext cx="1963768" cy="9907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smtClean="0">
                  <a:solidFill>
                    <a:schemeClr val="bg1"/>
                  </a:solidFill>
                </a:rPr>
                <a:t>B-Tree</a:t>
              </a:r>
              <a:endParaRPr lang="en-IN" sz="11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6137" y="4876154"/>
              <a:ext cx="1963768" cy="1067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solidFill>
                    <a:srgbClr val="FFFFFF"/>
                  </a:solidFill>
                </a:rPr>
                <a:t>Trie</a:t>
              </a:r>
              <a:endParaRPr lang="en-IN" sz="1100" dirty="0">
                <a:solidFill>
                  <a:srgbClr val="FFFFFF"/>
                </a:solidFill>
              </a:endParaRPr>
            </a:p>
          </p:txBody>
        </p:sp>
        <p:cxnSp>
          <p:nvCxnSpPr>
            <p:cNvPr id="9" name="Elbow Connector 8"/>
            <p:cNvCxnSpPr>
              <a:cxnSpLocks noChangeShapeType="1"/>
              <a:stCxn id="2" idx="2"/>
              <a:endCxn id="3" idx="1"/>
            </p:cNvCxnSpPr>
            <p:nvPr/>
          </p:nvCxnSpPr>
          <p:spPr bwMode="auto">
            <a:xfrm rot="16352593" flipH="1">
              <a:off x="2202648" y="4203980"/>
              <a:ext cx="1088354" cy="126766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Elbow Connector 18"/>
            <p:cNvCxnSpPr>
              <a:cxnSpLocks noChangeShapeType="1"/>
              <a:stCxn id="6" idx="3"/>
              <a:endCxn id="5" idx="0"/>
            </p:cNvCxnSpPr>
            <p:nvPr/>
          </p:nvCxnSpPr>
          <p:spPr bwMode="auto">
            <a:xfrm rot="152593">
              <a:off x="5292928" y="2123525"/>
              <a:ext cx="1272580" cy="1200204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Elbow Connector 10244"/>
            <p:cNvCxnSpPr>
              <a:cxnSpLocks noChangeShapeType="1"/>
              <a:stCxn id="2" idx="0"/>
              <a:endCxn id="6" idx="1"/>
            </p:cNvCxnSpPr>
            <p:nvPr/>
          </p:nvCxnSpPr>
          <p:spPr bwMode="auto">
            <a:xfrm rot="5552593" flipH="1" flipV="1">
              <a:off x="2128846" y="2104068"/>
              <a:ext cx="1235955" cy="1165507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69" name="TextBox 10"/>
          <p:cNvSpPr txBox="1">
            <a:spLocks noChangeArrowheads="1"/>
          </p:cNvSpPr>
          <p:nvPr/>
        </p:nvSpPr>
        <p:spPr bwMode="auto">
          <a:xfrm>
            <a:off x="5127441" y="4114800"/>
            <a:ext cx="401655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/>
              <a:t>We have the </a:t>
            </a:r>
            <a:r>
              <a:rPr lang="en-US" sz="2000" dirty="0" err="1" smtClean="0"/>
              <a:t>Filelist</a:t>
            </a:r>
            <a:r>
              <a:rPr lang="en-US" sz="2000" dirty="0" smtClean="0"/>
              <a:t> class which collects the list of all the files </a:t>
            </a:r>
            <a:r>
              <a:rPr lang="en-US" sz="2000" dirty="0" smtClean="0"/>
              <a:t>on the system.</a:t>
            </a:r>
            <a:r>
              <a:rPr lang="en-US" sz="2000" dirty="0"/>
              <a:t> </a:t>
            </a:r>
            <a:r>
              <a:rPr lang="en-US" sz="2000" dirty="0" smtClean="0"/>
              <a:t>This </a:t>
            </a:r>
            <a:r>
              <a:rPr lang="en-US" sz="2000" dirty="0" err="1"/>
              <a:t>F</a:t>
            </a:r>
            <a:r>
              <a:rPr lang="en-US" sz="2000" dirty="0" err="1" smtClean="0"/>
              <a:t>ileList</a:t>
            </a:r>
            <a:r>
              <a:rPr lang="en-US" sz="2000" dirty="0" smtClean="0"/>
              <a:t> is then used for indexing and maintained in data-structures such as tries and b-tree, which in turn are used in file-search.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2451</TotalTime>
  <Words>1886</Words>
  <Application>Microsoft Macintosh PowerPoint</Application>
  <PresentationFormat>On-screen Show (4:3)</PresentationFormat>
  <Paragraphs>439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Sky</vt:lpstr>
      <vt:lpstr>Finder</vt:lpstr>
      <vt:lpstr>Outline &lt;for a total of 30 mins&gt;</vt:lpstr>
      <vt:lpstr>Aim of the project</vt:lpstr>
      <vt:lpstr>Demo</vt:lpstr>
      <vt:lpstr>         Teamwork Details</vt:lpstr>
      <vt:lpstr>Design Details</vt:lpstr>
      <vt:lpstr>Algorithm Design</vt:lpstr>
      <vt:lpstr>Class Design </vt:lpstr>
      <vt:lpstr>Class Design – High level</vt:lpstr>
      <vt:lpstr>Class Design – High level</vt:lpstr>
      <vt:lpstr>         Class Design - Details</vt:lpstr>
      <vt:lpstr>         Data Structures Used</vt:lpstr>
      <vt:lpstr>           File Extraction</vt:lpstr>
      <vt:lpstr>       Full Key-Word Search :</vt:lpstr>
      <vt:lpstr>          Prefix Search :</vt:lpstr>
      <vt:lpstr>       Source Code Information</vt:lpstr>
      <vt:lpstr>    Source Code Information</vt:lpstr>
      <vt:lpstr>         Source Code Information</vt:lpstr>
      <vt:lpstr>        Source Code Information</vt:lpstr>
      <vt:lpstr>       Source Code Information</vt:lpstr>
      <vt:lpstr>PowerPoint Presentation</vt:lpstr>
      <vt:lpstr>Brief Conclusion</vt:lpstr>
      <vt:lpstr>Brief Conclusion</vt:lpstr>
      <vt:lpstr>References :</vt:lpstr>
      <vt:lpstr>Thank You – Questions?</vt:lpstr>
      <vt:lpstr>          Backup Slides</vt:lpstr>
      <vt:lpstr>Type #1: Simple leaf deletion</vt:lpstr>
      <vt:lpstr>Type #2: Simple non-leaf deletion</vt:lpstr>
      <vt:lpstr>Type #4: Too few keys in node and its siblings</vt:lpstr>
      <vt:lpstr>Type #4: Too few keys in node and its siblings</vt:lpstr>
      <vt:lpstr>Type #3: Enough siblings</vt:lpstr>
      <vt:lpstr>Type #3: Enough siblings</vt:lpstr>
      <vt:lpstr>Constructing a B-tree</vt:lpstr>
      <vt:lpstr>Constructing a B-tree (contd.)</vt:lpstr>
      <vt:lpstr>Constructing a B-tree (contd.)</vt:lpstr>
      <vt:lpstr>Constructing a B-tree (contd.)</vt:lpstr>
      <vt:lpstr>Constructing a B-tree (contd.)</vt:lpstr>
      <vt:lpstr>Inserting into a B-Tree</vt:lpstr>
      <vt:lpstr>PowerPoint Presentation</vt:lpstr>
    </vt:vector>
  </TitlesOfParts>
  <Company>IIT Bombay, 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&lt;program name-project  name&gt;</dc:title>
  <dc:creator>Varsha Apte</dc:creator>
  <cp:lastModifiedBy>Himanshu Roy</cp:lastModifiedBy>
  <cp:revision>93</cp:revision>
  <dcterms:created xsi:type="dcterms:W3CDTF">2012-11-10T00:10:22Z</dcterms:created>
  <dcterms:modified xsi:type="dcterms:W3CDTF">2012-11-17T06:05:23Z</dcterms:modified>
</cp:coreProperties>
</file>