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5" dirty="0"/>
              <a:t>VIPIN</a:t>
            </a:r>
            <a:r>
              <a:rPr spc="-35" dirty="0"/>
              <a:t> </a:t>
            </a:r>
            <a:r>
              <a:rPr spc="-5" dirty="0"/>
              <a:t>SINGH</a:t>
            </a:r>
            <a:r>
              <a:rPr spc="-45" dirty="0"/>
              <a:t> </a:t>
            </a:r>
            <a:r>
              <a:rPr dirty="0"/>
              <a:t>NEGI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rgbClr val="40404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5" dirty="0"/>
              <a:t>VIPIN</a:t>
            </a:r>
            <a:r>
              <a:rPr spc="-35" dirty="0"/>
              <a:t> </a:t>
            </a:r>
            <a:r>
              <a:rPr spc="-5" dirty="0"/>
              <a:t>SINGH</a:t>
            </a:r>
            <a:r>
              <a:rPr spc="-45" dirty="0"/>
              <a:t> </a:t>
            </a:r>
            <a:r>
              <a:rPr dirty="0"/>
              <a:t>NEGI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rgbClr val="40404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5" dirty="0"/>
              <a:t>VIPIN</a:t>
            </a:r>
            <a:r>
              <a:rPr spc="-35" dirty="0"/>
              <a:t> </a:t>
            </a:r>
            <a:r>
              <a:rPr spc="-5" dirty="0"/>
              <a:t>SINGH</a:t>
            </a:r>
            <a:r>
              <a:rPr spc="-45" dirty="0"/>
              <a:t> </a:t>
            </a:r>
            <a:r>
              <a:rPr dirty="0"/>
              <a:t>NEGI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rgbClr val="40404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5" dirty="0"/>
              <a:t>VIPIN</a:t>
            </a:r>
            <a:r>
              <a:rPr spc="-35" dirty="0"/>
              <a:t> </a:t>
            </a:r>
            <a:r>
              <a:rPr spc="-5" dirty="0"/>
              <a:t>SINGH</a:t>
            </a:r>
            <a:r>
              <a:rPr spc="-45" dirty="0"/>
              <a:t> </a:t>
            </a:r>
            <a:r>
              <a:rPr dirty="0"/>
              <a:t>NEGI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" y="9142"/>
            <a:ext cx="12175236" cy="684885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912607" y="1239011"/>
            <a:ext cx="3636645" cy="4356100"/>
          </a:xfrm>
          <a:custGeom>
            <a:avLst/>
            <a:gdLst/>
            <a:ahLst/>
            <a:cxnLst/>
            <a:rect l="l" t="t" r="r" b="b"/>
            <a:pathLst>
              <a:path w="3636645" h="4356100">
                <a:moveTo>
                  <a:pt x="3636263" y="0"/>
                </a:moveTo>
                <a:lnTo>
                  <a:pt x="0" y="0"/>
                </a:lnTo>
                <a:lnTo>
                  <a:pt x="0" y="4355592"/>
                </a:lnTo>
                <a:lnTo>
                  <a:pt x="3636263" y="4355592"/>
                </a:lnTo>
                <a:lnTo>
                  <a:pt x="3636263" y="0"/>
                </a:lnTo>
                <a:close/>
              </a:path>
            </a:pathLst>
          </a:custGeom>
          <a:solidFill>
            <a:srgbClr val="000000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5" dirty="0"/>
              <a:t>VIPIN</a:t>
            </a:r>
            <a:r>
              <a:rPr spc="-35" dirty="0"/>
              <a:t> </a:t>
            </a:r>
            <a:r>
              <a:rPr spc="-5" dirty="0"/>
              <a:t>SINGH</a:t>
            </a:r>
            <a:r>
              <a:rPr spc="-45" dirty="0"/>
              <a:t> </a:t>
            </a:r>
            <a:r>
              <a:rPr dirty="0"/>
              <a:t>NEGI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93291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019" y="295401"/>
            <a:ext cx="9839960" cy="1387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1" i="0">
                <a:solidFill>
                  <a:srgbClr val="40404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4580" y="2382773"/>
            <a:ext cx="10022839" cy="2772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76019" y="6562741"/>
            <a:ext cx="799464" cy="141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5" dirty="0"/>
              <a:t>VIPIN</a:t>
            </a:r>
            <a:r>
              <a:rPr spc="-35" dirty="0"/>
              <a:t> </a:t>
            </a:r>
            <a:r>
              <a:rPr spc="-5" dirty="0"/>
              <a:t>SINGH</a:t>
            </a:r>
            <a:r>
              <a:rPr spc="-45" dirty="0"/>
              <a:t> </a:t>
            </a:r>
            <a:r>
              <a:rPr dirty="0"/>
              <a:t>NEGI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92236" y="3019425"/>
            <a:ext cx="3490595" cy="13004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z="4400" spc="240" dirty="0">
                <a:solidFill>
                  <a:srgbClr val="FFFFFF"/>
                </a:solidFill>
                <a:latin typeface="Cambria"/>
                <a:cs typeface="Cambria"/>
              </a:rPr>
              <a:t>Lead</a:t>
            </a:r>
            <a:r>
              <a:rPr sz="4400" spc="2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400" spc="250" dirty="0">
                <a:solidFill>
                  <a:srgbClr val="FFFFFF"/>
                </a:solidFill>
                <a:latin typeface="Cambria"/>
                <a:cs typeface="Cambria"/>
              </a:rPr>
              <a:t>Scoring </a:t>
            </a:r>
            <a:r>
              <a:rPr sz="4400" spc="-9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400" spc="390" dirty="0">
                <a:solidFill>
                  <a:srgbClr val="FFFFFF"/>
                </a:solidFill>
                <a:latin typeface="Cambria"/>
                <a:cs typeface="Cambria"/>
              </a:rPr>
              <a:t>Case</a:t>
            </a:r>
            <a:r>
              <a:rPr sz="4400" spc="2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400" spc="345" dirty="0">
                <a:solidFill>
                  <a:srgbClr val="FFFFFF"/>
                </a:solidFill>
                <a:latin typeface="Cambria"/>
                <a:cs typeface="Cambria"/>
              </a:rPr>
              <a:t>Study</a:t>
            </a:r>
            <a:endParaRPr sz="44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07501" y="4601717"/>
            <a:ext cx="3078479" cy="78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TEAM 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Himanshu (himuchaudhari@gmail.com)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Himank (himank.Khandelwal@gmail.com)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Hemang (hhra2323@gmail.com)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1344167"/>
            <a:ext cx="12192000" cy="5514340"/>
            <a:chOff x="0" y="1344167"/>
            <a:chExt cx="12192000" cy="5514340"/>
          </a:xfrm>
        </p:grpSpPr>
        <p:sp>
          <p:nvSpPr>
            <p:cNvPr id="5" name="object 5"/>
            <p:cNvSpPr/>
            <p:nvPr/>
          </p:nvSpPr>
          <p:spPr>
            <a:xfrm>
              <a:off x="8177021" y="4508753"/>
              <a:ext cx="3108960" cy="0"/>
            </a:xfrm>
            <a:custGeom>
              <a:avLst/>
              <a:gdLst/>
              <a:ahLst/>
              <a:cxnLst/>
              <a:rect l="l" t="t" r="r" b="b"/>
              <a:pathLst>
                <a:path w="3108959">
                  <a:moveTo>
                    <a:pt x="0" y="0"/>
                  </a:moveTo>
                  <a:lnTo>
                    <a:pt x="3108959" y="0"/>
                  </a:lnTo>
                </a:path>
              </a:pathLst>
            </a:custGeom>
            <a:ln w="19050">
              <a:solidFill>
                <a:srgbClr val="F6A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52525">
                <a:alpha val="9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7492" y="1344167"/>
              <a:ext cx="1258824" cy="10424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28853" y="1742758"/>
              <a:ext cx="168630" cy="1655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25632" y="1737928"/>
              <a:ext cx="182548" cy="23053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93554" y="1737939"/>
              <a:ext cx="300831" cy="16999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17677" y="1676118"/>
              <a:ext cx="182503" cy="23181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28430" y="1672062"/>
              <a:ext cx="237428" cy="235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5177"/>
            <a:ext cx="7543800" cy="74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15" dirty="0"/>
              <a:t>EDA</a:t>
            </a:r>
            <a:r>
              <a:rPr spc="425" dirty="0"/>
              <a:t> </a:t>
            </a:r>
            <a:r>
              <a:rPr spc="110" dirty="0"/>
              <a:t>-</a:t>
            </a:r>
            <a:r>
              <a:rPr spc="445" dirty="0"/>
              <a:t> </a:t>
            </a:r>
            <a:r>
              <a:rPr spc="270" dirty="0"/>
              <a:t>Box</a:t>
            </a:r>
            <a:r>
              <a:rPr spc="445" dirty="0"/>
              <a:t> </a:t>
            </a:r>
            <a:r>
              <a:rPr spc="225" dirty="0"/>
              <a:t>Plot</a:t>
            </a:r>
            <a:r>
              <a:rPr spc="440" dirty="0"/>
              <a:t> </a:t>
            </a:r>
            <a:r>
              <a:rPr spc="110" dirty="0"/>
              <a:t>-</a:t>
            </a:r>
            <a:r>
              <a:rPr spc="445" dirty="0"/>
              <a:t> </a:t>
            </a:r>
            <a:r>
              <a:rPr spc="220" dirty="0"/>
              <a:t>Outliers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9083" y="2487075"/>
            <a:ext cx="6542370" cy="34546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5177"/>
            <a:ext cx="7840345" cy="74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15" dirty="0"/>
              <a:t>EDA</a:t>
            </a:r>
            <a:r>
              <a:rPr spc="420" dirty="0"/>
              <a:t> </a:t>
            </a:r>
            <a:r>
              <a:rPr spc="110" dirty="0"/>
              <a:t>-</a:t>
            </a:r>
            <a:r>
              <a:rPr spc="440" dirty="0"/>
              <a:t> </a:t>
            </a:r>
            <a:r>
              <a:rPr spc="204" dirty="0"/>
              <a:t>Univariate</a:t>
            </a:r>
            <a:r>
              <a:rPr spc="415" dirty="0"/>
              <a:t> </a:t>
            </a:r>
            <a:r>
              <a:rPr spc="235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5645" y="2187718"/>
            <a:ext cx="4537674" cy="35851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5177"/>
            <a:ext cx="7840345" cy="74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15" dirty="0"/>
              <a:t>EDA</a:t>
            </a:r>
            <a:r>
              <a:rPr spc="420" dirty="0"/>
              <a:t> </a:t>
            </a:r>
            <a:r>
              <a:rPr spc="110" dirty="0"/>
              <a:t>-</a:t>
            </a:r>
            <a:r>
              <a:rPr spc="440" dirty="0"/>
              <a:t> </a:t>
            </a:r>
            <a:r>
              <a:rPr spc="204" dirty="0"/>
              <a:t>Univariate</a:t>
            </a:r>
            <a:r>
              <a:rPr spc="415" dirty="0"/>
              <a:t> </a:t>
            </a:r>
            <a:r>
              <a:rPr spc="235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8376" y="2292095"/>
            <a:ext cx="6272784" cy="34015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5177"/>
            <a:ext cx="7840345" cy="74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15" dirty="0"/>
              <a:t>EDA</a:t>
            </a:r>
            <a:r>
              <a:rPr spc="420" dirty="0"/>
              <a:t> </a:t>
            </a:r>
            <a:r>
              <a:rPr spc="110" dirty="0"/>
              <a:t>-</a:t>
            </a:r>
            <a:r>
              <a:rPr spc="440" dirty="0"/>
              <a:t> </a:t>
            </a:r>
            <a:r>
              <a:rPr spc="204" dirty="0"/>
              <a:t>Univariate</a:t>
            </a:r>
            <a:r>
              <a:rPr spc="415" dirty="0"/>
              <a:t> </a:t>
            </a:r>
            <a:r>
              <a:rPr spc="235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8376" y="2292095"/>
            <a:ext cx="6272784" cy="34015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5177"/>
            <a:ext cx="7840345" cy="74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15" dirty="0"/>
              <a:t>EDA</a:t>
            </a:r>
            <a:r>
              <a:rPr spc="420" dirty="0"/>
              <a:t> </a:t>
            </a:r>
            <a:r>
              <a:rPr spc="110" dirty="0"/>
              <a:t>-</a:t>
            </a:r>
            <a:r>
              <a:rPr spc="440" dirty="0"/>
              <a:t> </a:t>
            </a:r>
            <a:r>
              <a:rPr spc="204" dirty="0"/>
              <a:t>Univariate</a:t>
            </a:r>
            <a:r>
              <a:rPr spc="415" dirty="0"/>
              <a:t> </a:t>
            </a:r>
            <a:r>
              <a:rPr spc="235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8376" y="2292095"/>
            <a:ext cx="6272784" cy="33741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5177"/>
            <a:ext cx="7840345" cy="74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15" dirty="0"/>
              <a:t>EDA</a:t>
            </a:r>
            <a:r>
              <a:rPr spc="420" dirty="0"/>
              <a:t> </a:t>
            </a:r>
            <a:r>
              <a:rPr spc="110" dirty="0"/>
              <a:t>-</a:t>
            </a:r>
            <a:r>
              <a:rPr spc="440" dirty="0"/>
              <a:t> </a:t>
            </a:r>
            <a:r>
              <a:rPr spc="204" dirty="0"/>
              <a:t>Univariate</a:t>
            </a:r>
            <a:r>
              <a:rPr spc="415" dirty="0"/>
              <a:t> </a:t>
            </a:r>
            <a:r>
              <a:rPr spc="235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8376" y="2292095"/>
            <a:ext cx="6272784" cy="340156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9749"/>
            <a:ext cx="7428865" cy="74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15" dirty="0"/>
              <a:t>EDA</a:t>
            </a:r>
            <a:r>
              <a:rPr spc="420" dirty="0"/>
              <a:t> </a:t>
            </a:r>
            <a:r>
              <a:rPr spc="110" dirty="0"/>
              <a:t>-</a:t>
            </a:r>
            <a:r>
              <a:rPr spc="440" dirty="0"/>
              <a:t> </a:t>
            </a:r>
            <a:r>
              <a:rPr spc="195" dirty="0"/>
              <a:t>Bivariate</a:t>
            </a:r>
            <a:r>
              <a:rPr spc="425" dirty="0"/>
              <a:t> </a:t>
            </a:r>
            <a:r>
              <a:rPr spc="235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3084" y="2157975"/>
            <a:ext cx="8125378" cy="366569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9749"/>
            <a:ext cx="7428865" cy="74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15" dirty="0"/>
              <a:t>EDA</a:t>
            </a:r>
            <a:r>
              <a:rPr spc="420" dirty="0"/>
              <a:t> </a:t>
            </a:r>
            <a:r>
              <a:rPr spc="110" dirty="0"/>
              <a:t>-</a:t>
            </a:r>
            <a:r>
              <a:rPr spc="440" dirty="0"/>
              <a:t> </a:t>
            </a:r>
            <a:r>
              <a:rPr spc="195" dirty="0"/>
              <a:t>Bivariate</a:t>
            </a:r>
            <a:r>
              <a:rPr spc="425" dirty="0"/>
              <a:t> </a:t>
            </a:r>
            <a:r>
              <a:rPr spc="235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2677" y="2160223"/>
            <a:ext cx="8488616" cy="365616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9749"/>
            <a:ext cx="7428865" cy="74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15" dirty="0"/>
              <a:t>EDA</a:t>
            </a:r>
            <a:r>
              <a:rPr spc="420" dirty="0"/>
              <a:t> </a:t>
            </a:r>
            <a:r>
              <a:rPr spc="110" dirty="0"/>
              <a:t>-</a:t>
            </a:r>
            <a:r>
              <a:rPr spc="440" dirty="0"/>
              <a:t> </a:t>
            </a:r>
            <a:r>
              <a:rPr spc="195" dirty="0"/>
              <a:t>Bivariate</a:t>
            </a:r>
            <a:r>
              <a:rPr spc="425" dirty="0"/>
              <a:t> </a:t>
            </a:r>
            <a:r>
              <a:rPr spc="235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4992" y="2265268"/>
            <a:ext cx="9947597" cy="342913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9749"/>
            <a:ext cx="7428865" cy="74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15" dirty="0"/>
              <a:t>EDA</a:t>
            </a:r>
            <a:r>
              <a:rPr spc="420" dirty="0"/>
              <a:t> </a:t>
            </a:r>
            <a:r>
              <a:rPr spc="110" dirty="0"/>
              <a:t>-</a:t>
            </a:r>
            <a:r>
              <a:rPr spc="440" dirty="0"/>
              <a:t> </a:t>
            </a:r>
            <a:r>
              <a:rPr spc="195" dirty="0"/>
              <a:t>Bivariate</a:t>
            </a:r>
            <a:r>
              <a:rPr spc="425" dirty="0"/>
              <a:t> </a:t>
            </a:r>
            <a:r>
              <a:rPr spc="235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5824" y="2154268"/>
            <a:ext cx="8757569" cy="36365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9749"/>
            <a:ext cx="2254250" cy="74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25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956663"/>
            <a:ext cx="2660650" cy="249301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300"/>
              </a:spcBef>
              <a:buClr>
                <a:srgbClr val="EB6F16"/>
              </a:buClr>
              <a:buFont typeface="Wingdings"/>
              <a:buChar char=""/>
              <a:tabLst>
                <a:tab pos="238760" algn="l"/>
              </a:tabLst>
            </a:pP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Introduction</a:t>
            </a:r>
            <a:endParaRPr sz="1700">
              <a:latin typeface="Franklin Gothic Medium"/>
              <a:cs typeface="Franklin Gothic Medium"/>
            </a:endParaRPr>
          </a:p>
          <a:p>
            <a:pPr marL="184785" indent="-172720">
              <a:lnSpc>
                <a:spcPct val="100000"/>
              </a:lnSpc>
              <a:spcBef>
                <a:spcPts val="1200"/>
              </a:spcBef>
              <a:buClr>
                <a:srgbClr val="EB6F16"/>
              </a:buClr>
              <a:buFont typeface="Wingdings"/>
              <a:buChar char=""/>
              <a:tabLst>
                <a:tab pos="185420" algn="l"/>
              </a:tabLst>
            </a:pP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Business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Objective</a:t>
            </a:r>
            <a:endParaRPr sz="1700">
              <a:latin typeface="Franklin Gothic Medium"/>
              <a:cs typeface="Franklin Gothic Medium"/>
            </a:endParaRPr>
          </a:p>
          <a:p>
            <a:pPr marL="184785" indent="-172720">
              <a:lnSpc>
                <a:spcPct val="100000"/>
              </a:lnSpc>
              <a:spcBef>
                <a:spcPts val="1200"/>
              </a:spcBef>
              <a:buClr>
                <a:srgbClr val="EB6F16"/>
              </a:buClr>
              <a:buFont typeface="Wingdings"/>
              <a:buChar char=""/>
              <a:tabLst>
                <a:tab pos="185420" algn="l"/>
              </a:tabLst>
            </a:pP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Problem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Statement</a:t>
            </a:r>
            <a:endParaRPr sz="1700">
              <a:latin typeface="Franklin Gothic Medium"/>
              <a:cs typeface="Franklin Gothic Medium"/>
            </a:endParaRPr>
          </a:p>
          <a:p>
            <a:pPr marL="184785" indent="-172720">
              <a:lnSpc>
                <a:spcPct val="100000"/>
              </a:lnSpc>
              <a:spcBef>
                <a:spcPts val="1190"/>
              </a:spcBef>
              <a:buClr>
                <a:srgbClr val="EB6F16"/>
              </a:buClr>
              <a:buFont typeface="Wingdings"/>
              <a:buChar char=""/>
              <a:tabLst>
                <a:tab pos="185420" algn="l"/>
              </a:tabLst>
            </a:pP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Lead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–</a:t>
            </a: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Conversion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Process</a:t>
            </a:r>
            <a:endParaRPr sz="1700">
              <a:latin typeface="Franklin Gothic Medium"/>
              <a:cs typeface="Franklin Gothic Medium"/>
            </a:endParaRPr>
          </a:p>
          <a:p>
            <a:pPr marL="184785" indent="-172720">
              <a:lnSpc>
                <a:spcPct val="100000"/>
              </a:lnSpc>
              <a:spcBef>
                <a:spcPts val="1200"/>
              </a:spcBef>
              <a:buClr>
                <a:srgbClr val="EB6F16"/>
              </a:buClr>
              <a:buFont typeface="Wingdings"/>
              <a:buChar char=""/>
              <a:tabLst>
                <a:tab pos="185420" algn="l"/>
              </a:tabLst>
            </a:pP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Proposed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solution</a:t>
            </a:r>
            <a:endParaRPr sz="1700">
              <a:latin typeface="Franklin Gothic Medium"/>
              <a:cs typeface="Franklin Gothic Medium"/>
            </a:endParaRPr>
          </a:p>
          <a:p>
            <a:pPr marL="184785" indent="-172720">
              <a:lnSpc>
                <a:spcPct val="100000"/>
              </a:lnSpc>
              <a:spcBef>
                <a:spcPts val="1200"/>
              </a:spcBef>
              <a:buClr>
                <a:srgbClr val="EB6F16"/>
              </a:buClr>
              <a:buFont typeface="Wingdings"/>
              <a:buChar char=""/>
              <a:tabLst>
                <a:tab pos="185420" algn="l"/>
              </a:tabLst>
            </a:pP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Solutions</a:t>
            </a:r>
            <a:endParaRPr sz="17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57442" y="1956663"/>
            <a:ext cx="3121660" cy="208153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300"/>
              </a:spcBef>
              <a:buClr>
                <a:srgbClr val="EB6F16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Implementation</a:t>
            </a:r>
            <a:endParaRPr sz="1700">
              <a:latin typeface="Franklin Gothic Medium"/>
              <a:cs typeface="Franklin Gothic Medium"/>
            </a:endParaRPr>
          </a:p>
          <a:p>
            <a:pPr marL="184785" indent="-172720">
              <a:lnSpc>
                <a:spcPct val="100000"/>
              </a:lnSpc>
              <a:spcBef>
                <a:spcPts val="1200"/>
              </a:spcBef>
              <a:buClr>
                <a:srgbClr val="EB6F16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EDA</a:t>
            </a:r>
            <a:endParaRPr sz="1700">
              <a:latin typeface="Franklin Gothic Medium"/>
              <a:cs typeface="Franklin Gothic Medium"/>
            </a:endParaRPr>
          </a:p>
          <a:p>
            <a:pPr marL="238125" indent="-226060">
              <a:lnSpc>
                <a:spcPct val="100000"/>
              </a:lnSpc>
              <a:spcBef>
                <a:spcPts val="1200"/>
              </a:spcBef>
              <a:buClr>
                <a:srgbClr val="EB6F16"/>
              </a:buClr>
              <a:buSzPct val="94117"/>
              <a:buFont typeface="Wingdings"/>
              <a:buChar char=""/>
              <a:tabLst>
                <a:tab pos="238760" algn="l"/>
              </a:tabLst>
            </a:pP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Logistic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Regression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Final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endParaRPr sz="1700">
              <a:latin typeface="Franklin Gothic Medium"/>
              <a:cs typeface="Franklin Gothic Medium"/>
            </a:endParaRPr>
          </a:p>
          <a:p>
            <a:pPr marL="184785" indent="-172720">
              <a:lnSpc>
                <a:spcPct val="100000"/>
              </a:lnSpc>
              <a:spcBef>
                <a:spcPts val="1190"/>
              </a:spcBef>
              <a:buClr>
                <a:srgbClr val="EB6F16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Conclusion</a:t>
            </a:r>
            <a:endParaRPr sz="1700">
              <a:latin typeface="Franklin Gothic Medium"/>
              <a:cs typeface="Franklin Gothic Medium"/>
            </a:endParaRPr>
          </a:p>
          <a:p>
            <a:pPr marL="184785" indent="-172720">
              <a:lnSpc>
                <a:spcPct val="100000"/>
              </a:lnSpc>
              <a:spcBef>
                <a:spcPts val="1200"/>
              </a:spcBef>
              <a:buClr>
                <a:srgbClr val="EB6F16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Recommendation</a:t>
            </a:r>
            <a:endParaRPr sz="17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9749"/>
            <a:ext cx="7428865" cy="74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15" dirty="0"/>
              <a:t>EDA</a:t>
            </a:r>
            <a:r>
              <a:rPr spc="420" dirty="0"/>
              <a:t> </a:t>
            </a:r>
            <a:r>
              <a:rPr spc="110" dirty="0"/>
              <a:t>-</a:t>
            </a:r>
            <a:r>
              <a:rPr spc="440" dirty="0"/>
              <a:t> </a:t>
            </a:r>
            <a:r>
              <a:rPr spc="195" dirty="0"/>
              <a:t>Bivariate</a:t>
            </a:r>
            <a:r>
              <a:rPr spc="425" dirty="0"/>
              <a:t> </a:t>
            </a:r>
            <a:r>
              <a:rPr spc="235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4992" y="2265268"/>
            <a:ext cx="9947597" cy="344760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9749"/>
            <a:ext cx="7428865" cy="74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15" dirty="0"/>
              <a:t>EDA</a:t>
            </a:r>
            <a:r>
              <a:rPr spc="420" dirty="0"/>
              <a:t> </a:t>
            </a:r>
            <a:r>
              <a:rPr spc="110" dirty="0"/>
              <a:t>-</a:t>
            </a:r>
            <a:r>
              <a:rPr spc="440" dirty="0"/>
              <a:t> </a:t>
            </a:r>
            <a:r>
              <a:rPr spc="195" dirty="0"/>
              <a:t>Bivariate</a:t>
            </a:r>
            <a:r>
              <a:rPr spc="425" dirty="0"/>
              <a:t> </a:t>
            </a:r>
            <a:r>
              <a:rPr spc="235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8048" y="2159168"/>
            <a:ext cx="5906424" cy="412957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5080"/>
              </a:lnSpc>
              <a:spcBef>
                <a:spcPts val="740"/>
              </a:spcBef>
            </a:pPr>
            <a:r>
              <a:rPr spc="415" dirty="0"/>
              <a:t>EDA </a:t>
            </a:r>
            <a:r>
              <a:rPr spc="105" dirty="0"/>
              <a:t>- </a:t>
            </a:r>
            <a:r>
              <a:rPr spc="280" dirty="0"/>
              <a:t>Heatmap </a:t>
            </a:r>
            <a:r>
              <a:rPr spc="10" dirty="0"/>
              <a:t>(All</a:t>
            </a:r>
            <a:r>
              <a:rPr spc="15" dirty="0"/>
              <a:t> </a:t>
            </a:r>
            <a:r>
              <a:rPr spc="220" dirty="0"/>
              <a:t>Numerical </a:t>
            </a:r>
            <a:r>
              <a:rPr spc="-1019" dirty="0"/>
              <a:t> </a:t>
            </a:r>
            <a:r>
              <a:rPr spc="235" dirty="0"/>
              <a:t>Columns)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0964" y="2206671"/>
            <a:ext cx="4462035" cy="358126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5080"/>
              </a:lnSpc>
              <a:spcBef>
                <a:spcPts val="740"/>
              </a:spcBef>
            </a:pPr>
            <a:r>
              <a:rPr spc="415" dirty="0"/>
              <a:t>EDA</a:t>
            </a:r>
            <a:r>
              <a:rPr spc="420" dirty="0"/>
              <a:t> </a:t>
            </a:r>
            <a:r>
              <a:rPr spc="105" dirty="0"/>
              <a:t>-</a:t>
            </a:r>
            <a:r>
              <a:rPr spc="445" dirty="0"/>
              <a:t> </a:t>
            </a:r>
            <a:r>
              <a:rPr spc="280" dirty="0"/>
              <a:t>Heatmap</a:t>
            </a:r>
            <a:r>
              <a:rPr spc="434" dirty="0"/>
              <a:t> </a:t>
            </a:r>
            <a:r>
              <a:rPr spc="155" dirty="0"/>
              <a:t>(Numerical</a:t>
            </a:r>
            <a:r>
              <a:rPr spc="420" dirty="0"/>
              <a:t> </a:t>
            </a:r>
            <a:r>
              <a:rPr spc="285" dirty="0"/>
              <a:t>&amp; </a:t>
            </a:r>
            <a:r>
              <a:rPr spc="-1019" dirty="0"/>
              <a:t> </a:t>
            </a:r>
            <a:r>
              <a:rPr spc="385" dirty="0"/>
              <a:t>Dummy</a:t>
            </a:r>
            <a:r>
              <a:rPr spc="425" dirty="0"/>
              <a:t> </a:t>
            </a:r>
            <a:r>
              <a:rPr spc="235" dirty="0"/>
              <a:t>Columns)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4451" y="2092451"/>
            <a:ext cx="5510784" cy="424738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9749"/>
            <a:ext cx="9266555" cy="74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95" dirty="0"/>
              <a:t>Linear</a:t>
            </a:r>
            <a:r>
              <a:rPr spc="434" dirty="0"/>
              <a:t> </a:t>
            </a:r>
            <a:r>
              <a:rPr spc="225" dirty="0"/>
              <a:t>Regression</a:t>
            </a:r>
            <a:r>
              <a:rPr spc="420" dirty="0"/>
              <a:t> </a:t>
            </a:r>
            <a:r>
              <a:rPr spc="270" dirty="0"/>
              <a:t>Final</a:t>
            </a:r>
            <a:r>
              <a:rPr spc="440" dirty="0"/>
              <a:t> </a:t>
            </a:r>
            <a:r>
              <a:rPr spc="210" dirty="0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4079" y="2291946"/>
            <a:ext cx="3902772" cy="389364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05203" y="2405154"/>
            <a:ext cx="4654418" cy="36512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35045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00" dirty="0"/>
              <a:t>Conclusion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84580" y="2134362"/>
            <a:ext cx="2598420" cy="1678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Performance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on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Test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endParaRPr sz="1700">
              <a:latin typeface="Franklin Gothic Medium"/>
              <a:cs typeface="Franklin Gothic Medium"/>
            </a:endParaRPr>
          </a:p>
          <a:p>
            <a:pPr marL="184785" indent="-172720">
              <a:lnSpc>
                <a:spcPct val="100000"/>
              </a:lnSpc>
              <a:spcBef>
                <a:spcPts val="1639"/>
              </a:spcBef>
              <a:buClr>
                <a:srgbClr val="EB6F16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Accuracy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: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80.63%</a:t>
            </a:r>
            <a:endParaRPr sz="1700">
              <a:latin typeface="Franklin Gothic Medium"/>
              <a:cs typeface="Franklin Gothic Medium"/>
            </a:endParaRPr>
          </a:p>
          <a:p>
            <a:pPr marL="185420" indent="-173355">
              <a:lnSpc>
                <a:spcPct val="100000"/>
              </a:lnSpc>
              <a:spcBef>
                <a:spcPts val="1595"/>
              </a:spcBef>
              <a:buClr>
                <a:srgbClr val="EB6F16"/>
              </a:buClr>
              <a:buSzPct val="94117"/>
              <a:buFont typeface="Wingdings"/>
              <a:buChar char=""/>
              <a:tabLst>
                <a:tab pos="186055" algn="l"/>
              </a:tabLst>
            </a:pP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Sensitivity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: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79.38%</a:t>
            </a:r>
            <a:endParaRPr sz="1700">
              <a:latin typeface="Franklin Gothic Medium"/>
              <a:cs typeface="Franklin Gothic Medium"/>
            </a:endParaRPr>
          </a:p>
          <a:p>
            <a:pPr marL="184785" indent="-172720">
              <a:lnSpc>
                <a:spcPct val="100000"/>
              </a:lnSpc>
              <a:spcBef>
                <a:spcPts val="1610"/>
              </a:spcBef>
              <a:buClr>
                <a:srgbClr val="EB6F16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Specificity</a:t>
            </a:r>
            <a:r>
              <a:rPr sz="17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: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81.35%</a:t>
            </a:r>
            <a:endParaRPr sz="17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35045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00" dirty="0"/>
              <a:t>Conclusion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84580" y="2560167"/>
            <a:ext cx="9387840" cy="1984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 marR="5080" indent="-91440">
              <a:lnSpc>
                <a:spcPct val="110000"/>
              </a:lnSpc>
              <a:spcBef>
                <a:spcPts val="100"/>
              </a:spcBef>
              <a:buClr>
                <a:srgbClr val="EB6F16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top</a:t>
            </a:r>
            <a:r>
              <a:rPr sz="17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three</a:t>
            </a:r>
            <a:r>
              <a:rPr sz="17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variables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7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final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sz="17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that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most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significantly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contribute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7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 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probability</a:t>
            </a: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17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lead </a:t>
            </a:r>
            <a:r>
              <a:rPr sz="1700" spc="-409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converting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are</a:t>
            </a:r>
            <a:endParaRPr sz="1700">
              <a:latin typeface="Franklin Gothic Medium"/>
              <a:cs typeface="Franklin Gothic Medium"/>
            </a:endParaRPr>
          </a:p>
          <a:p>
            <a:pPr marL="184785" indent="-172720">
              <a:lnSpc>
                <a:spcPct val="100000"/>
              </a:lnSpc>
              <a:spcBef>
                <a:spcPts val="1610"/>
              </a:spcBef>
              <a:buClr>
                <a:srgbClr val="EB6F16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Lead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Source_Welingak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Website: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5.48</a:t>
            </a:r>
            <a:endParaRPr sz="1700">
              <a:latin typeface="Franklin Gothic Medium"/>
              <a:cs typeface="Franklin Gothic Medium"/>
            </a:endParaRPr>
          </a:p>
          <a:p>
            <a:pPr marL="238125" indent="-226060">
              <a:lnSpc>
                <a:spcPct val="100000"/>
              </a:lnSpc>
              <a:spcBef>
                <a:spcPts val="1595"/>
              </a:spcBef>
              <a:buClr>
                <a:srgbClr val="EB6F16"/>
              </a:buClr>
              <a:buSzPct val="94117"/>
              <a:buFont typeface="Wingdings"/>
              <a:buChar char=""/>
              <a:tabLst>
                <a:tab pos="238760" algn="l"/>
              </a:tabLst>
            </a:pP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Lead </a:t>
            </a: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Source_Reference: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3.23</a:t>
            </a:r>
            <a:endParaRPr sz="1700">
              <a:latin typeface="Franklin Gothic Medium"/>
              <a:cs typeface="Franklin Gothic Medium"/>
            </a:endParaRPr>
          </a:p>
          <a:p>
            <a:pPr marL="185420" indent="-173355">
              <a:lnSpc>
                <a:spcPct val="100000"/>
              </a:lnSpc>
              <a:spcBef>
                <a:spcPts val="1605"/>
              </a:spcBef>
              <a:buClr>
                <a:srgbClr val="EB6F16"/>
              </a:buClr>
              <a:buSzPct val="94117"/>
              <a:buFont typeface="Wingdings"/>
              <a:buChar char=""/>
              <a:tabLst>
                <a:tab pos="186055" algn="l"/>
              </a:tabLst>
            </a:pP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Last</a:t>
            </a: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Activity_SMS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Sent: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2.80</a:t>
            </a:r>
            <a:endParaRPr sz="17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24509"/>
            <a:ext cx="55302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05" dirty="0"/>
              <a:t>Recommendation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84580" y="2382773"/>
            <a:ext cx="9887585" cy="27724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33985" indent="-121920">
              <a:lnSpc>
                <a:spcPct val="100000"/>
              </a:lnSpc>
              <a:spcBef>
                <a:spcPts val="240"/>
              </a:spcBef>
              <a:buClr>
                <a:srgbClr val="EB6F16"/>
              </a:buClr>
              <a:buSzPct val="91666"/>
              <a:buFont typeface="Wingdings"/>
              <a:buChar char=""/>
              <a:tabLst>
                <a:tab pos="134620" algn="l"/>
              </a:tabLst>
            </a:pP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Focus</a:t>
            </a:r>
            <a:r>
              <a:rPr sz="12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on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High-Potential</a:t>
            </a:r>
            <a:r>
              <a:rPr sz="12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Leads: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Leads</a:t>
            </a:r>
            <a:r>
              <a:rPr sz="12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from</a:t>
            </a:r>
            <a:r>
              <a:rPr sz="12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following</a:t>
            </a:r>
            <a:r>
              <a:rPr sz="1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sources</a:t>
            </a:r>
            <a:r>
              <a:rPr sz="12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have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higher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likelihood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conversion</a:t>
            </a:r>
            <a:r>
              <a:rPr sz="1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based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on</a:t>
            </a:r>
            <a:r>
              <a:rPr sz="12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coefficients: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Welingak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Website:</a:t>
            </a:r>
            <a:endParaRPr sz="1200">
              <a:latin typeface="Franklin Gothic Medium"/>
              <a:cs typeface="Franklin Gothic Medium"/>
            </a:endParaRPr>
          </a:p>
          <a:p>
            <a:pPr marL="103505" marR="18415">
              <a:lnSpc>
                <a:spcPct val="110000"/>
              </a:lnSpc>
            </a:pP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5.48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o</a:t>
            </a:r>
            <a:r>
              <a:rPr sz="12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Reference:</a:t>
            </a:r>
            <a:r>
              <a:rPr sz="12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3.23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o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Working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Professional:</a:t>
            </a:r>
            <a:r>
              <a:rPr sz="1200" spc="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2.64</a:t>
            </a:r>
            <a:r>
              <a:rPr sz="12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Therefore,</a:t>
            </a:r>
            <a:r>
              <a:rPr sz="1200" spc="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2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sales</a:t>
            </a:r>
            <a:r>
              <a:rPr sz="12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team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should</a:t>
            </a:r>
            <a:r>
              <a:rPr sz="12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prioritize</a:t>
            </a:r>
            <a:r>
              <a:rPr sz="12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calling</a:t>
            </a:r>
            <a:r>
              <a:rPr sz="12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leads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from</a:t>
            </a:r>
            <a:r>
              <a:rPr sz="12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these</a:t>
            </a:r>
            <a:r>
              <a:rPr sz="1200" spc="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sources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during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2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intern-hiring </a:t>
            </a:r>
            <a:r>
              <a:rPr sz="1200" spc="-2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period.</a:t>
            </a:r>
            <a:endParaRPr sz="12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Franklin Gothic Medium"/>
              <a:cs typeface="Franklin Gothic Medium"/>
            </a:endParaRPr>
          </a:p>
          <a:p>
            <a:pPr marL="103505" marR="51435" indent="-91440">
              <a:lnSpc>
                <a:spcPct val="110100"/>
              </a:lnSpc>
              <a:spcBef>
                <a:spcPts val="5"/>
              </a:spcBef>
              <a:buClr>
                <a:srgbClr val="EB6F16"/>
              </a:buClr>
              <a:buFont typeface="Wingdings"/>
              <a:buChar char=""/>
              <a:tabLst>
                <a:tab pos="172085" algn="l"/>
              </a:tabLst>
            </a:pP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Leverage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Effective </a:t>
            </a:r>
            <a:r>
              <a:rPr sz="12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Communication</a:t>
            </a:r>
            <a:r>
              <a:rPr sz="12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Channels:</a:t>
            </a:r>
            <a:r>
              <a:rPr sz="12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Leads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who</a:t>
            </a:r>
            <a:r>
              <a:rPr sz="12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have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been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sent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SMS</a:t>
            </a:r>
            <a:r>
              <a:rPr sz="12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messages</a:t>
            </a:r>
            <a:r>
              <a:rPr sz="1200" spc="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have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opened</a:t>
            </a:r>
            <a:r>
              <a:rPr sz="12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emails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are</a:t>
            </a:r>
            <a:r>
              <a:rPr sz="1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more</a:t>
            </a:r>
            <a:r>
              <a:rPr sz="12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likely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convert.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 </a:t>
            </a:r>
            <a:r>
              <a:rPr sz="1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coefficients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12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Last_Activity_Others</a:t>
            </a:r>
            <a:r>
              <a:rPr sz="1200" spc="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Last</a:t>
            </a:r>
            <a:r>
              <a:rPr sz="1200" spc="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Activity_Email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Opened</a:t>
            </a:r>
            <a:r>
              <a:rPr sz="12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are</a:t>
            </a:r>
            <a:r>
              <a:rPr sz="12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1.91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2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1.65,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respectively.</a:t>
            </a:r>
            <a:r>
              <a:rPr sz="12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Thus,</a:t>
            </a:r>
            <a:r>
              <a:rPr sz="12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2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sales</a:t>
            </a:r>
            <a:r>
              <a:rPr sz="1200" spc="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team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should</a:t>
            </a:r>
            <a:r>
              <a:rPr sz="12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prioritize</a:t>
            </a:r>
            <a:r>
              <a:rPr sz="12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calling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leads </a:t>
            </a:r>
            <a:r>
              <a:rPr sz="1200" spc="-2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who</a:t>
            </a:r>
            <a:r>
              <a:rPr sz="12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have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been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sent</a:t>
            </a:r>
            <a:r>
              <a:rPr sz="12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SMS</a:t>
            </a:r>
            <a:r>
              <a:rPr sz="12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messages</a:t>
            </a:r>
            <a:r>
              <a:rPr sz="12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or</a:t>
            </a:r>
            <a:r>
              <a:rPr sz="12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have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opened</a:t>
            </a:r>
            <a:r>
              <a:rPr sz="12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emails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from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X</a:t>
            </a:r>
            <a:r>
              <a:rPr sz="1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Education.</a:t>
            </a:r>
            <a:endParaRPr sz="12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EB6F16"/>
              </a:buClr>
              <a:buFont typeface="Wingdings"/>
              <a:buChar char=""/>
            </a:pPr>
            <a:endParaRPr sz="1200">
              <a:latin typeface="Franklin Gothic Medium"/>
              <a:cs typeface="Franklin Gothic Medium"/>
            </a:endParaRPr>
          </a:p>
          <a:p>
            <a:pPr marL="103505" marR="33655" indent="-91440">
              <a:lnSpc>
                <a:spcPct val="110000"/>
              </a:lnSpc>
              <a:buClr>
                <a:srgbClr val="EB6F16"/>
              </a:buClr>
              <a:buFont typeface="Wingdings"/>
              <a:buChar char=""/>
              <a:tabLst>
                <a:tab pos="134620" algn="l"/>
              </a:tabLst>
            </a:pPr>
            <a:r>
              <a:rPr sz="12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Maximize</a:t>
            </a:r>
            <a:r>
              <a:rPr sz="12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Website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Engagement:</a:t>
            </a:r>
            <a:r>
              <a:rPr sz="1200" spc="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Total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Time</a:t>
            </a:r>
            <a:r>
              <a:rPr sz="1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Spent</a:t>
            </a:r>
            <a:r>
              <a:rPr sz="12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on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Website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Lead</a:t>
            </a:r>
            <a:r>
              <a:rPr sz="12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Source_Facebook</a:t>
            </a:r>
            <a:r>
              <a:rPr sz="12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are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good</a:t>
            </a:r>
            <a:r>
              <a:rPr sz="1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indicator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2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lead's</a:t>
            </a:r>
            <a:r>
              <a:rPr sz="12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interest</a:t>
            </a:r>
            <a:r>
              <a:rPr sz="1200" spc="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sz="1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X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Education's </a:t>
            </a:r>
            <a:r>
              <a:rPr sz="1200" spc="-2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services,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with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coefficient </a:t>
            </a:r>
            <a:r>
              <a:rPr sz="12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1.047</a:t>
            </a:r>
            <a:r>
              <a:rPr sz="12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1.14.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Hence,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sales</a:t>
            </a:r>
            <a:r>
              <a:rPr sz="12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team</a:t>
            </a:r>
            <a:r>
              <a:rPr sz="12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should</a:t>
            </a:r>
            <a:r>
              <a:rPr sz="12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also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prioritize</a:t>
            </a:r>
            <a:r>
              <a:rPr sz="12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calling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leads</a:t>
            </a:r>
            <a:r>
              <a:rPr sz="12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who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have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spent</a:t>
            </a:r>
            <a:r>
              <a:rPr sz="1200" spc="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significant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time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on</a:t>
            </a:r>
            <a:r>
              <a:rPr sz="1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website.</a:t>
            </a:r>
            <a:endParaRPr sz="12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EB6F16"/>
              </a:buClr>
              <a:buFont typeface="Wingdings"/>
              <a:buChar char=""/>
            </a:pPr>
            <a:endParaRPr sz="1200">
              <a:latin typeface="Franklin Gothic Medium"/>
              <a:cs typeface="Franklin Gothic Medium"/>
            </a:endParaRPr>
          </a:p>
          <a:p>
            <a:pPr marL="103505" marR="5080" indent="-91440">
              <a:lnSpc>
                <a:spcPct val="110000"/>
              </a:lnSpc>
              <a:buClr>
                <a:srgbClr val="EB6F16"/>
              </a:buClr>
              <a:buFont typeface="Wingdings"/>
              <a:buChar char=""/>
              <a:tabLst>
                <a:tab pos="134620" algn="l"/>
              </a:tabLst>
            </a:pP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Maintain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2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Multi-Channel</a:t>
            </a:r>
            <a:r>
              <a:rPr sz="1200" spc="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Approach:</a:t>
            </a:r>
            <a:r>
              <a:rPr sz="1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Finally,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2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sales</a:t>
            </a:r>
            <a:r>
              <a:rPr sz="12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team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should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follow</a:t>
            </a:r>
            <a:r>
              <a:rPr sz="1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up</a:t>
            </a:r>
            <a:r>
              <a:rPr sz="1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with</a:t>
            </a:r>
            <a:r>
              <a:rPr sz="12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leads</a:t>
            </a:r>
            <a:r>
              <a:rPr sz="12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who</a:t>
            </a:r>
            <a:r>
              <a:rPr sz="12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have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interacted</a:t>
            </a:r>
            <a:r>
              <a:rPr sz="12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with</a:t>
            </a:r>
            <a:r>
              <a:rPr sz="12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X</a:t>
            </a:r>
            <a:r>
              <a:rPr sz="12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Education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through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multiple</a:t>
            </a:r>
            <a:r>
              <a:rPr sz="12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channels. </a:t>
            </a:r>
            <a:r>
              <a:rPr sz="1200" spc="-2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example,</a:t>
            </a:r>
            <a:r>
              <a:rPr sz="12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leads</a:t>
            </a:r>
            <a:r>
              <a:rPr sz="12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who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have</a:t>
            </a:r>
            <a:r>
              <a:rPr sz="1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used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2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Olark</a:t>
            </a:r>
            <a:r>
              <a:rPr sz="1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Chat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feature</a:t>
            </a:r>
            <a:r>
              <a:rPr sz="12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on</a:t>
            </a:r>
            <a:r>
              <a:rPr sz="1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website</a:t>
            </a:r>
            <a:r>
              <a:rPr sz="12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may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not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have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spent</a:t>
            </a:r>
            <a:r>
              <a:rPr sz="1200" spc="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much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time</a:t>
            </a:r>
            <a:r>
              <a:rPr sz="12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on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website</a:t>
            </a:r>
            <a:r>
              <a:rPr sz="12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but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may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still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be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interested</a:t>
            </a:r>
            <a:r>
              <a:rPr sz="1200" spc="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sz="1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X </a:t>
            </a:r>
            <a:r>
              <a:rPr sz="12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Education's</a:t>
            </a:r>
            <a:r>
              <a:rPr sz="12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services.</a:t>
            </a:r>
            <a:r>
              <a:rPr sz="12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Therefore,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2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sales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team</a:t>
            </a:r>
            <a:r>
              <a:rPr sz="12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should</a:t>
            </a:r>
            <a:r>
              <a:rPr sz="1200" spc="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ensure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they</a:t>
            </a:r>
            <a:r>
              <a:rPr sz="12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follow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up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with</a:t>
            </a:r>
            <a:r>
              <a:rPr sz="12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leads</a:t>
            </a:r>
            <a:r>
              <a:rPr sz="12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who</a:t>
            </a:r>
            <a:r>
              <a:rPr sz="12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have</a:t>
            </a: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used</a:t>
            </a:r>
            <a:r>
              <a:rPr sz="12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multiple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channels</a:t>
            </a:r>
            <a:r>
              <a:rPr sz="12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2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interact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with</a:t>
            </a:r>
            <a:r>
              <a:rPr sz="12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X</a:t>
            </a:r>
            <a:r>
              <a:rPr sz="12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Education.</a:t>
            </a:r>
            <a:endParaRPr sz="12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1029" y="3198114"/>
            <a:ext cx="33318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80" dirty="0"/>
              <a:t>Thank</a:t>
            </a:r>
            <a:r>
              <a:rPr sz="4800" spc="250" dirty="0"/>
              <a:t> </a:t>
            </a:r>
            <a:r>
              <a:rPr sz="4800" spc="275" dirty="0"/>
              <a:t>you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9749"/>
            <a:ext cx="5775325" cy="74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45" dirty="0"/>
              <a:t>Business</a:t>
            </a:r>
            <a:r>
              <a:rPr spc="380" dirty="0"/>
              <a:t> </a:t>
            </a:r>
            <a:r>
              <a:rPr spc="250" dirty="0"/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4222" y="2602230"/>
            <a:ext cx="9552305" cy="1673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5"/>
              </a:spcBef>
              <a:buClr>
                <a:srgbClr val="F6A11D"/>
              </a:buClr>
              <a:buFont typeface="Wingdings"/>
              <a:buChar char=""/>
              <a:tabLst>
                <a:tab pos="238760" algn="l"/>
              </a:tabLst>
            </a:pPr>
            <a:r>
              <a:rPr sz="17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X</a:t>
            </a:r>
            <a:r>
              <a:rPr sz="17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Education,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an</a:t>
            </a:r>
            <a:r>
              <a:rPr sz="17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education 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company,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sells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online </a:t>
            </a:r>
            <a:r>
              <a:rPr sz="17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courses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7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industry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professionals.</a:t>
            </a:r>
            <a:endParaRPr sz="1700">
              <a:latin typeface="Franklin Gothic Medium"/>
              <a:cs typeface="Franklin Gothic Medium"/>
            </a:endParaRPr>
          </a:p>
          <a:p>
            <a:pPr marL="238125" indent="-226060">
              <a:lnSpc>
                <a:spcPct val="100000"/>
              </a:lnSpc>
              <a:spcBef>
                <a:spcPts val="1605"/>
              </a:spcBef>
              <a:buClr>
                <a:srgbClr val="F6A11D"/>
              </a:buClr>
              <a:buFont typeface="Wingdings"/>
              <a:buChar char=""/>
              <a:tabLst>
                <a:tab pos="238760" algn="l"/>
              </a:tabLst>
            </a:pP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Many</a:t>
            </a:r>
            <a:r>
              <a:rPr sz="17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interested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professionals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visit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their </a:t>
            </a: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website.</a:t>
            </a:r>
            <a:endParaRPr sz="1700">
              <a:latin typeface="Franklin Gothic Medium"/>
              <a:cs typeface="Franklin Gothic Medium"/>
            </a:endParaRPr>
          </a:p>
          <a:p>
            <a:pPr marL="238125" indent="-226060">
              <a:lnSpc>
                <a:spcPct val="100000"/>
              </a:lnSpc>
              <a:spcBef>
                <a:spcPts val="1600"/>
              </a:spcBef>
              <a:buClr>
                <a:srgbClr val="F6A11D"/>
              </a:buClr>
              <a:buFont typeface="Wingdings"/>
              <a:buChar char=""/>
              <a:tabLst>
                <a:tab pos="238760" algn="l"/>
              </a:tabLst>
            </a:pPr>
            <a:r>
              <a:rPr sz="17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X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Education</a:t>
            </a: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wants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identify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most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promising </a:t>
            </a:r>
            <a:r>
              <a:rPr sz="17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leads.</a:t>
            </a:r>
            <a:endParaRPr sz="1700">
              <a:latin typeface="Franklin Gothic Medium"/>
              <a:cs typeface="Franklin Gothic Medium"/>
            </a:endParaRPr>
          </a:p>
          <a:p>
            <a:pPr marL="238125" indent="-226060">
              <a:lnSpc>
                <a:spcPct val="100000"/>
              </a:lnSpc>
              <a:spcBef>
                <a:spcPts val="1605"/>
              </a:spcBef>
              <a:buClr>
                <a:srgbClr val="F6A11D"/>
              </a:buClr>
              <a:buFont typeface="Wingdings"/>
              <a:buChar char=""/>
              <a:tabLst>
                <a:tab pos="238760" algn="l"/>
              </a:tabLst>
            </a:pP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7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achieve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this,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they 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aim</a:t>
            </a:r>
            <a:r>
              <a:rPr sz="17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7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build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7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sz="17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that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identifies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hot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leads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deploy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this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sz="17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17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future</a:t>
            </a:r>
            <a:r>
              <a:rPr sz="17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use</a:t>
            </a:r>
            <a:endParaRPr sz="17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9749"/>
            <a:ext cx="5937885" cy="74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5" dirty="0"/>
              <a:t>Problem</a:t>
            </a:r>
            <a:r>
              <a:rPr spc="370" dirty="0"/>
              <a:t> </a:t>
            </a:r>
            <a:r>
              <a:rPr spc="35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958492"/>
            <a:ext cx="9892030" cy="3697604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265430" indent="-253365">
              <a:lnSpc>
                <a:spcPct val="100000"/>
              </a:lnSpc>
              <a:spcBef>
                <a:spcPts val="1265"/>
              </a:spcBef>
              <a:buClr>
                <a:srgbClr val="EB6F16"/>
              </a:buClr>
              <a:buFont typeface="Wingdings"/>
              <a:buChar char=""/>
              <a:tabLst>
                <a:tab pos="266065" algn="l"/>
              </a:tabLst>
            </a:pPr>
            <a:r>
              <a:rPr sz="1900" spc="-9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X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Education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receives</a:t>
            </a:r>
            <a:r>
              <a:rPr sz="19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many</a:t>
            </a:r>
            <a:r>
              <a:rPr sz="19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leads,</a:t>
            </a:r>
            <a:r>
              <a:rPr sz="19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but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its</a:t>
            </a:r>
            <a:r>
              <a:rPr sz="19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lead</a:t>
            </a:r>
            <a:r>
              <a:rPr sz="19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conversion</a:t>
            </a:r>
            <a:r>
              <a:rPr sz="19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rate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is</a:t>
            </a:r>
            <a:r>
              <a:rPr sz="19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very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poor.</a:t>
            </a:r>
            <a:endParaRPr sz="1900">
              <a:latin typeface="Franklin Gothic Medium"/>
              <a:cs typeface="Franklin Gothic Medium"/>
            </a:endParaRPr>
          </a:p>
          <a:p>
            <a:pPr marL="265430" indent="-253365">
              <a:lnSpc>
                <a:spcPts val="2165"/>
              </a:lnSpc>
              <a:spcBef>
                <a:spcPts val="1160"/>
              </a:spcBef>
              <a:buClr>
                <a:srgbClr val="EB6F16"/>
              </a:buClr>
              <a:buFont typeface="Wingdings"/>
              <a:buChar char=""/>
              <a:tabLst>
                <a:tab pos="266065" algn="l"/>
              </a:tabLst>
            </a:pPr>
            <a:r>
              <a:rPr sz="19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improve</a:t>
            </a:r>
            <a:r>
              <a:rPr sz="19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this</a:t>
            </a:r>
            <a:r>
              <a:rPr sz="19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process,</a:t>
            </a:r>
            <a:r>
              <a:rPr sz="1900" spc="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9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company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aims</a:t>
            </a:r>
            <a:r>
              <a:rPr sz="19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identify</a:t>
            </a:r>
            <a:r>
              <a:rPr sz="19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9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most</a:t>
            </a:r>
            <a:r>
              <a:rPr sz="19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promising</a:t>
            </a:r>
            <a:r>
              <a:rPr sz="1900" spc="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leads,</a:t>
            </a:r>
            <a:r>
              <a:rPr sz="19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also</a:t>
            </a:r>
            <a:r>
              <a:rPr sz="19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known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as</a:t>
            </a:r>
            <a:endParaRPr sz="1900">
              <a:latin typeface="Franklin Gothic Medium"/>
              <a:cs typeface="Franklin Gothic Medium"/>
            </a:endParaRPr>
          </a:p>
          <a:p>
            <a:pPr marL="103505">
              <a:lnSpc>
                <a:spcPts val="2165"/>
              </a:lnSpc>
            </a:pPr>
            <a:r>
              <a:rPr sz="19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‘Hot</a:t>
            </a:r>
            <a:r>
              <a:rPr sz="19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Leads’.</a:t>
            </a:r>
            <a:endParaRPr sz="1900">
              <a:latin typeface="Franklin Gothic Medium"/>
              <a:cs typeface="Franklin Gothic Medium"/>
            </a:endParaRPr>
          </a:p>
          <a:p>
            <a:pPr marL="103505" marR="206375" indent="-91440">
              <a:lnSpc>
                <a:spcPts val="2050"/>
              </a:lnSpc>
              <a:spcBef>
                <a:spcPts val="1440"/>
              </a:spcBef>
              <a:buClr>
                <a:srgbClr val="EB6F16"/>
              </a:buClr>
              <a:buFont typeface="Wingdings"/>
              <a:buChar char=""/>
              <a:tabLst>
                <a:tab pos="266065" algn="l"/>
              </a:tabLst>
            </a:pPr>
            <a:r>
              <a:rPr sz="19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By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successfully</a:t>
            </a:r>
            <a:r>
              <a:rPr sz="1900" spc="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identifying</a:t>
            </a:r>
            <a:r>
              <a:rPr sz="19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these</a:t>
            </a:r>
            <a:r>
              <a:rPr sz="19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leads,</a:t>
            </a:r>
            <a:r>
              <a:rPr sz="19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lead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conversion</a:t>
            </a:r>
            <a:r>
              <a:rPr sz="19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rate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should</a:t>
            </a:r>
            <a:r>
              <a:rPr sz="1900" spc="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increase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as</a:t>
            </a:r>
            <a:r>
              <a:rPr sz="19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sales </a:t>
            </a:r>
            <a:r>
              <a:rPr sz="1900" spc="-459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team</a:t>
            </a:r>
            <a:r>
              <a:rPr sz="19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will</a:t>
            </a:r>
            <a:r>
              <a:rPr sz="19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focus</a:t>
            </a:r>
            <a:r>
              <a:rPr sz="19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on</a:t>
            </a:r>
            <a:r>
              <a:rPr sz="19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communicating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with</a:t>
            </a:r>
            <a:r>
              <a:rPr sz="19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potential</a:t>
            </a:r>
            <a:r>
              <a:rPr sz="19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leads</a:t>
            </a:r>
            <a:r>
              <a:rPr sz="19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rather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than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calling</a:t>
            </a:r>
            <a:r>
              <a:rPr sz="19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everyone.</a:t>
            </a:r>
            <a:endParaRPr sz="1900">
              <a:latin typeface="Franklin Gothic Medium"/>
              <a:cs typeface="Franklin Gothic Medium"/>
            </a:endParaRPr>
          </a:p>
          <a:p>
            <a:pPr marL="103505" marR="59690" indent="-91440">
              <a:lnSpc>
                <a:spcPts val="2050"/>
              </a:lnSpc>
              <a:spcBef>
                <a:spcPts val="1410"/>
              </a:spcBef>
              <a:buClr>
                <a:srgbClr val="EB6F16"/>
              </a:buClr>
              <a:buFont typeface="Wingdings"/>
              <a:buChar char=""/>
              <a:tabLst>
                <a:tab pos="266065" algn="l"/>
              </a:tabLst>
            </a:pPr>
            <a:r>
              <a:rPr sz="1900" spc="-9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We</a:t>
            </a:r>
            <a:r>
              <a:rPr sz="19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will</a:t>
            </a:r>
            <a:r>
              <a:rPr sz="19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assist</a:t>
            </a:r>
            <a:r>
              <a:rPr sz="1900" spc="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them</a:t>
            </a:r>
            <a:r>
              <a:rPr sz="19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sz="19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selecting</a:t>
            </a:r>
            <a:r>
              <a:rPr sz="1900" spc="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9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most</a:t>
            </a:r>
            <a:r>
              <a:rPr sz="19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promising</a:t>
            </a:r>
            <a:r>
              <a:rPr sz="1900" spc="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leads,</a:t>
            </a:r>
            <a:r>
              <a:rPr sz="19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i.e.,</a:t>
            </a:r>
            <a:r>
              <a:rPr sz="19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those</a:t>
            </a:r>
            <a:r>
              <a:rPr sz="19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most</a:t>
            </a:r>
            <a:r>
              <a:rPr sz="19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likely</a:t>
            </a:r>
            <a:r>
              <a:rPr sz="19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convert</a:t>
            </a:r>
            <a:r>
              <a:rPr sz="19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into </a:t>
            </a:r>
            <a:r>
              <a:rPr sz="1900" spc="-459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paying</a:t>
            </a:r>
            <a:r>
              <a:rPr sz="19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customers.</a:t>
            </a:r>
            <a:endParaRPr sz="1900">
              <a:latin typeface="Franklin Gothic Medium"/>
              <a:cs typeface="Franklin Gothic Medium"/>
            </a:endParaRPr>
          </a:p>
          <a:p>
            <a:pPr marL="103505" marR="330200" indent="-91440">
              <a:lnSpc>
                <a:spcPts val="2050"/>
              </a:lnSpc>
              <a:spcBef>
                <a:spcPts val="1395"/>
              </a:spcBef>
              <a:buClr>
                <a:srgbClr val="EB6F16"/>
              </a:buClr>
              <a:buFont typeface="Wingdings"/>
              <a:buChar char=""/>
              <a:tabLst>
                <a:tab pos="266065" algn="l"/>
              </a:tabLst>
            </a:pPr>
            <a:r>
              <a:rPr sz="1900" spc="-9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We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need</a:t>
            </a:r>
            <a:r>
              <a:rPr sz="19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build</a:t>
            </a:r>
            <a:r>
              <a:rPr sz="19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sz="19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that</a:t>
            </a:r>
            <a:r>
              <a:rPr sz="19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assigns</a:t>
            </a:r>
            <a:r>
              <a:rPr sz="19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lead</a:t>
            </a:r>
            <a:r>
              <a:rPr sz="19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score</a:t>
            </a:r>
            <a:r>
              <a:rPr sz="19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9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each </a:t>
            </a:r>
            <a:r>
              <a:rPr sz="19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lead,</a:t>
            </a:r>
            <a:r>
              <a:rPr sz="19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indicating</a:t>
            </a:r>
            <a:r>
              <a:rPr sz="19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likelihood</a:t>
            </a:r>
            <a:r>
              <a:rPr sz="1900" spc="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 </a:t>
            </a:r>
            <a:r>
              <a:rPr sz="1900" spc="-459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conversion,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with</a:t>
            </a:r>
            <a:r>
              <a:rPr sz="19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higher</a:t>
            </a:r>
            <a:r>
              <a:rPr sz="19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scores</a:t>
            </a:r>
            <a:r>
              <a:rPr sz="19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representing</a:t>
            </a:r>
            <a:r>
              <a:rPr sz="1900" spc="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higher</a:t>
            </a:r>
            <a:r>
              <a:rPr sz="19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conversion</a:t>
            </a:r>
            <a:r>
              <a:rPr sz="19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chance.</a:t>
            </a:r>
            <a:endParaRPr sz="1900">
              <a:latin typeface="Franklin Gothic Medium"/>
              <a:cs typeface="Franklin Gothic Medium"/>
            </a:endParaRPr>
          </a:p>
          <a:p>
            <a:pPr marL="265430" indent="-253365">
              <a:lnSpc>
                <a:spcPct val="100000"/>
              </a:lnSpc>
              <a:spcBef>
                <a:spcPts val="1150"/>
              </a:spcBef>
              <a:buClr>
                <a:srgbClr val="EB6F16"/>
              </a:buClr>
              <a:buFont typeface="Wingdings"/>
              <a:buChar char=""/>
              <a:tabLst>
                <a:tab pos="266065" algn="l"/>
              </a:tabLst>
            </a:pP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CEO</a:t>
            </a:r>
            <a:r>
              <a:rPr sz="19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has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set</a:t>
            </a:r>
            <a:r>
              <a:rPr sz="19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target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lead</a:t>
            </a:r>
            <a:r>
              <a:rPr sz="19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conversion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rate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80%</a:t>
            </a:r>
            <a:endParaRPr sz="19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9749"/>
            <a:ext cx="8093075" cy="74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29" dirty="0"/>
              <a:t>Lead</a:t>
            </a:r>
            <a:r>
              <a:rPr spc="445" dirty="0"/>
              <a:t> </a:t>
            </a:r>
            <a:r>
              <a:rPr spc="625" dirty="0">
                <a:latin typeface="Trebuchet MS"/>
                <a:cs typeface="Trebuchet MS"/>
              </a:rPr>
              <a:t>–</a:t>
            </a:r>
            <a:r>
              <a:rPr spc="65" dirty="0">
                <a:latin typeface="Trebuchet MS"/>
                <a:cs typeface="Trebuchet MS"/>
              </a:rPr>
              <a:t> </a:t>
            </a:r>
            <a:r>
              <a:rPr spc="254" dirty="0"/>
              <a:t>Conversion</a:t>
            </a:r>
            <a:r>
              <a:rPr spc="415" dirty="0"/>
              <a:t> </a:t>
            </a:r>
            <a:r>
              <a:rPr spc="210" dirty="0"/>
              <a:t>Process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16188" y="2077211"/>
            <a:ext cx="8310880" cy="3230880"/>
            <a:chOff x="2016188" y="2077211"/>
            <a:chExt cx="8310880" cy="3230880"/>
          </a:xfrm>
        </p:grpSpPr>
        <p:sp>
          <p:nvSpPr>
            <p:cNvPr id="4" name="object 4"/>
            <p:cNvSpPr/>
            <p:nvPr/>
          </p:nvSpPr>
          <p:spPr>
            <a:xfrm>
              <a:off x="2691384" y="2077211"/>
              <a:ext cx="7635240" cy="3230880"/>
            </a:xfrm>
            <a:custGeom>
              <a:avLst/>
              <a:gdLst/>
              <a:ahLst/>
              <a:cxnLst/>
              <a:rect l="l" t="t" r="r" b="b"/>
              <a:pathLst>
                <a:path w="7635240" h="3230879">
                  <a:moveTo>
                    <a:pt x="6019800" y="0"/>
                  </a:moveTo>
                  <a:lnTo>
                    <a:pt x="6019800" y="807720"/>
                  </a:lnTo>
                  <a:lnTo>
                    <a:pt x="0" y="807720"/>
                  </a:lnTo>
                  <a:lnTo>
                    <a:pt x="0" y="2423160"/>
                  </a:lnTo>
                  <a:lnTo>
                    <a:pt x="6019800" y="2423160"/>
                  </a:lnTo>
                  <a:lnTo>
                    <a:pt x="6019800" y="3230879"/>
                  </a:lnTo>
                  <a:lnTo>
                    <a:pt x="7635240" y="1615439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CD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21586" y="3047237"/>
              <a:ext cx="1727200" cy="1292860"/>
            </a:xfrm>
            <a:custGeom>
              <a:avLst/>
              <a:gdLst/>
              <a:ahLst/>
              <a:cxnLst/>
              <a:rect l="l" t="t" r="r" b="b"/>
              <a:pathLst>
                <a:path w="1727200" h="1292860">
                  <a:moveTo>
                    <a:pt x="1511300" y="0"/>
                  </a:moveTo>
                  <a:lnTo>
                    <a:pt x="215391" y="0"/>
                  </a:lnTo>
                  <a:lnTo>
                    <a:pt x="165991" y="5686"/>
                  </a:lnTo>
                  <a:lnTo>
                    <a:pt x="120650" y="21885"/>
                  </a:lnTo>
                  <a:lnTo>
                    <a:pt x="80657" y="47306"/>
                  </a:lnTo>
                  <a:lnTo>
                    <a:pt x="47306" y="80657"/>
                  </a:lnTo>
                  <a:lnTo>
                    <a:pt x="21885" y="120650"/>
                  </a:lnTo>
                  <a:lnTo>
                    <a:pt x="5686" y="165991"/>
                  </a:lnTo>
                  <a:lnTo>
                    <a:pt x="0" y="215391"/>
                  </a:lnTo>
                  <a:lnTo>
                    <a:pt x="0" y="1076960"/>
                  </a:lnTo>
                  <a:lnTo>
                    <a:pt x="5686" y="1126360"/>
                  </a:lnTo>
                  <a:lnTo>
                    <a:pt x="21885" y="1171702"/>
                  </a:lnTo>
                  <a:lnTo>
                    <a:pt x="47306" y="1211694"/>
                  </a:lnTo>
                  <a:lnTo>
                    <a:pt x="80657" y="1245045"/>
                  </a:lnTo>
                  <a:lnTo>
                    <a:pt x="120650" y="1270466"/>
                  </a:lnTo>
                  <a:lnTo>
                    <a:pt x="165991" y="1286665"/>
                  </a:lnTo>
                  <a:lnTo>
                    <a:pt x="215391" y="1292352"/>
                  </a:lnTo>
                  <a:lnTo>
                    <a:pt x="1511300" y="1292352"/>
                  </a:lnTo>
                  <a:lnTo>
                    <a:pt x="1560700" y="1286665"/>
                  </a:lnTo>
                  <a:lnTo>
                    <a:pt x="1606042" y="1270466"/>
                  </a:lnTo>
                  <a:lnTo>
                    <a:pt x="1646034" y="1245045"/>
                  </a:lnTo>
                  <a:lnTo>
                    <a:pt x="1679385" y="1211694"/>
                  </a:lnTo>
                  <a:lnTo>
                    <a:pt x="1704806" y="1171702"/>
                  </a:lnTo>
                  <a:lnTo>
                    <a:pt x="1721005" y="1126360"/>
                  </a:lnTo>
                  <a:lnTo>
                    <a:pt x="1726691" y="1076960"/>
                  </a:lnTo>
                  <a:lnTo>
                    <a:pt x="1726691" y="215391"/>
                  </a:lnTo>
                  <a:lnTo>
                    <a:pt x="1721005" y="165991"/>
                  </a:lnTo>
                  <a:lnTo>
                    <a:pt x="1704806" y="120649"/>
                  </a:lnTo>
                  <a:lnTo>
                    <a:pt x="1679385" y="80657"/>
                  </a:lnTo>
                  <a:lnTo>
                    <a:pt x="1646034" y="47306"/>
                  </a:lnTo>
                  <a:lnTo>
                    <a:pt x="1606041" y="21885"/>
                  </a:lnTo>
                  <a:lnTo>
                    <a:pt x="1560700" y="5686"/>
                  </a:lnTo>
                  <a:lnTo>
                    <a:pt x="1511300" y="0"/>
                  </a:lnTo>
                  <a:close/>
                </a:path>
              </a:pathLst>
            </a:custGeom>
            <a:solidFill>
              <a:srgbClr val="3DB9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1586" y="3047237"/>
              <a:ext cx="1727200" cy="1292860"/>
            </a:xfrm>
            <a:custGeom>
              <a:avLst/>
              <a:gdLst/>
              <a:ahLst/>
              <a:cxnLst/>
              <a:rect l="l" t="t" r="r" b="b"/>
              <a:pathLst>
                <a:path w="1727200" h="1292860">
                  <a:moveTo>
                    <a:pt x="0" y="215391"/>
                  </a:moveTo>
                  <a:lnTo>
                    <a:pt x="5686" y="165991"/>
                  </a:lnTo>
                  <a:lnTo>
                    <a:pt x="21885" y="120650"/>
                  </a:lnTo>
                  <a:lnTo>
                    <a:pt x="47306" y="80657"/>
                  </a:lnTo>
                  <a:lnTo>
                    <a:pt x="80657" y="47306"/>
                  </a:lnTo>
                  <a:lnTo>
                    <a:pt x="120650" y="21885"/>
                  </a:lnTo>
                  <a:lnTo>
                    <a:pt x="165991" y="5686"/>
                  </a:lnTo>
                  <a:lnTo>
                    <a:pt x="215391" y="0"/>
                  </a:lnTo>
                  <a:lnTo>
                    <a:pt x="1511300" y="0"/>
                  </a:lnTo>
                  <a:lnTo>
                    <a:pt x="1560700" y="5686"/>
                  </a:lnTo>
                  <a:lnTo>
                    <a:pt x="1606041" y="21885"/>
                  </a:lnTo>
                  <a:lnTo>
                    <a:pt x="1646034" y="47306"/>
                  </a:lnTo>
                  <a:lnTo>
                    <a:pt x="1679385" y="80657"/>
                  </a:lnTo>
                  <a:lnTo>
                    <a:pt x="1704806" y="120649"/>
                  </a:lnTo>
                  <a:lnTo>
                    <a:pt x="1721005" y="165991"/>
                  </a:lnTo>
                  <a:lnTo>
                    <a:pt x="1726691" y="215391"/>
                  </a:lnTo>
                  <a:lnTo>
                    <a:pt x="1726691" y="1076960"/>
                  </a:lnTo>
                  <a:lnTo>
                    <a:pt x="1721005" y="1126360"/>
                  </a:lnTo>
                  <a:lnTo>
                    <a:pt x="1704806" y="1171702"/>
                  </a:lnTo>
                  <a:lnTo>
                    <a:pt x="1679385" y="1211694"/>
                  </a:lnTo>
                  <a:lnTo>
                    <a:pt x="1646034" y="1245045"/>
                  </a:lnTo>
                  <a:lnTo>
                    <a:pt x="1606042" y="1270466"/>
                  </a:lnTo>
                  <a:lnTo>
                    <a:pt x="1560700" y="1286665"/>
                  </a:lnTo>
                  <a:lnTo>
                    <a:pt x="1511300" y="1292352"/>
                  </a:lnTo>
                  <a:lnTo>
                    <a:pt x="215391" y="1292352"/>
                  </a:lnTo>
                  <a:lnTo>
                    <a:pt x="165991" y="1286665"/>
                  </a:lnTo>
                  <a:lnTo>
                    <a:pt x="120650" y="1270466"/>
                  </a:lnTo>
                  <a:lnTo>
                    <a:pt x="80657" y="1245045"/>
                  </a:lnTo>
                  <a:lnTo>
                    <a:pt x="47306" y="1211694"/>
                  </a:lnTo>
                  <a:lnTo>
                    <a:pt x="21885" y="1171702"/>
                  </a:lnTo>
                  <a:lnTo>
                    <a:pt x="5686" y="1126360"/>
                  </a:lnTo>
                  <a:lnTo>
                    <a:pt x="0" y="1076960"/>
                  </a:lnTo>
                  <a:lnTo>
                    <a:pt x="0" y="215391"/>
                  </a:lnTo>
                  <a:close/>
                </a:path>
              </a:pathLst>
            </a:custGeom>
            <a:ln w="107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48280" y="3213633"/>
            <a:ext cx="1268730" cy="8915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40"/>
              </a:spcBef>
            </a:pPr>
            <a:r>
              <a:rPr sz="1300" spc="-5" dirty="0">
                <a:solidFill>
                  <a:srgbClr val="FFFFFF"/>
                </a:solidFill>
                <a:latin typeface="Corbel"/>
                <a:cs typeface="Corbel"/>
              </a:rPr>
              <a:t>Lead</a:t>
            </a:r>
            <a:r>
              <a:rPr sz="13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orbel"/>
                <a:cs typeface="Corbel"/>
              </a:rPr>
              <a:t>Generatio</a:t>
            </a:r>
            <a:r>
              <a:rPr sz="1300" spc="-10" dirty="0">
                <a:solidFill>
                  <a:srgbClr val="FFFFFF"/>
                </a:solidFill>
                <a:latin typeface="Corbel"/>
                <a:cs typeface="Corbel"/>
              </a:rPr>
              <a:t>n:</a:t>
            </a:r>
            <a:endParaRPr sz="1300">
              <a:latin typeface="Corbel"/>
              <a:cs typeface="Corbel"/>
            </a:endParaRPr>
          </a:p>
          <a:p>
            <a:pPr marL="156210" marR="5080" indent="-156210">
              <a:lnSpc>
                <a:spcPts val="1420"/>
              </a:lnSpc>
              <a:spcBef>
                <a:spcPts val="405"/>
              </a:spcBef>
              <a:buAutoNum type="arabicPeriod"/>
              <a:tabLst>
                <a:tab pos="156210" algn="l"/>
              </a:tabLst>
            </a:pPr>
            <a:r>
              <a:rPr sz="1300" spc="-5" dirty="0">
                <a:solidFill>
                  <a:srgbClr val="FFFFFF"/>
                </a:solidFill>
                <a:latin typeface="Corbel"/>
                <a:cs typeface="Corbel"/>
              </a:rPr>
              <a:t>Ads</a:t>
            </a:r>
            <a:r>
              <a:rPr sz="13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orbel"/>
                <a:cs typeface="Corbel"/>
              </a:rPr>
              <a:t>on</a:t>
            </a:r>
            <a:r>
              <a:rPr sz="13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orbel"/>
                <a:cs typeface="Corbel"/>
              </a:rPr>
              <a:t>websites </a:t>
            </a:r>
            <a:r>
              <a:rPr sz="1300" spc="-2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rbel"/>
                <a:cs typeface="Corbel"/>
              </a:rPr>
              <a:t>like</a:t>
            </a:r>
            <a:r>
              <a:rPr sz="13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orbel"/>
                <a:cs typeface="Corbel"/>
              </a:rPr>
              <a:t>Google</a:t>
            </a:r>
            <a:endParaRPr sz="1300">
              <a:latin typeface="Corbel"/>
              <a:cs typeface="Corbel"/>
            </a:endParaRPr>
          </a:p>
          <a:p>
            <a:pPr marL="411480" indent="-160655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412115" algn="l"/>
              </a:tabLst>
            </a:pPr>
            <a:r>
              <a:rPr sz="1300" spc="-5" dirty="0">
                <a:solidFill>
                  <a:srgbClr val="FFFFFF"/>
                </a:solidFill>
                <a:latin typeface="Corbel"/>
                <a:cs typeface="Corbel"/>
              </a:rPr>
              <a:t>Referrals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28224" y="3041840"/>
            <a:ext cx="1737995" cy="1303655"/>
            <a:chOff x="3828224" y="3041840"/>
            <a:chExt cx="1737995" cy="1303655"/>
          </a:xfrm>
        </p:grpSpPr>
        <p:sp>
          <p:nvSpPr>
            <p:cNvPr id="9" name="object 9"/>
            <p:cNvSpPr/>
            <p:nvPr/>
          </p:nvSpPr>
          <p:spPr>
            <a:xfrm>
              <a:off x="3833621" y="3047237"/>
              <a:ext cx="1727200" cy="1292860"/>
            </a:xfrm>
            <a:custGeom>
              <a:avLst/>
              <a:gdLst/>
              <a:ahLst/>
              <a:cxnLst/>
              <a:rect l="l" t="t" r="r" b="b"/>
              <a:pathLst>
                <a:path w="1727200" h="1292860">
                  <a:moveTo>
                    <a:pt x="1511300" y="0"/>
                  </a:moveTo>
                  <a:lnTo>
                    <a:pt x="215391" y="0"/>
                  </a:lnTo>
                  <a:lnTo>
                    <a:pt x="165991" y="5686"/>
                  </a:lnTo>
                  <a:lnTo>
                    <a:pt x="120649" y="21885"/>
                  </a:lnTo>
                  <a:lnTo>
                    <a:pt x="80657" y="47306"/>
                  </a:lnTo>
                  <a:lnTo>
                    <a:pt x="47306" y="80657"/>
                  </a:lnTo>
                  <a:lnTo>
                    <a:pt x="21885" y="120650"/>
                  </a:lnTo>
                  <a:lnTo>
                    <a:pt x="5686" y="165991"/>
                  </a:lnTo>
                  <a:lnTo>
                    <a:pt x="0" y="215391"/>
                  </a:lnTo>
                  <a:lnTo>
                    <a:pt x="0" y="1076960"/>
                  </a:lnTo>
                  <a:lnTo>
                    <a:pt x="5686" y="1126360"/>
                  </a:lnTo>
                  <a:lnTo>
                    <a:pt x="21885" y="1171702"/>
                  </a:lnTo>
                  <a:lnTo>
                    <a:pt x="47306" y="1211694"/>
                  </a:lnTo>
                  <a:lnTo>
                    <a:pt x="80657" y="1245045"/>
                  </a:lnTo>
                  <a:lnTo>
                    <a:pt x="120650" y="1270466"/>
                  </a:lnTo>
                  <a:lnTo>
                    <a:pt x="165991" y="1286665"/>
                  </a:lnTo>
                  <a:lnTo>
                    <a:pt x="215391" y="1292352"/>
                  </a:lnTo>
                  <a:lnTo>
                    <a:pt x="1511300" y="1292352"/>
                  </a:lnTo>
                  <a:lnTo>
                    <a:pt x="1560700" y="1286665"/>
                  </a:lnTo>
                  <a:lnTo>
                    <a:pt x="1606042" y="1270466"/>
                  </a:lnTo>
                  <a:lnTo>
                    <a:pt x="1646034" y="1245045"/>
                  </a:lnTo>
                  <a:lnTo>
                    <a:pt x="1679385" y="1211694"/>
                  </a:lnTo>
                  <a:lnTo>
                    <a:pt x="1704806" y="1171702"/>
                  </a:lnTo>
                  <a:lnTo>
                    <a:pt x="1721005" y="1126360"/>
                  </a:lnTo>
                  <a:lnTo>
                    <a:pt x="1726691" y="1076960"/>
                  </a:lnTo>
                  <a:lnTo>
                    <a:pt x="1726691" y="215391"/>
                  </a:lnTo>
                  <a:lnTo>
                    <a:pt x="1721005" y="165991"/>
                  </a:lnTo>
                  <a:lnTo>
                    <a:pt x="1704806" y="120649"/>
                  </a:lnTo>
                  <a:lnTo>
                    <a:pt x="1679385" y="80657"/>
                  </a:lnTo>
                  <a:lnTo>
                    <a:pt x="1646034" y="47306"/>
                  </a:lnTo>
                  <a:lnTo>
                    <a:pt x="1606041" y="21885"/>
                  </a:lnTo>
                  <a:lnTo>
                    <a:pt x="1560700" y="5686"/>
                  </a:lnTo>
                  <a:lnTo>
                    <a:pt x="1511300" y="0"/>
                  </a:lnTo>
                  <a:close/>
                </a:path>
              </a:pathLst>
            </a:custGeom>
            <a:solidFill>
              <a:srgbClr val="3DB9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3621" y="3047237"/>
              <a:ext cx="1727200" cy="1292860"/>
            </a:xfrm>
            <a:custGeom>
              <a:avLst/>
              <a:gdLst/>
              <a:ahLst/>
              <a:cxnLst/>
              <a:rect l="l" t="t" r="r" b="b"/>
              <a:pathLst>
                <a:path w="1727200" h="1292860">
                  <a:moveTo>
                    <a:pt x="0" y="215391"/>
                  </a:moveTo>
                  <a:lnTo>
                    <a:pt x="5686" y="165991"/>
                  </a:lnTo>
                  <a:lnTo>
                    <a:pt x="21885" y="120650"/>
                  </a:lnTo>
                  <a:lnTo>
                    <a:pt x="47306" y="80657"/>
                  </a:lnTo>
                  <a:lnTo>
                    <a:pt x="80657" y="47306"/>
                  </a:lnTo>
                  <a:lnTo>
                    <a:pt x="120649" y="21885"/>
                  </a:lnTo>
                  <a:lnTo>
                    <a:pt x="165991" y="5686"/>
                  </a:lnTo>
                  <a:lnTo>
                    <a:pt x="215391" y="0"/>
                  </a:lnTo>
                  <a:lnTo>
                    <a:pt x="1511300" y="0"/>
                  </a:lnTo>
                  <a:lnTo>
                    <a:pt x="1560700" y="5686"/>
                  </a:lnTo>
                  <a:lnTo>
                    <a:pt x="1606041" y="21885"/>
                  </a:lnTo>
                  <a:lnTo>
                    <a:pt x="1646034" y="47306"/>
                  </a:lnTo>
                  <a:lnTo>
                    <a:pt x="1679385" y="80657"/>
                  </a:lnTo>
                  <a:lnTo>
                    <a:pt x="1704806" y="120649"/>
                  </a:lnTo>
                  <a:lnTo>
                    <a:pt x="1721005" y="165991"/>
                  </a:lnTo>
                  <a:lnTo>
                    <a:pt x="1726691" y="215391"/>
                  </a:lnTo>
                  <a:lnTo>
                    <a:pt x="1726691" y="1076960"/>
                  </a:lnTo>
                  <a:lnTo>
                    <a:pt x="1721005" y="1126360"/>
                  </a:lnTo>
                  <a:lnTo>
                    <a:pt x="1704806" y="1171702"/>
                  </a:lnTo>
                  <a:lnTo>
                    <a:pt x="1679385" y="1211694"/>
                  </a:lnTo>
                  <a:lnTo>
                    <a:pt x="1646034" y="1245045"/>
                  </a:lnTo>
                  <a:lnTo>
                    <a:pt x="1606042" y="1270466"/>
                  </a:lnTo>
                  <a:lnTo>
                    <a:pt x="1560700" y="1286665"/>
                  </a:lnTo>
                  <a:lnTo>
                    <a:pt x="1511300" y="1292352"/>
                  </a:lnTo>
                  <a:lnTo>
                    <a:pt x="215391" y="1292352"/>
                  </a:lnTo>
                  <a:lnTo>
                    <a:pt x="165991" y="1286665"/>
                  </a:lnTo>
                  <a:lnTo>
                    <a:pt x="120650" y="1270466"/>
                  </a:lnTo>
                  <a:lnTo>
                    <a:pt x="80657" y="1245045"/>
                  </a:lnTo>
                  <a:lnTo>
                    <a:pt x="47306" y="1211694"/>
                  </a:lnTo>
                  <a:lnTo>
                    <a:pt x="21885" y="1171702"/>
                  </a:lnTo>
                  <a:lnTo>
                    <a:pt x="5686" y="1126360"/>
                  </a:lnTo>
                  <a:lnTo>
                    <a:pt x="0" y="1076960"/>
                  </a:lnTo>
                  <a:lnTo>
                    <a:pt x="0" y="215391"/>
                  </a:lnTo>
                  <a:close/>
                </a:path>
              </a:pathLst>
            </a:custGeom>
            <a:ln w="107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004564" y="3294126"/>
            <a:ext cx="1383665" cy="75946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indent="-1905" algn="ctr">
              <a:lnSpc>
                <a:spcPct val="90300"/>
              </a:lnSpc>
              <a:spcBef>
                <a:spcPts val="245"/>
              </a:spcBef>
            </a:pPr>
            <a:r>
              <a:rPr sz="1300" spc="-5" dirty="0">
                <a:solidFill>
                  <a:srgbClr val="FFFFFF"/>
                </a:solidFill>
                <a:latin typeface="Corbel"/>
                <a:cs typeface="Corbel"/>
              </a:rPr>
              <a:t>Visit </a:t>
            </a:r>
            <a:r>
              <a:rPr sz="130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1300" spc="-5" dirty="0">
                <a:solidFill>
                  <a:srgbClr val="FFFFFF"/>
                </a:solidFill>
                <a:latin typeface="Corbel"/>
                <a:cs typeface="Corbel"/>
              </a:rPr>
              <a:t>X Education </a:t>
            </a:r>
            <a:r>
              <a:rPr sz="1300" spc="-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orbel"/>
                <a:cs typeface="Corbel"/>
              </a:rPr>
              <a:t>website by</a:t>
            </a:r>
            <a:r>
              <a:rPr sz="13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orbel"/>
                <a:cs typeface="Corbel"/>
              </a:rPr>
              <a:t>these </a:t>
            </a:r>
            <a:r>
              <a:rPr sz="13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orbel"/>
                <a:cs typeface="Corbel"/>
              </a:rPr>
              <a:t>potential</a:t>
            </a:r>
            <a:r>
              <a:rPr sz="13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orbel"/>
                <a:cs typeface="Corbel"/>
              </a:rPr>
              <a:t>customers </a:t>
            </a:r>
            <a:r>
              <a:rPr sz="1300" spc="-2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orbel"/>
                <a:cs typeface="Corbel"/>
              </a:rPr>
              <a:t>(professionals)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41784" y="3041840"/>
            <a:ext cx="1736089" cy="1303655"/>
            <a:chOff x="5641784" y="3041840"/>
            <a:chExt cx="1736089" cy="1303655"/>
          </a:xfrm>
        </p:grpSpPr>
        <p:sp>
          <p:nvSpPr>
            <p:cNvPr id="13" name="object 13"/>
            <p:cNvSpPr/>
            <p:nvPr/>
          </p:nvSpPr>
          <p:spPr>
            <a:xfrm>
              <a:off x="5647181" y="3047237"/>
              <a:ext cx="1725295" cy="1292860"/>
            </a:xfrm>
            <a:custGeom>
              <a:avLst/>
              <a:gdLst/>
              <a:ahLst/>
              <a:cxnLst/>
              <a:rect l="l" t="t" r="r" b="b"/>
              <a:pathLst>
                <a:path w="1725295" h="1292860">
                  <a:moveTo>
                    <a:pt x="1509775" y="0"/>
                  </a:moveTo>
                  <a:lnTo>
                    <a:pt x="215391" y="0"/>
                  </a:lnTo>
                  <a:lnTo>
                    <a:pt x="165991" y="5686"/>
                  </a:lnTo>
                  <a:lnTo>
                    <a:pt x="120649" y="21885"/>
                  </a:lnTo>
                  <a:lnTo>
                    <a:pt x="80657" y="47306"/>
                  </a:lnTo>
                  <a:lnTo>
                    <a:pt x="47306" y="80657"/>
                  </a:lnTo>
                  <a:lnTo>
                    <a:pt x="21885" y="120650"/>
                  </a:lnTo>
                  <a:lnTo>
                    <a:pt x="5686" y="165991"/>
                  </a:lnTo>
                  <a:lnTo>
                    <a:pt x="0" y="215391"/>
                  </a:lnTo>
                  <a:lnTo>
                    <a:pt x="0" y="1076960"/>
                  </a:lnTo>
                  <a:lnTo>
                    <a:pt x="5686" y="1126360"/>
                  </a:lnTo>
                  <a:lnTo>
                    <a:pt x="21885" y="1171702"/>
                  </a:lnTo>
                  <a:lnTo>
                    <a:pt x="47306" y="1211694"/>
                  </a:lnTo>
                  <a:lnTo>
                    <a:pt x="80657" y="1245045"/>
                  </a:lnTo>
                  <a:lnTo>
                    <a:pt x="120650" y="1270466"/>
                  </a:lnTo>
                  <a:lnTo>
                    <a:pt x="165991" y="1286665"/>
                  </a:lnTo>
                  <a:lnTo>
                    <a:pt x="215391" y="1292352"/>
                  </a:lnTo>
                  <a:lnTo>
                    <a:pt x="1509775" y="1292352"/>
                  </a:lnTo>
                  <a:lnTo>
                    <a:pt x="1559176" y="1286665"/>
                  </a:lnTo>
                  <a:lnTo>
                    <a:pt x="1604517" y="1270466"/>
                  </a:lnTo>
                  <a:lnTo>
                    <a:pt x="1644510" y="1245045"/>
                  </a:lnTo>
                  <a:lnTo>
                    <a:pt x="1677861" y="1211694"/>
                  </a:lnTo>
                  <a:lnTo>
                    <a:pt x="1703282" y="1171702"/>
                  </a:lnTo>
                  <a:lnTo>
                    <a:pt x="1719481" y="1126360"/>
                  </a:lnTo>
                  <a:lnTo>
                    <a:pt x="1725167" y="1076960"/>
                  </a:lnTo>
                  <a:lnTo>
                    <a:pt x="1725167" y="215391"/>
                  </a:lnTo>
                  <a:lnTo>
                    <a:pt x="1719481" y="165991"/>
                  </a:lnTo>
                  <a:lnTo>
                    <a:pt x="1703282" y="120649"/>
                  </a:lnTo>
                  <a:lnTo>
                    <a:pt x="1677861" y="80657"/>
                  </a:lnTo>
                  <a:lnTo>
                    <a:pt x="1644510" y="47306"/>
                  </a:lnTo>
                  <a:lnTo>
                    <a:pt x="1604517" y="21885"/>
                  </a:lnTo>
                  <a:lnTo>
                    <a:pt x="1559176" y="5686"/>
                  </a:lnTo>
                  <a:lnTo>
                    <a:pt x="1509775" y="0"/>
                  </a:lnTo>
                  <a:close/>
                </a:path>
              </a:pathLst>
            </a:custGeom>
            <a:solidFill>
              <a:srgbClr val="3DB9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47181" y="3047237"/>
              <a:ext cx="1725295" cy="1292860"/>
            </a:xfrm>
            <a:custGeom>
              <a:avLst/>
              <a:gdLst/>
              <a:ahLst/>
              <a:cxnLst/>
              <a:rect l="l" t="t" r="r" b="b"/>
              <a:pathLst>
                <a:path w="1725295" h="1292860">
                  <a:moveTo>
                    <a:pt x="0" y="215391"/>
                  </a:moveTo>
                  <a:lnTo>
                    <a:pt x="5686" y="165991"/>
                  </a:lnTo>
                  <a:lnTo>
                    <a:pt x="21885" y="120650"/>
                  </a:lnTo>
                  <a:lnTo>
                    <a:pt x="47306" y="80657"/>
                  </a:lnTo>
                  <a:lnTo>
                    <a:pt x="80657" y="47306"/>
                  </a:lnTo>
                  <a:lnTo>
                    <a:pt x="120649" y="21885"/>
                  </a:lnTo>
                  <a:lnTo>
                    <a:pt x="165991" y="5686"/>
                  </a:lnTo>
                  <a:lnTo>
                    <a:pt x="215391" y="0"/>
                  </a:lnTo>
                  <a:lnTo>
                    <a:pt x="1509775" y="0"/>
                  </a:lnTo>
                  <a:lnTo>
                    <a:pt x="1559176" y="5686"/>
                  </a:lnTo>
                  <a:lnTo>
                    <a:pt x="1604517" y="21885"/>
                  </a:lnTo>
                  <a:lnTo>
                    <a:pt x="1644510" y="47306"/>
                  </a:lnTo>
                  <a:lnTo>
                    <a:pt x="1677861" y="80657"/>
                  </a:lnTo>
                  <a:lnTo>
                    <a:pt x="1703282" y="120649"/>
                  </a:lnTo>
                  <a:lnTo>
                    <a:pt x="1719481" y="165991"/>
                  </a:lnTo>
                  <a:lnTo>
                    <a:pt x="1725167" y="215391"/>
                  </a:lnTo>
                  <a:lnTo>
                    <a:pt x="1725167" y="1076960"/>
                  </a:lnTo>
                  <a:lnTo>
                    <a:pt x="1719481" y="1126360"/>
                  </a:lnTo>
                  <a:lnTo>
                    <a:pt x="1703282" y="1171702"/>
                  </a:lnTo>
                  <a:lnTo>
                    <a:pt x="1677861" y="1211694"/>
                  </a:lnTo>
                  <a:lnTo>
                    <a:pt x="1644510" y="1245045"/>
                  </a:lnTo>
                  <a:lnTo>
                    <a:pt x="1604517" y="1270466"/>
                  </a:lnTo>
                  <a:lnTo>
                    <a:pt x="1559176" y="1286665"/>
                  </a:lnTo>
                  <a:lnTo>
                    <a:pt x="1509775" y="1292352"/>
                  </a:lnTo>
                  <a:lnTo>
                    <a:pt x="215391" y="1292352"/>
                  </a:lnTo>
                  <a:lnTo>
                    <a:pt x="165991" y="1286665"/>
                  </a:lnTo>
                  <a:lnTo>
                    <a:pt x="120650" y="1270466"/>
                  </a:lnTo>
                  <a:lnTo>
                    <a:pt x="80657" y="1245045"/>
                  </a:lnTo>
                  <a:lnTo>
                    <a:pt x="47306" y="1211694"/>
                  </a:lnTo>
                  <a:lnTo>
                    <a:pt x="21885" y="1171702"/>
                  </a:lnTo>
                  <a:lnTo>
                    <a:pt x="5686" y="1126360"/>
                  </a:lnTo>
                  <a:lnTo>
                    <a:pt x="0" y="1076960"/>
                  </a:lnTo>
                  <a:lnTo>
                    <a:pt x="0" y="215391"/>
                  </a:lnTo>
                  <a:close/>
                </a:path>
              </a:pathLst>
            </a:custGeom>
            <a:ln w="107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878195" y="3153917"/>
            <a:ext cx="1263650" cy="103886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indent="-1270" algn="ctr">
              <a:lnSpc>
                <a:spcPct val="90400"/>
              </a:lnSpc>
              <a:spcBef>
                <a:spcPts val="245"/>
              </a:spcBef>
            </a:pPr>
            <a:r>
              <a:rPr sz="1300" spc="-5" dirty="0">
                <a:solidFill>
                  <a:srgbClr val="FFFFFF"/>
                </a:solidFill>
                <a:latin typeface="Corbel"/>
                <a:cs typeface="Corbel"/>
              </a:rPr>
              <a:t>Visitors either </a:t>
            </a:r>
            <a:r>
              <a:rPr sz="13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orbel"/>
                <a:cs typeface="Corbel"/>
              </a:rPr>
              <a:t>provide</a:t>
            </a:r>
            <a:r>
              <a:rPr sz="13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orbel"/>
                <a:cs typeface="Corbel"/>
              </a:rPr>
              <a:t>Email</a:t>
            </a:r>
            <a:r>
              <a:rPr sz="13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orbel"/>
                <a:cs typeface="Corbel"/>
              </a:rPr>
              <a:t>id</a:t>
            </a:r>
            <a:r>
              <a:rPr sz="13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orbel"/>
                <a:cs typeface="Corbel"/>
              </a:rPr>
              <a:t>&amp; </a:t>
            </a:r>
            <a:r>
              <a:rPr sz="1300" spc="-2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orbel"/>
                <a:cs typeface="Corbel"/>
              </a:rPr>
              <a:t>Contact</a:t>
            </a:r>
            <a:r>
              <a:rPr sz="13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orbel"/>
                <a:cs typeface="Corbel"/>
              </a:rPr>
              <a:t>Details</a:t>
            </a:r>
            <a:endParaRPr sz="13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1300" spc="-5" dirty="0">
                <a:solidFill>
                  <a:srgbClr val="FFFFFF"/>
                </a:solidFill>
                <a:latin typeface="Corbel"/>
                <a:cs typeface="Corbel"/>
              </a:rPr>
              <a:t>Or</a:t>
            </a:r>
            <a:endParaRPr sz="13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1300" spc="-5" dirty="0">
                <a:solidFill>
                  <a:srgbClr val="FFFFFF"/>
                </a:solidFill>
                <a:latin typeface="Corbel"/>
                <a:cs typeface="Corbel"/>
              </a:rPr>
              <a:t>View</a:t>
            </a:r>
            <a:r>
              <a:rPr sz="13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orbel"/>
                <a:cs typeface="Corbel"/>
              </a:rPr>
              <a:t>videos</a:t>
            </a:r>
            <a:r>
              <a:rPr sz="13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300" dirty="0">
                <a:solidFill>
                  <a:srgbClr val="FFFFFF"/>
                </a:solidFill>
                <a:latin typeface="Corbel"/>
                <a:cs typeface="Corbel"/>
              </a:rPr>
              <a:t>etc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453820" y="3041840"/>
            <a:ext cx="1736089" cy="1303655"/>
            <a:chOff x="7453820" y="3041840"/>
            <a:chExt cx="1736089" cy="1303655"/>
          </a:xfrm>
        </p:grpSpPr>
        <p:sp>
          <p:nvSpPr>
            <p:cNvPr id="17" name="object 17"/>
            <p:cNvSpPr/>
            <p:nvPr/>
          </p:nvSpPr>
          <p:spPr>
            <a:xfrm>
              <a:off x="7459217" y="3047237"/>
              <a:ext cx="1725295" cy="1292860"/>
            </a:xfrm>
            <a:custGeom>
              <a:avLst/>
              <a:gdLst/>
              <a:ahLst/>
              <a:cxnLst/>
              <a:rect l="l" t="t" r="r" b="b"/>
              <a:pathLst>
                <a:path w="1725295" h="1292860">
                  <a:moveTo>
                    <a:pt x="1509776" y="0"/>
                  </a:moveTo>
                  <a:lnTo>
                    <a:pt x="215391" y="0"/>
                  </a:lnTo>
                  <a:lnTo>
                    <a:pt x="165991" y="5686"/>
                  </a:lnTo>
                  <a:lnTo>
                    <a:pt x="120649" y="21885"/>
                  </a:lnTo>
                  <a:lnTo>
                    <a:pt x="80657" y="47306"/>
                  </a:lnTo>
                  <a:lnTo>
                    <a:pt x="47306" y="80657"/>
                  </a:lnTo>
                  <a:lnTo>
                    <a:pt x="21885" y="120650"/>
                  </a:lnTo>
                  <a:lnTo>
                    <a:pt x="5686" y="165991"/>
                  </a:lnTo>
                  <a:lnTo>
                    <a:pt x="0" y="215391"/>
                  </a:lnTo>
                  <a:lnTo>
                    <a:pt x="0" y="1076960"/>
                  </a:lnTo>
                  <a:lnTo>
                    <a:pt x="5686" y="1126360"/>
                  </a:lnTo>
                  <a:lnTo>
                    <a:pt x="21885" y="1171702"/>
                  </a:lnTo>
                  <a:lnTo>
                    <a:pt x="47306" y="1211694"/>
                  </a:lnTo>
                  <a:lnTo>
                    <a:pt x="80657" y="1245045"/>
                  </a:lnTo>
                  <a:lnTo>
                    <a:pt x="120650" y="1270466"/>
                  </a:lnTo>
                  <a:lnTo>
                    <a:pt x="165991" y="1286665"/>
                  </a:lnTo>
                  <a:lnTo>
                    <a:pt x="215391" y="1292352"/>
                  </a:lnTo>
                  <a:lnTo>
                    <a:pt x="1509776" y="1292352"/>
                  </a:lnTo>
                  <a:lnTo>
                    <a:pt x="1559176" y="1286665"/>
                  </a:lnTo>
                  <a:lnTo>
                    <a:pt x="1604518" y="1270466"/>
                  </a:lnTo>
                  <a:lnTo>
                    <a:pt x="1644510" y="1245045"/>
                  </a:lnTo>
                  <a:lnTo>
                    <a:pt x="1677861" y="1211694"/>
                  </a:lnTo>
                  <a:lnTo>
                    <a:pt x="1703282" y="1171702"/>
                  </a:lnTo>
                  <a:lnTo>
                    <a:pt x="1719481" y="1126360"/>
                  </a:lnTo>
                  <a:lnTo>
                    <a:pt x="1725167" y="1076960"/>
                  </a:lnTo>
                  <a:lnTo>
                    <a:pt x="1725167" y="215391"/>
                  </a:lnTo>
                  <a:lnTo>
                    <a:pt x="1719481" y="165991"/>
                  </a:lnTo>
                  <a:lnTo>
                    <a:pt x="1703282" y="120649"/>
                  </a:lnTo>
                  <a:lnTo>
                    <a:pt x="1677861" y="80657"/>
                  </a:lnTo>
                  <a:lnTo>
                    <a:pt x="1644510" y="47306"/>
                  </a:lnTo>
                  <a:lnTo>
                    <a:pt x="1604517" y="21885"/>
                  </a:lnTo>
                  <a:lnTo>
                    <a:pt x="1559176" y="5686"/>
                  </a:lnTo>
                  <a:lnTo>
                    <a:pt x="1509776" y="0"/>
                  </a:lnTo>
                  <a:close/>
                </a:path>
              </a:pathLst>
            </a:custGeom>
            <a:solidFill>
              <a:srgbClr val="3DB9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59217" y="3047237"/>
              <a:ext cx="1725295" cy="1292860"/>
            </a:xfrm>
            <a:custGeom>
              <a:avLst/>
              <a:gdLst/>
              <a:ahLst/>
              <a:cxnLst/>
              <a:rect l="l" t="t" r="r" b="b"/>
              <a:pathLst>
                <a:path w="1725295" h="1292860">
                  <a:moveTo>
                    <a:pt x="0" y="215391"/>
                  </a:moveTo>
                  <a:lnTo>
                    <a:pt x="5686" y="165991"/>
                  </a:lnTo>
                  <a:lnTo>
                    <a:pt x="21885" y="120650"/>
                  </a:lnTo>
                  <a:lnTo>
                    <a:pt x="47306" y="80657"/>
                  </a:lnTo>
                  <a:lnTo>
                    <a:pt x="80657" y="47306"/>
                  </a:lnTo>
                  <a:lnTo>
                    <a:pt x="120649" y="21885"/>
                  </a:lnTo>
                  <a:lnTo>
                    <a:pt x="165991" y="5686"/>
                  </a:lnTo>
                  <a:lnTo>
                    <a:pt x="215391" y="0"/>
                  </a:lnTo>
                  <a:lnTo>
                    <a:pt x="1509776" y="0"/>
                  </a:lnTo>
                  <a:lnTo>
                    <a:pt x="1559176" y="5686"/>
                  </a:lnTo>
                  <a:lnTo>
                    <a:pt x="1604517" y="21885"/>
                  </a:lnTo>
                  <a:lnTo>
                    <a:pt x="1644510" y="47306"/>
                  </a:lnTo>
                  <a:lnTo>
                    <a:pt x="1677861" y="80657"/>
                  </a:lnTo>
                  <a:lnTo>
                    <a:pt x="1703282" y="120649"/>
                  </a:lnTo>
                  <a:lnTo>
                    <a:pt x="1719481" y="165991"/>
                  </a:lnTo>
                  <a:lnTo>
                    <a:pt x="1725167" y="215391"/>
                  </a:lnTo>
                  <a:lnTo>
                    <a:pt x="1725167" y="1076960"/>
                  </a:lnTo>
                  <a:lnTo>
                    <a:pt x="1719481" y="1126360"/>
                  </a:lnTo>
                  <a:lnTo>
                    <a:pt x="1703282" y="1171702"/>
                  </a:lnTo>
                  <a:lnTo>
                    <a:pt x="1677861" y="1211694"/>
                  </a:lnTo>
                  <a:lnTo>
                    <a:pt x="1644510" y="1245045"/>
                  </a:lnTo>
                  <a:lnTo>
                    <a:pt x="1604518" y="1270466"/>
                  </a:lnTo>
                  <a:lnTo>
                    <a:pt x="1559176" y="1286665"/>
                  </a:lnTo>
                  <a:lnTo>
                    <a:pt x="1509776" y="1292352"/>
                  </a:lnTo>
                  <a:lnTo>
                    <a:pt x="215391" y="1292352"/>
                  </a:lnTo>
                  <a:lnTo>
                    <a:pt x="165991" y="1286665"/>
                  </a:lnTo>
                  <a:lnTo>
                    <a:pt x="120650" y="1270466"/>
                  </a:lnTo>
                  <a:lnTo>
                    <a:pt x="80657" y="1245045"/>
                  </a:lnTo>
                  <a:lnTo>
                    <a:pt x="47306" y="1211694"/>
                  </a:lnTo>
                  <a:lnTo>
                    <a:pt x="21885" y="1171702"/>
                  </a:lnTo>
                  <a:lnTo>
                    <a:pt x="5686" y="1126360"/>
                  </a:lnTo>
                  <a:lnTo>
                    <a:pt x="0" y="1076960"/>
                  </a:lnTo>
                  <a:lnTo>
                    <a:pt x="0" y="215391"/>
                  </a:lnTo>
                  <a:close/>
                </a:path>
              </a:pathLst>
            </a:custGeom>
            <a:ln w="107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654290" y="3383026"/>
            <a:ext cx="1335405" cy="58166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indent="-1905" algn="ctr">
              <a:lnSpc>
                <a:spcPct val="90400"/>
              </a:lnSpc>
              <a:spcBef>
                <a:spcPts val="245"/>
              </a:spcBef>
            </a:pPr>
            <a:r>
              <a:rPr sz="1300" spc="-25" dirty="0">
                <a:solidFill>
                  <a:srgbClr val="FFFFFF"/>
                </a:solidFill>
                <a:latin typeface="Corbel"/>
                <a:cs typeface="Corbel"/>
              </a:rPr>
              <a:t>Tele</a:t>
            </a:r>
            <a:r>
              <a:rPr sz="13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orbel"/>
                <a:cs typeface="Corbel"/>
              </a:rPr>
              <a:t>calling</a:t>
            </a:r>
            <a:r>
              <a:rPr sz="13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13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orbel"/>
                <a:cs typeface="Corbel"/>
              </a:rPr>
              <a:t>Emailing</a:t>
            </a:r>
            <a:r>
              <a:rPr sz="13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orbel"/>
                <a:cs typeface="Corbel"/>
              </a:rPr>
              <a:t>activity</a:t>
            </a:r>
            <a:r>
              <a:rPr sz="13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30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1300" spc="-2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orbel"/>
                <a:cs typeface="Corbel"/>
              </a:rPr>
              <a:t>all the leads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265856" y="3041840"/>
            <a:ext cx="1737995" cy="1303655"/>
            <a:chOff x="9265856" y="3041840"/>
            <a:chExt cx="1737995" cy="1303655"/>
          </a:xfrm>
        </p:grpSpPr>
        <p:sp>
          <p:nvSpPr>
            <p:cNvPr id="21" name="object 21"/>
            <p:cNvSpPr/>
            <p:nvPr/>
          </p:nvSpPr>
          <p:spPr>
            <a:xfrm>
              <a:off x="9271253" y="3047237"/>
              <a:ext cx="1727200" cy="1292860"/>
            </a:xfrm>
            <a:custGeom>
              <a:avLst/>
              <a:gdLst/>
              <a:ahLst/>
              <a:cxnLst/>
              <a:rect l="l" t="t" r="r" b="b"/>
              <a:pathLst>
                <a:path w="1727200" h="1292860">
                  <a:moveTo>
                    <a:pt x="1511300" y="0"/>
                  </a:moveTo>
                  <a:lnTo>
                    <a:pt x="215392" y="0"/>
                  </a:lnTo>
                  <a:lnTo>
                    <a:pt x="165991" y="5686"/>
                  </a:lnTo>
                  <a:lnTo>
                    <a:pt x="120650" y="21885"/>
                  </a:lnTo>
                  <a:lnTo>
                    <a:pt x="80657" y="47306"/>
                  </a:lnTo>
                  <a:lnTo>
                    <a:pt x="47306" y="80657"/>
                  </a:lnTo>
                  <a:lnTo>
                    <a:pt x="21885" y="120650"/>
                  </a:lnTo>
                  <a:lnTo>
                    <a:pt x="5686" y="165991"/>
                  </a:lnTo>
                  <a:lnTo>
                    <a:pt x="0" y="215391"/>
                  </a:lnTo>
                  <a:lnTo>
                    <a:pt x="0" y="1076960"/>
                  </a:lnTo>
                  <a:lnTo>
                    <a:pt x="5686" y="1126360"/>
                  </a:lnTo>
                  <a:lnTo>
                    <a:pt x="21885" y="1171702"/>
                  </a:lnTo>
                  <a:lnTo>
                    <a:pt x="47306" y="1211694"/>
                  </a:lnTo>
                  <a:lnTo>
                    <a:pt x="80657" y="1245045"/>
                  </a:lnTo>
                  <a:lnTo>
                    <a:pt x="120650" y="1270466"/>
                  </a:lnTo>
                  <a:lnTo>
                    <a:pt x="165991" y="1286665"/>
                  </a:lnTo>
                  <a:lnTo>
                    <a:pt x="215392" y="1292352"/>
                  </a:lnTo>
                  <a:lnTo>
                    <a:pt x="1511300" y="1292352"/>
                  </a:lnTo>
                  <a:lnTo>
                    <a:pt x="1560700" y="1286665"/>
                  </a:lnTo>
                  <a:lnTo>
                    <a:pt x="1606041" y="1270466"/>
                  </a:lnTo>
                  <a:lnTo>
                    <a:pt x="1646034" y="1245045"/>
                  </a:lnTo>
                  <a:lnTo>
                    <a:pt x="1679385" y="1211694"/>
                  </a:lnTo>
                  <a:lnTo>
                    <a:pt x="1704806" y="1171702"/>
                  </a:lnTo>
                  <a:lnTo>
                    <a:pt x="1721005" y="1126360"/>
                  </a:lnTo>
                  <a:lnTo>
                    <a:pt x="1726692" y="1076960"/>
                  </a:lnTo>
                  <a:lnTo>
                    <a:pt x="1726692" y="215391"/>
                  </a:lnTo>
                  <a:lnTo>
                    <a:pt x="1721005" y="165991"/>
                  </a:lnTo>
                  <a:lnTo>
                    <a:pt x="1704806" y="120649"/>
                  </a:lnTo>
                  <a:lnTo>
                    <a:pt x="1679385" y="80657"/>
                  </a:lnTo>
                  <a:lnTo>
                    <a:pt x="1646034" y="47306"/>
                  </a:lnTo>
                  <a:lnTo>
                    <a:pt x="1606042" y="21885"/>
                  </a:lnTo>
                  <a:lnTo>
                    <a:pt x="1560700" y="5686"/>
                  </a:lnTo>
                  <a:lnTo>
                    <a:pt x="1511300" y="0"/>
                  </a:lnTo>
                  <a:close/>
                </a:path>
              </a:pathLst>
            </a:custGeom>
            <a:solidFill>
              <a:srgbClr val="3DB9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271253" y="3047237"/>
              <a:ext cx="1727200" cy="1292860"/>
            </a:xfrm>
            <a:custGeom>
              <a:avLst/>
              <a:gdLst/>
              <a:ahLst/>
              <a:cxnLst/>
              <a:rect l="l" t="t" r="r" b="b"/>
              <a:pathLst>
                <a:path w="1727200" h="1292860">
                  <a:moveTo>
                    <a:pt x="0" y="215391"/>
                  </a:moveTo>
                  <a:lnTo>
                    <a:pt x="5686" y="165991"/>
                  </a:lnTo>
                  <a:lnTo>
                    <a:pt x="21885" y="120650"/>
                  </a:lnTo>
                  <a:lnTo>
                    <a:pt x="47306" y="80657"/>
                  </a:lnTo>
                  <a:lnTo>
                    <a:pt x="80657" y="47306"/>
                  </a:lnTo>
                  <a:lnTo>
                    <a:pt x="120650" y="21885"/>
                  </a:lnTo>
                  <a:lnTo>
                    <a:pt x="165991" y="5686"/>
                  </a:lnTo>
                  <a:lnTo>
                    <a:pt x="215392" y="0"/>
                  </a:lnTo>
                  <a:lnTo>
                    <a:pt x="1511300" y="0"/>
                  </a:lnTo>
                  <a:lnTo>
                    <a:pt x="1560700" y="5686"/>
                  </a:lnTo>
                  <a:lnTo>
                    <a:pt x="1606042" y="21885"/>
                  </a:lnTo>
                  <a:lnTo>
                    <a:pt x="1646034" y="47306"/>
                  </a:lnTo>
                  <a:lnTo>
                    <a:pt x="1679385" y="80657"/>
                  </a:lnTo>
                  <a:lnTo>
                    <a:pt x="1704806" y="120649"/>
                  </a:lnTo>
                  <a:lnTo>
                    <a:pt x="1721005" y="165991"/>
                  </a:lnTo>
                  <a:lnTo>
                    <a:pt x="1726692" y="215391"/>
                  </a:lnTo>
                  <a:lnTo>
                    <a:pt x="1726692" y="1076960"/>
                  </a:lnTo>
                  <a:lnTo>
                    <a:pt x="1721005" y="1126360"/>
                  </a:lnTo>
                  <a:lnTo>
                    <a:pt x="1704806" y="1171702"/>
                  </a:lnTo>
                  <a:lnTo>
                    <a:pt x="1679385" y="1211694"/>
                  </a:lnTo>
                  <a:lnTo>
                    <a:pt x="1646034" y="1245045"/>
                  </a:lnTo>
                  <a:lnTo>
                    <a:pt x="1606041" y="1270466"/>
                  </a:lnTo>
                  <a:lnTo>
                    <a:pt x="1560700" y="1286665"/>
                  </a:lnTo>
                  <a:lnTo>
                    <a:pt x="1511300" y="1292352"/>
                  </a:lnTo>
                  <a:lnTo>
                    <a:pt x="215392" y="1292352"/>
                  </a:lnTo>
                  <a:lnTo>
                    <a:pt x="165991" y="1286665"/>
                  </a:lnTo>
                  <a:lnTo>
                    <a:pt x="120650" y="1270466"/>
                  </a:lnTo>
                  <a:lnTo>
                    <a:pt x="80657" y="1245045"/>
                  </a:lnTo>
                  <a:lnTo>
                    <a:pt x="47306" y="1211694"/>
                  </a:lnTo>
                  <a:lnTo>
                    <a:pt x="21885" y="1171702"/>
                  </a:lnTo>
                  <a:lnTo>
                    <a:pt x="5686" y="1126360"/>
                  </a:lnTo>
                  <a:lnTo>
                    <a:pt x="0" y="1076960"/>
                  </a:lnTo>
                  <a:lnTo>
                    <a:pt x="0" y="215391"/>
                  </a:lnTo>
                  <a:close/>
                </a:path>
              </a:pathLst>
            </a:custGeom>
            <a:ln w="107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614661" y="3472434"/>
            <a:ext cx="1037590" cy="40322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75260" marR="5080" indent="-163195">
              <a:lnSpc>
                <a:spcPts val="1420"/>
              </a:lnSpc>
              <a:spcBef>
                <a:spcPts val="259"/>
              </a:spcBef>
            </a:pPr>
            <a:r>
              <a:rPr sz="1300" spc="-10" dirty="0">
                <a:solidFill>
                  <a:srgbClr val="FFFFFF"/>
                </a:solidFill>
                <a:latin typeface="Corbel"/>
                <a:cs typeface="Corbel"/>
              </a:rPr>
              <a:t>~37%</a:t>
            </a:r>
            <a:r>
              <a:rPr sz="13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orbel"/>
                <a:cs typeface="Corbel"/>
              </a:rPr>
              <a:t>leads</a:t>
            </a:r>
            <a:r>
              <a:rPr sz="13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orbel"/>
                <a:cs typeface="Corbel"/>
              </a:rPr>
              <a:t>get </a:t>
            </a:r>
            <a:r>
              <a:rPr sz="1300" spc="-2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orbel"/>
                <a:cs typeface="Corbel"/>
              </a:rPr>
              <a:t>converted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457134" y="4427166"/>
            <a:ext cx="1830705" cy="1827530"/>
            <a:chOff x="6457134" y="4427166"/>
            <a:chExt cx="1830705" cy="1827530"/>
          </a:xfrm>
        </p:grpSpPr>
        <p:sp>
          <p:nvSpPr>
            <p:cNvPr id="25" name="object 25"/>
            <p:cNvSpPr/>
            <p:nvPr/>
          </p:nvSpPr>
          <p:spPr>
            <a:xfrm>
              <a:off x="6462522" y="4432554"/>
              <a:ext cx="1819910" cy="1816735"/>
            </a:xfrm>
            <a:custGeom>
              <a:avLst/>
              <a:gdLst/>
              <a:ahLst/>
              <a:cxnLst/>
              <a:rect l="l" t="t" r="r" b="b"/>
              <a:pathLst>
                <a:path w="1819909" h="1816735">
                  <a:moveTo>
                    <a:pt x="909827" y="0"/>
                  </a:moveTo>
                  <a:lnTo>
                    <a:pt x="0" y="908304"/>
                  </a:lnTo>
                  <a:lnTo>
                    <a:pt x="0" y="1816608"/>
                  </a:lnTo>
                  <a:lnTo>
                    <a:pt x="1819655" y="1816608"/>
                  </a:lnTo>
                  <a:lnTo>
                    <a:pt x="1819655" y="908304"/>
                  </a:lnTo>
                  <a:lnTo>
                    <a:pt x="90982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62522" y="4432554"/>
              <a:ext cx="1819910" cy="1816735"/>
            </a:xfrm>
            <a:custGeom>
              <a:avLst/>
              <a:gdLst/>
              <a:ahLst/>
              <a:cxnLst/>
              <a:rect l="l" t="t" r="r" b="b"/>
              <a:pathLst>
                <a:path w="1819909" h="1816735">
                  <a:moveTo>
                    <a:pt x="0" y="1816608"/>
                  </a:moveTo>
                  <a:lnTo>
                    <a:pt x="0" y="908304"/>
                  </a:lnTo>
                  <a:lnTo>
                    <a:pt x="909827" y="0"/>
                  </a:lnTo>
                  <a:lnTo>
                    <a:pt x="1819655" y="908304"/>
                  </a:lnTo>
                  <a:lnTo>
                    <a:pt x="1819655" y="1816608"/>
                  </a:lnTo>
                  <a:lnTo>
                    <a:pt x="0" y="1816608"/>
                  </a:lnTo>
                  <a:close/>
                </a:path>
              </a:pathLst>
            </a:custGeom>
            <a:ln w="10775">
              <a:solidFill>
                <a:srgbClr val="2D8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599301" y="5146624"/>
            <a:ext cx="163830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1400" b="1" dirty="0">
                <a:solidFill>
                  <a:srgbClr val="FFFFFF"/>
                </a:solidFill>
                <a:latin typeface="Corbel"/>
                <a:cs typeface="Corbel"/>
              </a:rPr>
              <a:t>ro</a:t>
            </a:r>
            <a:r>
              <a:rPr sz="1400" b="1" spc="-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1400" b="1" dirty="0">
                <a:solidFill>
                  <a:srgbClr val="FFFFFF"/>
                </a:solidFill>
                <a:latin typeface="Corbel"/>
                <a:cs typeface="Corbel"/>
              </a:rPr>
              <a:t>osed</a:t>
            </a:r>
            <a:r>
              <a:rPr sz="1400" b="1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rbel"/>
                <a:cs typeface="Corbel"/>
              </a:rPr>
              <a:t>So</a:t>
            </a:r>
            <a:r>
              <a:rPr sz="1400" b="1" spc="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1400" b="1" dirty="0">
                <a:solidFill>
                  <a:srgbClr val="FFFFFF"/>
                </a:solidFill>
                <a:latin typeface="Corbel"/>
                <a:cs typeface="Corbel"/>
              </a:rPr>
              <a:t>ut</a:t>
            </a:r>
            <a:r>
              <a:rPr sz="1400" b="1" spc="-1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1400" b="1" dirty="0">
                <a:solidFill>
                  <a:srgbClr val="FFFFFF"/>
                </a:solidFill>
                <a:latin typeface="Corbel"/>
                <a:cs typeface="Corbel"/>
              </a:rPr>
              <a:t>on:   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model</a:t>
            </a:r>
            <a:r>
              <a:rPr sz="1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1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filter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leads </a:t>
            </a:r>
            <a:r>
              <a:rPr sz="1400" spc="-2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so that leads 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1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conversion ratio 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is </a:t>
            </a:r>
            <a:r>
              <a:rPr sz="1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80%+</a:t>
            </a:r>
            <a:endParaRPr sz="1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9749"/>
            <a:ext cx="5592445" cy="74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0" dirty="0"/>
              <a:t>Proposed</a:t>
            </a:r>
            <a:r>
              <a:rPr spc="375" dirty="0"/>
              <a:t> </a:t>
            </a:r>
            <a:r>
              <a:rPr spc="28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2603754"/>
            <a:ext cx="9982200" cy="3108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4790" indent="-212090">
              <a:lnSpc>
                <a:spcPct val="100000"/>
              </a:lnSpc>
              <a:spcBef>
                <a:spcPts val="95"/>
              </a:spcBef>
              <a:buClr>
                <a:srgbClr val="F6A11D"/>
              </a:buClr>
              <a:buFont typeface="Wingdings"/>
              <a:buChar char=""/>
              <a:tabLst>
                <a:tab pos="224790" algn="l"/>
              </a:tabLst>
            </a:pP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Selection</a:t>
            </a:r>
            <a:r>
              <a:rPr sz="16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Hot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Leads</a:t>
            </a:r>
            <a:endParaRPr sz="1600">
              <a:latin typeface="Franklin Gothic Medium"/>
              <a:cs typeface="Franklin Gothic Medium"/>
            </a:endParaRPr>
          </a:p>
          <a:p>
            <a:pPr marL="927100">
              <a:lnSpc>
                <a:spcPct val="100000"/>
              </a:lnSpc>
              <a:spcBef>
                <a:spcPts val="1405"/>
              </a:spcBef>
            </a:pPr>
            <a:r>
              <a:rPr sz="16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We</a:t>
            </a:r>
            <a:r>
              <a:rPr sz="16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cluster</a:t>
            </a:r>
            <a:r>
              <a:rPr sz="16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6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leads</a:t>
            </a:r>
            <a:r>
              <a:rPr sz="16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into</a:t>
            </a:r>
            <a:r>
              <a:rPr sz="16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categories</a:t>
            </a:r>
            <a:r>
              <a:rPr sz="16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based</a:t>
            </a:r>
            <a:r>
              <a:rPr sz="16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on</a:t>
            </a:r>
            <a:r>
              <a:rPr sz="16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their</a:t>
            </a:r>
            <a:r>
              <a:rPr sz="16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likelihood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16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conversion,</a:t>
            </a:r>
            <a:r>
              <a:rPr sz="16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resulting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6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smaller</a:t>
            </a:r>
            <a:r>
              <a:rPr sz="16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group</a:t>
            </a:r>
            <a:r>
              <a:rPr sz="16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endParaRPr sz="1600">
              <a:latin typeface="Franklin Gothic Medium"/>
              <a:cs typeface="Franklin Gothic Medium"/>
            </a:endParaRPr>
          </a:p>
          <a:p>
            <a:pPr marL="927100">
              <a:lnSpc>
                <a:spcPct val="100000"/>
              </a:lnSpc>
            </a:pP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hot</a:t>
            </a:r>
            <a:r>
              <a:rPr sz="16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leads</a:t>
            </a:r>
            <a:r>
              <a:rPr sz="16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6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focus</a:t>
            </a:r>
            <a:r>
              <a:rPr sz="16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on.</a:t>
            </a:r>
            <a:endParaRPr sz="1600">
              <a:latin typeface="Franklin Gothic Medium"/>
              <a:cs typeface="Franklin Gothic Medium"/>
            </a:endParaRPr>
          </a:p>
          <a:p>
            <a:pPr marL="224790" indent="-212090">
              <a:lnSpc>
                <a:spcPct val="100000"/>
              </a:lnSpc>
              <a:spcBef>
                <a:spcPts val="1390"/>
              </a:spcBef>
              <a:buClr>
                <a:srgbClr val="F6A11D"/>
              </a:buClr>
              <a:buFont typeface="Wingdings"/>
              <a:buChar char=""/>
              <a:tabLst>
                <a:tab pos="224790" algn="l"/>
              </a:tabLst>
            </a:pP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Communicating</a:t>
            </a:r>
            <a:r>
              <a:rPr sz="16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with</a:t>
            </a:r>
            <a:r>
              <a:rPr sz="16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Hot</a:t>
            </a:r>
            <a:r>
              <a:rPr sz="16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Leads</a:t>
            </a:r>
            <a:endParaRPr sz="1600">
              <a:latin typeface="Franklin Gothic Medium"/>
              <a:cs typeface="Franklin Gothic Medium"/>
            </a:endParaRPr>
          </a:p>
          <a:p>
            <a:pPr marL="927100">
              <a:lnSpc>
                <a:spcPct val="100000"/>
              </a:lnSpc>
              <a:spcBef>
                <a:spcPts val="1405"/>
              </a:spcBef>
            </a:pPr>
            <a:r>
              <a:rPr sz="16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With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6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smaller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set</a:t>
            </a:r>
            <a:r>
              <a:rPr sz="16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16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leads</a:t>
            </a:r>
            <a:r>
              <a:rPr sz="16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6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communicate</a:t>
            </a:r>
            <a:r>
              <a:rPr sz="1600" spc="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with,</a:t>
            </a:r>
            <a:r>
              <a:rPr sz="16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we</a:t>
            </a:r>
            <a:r>
              <a:rPr sz="16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can</a:t>
            </a:r>
            <a:r>
              <a:rPr sz="16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achieve</a:t>
            </a:r>
            <a:r>
              <a:rPr sz="16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6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greater</a:t>
            </a:r>
            <a:r>
              <a:rPr sz="16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impact</a:t>
            </a:r>
            <a:r>
              <a:rPr sz="16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through</a:t>
            </a:r>
            <a:r>
              <a:rPr sz="16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effective</a:t>
            </a:r>
            <a:endParaRPr sz="1600">
              <a:latin typeface="Franklin Gothic Medium"/>
              <a:cs typeface="Franklin Gothic Medium"/>
            </a:endParaRPr>
          </a:p>
          <a:p>
            <a:pPr marL="927100">
              <a:lnSpc>
                <a:spcPct val="100000"/>
              </a:lnSpc>
            </a:pP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communication.</a:t>
            </a:r>
            <a:endParaRPr sz="1600">
              <a:latin typeface="Franklin Gothic Medium"/>
              <a:cs typeface="Franklin Gothic Medium"/>
            </a:endParaRPr>
          </a:p>
          <a:p>
            <a:pPr marL="224790" indent="-212090">
              <a:lnSpc>
                <a:spcPct val="100000"/>
              </a:lnSpc>
              <a:spcBef>
                <a:spcPts val="1405"/>
              </a:spcBef>
              <a:buClr>
                <a:srgbClr val="F6A11D"/>
              </a:buClr>
              <a:buFont typeface="Wingdings"/>
              <a:buChar char=""/>
              <a:tabLst>
                <a:tab pos="224790" algn="l"/>
              </a:tabLst>
            </a:pP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Conversion</a:t>
            </a:r>
            <a:r>
              <a:rPr sz="16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Hot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Leads</a:t>
            </a:r>
            <a:endParaRPr sz="1600">
              <a:latin typeface="Franklin Gothic Medium"/>
              <a:cs typeface="Franklin Gothic Medium"/>
            </a:endParaRPr>
          </a:p>
          <a:p>
            <a:pPr marL="927100" marR="145415">
              <a:lnSpc>
                <a:spcPct val="100000"/>
              </a:lnSpc>
              <a:spcBef>
                <a:spcPts val="1395"/>
              </a:spcBef>
            </a:pP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By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focusing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on</a:t>
            </a:r>
            <a:r>
              <a:rPr sz="16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leads</a:t>
            </a:r>
            <a:r>
              <a:rPr sz="16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that</a:t>
            </a:r>
            <a:r>
              <a:rPr sz="16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are</a:t>
            </a:r>
            <a:r>
              <a:rPr sz="16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more</a:t>
            </a:r>
            <a:r>
              <a:rPr sz="16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likely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6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convert,</a:t>
            </a:r>
            <a:r>
              <a:rPr sz="1600" spc="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we</a:t>
            </a:r>
            <a:r>
              <a:rPr sz="16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can</a:t>
            </a:r>
            <a:r>
              <a:rPr sz="16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improve</a:t>
            </a:r>
            <a:r>
              <a:rPr sz="16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our</a:t>
            </a:r>
            <a:r>
              <a:rPr sz="16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conversion</a:t>
            </a:r>
            <a:r>
              <a:rPr sz="16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rate</a:t>
            </a:r>
            <a:r>
              <a:rPr sz="16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6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achieve</a:t>
            </a:r>
            <a:r>
              <a:rPr sz="1600" spc="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 </a:t>
            </a:r>
            <a:r>
              <a:rPr sz="1600" spc="-3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80%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target.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9749"/>
            <a:ext cx="2613660" cy="74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8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2584551"/>
            <a:ext cx="9796780" cy="118427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05"/>
              </a:spcBef>
              <a:buClr>
                <a:srgbClr val="F6A11D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Selection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Hot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Leads</a:t>
            </a:r>
            <a:endParaRPr sz="1700">
              <a:latin typeface="Franklin Gothic Medium"/>
              <a:cs typeface="Franklin Gothic Medium"/>
            </a:endParaRPr>
          </a:p>
          <a:p>
            <a:pPr marL="927100" marR="5080">
              <a:lnSpc>
                <a:spcPct val="109900"/>
              </a:lnSpc>
              <a:spcBef>
                <a:spcPts val="204"/>
              </a:spcBef>
            </a:pP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our</a:t>
            </a:r>
            <a:r>
              <a:rPr sz="16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solution,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6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crucial</a:t>
            </a:r>
            <a:r>
              <a:rPr sz="16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part</a:t>
            </a:r>
            <a:r>
              <a:rPr sz="16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is</a:t>
            </a:r>
            <a:r>
              <a:rPr sz="16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accurately</a:t>
            </a:r>
            <a:r>
              <a:rPr sz="16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identifying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hot</a:t>
            </a:r>
            <a:r>
              <a:rPr sz="16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leads.</a:t>
            </a:r>
            <a:r>
              <a:rPr sz="16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6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more</a:t>
            </a:r>
            <a:r>
              <a:rPr sz="16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accurately</a:t>
            </a:r>
            <a:r>
              <a:rPr sz="16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we</a:t>
            </a:r>
            <a:r>
              <a:rPr sz="16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identify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hot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leads,</a:t>
            </a:r>
            <a:r>
              <a:rPr sz="16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higher</a:t>
            </a:r>
            <a:r>
              <a:rPr sz="16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our</a:t>
            </a:r>
            <a:r>
              <a:rPr sz="16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conversion</a:t>
            </a:r>
            <a:r>
              <a:rPr sz="16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ratio</a:t>
            </a:r>
            <a:r>
              <a:rPr sz="16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will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be.</a:t>
            </a:r>
            <a:r>
              <a:rPr sz="1600" spc="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Given</a:t>
            </a:r>
            <a:r>
              <a:rPr sz="16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our</a:t>
            </a:r>
            <a:r>
              <a:rPr sz="16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target</a:t>
            </a:r>
            <a:r>
              <a:rPr sz="16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16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</a:t>
            </a:r>
            <a:r>
              <a:rPr sz="16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80%</a:t>
            </a:r>
            <a:r>
              <a:rPr sz="16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conversion</a:t>
            </a:r>
            <a:r>
              <a:rPr sz="16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rate,</a:t>
            </a:r>
            <a:r>
              <a:rPr sz="16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achieving</a:t>
            </a:r>
            <a:r>
              <a:rPr sz="16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high </a:t>
            </a:r>
            <a:r>
              <a:rPr sz="1600" spc="-3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accuracy</a:t>
            </a:r>
            <a:r>
              <a:rPr sz="16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sz="16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identifying</a:t>
            </a:r>
            <a:r>
              <a:rPr sz="16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hot</a:t>
            </a:r>
            <a:r>
              <a:rPr sz="16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leads</a:t>
            </a:r>
            <a:r>
              <a:rPr sz="16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is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essential.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9749"/>
            <a:ext cx="4953000" cy="74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65" dirty="0"/>
              <a:t>Implementation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819655" y="3797808"/>
            <a:ext cx="1873250" cy="745490"/>
          </a:xfrm>
          <a:custGeom>
            <a:avLst/>
            <a:gdLst/>
            <a:ahLst/>
            <a:cxnLst/>
            <a:rect l="l" t="t" r="r" b="b"/>
            <a:pathLst>
              <a:path w="1873250" h="745489">
                <a:moveTo>
                  <a:pt x="1500378" y="0"/>
                </a:moveTo>
                <a:lnTo>
                  <a:pt x="0" y="0"/>
                </a:lnTo>
                <a:lnTo>
                  <a:pt x="0" y="745236"/>
                </a:lnTo>
                <a:lnTo>
                  <a:pt x="1500378" y="745236"/>
                </a:lnTo>
                <a:lnTo>
                  <a:pt x="1872995" y="372618"/>
                </a:lnTo>
                <a:lnTo>
                  <a:pt x="15003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84907" y="3885691"/>
            <a:ext cx="8642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14629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Data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G</a:t>
            </a:r>
            <a:r>
              <a:rPr sz="16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ather</a:t>
            </a:r>
            <a:r>
              <a:rPr sz="16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ng</a:t>
            </a:r>
            <a:endParaRPr sz="16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1773" y="5356936"/>
            <a:ext cx="15798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Missing</a:t>
            </a:r>
            <a:r>
              <a:rPr sz="16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Value</a:t>
            </a:r>
            <a:r>
              <a:rPr sz="16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endParaRPr sz="160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1773" y="5828487"/>
            <a:ext cx="15405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Correct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Type</a:t>
            </a:r>
            <a:endParaRPr sz="1600">
              <a:latin typeface="Franklin Gothic Medium"/>
              <a:cs typeface="Franklin Gothic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4202" y="2159914"/>
            <a:ext cx="2167890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Univariate,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Bivariate,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 </a:t>
            </a:r>
            <a:r>
              <a:rPr sz="1600" spc="-3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Heatmap</a:t>
            </a:r>
            <a:r>
              <a:rPr sz="16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numerical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6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categorical</a:t>
            </a:r>
            <a:r>
              <a:rPr sz="16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columns</a:t>
            </a:r>
            <a:endParaRPr sz="1600">
              <a:latin typeface="Franklin Gothic Medium"/>
              <a:cs typeface="Franklin Gothic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65060" y="5412739"/>
            <a:ext cx="2079625" cy="56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Outlier 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Treatment,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Feature-Standardization</a:t>
            </a:r>
            <a:endParaRPr sz="1600">
              <a:latin typeface="Franklin Gothic Medium"/>
              <a:cs typeface="Franklin Gothic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59673" y="2127275"/>
            <a:ext cx="1904364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6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Performing</a:t>
            </a:r>
            <a:r>
              <a:rPr sz="16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pre- </a:t>
            </a:r>
            <a:r>
              <a:rPr sz="16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requisites 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 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RFE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 </a:t>
            </a:r>
            <a:r>
              <a:rPr sz="1600" spc="-3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Logistic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Regression</a:t>
            </a:r>
            <a:endParaRPr sz="1600">
              <a:latin typeface="Franklin Gothic Medium"/>
              <a:cs typeface="Franklin Gothic Medium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447544" y="3208020"/>
            <a:ext cx="7868920" cy="1923414"/>
            <a:chOff x="2447544" y="3208020"/>
            <a:chExt cx="7868920" cy="1923414"/>
          </a:xfrm>
        </p:grpSpPr>
        <p:sp>
          <p:nvSpPr>
            <p:cNvPr id="11" name="object 11"/>
            <p:cNvSpPr/>
            <p:nvPr/>
          </p:nvSpPr>
          <p:spPr>
            <a:xfrm>
              <a:off x="2548128" y="3247644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0"/>
                  </a:moveTo>
                  <a:lnTo>
                    <a:pt x="0" y="554735"/>
                  </a:lnTo>
                </a:path>
              </a:pathLst>
            </a:custGeom>
            <a:ln w="9525">
              <a:solidFill>
                <a:srgbClr val="4952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7544" y="3208020"/>
              <a:ext cx="199644" cy="19964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96411" y="3797808"/>
              <a:ext cx="2051685" cy="745490"/>
            </a:xfrm>
            <a:custGeom>
              <a:avLst/>
              <a:gdLst/>
              <a:ahLst/>
              <a:cxnLst/>
              <a:rect l="l" t="t" r="r" b="b"/>
              <a:pathLst>
                <a:path w="2051685" h="745489">
                  <a:moveTo>
                    <a:pt x="1678686" y="0"/>
                  </a:moveTo>
                  <a:lnTo>
                    <a:pt x="0" y="0"/>
                  </a:lnTo>
                  <a:lnTo>
                    <a:pt x="372617" y="372618"/>
                  </a:lnTo>
                  <a:lnTo>
                    <a:pt x="0" y="745236"/>
                  </a:lnTo>
                  <a:lnTo>
                    <a:pt x="1678686" y="745236"/>
                  </a:lnTo>
                  <a:lnTo>
                    <a:pt x="2051303" y="372618"/>
                  </a:lnTo>
                  <a:lnTo>
                    <a:pt x="167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96411" y="3797808"/>
              <a:ext cx="2051685" cy="745490"/>
            </a:xfrm>
            <a:custGeom>
              <a:avLst/>
              <a:gdLst/>
              <a:ahLst/>
              <a:cxnLst/>
              <a:rect l="l" t="t" r="r" b="b"/>
              <a:pathLst>
                <a:path w="2051685" h="745489">
                  <a:moveTo>
                    <a:pt x="0" y="0"/>
                  </a:moveTo>
                  <a:lnTo>
                    <a:pt x="1678686" y="0"/>
                  </a:lnTo>
                  <a:lnTo>
                    <a:pt x="2051303" y="372618"/>
                  </a:lnTo>
                  <a:lnTo>
                    <a:pt x="1678686" y="745236"/>
                  </a:lnTo>
                  <a:lnTo>
                    <a:pt x="0" y="745236"/>
                  </a:lnTo>
                  <a:lnTo>
                    <a:pt x="372617" y="37261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62627" y="4536948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55473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52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3567" y="4931664"/>
              <a:ext cx="199644" cy="19964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951476" y="3797808"/>
              <a:ext cx="2049780" cy="745490"/>
            </a:xfrm>
            <a:custGeom>
              <a:avLst/>
              <a:gdLst/>
              <a:ahLst/>
              <a:cxnLst/>
              <a:rect l="l" t="t" r="r" b="b"/>
              <a:pathLst>
                <a:path w="2049779" h="745489">
                  <a:moveTo>
                    <a:pt x="1677162" y="0"/>
                  </a:moveTo>
                  <a:lnTo>
                    <a:pt x="0" y="0"/>
                  </a:lnTo>
                  <a:lnTo>
                    <a:pt x="372618" y="372618"/>
                  </a:lnTo>
                  <a:lnTo>
                    <a:pt x="0" y="745236"/>
                  </a:lnTo>
                  <a:lnTo>
                    <a:pt x="1677162" y="745236"/>
                  </a:lnTo>
                  <a:lnTo>
                    <a:pt x="2049779" y="372618"/>
                  </a:lnTo>
                  <a:lnTo>
                    <a:pt x="16771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51476" y="3797808"/>
              <a:ext cx="2049780" cy="745490"/>
            </a:xfrm>
            <a:custGeom>
              <a:avLst/>
              <a:gdLst/>
              <a:ahLst/>
              <a:cxnLst/>
              <a:rect l="l" t="t" r="r" b="b"/>
              <a:pathLst>
                <a:path w="2049779" h="745489">
                  <a:moveTo>
                    <a:pt x="0" y="0"/>
                  </a:moveTo>
                  <a:lnTo>
                    <a:pt x="1677162" y="0"/>
                  </a:lnTo>
                  <a:lnTo>
                    <a:pt x="2049779" y="372618"/>
                  </a:lnTo>
                  <a:lnTo>
                    <a:pt x="1677162" y="745236"/>
                  </a:lnTo>
                  <a:lnTo>
                    <a:pt x="0" y="745236"/>
                  </a:lnTo>
                  <a:lnTo>
                    <a:pt x="372618" y="37261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97879" y="3247644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0"/>
                  </a:moveTo>
                  <a:lnTo>
                    <a:pt x="0" y="554735"/>
                  </a:lnTo>
                </a:path>
              </a:pathLst>
            </a:custGeom>
            <a:ln w="9525">
              <a:solidFill>
                <a:srgbClr val="4952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8820" y="3208020"/>
              <a:ext cx="198119" cy="19964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606540" y="3797808"/>
              <a:ext cx="2049780" cy="745490"/>
            </a:xfrm>
            <a:custGeom>
              <a:avLst/>
              <a:gdLst/>
              <a:ahLst/>
              <a:cxnLst/>
              <a:rect l="l" t="t" r="r" b="b"/>
              <a:pathLst>
                <a:path w="2049779" h="745489">
                  <a:moveTo>
                    <a:pt x="1677161" y="0"/>
                  </a:moveTo>
                  <a:lnTo>
                    <a:pt x="0" y="0"/>
                  </a:lnTo>
                  <a:lnTo>
                    <a:pt x="372617" y="372618"/>
                  </a:lnTo>
                  <a:lnTo>
                    <a:pt x="0" y="745236"/>
                  </a:lnTo>
                  <a:lnTo>
                    <a:pt x="1677161" y="745236"/>
                  </a:lnTo>
                  <a:lnTo>
                    <a:pt x="2049779" y="372618"/>
                  </a:lnTo>
                  <a:lnTo>
                    <a:pt x="16771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06540" y="3797808"/>
              <a:ext cx="2049780" cy="745490"/>
            </a:xfrm>
            <a:custGeom>
              <a:avLst/>
              <a:gdLst/>
              <a:ahLst/>
              <a:cxnLst/>
              <a:rect l="l" t="t" r="r" b="b"/>
              <a:pathLst>
                <a:path w="2049779" h="745489">
                  <a:moveTo>
                    <a:pt x="0" y="0"/>
                  </a:moveTo>
                  <a:lnTo>
                    <a:pt x="1677161" y="0"/>
                  </a:lnTo>
                  <a:lnTo>
                    <a:pt x="2049779" y="372618"/>
                  </a:lnTo>
                  <a:lnTo>
                    <a:pt x="1677161" y="745236"/>
                  </a:lnTo>
                  <a:lnTo>
                    <a:pt x="0" y="745236"/>
                  </a:lnTo>
                  <a:lnTo>
                    <a:pt x="372617" y="37261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51420" y="4536948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55473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52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52359" y="4931664"/>
              <a:ext cx="198120" cy="19964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260079" y="3797808"/>
              <a:ext cx="2051685" cy="745490"/>
            </a:xfrm>
            <a:custGeom>
              <a:avLst/>
              <a:gdLst/>
              <a:ahLst/>
              <a:cxnLst/>
              <a:rect l="l" t="t" r="r" b="b"/>
              <a:pathLst>
                <a:path w="2051684" h="745489">
                  <a:moveTo>
                    <a:pt x="1678686" y="0"/>
                  </a:moveTo>
                  <a:lnTo>
                    <a:pt x="0" y="0"/>
                  </a:lnTo>
                  <a:lnTo>
                    <a:pt x="372618" y="372618"/>
                  </a:lnTo>
                  <a:lnTo>
                    <a:pt x="0" y="745236"/>
                  </a:lnTo>
                  <a:lnTo>
                    <a:pt x="1678686" y="745236"/>
                  </a:lnTo>
                  <a:lnTo>
                    <a:pt x="2051303" y="372618"/>
                  </a:lnTo>
                  <a:lnTo>
                    <a:pt x="167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60079" y="3797808"/>
              <a:ext cx="2051685" cy="745490"/>
            </a:xfrm>
            <a:custGeom>
              <a:avLst/>
              <a:gdLst/>
              <a:ahLst/>
              <a:cxnLst/>
              <a:rect l="l" t="t" r="r" b="b"/>
              <a:pathLst>
                <a:path w="2051684" h="745489">
                  <a:moveTo>
                    <a:pt x="0" y="0"/>
                  </a:moveTo>
                  <a:lnTo>
                    <a:pt x="1678686" y="0"/>
                  </a:lnTo>
                  <a:lnTo>
                    <a:pt x="2051303" y="372618"/>
                  </a:lnTo>
                  <a:lnTo>
                    <a:pt x="1678686" y="745236"/>
                  </a:lnTo>
                  <a:lnTo>
                    <a:pt x="0" y="745236"/>
                  </a:lnTo>
                  <a:lnTo>
                    <a:pt x="372618" y="37261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247632" y="3247644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0"/>
                  </a:moveTo>
                  <a:lnTo>
                    <a:pt x="0" y="554735"/>
                  </a:lnTo>
                </a:path>
              </a:pathLst>
            </a:custGeom>
            <a:ln w="9525">
              <a:solidFill>
                <a:srgbClr val="4952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8572" y="3208020"/>
              <a:ext cx="199644" cy="199643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3930522" y="3907993"/>
            <a:ext cx="7683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Data</a:t>
            </a:r>
            <a:endParaRPr sz="1600">
              <a:latin typeface="Franklin Gothic Medium"/>
              <a:cs typeface="Franklin Gothic Medium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Cleaning</a:t>
            </a:r>
            <a:endParaRPr sz="1600">
              <a:latin typeface="Franklin Gothic Medium"/>
              <a:cs typeface="Franklin Gothic Medium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417565" y="3926788"/>
            <a:ext cx="963930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Performing</a:t>
            </a:r>
            <a:endParaRPr sz="1600">
              <a:latin typeface="Franklin Gothic Medium"/>
              <a:cs typeface="Franklin Gothic Medium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spc="-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EDA</a:t>
            </a:r>
            <a:endParaRPr sz="1600">
              <a:latin typeface="Franklin Gothic Medium"/>
              <a:cs typeface="Franklin Gothic Medium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96125" y="3926788"/>
            <a:ext cx="894715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Outlier</a:t>
            </a:r>
            <a:endParaRPr sz="1600">
              <a:latin typeface="Franklin Gothic Medium"/>
              <a:cs typeface="Franklin Gothic Medium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Treatment</a:t>
            </a:r>
            <a:endParaRPr sz="1600">
              <a:latin typeface="Franklin Gothic Medium"/>
              <a:cs typeface="Franklin Gothic Medium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895968" y="3763772"/>
            <a:ext cx="975994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RFE </a:t>
            </a: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and </a:t>
            </a:r>
            <a:r>
              <a:rPr sz="16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Logistic </a:t>
            </a:r>
            <a:r>
              <a:rPr sz="16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r>
              <a:rPr sz="160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160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g</a:t>
            </a:r>
            <a:r>
              <a:rPr sz="16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ress</a:t>
            </a:r>
            <a:r>
              <a:rPr sz="1600" spc="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on</a:t>
            </a:r>
            <a:endParaRPr sz="1600">
              <a:latin typeface="Franklin Gothic Medium"/>
              <a:cs typeface="Franklin Gothic Medium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66645" y="2300376"/>
            <a:ext cx="1976755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Loading</a:t>
            </a:r>
            <a:r>
              <a:rPr sz="16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&amp;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Observing </a:t>
            </a:r>
            <a:r>
              <a:rPr sz="16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 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provided</a:t>
            </a:r>
            <a:r>
              <a:rPr sz="16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by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the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X- </a:t>
            </a:r>
            <a:r>
              <a:rPr sz="1600" spc="-3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Education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9749"/>
            <a:ext cx="4953000" cy="74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65" dirty="0"/>
              <a:t>Implementation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623060" y="3902964"/>
            <a:ext cx="1873250" cy="745490"/>
          </a:xfrm>
          <a:custGeom>
            <a:avLst/>
            <a:gdLst/>
            <a:ahLst/>
            <a:cxnLst/>
            <a:rect l="l" t="t" r="r" b="b"/>
            <a:pathLst>
              <a:path w="1873250" h="745489">
                <a:moveTo>
                  <a:pt x="1500378" y="0"/>
                </a:moveTo>
                <a:lnTo>
                  <a:pt x="0" y="0"/>
                </a:lnTo>
                <a:lnTo>
                  <a:pt x="0" y="745236"/>
                </a:lnTo>
                <a:lnTo>
                  <a:pt x="1500378" y="745236"/>
                </a:lnTo>
                <a:lnTo>
                  <a:pt x="1872995" y="372618"/>
                </a:lnTo>
                <a:lnTo>
                  <a:pt x="15003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6352" y="2363837"/>
            <a:ext cx="1645920" cy="56197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Selection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top 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15</a:t>
            </a:r>
            <a:endParaRPr sz="16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features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using</a:t>
            </a:r>
            <a:r>
              <a:rPr sz="16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RFE</a:t>
            </a:r>
            <a:endParaRPr sz="16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4336" y="4014597"/>
            <a:ext cx="7175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064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Model </a:t>
            </a:r>
            <a:r>
              <a:rPr sz="16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B</a:t>
            </a:r>
            <a:r>
              <a:rPr sz="16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u</a:t>
            </a:r>
            <a:r>
              <a:rPr sz="160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r>
              <a:rPr sz="16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ng</a:t>
            </a:r>
            <a:endParaRPr sz="160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7226" y="5457278"/>
            <a:ext cx="2463800" cy="56197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building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using RFE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endParaRPr sz="16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selected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columns</a:t>
            </a:r>
            <a:endParaRPr sz="1600">
              <a:latin typeface="Franklin Gothic Medium"/>
              <a:cs typeface="Franklin Gothic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1563" y="2310154"/>
            <a:ext cx="1888489" cy="56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Reduction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columns </a:t>
            </a:r>
            <a:r>
              <a:rPr sz="1600" spc="-3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re-building</a:t>
            </a:r>
            <a:endParaRPr sz="1600">
              <a:latin typeface="Franklin Gothic Medium"/>
              <a:cs typeface="Franklin Gothic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92417" y="5457278"/>
            <a:ext cx="2249170" cy="56197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Final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Analysis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endParaRPr sz="16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performance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on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Test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endParaRPr sz="1600">
              <a:latin typeface="Franklin Gothic Medium"/>
              <a:cs typeface="Franklin Gothic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87665" y="2148318"/>
            <a:ext cx="2138045" cy="830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0100"/>
              </a:lnSpc>
              <a:spcBef>
                <a:spcPts val="95"/>
              </a:spcBef>
            </a:pP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Verifying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our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Final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 </a:t>
            </a:r>
            <a:r>
              <a:rPr sz="1600" spc="-3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Accuracy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etc. 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with </a:t>
            </a:r>
            <a:r>
              <a:rPr sz="16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 </a:t>
            </a:r>
            <a:r>
              <a:rPr sz="1600" spc="-3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built </a:t>
            </a:r>
            <a:r>
              <a:rPr sz="16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with</a:t>
            </a:r>
            <a:r>
              <a:rPr sz="16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PCA</a:t>
            </a:r>
            <a:endParaRPr sz="1600">
              <a:latin typeface="Franklin Gothic Medium"/>
              <a:cs typeface="Franklin Gothic Medium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241804" y="3319271"/>
            <a:ext cx="7868920" cy="1923414"/>
            <a:chOff x="2241804" y="3319271"/>
            <a:chExt cx="7868920" cy="1923414"/>
          </a:xfrm>
        </p:grpSpPr>
        <p:sp>
          <p:nvSpPr>
            <p:cNvPr id="11" name="object 11"/>
            <p:cNvSpPr/>
            <p:nvPr/>
          </p:nvSpPr>
          <p:spPr>
            <a:xfrm>
              <a:off x="2340864" y="3358895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0"/>
                  </a:moveTo>
                  <a:lnTo>
                    <a:pt x="0" y="554735"/>
                  </a:lnTo>
                </a:path>
              </a:pathLst>
            </a:custGeom>
            <a:ln w="9525">
              <a:solidFill>
                <a:srgbClr val="4952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1804" y="3319271"/>
              <a:ext cx="198119" cy="19964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089148" y="3909059"/>
              <a:ext cx="2051685" cy="745490"/>
            </a:xfrm>
            <a:custGeom>
              <a:avLst/>
              <a:gdLst/>
              <a:ahLst/>
              <a:cxnLst/>
              <a:rect l="l" t="t" r="r" b="b"/>
              <a:pathLst>
                <a:path w="2051685" h="745489">
                  <a:moveTo>
                    <a:pt x="1678686" y="0"/>
                  </a:moveTo>
                  <a:lnTo>
                    <a:pt x="0" y="0"/>
                  </a:lnTo>
                  <a:lnTo>
                    <a:pt x="372617" y="372617"/>
                  </a:lnTo>
                  <a:lnTo>
                    <a:pt x="0" y="745235"/>
                  </a:lnTo>
                  <a:lnTo>
                    <a:pt x="1678686" y="745235"/>
                  </a:lnTo>
                  <a:lnTo>
                    <a:pt x="2051303" y="372617"/>
                  </a:lnTo>
                  <a:lnTo>
                    <a:pt x="167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89148" y="3909059"/>
              <a:ext cx="2051685" cy="745490"/>
            </a:xfrm>
            <a:custGeom>
              <a:avLst/>
              <a:gdLst/>
              <a:ahLst/>
              <a:cxnLst/>
              <a:rect l="l" t="t" r="r" b="b"/>
              <a:pathLst>
                <a:path w="2051685" h="745489">
                  <a:moveTo>
                    <a:pt x="0" y="0"/>
                  </a:moveTo>
                  <a:lnTo>
                    <a:pt x="1678686" y="0"/>
                  </a:lnTo>
                  <a:lnTo>
                    <a:pt x="2051303" y="372617"/>
                  </a:lnTo>
                  <a:lnTo>
                    <a:pt x="1678686" y="745235"/>
                  </a:lnTo>
                  <a:lnTo>
                    <a:pt x="0" y="745235"/>
                  </a:lnTo>
                  <a:lnTo>
                    <a:pt x="372617" y="37261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56888" y="4648199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554736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52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6304" y="5042915"/>
              <a:ext cx="199644" cy="19964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744211" y="3909059"/>
              <a:ext cx="2051685" cy="745490"/>
            </a:xfrm>
            <a:custGeom>
              <a:avLst/>
              <a:gdLst/>
              <a:ahLst/>
              <a:cxnLst/>
              <a:rect l="l" t="t" r="r" b="b"/>
              <a:pathLst>
                <a:path w="2051684" h="745489">
                  <a:moveTo>
                    <a:pt x="1678686" y="0"/>
                  </a:moveTo>
                  <a:lnTo>
                    <a:pt x="0" y="0"/>
                  </a:lnTo>
                  <a:lnTo>
                    <a:pt x="372617" y="372617"/>
                  </a:lnTo>
                  <a:lnTo>
                    <a:pt x="0" y="745235"/>
                  </a:lnTo>
                  <a:lnTo>
                    <a:pt x="1678686" y="745235"/>
                  </a:lnTo>
                  <a:lnTo>
                    <a:pt x="2051304" y="372617"/>
                  </a:lnTo>
                  <a:lnTo>
                    <a:pt x="167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44211" y="3909059"/>
              <a:ext cx="2051685" cy="745490"/>
            </a:xfrm>
            <a:custGeom>
              <a:avLst/>
              <a:gdLst/>
              <a:ahLst/>
              <a:cxnLst/>
              <a:rect l="l" t="t" r="r" b="b"/>
              <a:pathLst>
                <a:path w="2051684" h="745489">
                  <a:moveTo>
                    <a:pt x="0" y="0"/>
                  </a:moveTo>
                  <a:lnTo>
                    <a:pt x="1678686" y="0"/>
                  </a:lnTo>
                  <a:lnTo>
                    <a:pt x="2051304" y="372617"/>
                  </a:lnTo>
                  <a:lnTo>
                    <a:pt x="1678686" y="745235"/>
                  </a:lnTo>
                  <a:lnTo>
                    <a:pt x="0" y="745235"/>
                  </a:lnTo>
                  <a:lnTo>
                    <a:pt x="372617" y="37261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90616" y="3358895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0"/>
                  </a:moveTo>
                  <a:lnTo>
                    <a:pt x="0" y="554735"/>
                  </a:lnTo>
                </a:path>
              </a:pathLst>
            </a:custGeom>
            <a:ln w="9525">
              <a:solidFill>
                <a:srgbClr val="4952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1556" y="3319271"/>
              <a:ext cx="199644" cy="19964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399275" y="3909059"/>
              <a:ext cx="2051685" cy="745490"/>
            </a:xfrm>
            <a:custGeom>
              <a:avLst/>
              <a:gdLst/>
              <a:ahLst/>
              <a:cxnLst/>
              <a:rect l="l" t="t" r="r" b="b"/>
              <a:pathLst>
                <a:path w="2051684" h="745489">
                  <a:moveTo>
                    <a:pt x="1678685" y="0"/>
                  </a:moveTo>
                  <a:lnTo>
                    <a:pt x="0" y="0"/>
                  </a:lnTo>
                  <a:lnTo>
                    <a:pt x="372618" y="372617"/>
                  </a:lnTo>
                  <a:lnTo>
                    <a:pt x="0" y="745235"/>
                  </a:lnTo>
                  <a:lnTo>
                    <a:pt x="1678685" y="745235"/>
                  </a:lnTo>
                  <a:lnTo>
                    <a:pt x="2051303" y="372617"/>
                  </a:lnTo>
                  <a:lnTo>
                    <a:pt x="16786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99275" y="3909059"/>
              <a:ext cx="2051685" cy="745490"/>
            </a:xfrm>
            <a:custGeom>
              <a:avLst/>
              <a:gdLst/>
              <a:ahLst/>
              <a:cxnLst/>
              <a:rect l="l" t="t" r="r" b="b"/>
              <a:pathLst>
                <a:path w="2051684" h="745489">
                  <a:moveTo>
                    <a:pt x="0" y="0"/>
                  </a:moveTo>
                  <a:lnTo>
                    <a:pt x="1678685" y="0"/>
                  </a:lnTo>
                  <a:lnTo>
                    <a:pt x="2051303" y="372617"/>
                  </a:lnTo>
                  <a:lnTo>
                    <a:pt x="1678685" y="745235"/>
                  </a:lnTo>
                  <a:lnTo>
                    <a:pt x="0" y="745235"/>
                  </a:lnTo>
                  <a:lnTo>
                    <a:pt x="372618" y="37261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44156" y="4648199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554736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52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5095" y="5042915"/>
              <a:ext cx="199644" cy="19964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054339" y="3909059"/>
              <a:ext cx="2051685" cy="745490"/>
            </a:xfrm>
            <a:custGeom>
              <a:avLst/>
              <a:gdLst/>
              <a:ahLst/>
              <a:cxnLst/>
              <a:rect l="l" t="t" r="r" b="b"/>
              <a:pathLst>
                <a:path w="2051684" h="745489">
                  <a:moveTo>
                    <a:pt x="1678685" y="0"/>
                  </a:moveTo>
                  <a:lnTo>
                    <a:pt x="0" y="0"/>
                  </a:lnTo>
                  <a:lnTo>
                    <a:pt x="372617" y="372617"/>
                  </a:lnTo>
                  <a:lnTo>
                    <a:pt x="0" y="745235"/>
                  </a:lnTo>
                  <a:lnTo>
                    <a:pt x="1678685" y="745235"/>
                  </a:lnTo>
                  <a:lnTo>
                    <a:pt x="2051303" y="372617"/>
                  </a:lnTo>
                  <a:lnTo>
                    <a:pt x="16786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054339" y="3909059"/>
              <a:ext cx="2051685" cy="745490"/>
            </a:xfrm>
            <a:custGeom>
              <a:avLst/>
              <a:gdLst/>
              <a:ahLst/>
              <a:cxnLst/>
              <a:rect l="l" t="t" r="r" b="b"/>
              <a:pathLst>
                <a:path w="2051684" h="745489">
                  <a:moveTo>
                    <a:pt x="0" y="0"/>
                  </a:moveTo>
                  <a:lnTo>
                    <a:pt x="1678685" y="0"/>
                  </a:lnTo>
                  <a:lnTo>
                    <a:pt x="2051303" y="372617"/>
                  </a:lnTo>
                  <a:lnTo>
                    <a:pt x="1678685" y="745235"/>
                  </a:lnTo>
                  <a:lnTo>
                    <a:pt x="0" y="745235"/>
                  </a:lnTo>
                  <a:lnTo>
                    <a:pt x="372617" y="37261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041892" y="3358895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0"/>
                  </a:moveTo>
                  <a:lnTo>
                    <a:pt x="0" y="554735"/>
                  </a:lnTo>
                </a:path>
              </a:pathLst>
            </a:custGeom>
            <a:ln w="9525">
              <a:solidFill>
                <a:srgbClr val="4952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41308" y="3319271"/>
              <a:ext cx="199644" cy="199643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3684270" y="3990288"/>
            <a:ext cx="8178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Feature</a:t>
            </a:r>
            <a:endParaRPr sz="16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Se</a:t>
            </a: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ection</a:t>
            </a:r>
            <a:endParaRPr sz="1600">
              <a:latin typeface="Franklin Gothic Medium"/>
              <a:cs typeface="Franklin Gothic Medium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72836" y="4011548"/>
            <a:ext cx="11499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9527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Model </a:t>
            </a:r>
            <a:r>
              <a:rPr sz="16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sz="1600" spc="-114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</a:t>
            </a:r>
            <a:r>
              <a:rPr sz="16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</a:t>
            </a:r>
            <a:r>
              <a:rPr sz="160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r>
              <a:rPr sz="1600" spc="-4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v</a:t>
            </a:r>
            <a:r>
              <a:rPr sz="160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1600" spc="-7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</a:t>
            </a:r>
            <a:r>
              <a:rPr sz="16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ent</a:t>
            </a:r>
            <a:endParaRPr sz="1600">
              <a:latin typeface="Franklin Gothic Medium"/>
              <a:cs typeface="Franklin Gothic Medium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46721" y="4002735"/>
            <a:ext cx="7169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Model</a:t>
            </a:r>
            <a:endParaRPr sz="16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Analysis</a:t>
            </a:r>
            <a:endParaRPr sz="1600">
              <a:latin typeface="Franklin Gothic Medium"/>
              <a:cs typeface="Franklin Gothic Medium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39733" y="3979290"/>
            <a:ext cx="98234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Model</a:t>
            </a:r>
            <a:endParaRPr sz="1600">
              <a:latin typeface="Franklin Gothic Medium"/>
              <a:cs typeface="Franklin Gothic Medium"/>
            </a:endParaRPr>
          </a:p>
          <a:p>
            <a:pPr algn="ctr">
              <a:lnSpc>
                <a:spcPct val="100000"/>
              </a:lnSpc>
            </a:pP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Verification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934</Words>
  <Application>Microsoft Office PowerPoint</Application>
  <PresentationFormat>Widescreen</PresentationFormat>
  <Paragraphs>120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Cambria</vt:lpstr>
      <vt:lpstr>Corbel</vt:lpstr>
      <vt:lpstr>Franklin Gothic Medium</vt:lpstr>
      <vt:lpstr>Trebuchet MS</vt:lpstr>
      <vt:lpstr>Wingdings</vt:lpstr>
      <vt:lpstr>Office Theme</vt:lpstr>
      <vt:lpstr>PowerPoint Presentation</vt:lpstr>
      <vt:lpstr>Agenda</vt:lpstr>
      <vt:lpstr>Business Objective</vt:lpstr>
      <vt:lpstr>Problem Statement</vt:lpstr>
      <vt:lpstr>Lead – Conversion Process</vt:lpstr>
      <vt:lpstr>Proposed Solution</vt:lpstr>
      <vt:lpstr>Solution</vt:lpstr>
      <vt:lpstr>Implementation</vt:lpstr>
      <vt:lpstr>Implementation</vt:lpstr>
      <vt:lpstr>EDA - Box Plot - Outliers</vt:lpstr>
      <vt:lpstr>EDA - Univariate Analysis</vt:lpstr>
      <vt:lpstr>EDA - Univariate Analysis</vt:lpstr>
      <vt:lpstr>EDA - Univariate Analysis</vt:lpstr>
      <vt:lpstr>EDA - Univariate Analysis</vt:lpstr>
      <vt:lpstr>EDA - Univariate Analysis</vt:lpstr>
      <vt:lpstr>EDA - Bivariate Analysis</vt:lpstr>
      <vt:lpstr>EDA - Bivariate Analysis</vt:lpstr>
      <vt:lpstr>EDA - Bivariate Analysis</vt:lpstr>
      <vt:lpstr>EDA - Bivariate Analysis</vt:lpstr>
      <vt:lpstr>EDA - Bivariate Analysis</vt:lpstr>
      <vt:lpstr>EDA - Bivariate Analysis</vt:lpstr>
      <vt:lpstr>EDA - Heatmap (All Numerical  Columns)</vt:lpstr>
      <vt:lpstr>EDA - Heatmap (Numerical &amp;  Dummy Columns)</vt:lpstr>
      <vt:lpstr>Linear Regression Final Model</vt:lpstr>
      <vt:lpstr>Conclusion</vt:lpstr>
      <vt:lpstr>Conclusion</vt:lpstr>
      <vt:lpstr>Recommendation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Bank Loan Assigment</dc:title>
  <dc:creator>vipin negi</dc:creator>
  <cp:lastModifiedBy>CHAUDHARI HIMANSHU YUVRAJ</cp:lastModifiedBy>
  <cp:revision>1</cp:revision>
  <dcterms:created xsi:type="dcterms:W3CDTF">2024-08-18T20:57:49Z</dcterms:created>
  <dcterms:modified xsi:type="dcterms:W3CDTF">2024-08-18T21:06:43Z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2024-08-18T00:00:00Z</vt:filetime>
  </property>
</Properties>
</file>