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oboto" panose="02000000000000000000" pitchFamily="2" charset="0"/>
      <p:regular r:id="rId13"/>
    </p:embeddedFont>
    <p:embeddedFont>
      <p:font typeface="Saira Medium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104BD-F8F2-9041-891E-E25C93252AD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61159-7218-1D4D-852C-242CFA804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Simulation and Automation in Cloud Computing using CloudSim and CI/CD Pipeline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this presentation on simulation and automation in cloud computing. We'll explore how CloudSim and CI/CD pipelines can be leveraged to optimize cloud environments. We will delve into the comparison of Time-Shared versus Space-Shared VM scheduling strategies, illustrating how each impacts performance.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aims to provide insights into effective cloud resource management and automation techniques, enabling better decision-making and efficient resource utilization in cloud infrastructures.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solidFill>
            <a:schemeClr val="tx1"/>
          </a:solidFill>
          <a:ln w="7620">
            <a:solidFill>
              <a:schemeClr val="bg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96276" y="7005876"/>
            <a:ext cx="130612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HR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6756440" y="6856333"/>
            <a:ext cx="240649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Hrithik Rayapati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EA6ADD-106C-240C-5AC6-CEA7698107D2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5305"/>
            <a:ext cx="110441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Conclusion: Key Findings and Future 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77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provides valuable insights into the performance of Time-Shared and Space-Shared VM scheduling strategies in a cloud environment.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5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Key Findings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4366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Time-sharing suitable for diverse workloads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788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Space-sharing ideal for compute-intensive tasks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210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CI/CD enhances simulation efficiency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855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4366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dynamic scheduling algorithms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788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Incorporate network simulation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3210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hybrid scheduling approaches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01837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work could explore dynamic scheduling algorithms, incorporate network simulation, and investigate hybrid scheduling approaches to further optimize cloud resource management.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50406C-E5F4-1F60-0937-3B3D7A00DBEE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933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Project Goal: Comparing Time-Shared vs. Space-Shared VM Scheduling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005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primary goal is to evaluate the performance of Time-Shared and Space-Shared VM scheduling strategies in a cloud environment.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08289"/>
            <a:ext cx="32086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Time-Shared Scheduling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8943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Multiple VMs share the same physical resources, switching rapidly between them.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408289"/>
            <a:ext cx="33554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Space-Shared Scheduling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98943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VM is allocated dedicated physical resources, ensuring isolation.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744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comparing these strategies, we aim to identify which approach offers better resource utilization and performance under different workload conditions, providing valuable insights for cloud providers and users.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70109-8724-AB8F-BF5D-AEE3DFBADA50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6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731" y="3384113"/>
            <a:ext cx="13047583" cy="629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Objectives: Understand Scheduling, CloudSim, and CI/CD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4731" y="4315301"/>
            <a:ext cx="13220938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has three main objectives, centered around Scheduling, CloudSim, and CI/CD.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04731" y="5090279"/>
            <a:ext cx="453033" cy="453033"/>
          </a:xfrm>
          <a:prstGeom prst="roundRect">
            <a:avLst>
              <a:gd name="adj" fmla="val 4000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80217" y="5128022"/>
            <a:ext cx="301943" cy="377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4"/>
          <p:cNvSpPr/>
          <p:nvPr/>
        </p:nvSpPr>
        <p:spPr>
          <a:xfrm>
            <a:off x="1359098" y="5090279"/>
            <a:ext cx="2516862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Scheduling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1359098" y="5525572"/>
            <a:ext cx="3618428" cy="966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a deep understanding of VM scheduling algorithms and their impact on cloud performance.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5178862" y="5090279"/>
            <a:ext cx="453033" cy="453033"/>
          </a:xfrm>
          <a:prstGeom prst="roundRect">
            <a:avLst>
              <a:gd name="adj" fmla="val 4000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254347" y="5128022"/>
            <a:ext cx="301943" cy="377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350" dirty="0"/>
          </a:p>
        </p:txBody>
      </p:sp>
      <p:sp>
        <p:nvSpPr>
          <p:cNvPr id="11" name="Text 8"/>
          <p:cNvSpPr/>
          <p:nvPr/>
        </p:nvSpPr>
        <p:spPr>
          <a:xfrm>
            <a:off x="5833229" y="5090279"/>
            <a:ext cx="2516862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CloudSim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5833229" y="5525572"/>
            <a:ext cx="3618428" cy="966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Become proficient in using CloudSim to simulate cloud environments and scheduling strategies.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9652992" y="5090279"/>
            <a:ext cx="453033" cy="453033"/>
          </a:xfrm>
          <a:prstGeom prst="roundRect">
            <a:avLst>
              <a:gd name="adj" fmla="val 4000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28478" y="5128022"/>
            <a:ext cx="301943" cy="377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2"/>
          <p:cNvSpPr/>
          <p:nvPr/>
        </p:nvSpPr>
        <p:spPr>
          <a:xfrm>
            <a:off x="10307360" y="5090279"/>
            <a:ext cx="2516862" cy="314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CI/CD</a:t>
            </a:r>
            <a:endParaRPr lang="en-US" sz="1950" dirty="0"/>
          </a:p>
        </p:txBody>
      </p:sp>
      <p:sp>
        <p:nvSpPr>
          <p:cNvPr id="16" name="Text 13"/>
          <p:cNvSpPr/>
          <p:nvPr/>
        </p:nvSpPr>
        <p:spPr>
          <a:xfrm>
            <a:off x="10307360" y="5525572"/>
            <a:ext cx="3618428" cy="644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CI/CD pipeline to automate the simulation and evaluation process.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704731" y="6718221"/>
            <a:ext cx="13220938" cy="644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Achieving these objectives will provide a comprehensive understanding of cloud resource management, simulation techniques, and automation strategies, crucial for optimizing cloud environments.</a:t>
            </a:r>
            <a:endParaRPr lang="en-US" sz="15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7921C-2675-328D-3F10-133700C644D0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67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Introduction to CloudSim: A Cloud Computing Simulator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1447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CloudSim is a powerful open-source toolkit for modeling and simulating cloud computing environments.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395430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allows researchers and developers to simulate various cloud scenarios, test scheduling algorithms, and evaluate resource management policies before deploying them in real-world settings. CloudSim simplifies the process of setting up a cloud simulation by providing a comprehensive set of classes and functions, making it an invaluable tool for cloud computing research and development.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A646F6-82F3-B055-F033-518DA813F555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175" y="1091684"/>
            <a:ext cx="7867650" cy="1139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Time-Shared vs. Space-Shared VM Scheduling Explained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38175" y="2504837"/>
            <a:ext cx="7867650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the nuances of Time-Shared and Space-Shared VM scheduling is crucial for optimizing cloud resource allocation.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638175" y="3293626"/>
            <a:ext cx="3842742" cy="1792248"/>
          </a:xfrm>
          <a:prstGeom prst="roundRect">
            <a:avLst>
              <a:gd name="adj" fmla="val 9157"/>
            </a:avLst>
          </a:prstGeom>
          <a:solidFill>
            <a:srgbClr val="030303"/>
          </a:solidFill>
          <a:ln w="15240">
            <a:solidFill>
              <a:srgbClr val="FC833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35700" y="3491151"/>
            <a:ext cx="2580442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Time-Shared Scheduling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5700" y="388524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VMs share CPU time in small slices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835700" y="424088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Suitable for diverse workloads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835700" y="459652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for performance interference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4663202" y="3293626"/>
            <a:ext cx="3842742" cy="1792248"/>
          </a:xfrm>
          <a:prstGeom prst="roundRect">
            <a:avLst>
              <a:gd name="adj" fmla="val 9157"/>
            </a:avLst>
          </a:prstGeom>
          <a:solidFill>
            <a:srgbClr val="030303"/>
          </a:solidFill>
          <a:ln w="15240">
            <a:solidFill>
              <a:srgbClr val="FC833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860727" y="3491151"/>
            <a:ext cx="2698433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Space-Shared Scheduling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860727" y="388524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VMs get dedicated CPU cores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4860727" y="424088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Ideal for compute-intensive tasks</a:t>
            </a:r>
            <a:endParaRPr lang="en-US" sz="1400" dirty="0"/>
          </a:p>
        </p:txBody>
      </p:sp>
      <p:sp>
        <p:nvSpPr>
          <p:cNvPr id="14" name="Text 11"/>
          <p:cNvSpPr/>
          <p:nvPr/>
        </p:nvSpPr>
        <p:spPr>
          <a:xfrm>
            <a:off x="4860727" y="4596527"/>
            <a:ext cx="344769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resource isolation</a:t>
            </a:r>
            <a:endParaRPr lang="en-US" sz="1400" dirty="0"/>
          </a:p>
        </p:txBody>
      </p:sp>
      <p:sp>
        <p:nvSpPr>
          <p:cNvPr id="15" name="Shape 12"/>
          <p:cNvSpPr/>
          <p:nvPr/>
        </p:nvSpPr>
        <p:spPr>
          <a:xfrm>
            <a:off x="638175" y="5268158"/>
            <a:ext cx="7867650" cy="1080968"/>
          </a:xfrm>
          <a:prstGeom prst="roundRect">
            <a:avLst>
              <a:gd name="adj" fmla="val 15182"/>
            </a:avLst>
          </a:prstGeom>
          <a:solidFill>
            <a:srgbClr val="030303"/>
          </a:solidFill>
          <a:ln w="15240">
            <a:solidFill>
              <a:srgbClr val="FC833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835700" y="5465683"/>
            <a:ext cx="2279333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Key Difference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835700" y="5859780"/>
            <a:ext cx="7472601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Time-sharing maximizes utilization, while space-sharing ensures consistent performance.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638175" y="6554272"/>
            <a:ext cx="7867650" cy="583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approach has its strengths and weaknesses, making the choice dependent on the specific requirements of the cloud environment and the applications running on it.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EC472B-66D9-8B49-6718-33379D3F4DE1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3418" y="619006"/>
            <a:ext cx="13257371" cy="601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Simulation Setup: Configuring CloudSim for Our Experiment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73418" y="1605082"/>
            <a:ext cx="13283565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Configuring CloudSim involves defining the simulation environment, including datacenters, hosts, VMs, and cloudlets.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2296954" y="2703671"/>
            <a:ext cx="240506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Datacenter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673418" y="3119676"/>
            <a:ext cx="4028599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datacenter characteristics (e.g., processing capacity)</a:t>
            </a:r>
            <a:endParaRPr lang="en-US" sz="15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624" y="2129314"/>
            <a:ext cx="4649153" cy="464915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235541" y="2942630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9928384" y="2703671"/>
            <a:ext cx="240506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Hosts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9928384" y="3119676"/>
            <a:ext cx="4028599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host parameters (e.g., CPU cores, memory)</a:t>
            </a:r>
            <a:endParaRPr lang="en-US" sz="15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624" y="2129314"/>
            <a:ext cx="4649153" cy="464915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502491" y="3338274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8"/>
          <p:cNvSpPr/>
          <p:nvPr/>
        </p:nvSpPr>
        <p:spPr>
          <a:xfrm>
            <a:off x="9928384" y="5172551"/>
            <a:ext cx="240506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VMs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9928384" y="5588556"/>
            <a:ext cx="4028599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Specify VM configurations (e.g., CPU, RAM, storage)</a:t>
            </a:r>
            <a:endParaRPr lang="en-US" sz="15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624" y="2129314"/>
            <a:ext cx="4649153" cy="464915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8106847" y="5605224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6" name="Text 11"/>
          <p:cNvSpPr/>
          <p:nvPr/>
        </p:nvSpPr>
        <p:spPr>
          <a:xfrm>
            <a:off x="2296954" y="5172551"/>
            <a:ext cx="2405062" cy="300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Cloudlets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673418" y="5588556"/>
            <a:ext cx="4028599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cloudlets representing tasks to be executed</a:t>
            </a:r>
            <a:endParaRPr lang="en-US" sz="150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624" y="2129314"/>
            <a:ext cx="4649153" cy="464915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839897" y="5209580"/>
            <a:ext cx="28789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2250" dirty="0"/>
          </a:p>
        </p:txBody>
      </p:sp>
      <p:sp>
        <p:nvSpPr>
          <p:cNvPr id="20" name="Text 14"/>
          <p:cNvSpPr/>
          <p:nvPr/>
        </p:nvSpPr>
        <p:spPr>
          <a:xfrm>
            <a:off x="673418" y="6994922"/>
            <a:ext cx="13283565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 configuration ensures the simulation accurately reflects the intended cloud environment, allowing for meaningful performance evaluation of the scheduling strategies.</a:t>
            </a:r>
            <a:endParaRPr lang="en-US" sz="15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A6A78-7DFE-15F6-18D6-81994CF29A84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235" y="579239"/>
            <a:ext cx="13155930" cy="1316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Automating with CI/CD: GitHub Actions for CloudSim Projects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7235" y="2316837"/>
            <a:ext cx="13155930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CI/CD pipelines can automate the CloudSim simulation process, ensuring consistent and repeatable results.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7235" y="2890718"/>
            <a:ext cx="2192536" cy="1213485"/>
          </a:xfrm>
          <a:prstGeom prst="roundRect">
            <a:avLst>
              <a:gd name="adj" fmla="val 1562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685449" y="3312319"/>
            <a:ext cx="29610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3140393" y="3101340"/>
            <a:ext cx="251745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Code Commit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3140393" y="3556635"/>
            <a:ext cx="2517458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Triggered by code changes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3035022" y="4094678"/>
            <a:ext cx="10752892" cy="11430"/>
          </a:xfrm>
          <a:prstGeom prst="roundRect">
            <a:avLst>
              <a:gd name="adj" fmla="val 1658584"/>
            </a:avLst>
          </a:prstGeom>
          <a:solidFill>
            <a:srgbClr val="FC8337"/>
          </a:solidFill>
          <a:ln/>
        </p:spPr>
      </p:sp>
      <p:sp>
        <p:nvSpPr>
          <p:cNvPr id="9" name="Shape 7"/>
          <p:cNvSpPr/>
          <p:nvPr/>
        </p:nvSpPr>
        <p:spPr>
          <a:xfrm>
            <a:off x="737235" y="4209455"/>
            <a:ext cx="4385191" cy="1213485"/>
          </a:xfrm>
          <a:prstGeom prst="roundRect">
            <a:avLst>
              <a:gd name="adj" fmla="val 1562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2781776" y="4631055"/>
            <a:ext cx="29610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5333048" y="4420076"/>
            <a:ext cx="2461379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Automated Testing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5333048" y="4875371"/>
            <a:ext cx="2461379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 CloudSim simulations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5227677" y="5413415"/>
            <a:ext cx="8560237" cy="11430"/>
          </a:xfrm>
          <a:prstGeom prst="roundRect">
            <a:avLst>
              <a:gd name="adj" fmla="val 1658584"/>
            </a:avLst>
          </a:prstGeom>
          <a:solidFill>
            <a:srgbClr val="FC8337"/>
          </a:solidFill>
          <a:ln/>
        </p:spPr>
      </p:sp>
      <p:sp>
        <p:nvSpPr>
          <p:cNvPr id="14" name="Shape 12"/>
          <p:cNvSpPr/>
          <p:nvPr/>
        </p:nvSpPr>
        <p:spPr>
          <a:xfrm>
            <a:off x="737235" y="5528191"/>
            <a:ext cx="6577965" cy="1213485"/>
          </a:xfrm>
          <a:prstGeom prst="roundRect">
            <a:avLst>
              <a:gd name="adj" fmla="val 15622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3878104" y="5949791"/>
            <a:ext cx="29610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6" name="Text 14"/>
          <p:cNvSpPr/>
          <p:nvPr/>
        </p:nvSpPr>
        <p:spPr>
          <a:xfrm>
            <a:off x="7525822" y="5738813"/>
            <a:ext cx="263294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Reporting</a:t>
            </a:r>
            <a:endParaRPr lang="en-US" sz="2050" dirty="0"/>
          </a:p>
        </p:txBody>
      </p:sp>
      <p:sp>
        <p:nvSpPr>
          <p:cNvPr id="17" name="Text 15"/>
          <p:cNvSpPr/>
          <p:nvPr/>
        </p:nvSpPr>
        <p:spPr>
          <a:xfrm>
            <a:off x="7525822" y="6194108"/>
            <a:ext cx="286047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performance metrics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37235" y="6978610"/>
            <a:ext cx="1315593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 Actions can be used to create a CI/CD pipeline for CloudSim, automating tasks such as compiling code, running simulations, and generating reports, streamlining the development and evaluation workflow.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7E1E19-3F6F-FD04-4230-09C978D4A5E6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107" y="541258"/>
            <a:ext cx="7809786" cy="1191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Results: Performance Comparison of Scheduling Strategies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67107" y="2018467"/>
            <a:ext cx="7809786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simulation results provide a quantitative comparison of the Time-Shared and Space-Shared scheduling strategies.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67107" y="2937986"/>
            <a:ext cx="3761899" cy="629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49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15%</a:t>
            </a:r>
            <a:endParaRPr lang="en-US" sz="4950" dirty="0"/>
          </a:p>
        </p:txBody>
      </p:sp>
      <p:sp>
        <p:nvSpPr>
          <p:cNvPr id="6" name="Text 3"/>
          <p:cNvSpPr/>
          <p:nvPr/>
        </p:nvSpPr>
        <p:spPr>
          <a:xfrm>
            <a:off x="667107" y="3805118"/>
            <a:ext cx="3761899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Improvement with space-shared for cpu intensive workloads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714875" y="2937986"/>
            <a:ext cx="3762018" cy="629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49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10%</a:t>
            </a:r>
            <a:endParaRPr lang="en-US" sz="4950" dirty="0"/>
          </a:p>
        </p:txBody>
      </p:sp>
      <p:sp>
        <p:nvSpPr>
          <p:cNvPr id="8" name="Text 5"/>
          <p:cNvSpPr/>
          <p:nvPr/>
        </p:nvSpPr>
        <p:spPr>
          <a:xfrm>
            <a:off x="4714875" y="3805118"/>
            <a:ext cx="3762018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Decrease in response time with time-shared for balanced workloads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2690932" y="5082064"/>
            <a:ext cx="3762018" cy="629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4950" dirty="0">
                <a:solidFill>
                  <a:srgbClr val="FC8337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5%</a:t>
            </a:r>
            <a:endParaRPr lang="en-US" sz="4950" dirty="0"/>
          </a:p>
        </p:txBody>
      </p:sp>
      <p:sp>
        <p:nvSpPr>
          <p:cNvPr id="10" name="Text 7"/>
          <p:cNvSpPr/>
          <p:nvPr/>
        </p:nvSpPr>
        <p:spPr>
          <a:xfrm>
            <a:off x="2690932" y="5949196"/>
            <a:ext cx="3762018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Overhead increase with space-shared due to resource idleness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667107" y="6773466"/>
            <a:ext cx="7809786" cy="914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Metrics such as makespan, resource utilization, and response time are used to assess the performance of each strategy, revealing their strengths and weaknesses under different workload conditions.</a:t>
            </a:r>
            <a:endParaRPr lang="en-US" sz="1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C3FE8-6FEA-B2A6-2D46-5689202519B0}"/>
              </a:ext>
            </a:extLst>
          </p:cNvPr>
          <p:cNvSpPr/>
          <p:nvPr/>
        </p:nvSpPr>
        <p:spPr>
          <a:xfrm rot="5400000" flipH="1">
            <a:off x="13717056" y="7519455"/>
            <a:ext cx="744576" cy="67571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98765"/>
            <a:ext cx="7776686" cy="122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Challenges Faced During Simulation and Automation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170057" y="2112645"/>
            <a:ext cx="7776686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Several challenges were encountered during the simulation and automation process, highlighting the complexities of cloud environment modeling.</a:t>
            </a:r>
            <a:endParaRPr lang="en-US" sz="15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2957393"/>
            <a:ext cx="976670" cy="11720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39739" y="3152656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Complexity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7439739" y="3574971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CloudSim requires a deep understanding of cloud computing concepts.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4129445"/>
            <a:ext cx="976670" cy="117205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39739" y="4324707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Scalability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7439739" y="474702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Simulating large-scale environments can be time-consuming.</a:t>
            </a:r>
            <a:endParaRPr lang="en-US" sz="15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5301496"/>
            <a:ext cx="976670" cy="117205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39739" y="5496758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Configuration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7439739" y="5919073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 configuration is essential for accurate results.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6170057" y="6693218"/>
            <a:ext cx="7776686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Overcoming these challenges required careful planning, thorough testing, and a collaborative approach, emphasizing the importance of expertise in both cloud computing and simulation techniques.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654B4-81F7-D669-0924-141C734F654F}"/>
              </a:ext>
            </a:extLst>
          </p:cNvPr>
          <p:cNvSpPr/>
          <p:nvPr/>
        </p:nvSpPr>
        <p:spPr>
          <a:xfrm>
            <a:off x="12816115" y="7714342"/>
            <a:ext cx="1756230" cy="4644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hrithikrayapati@outlook.com</cp:lastModifiedBy>
  <cp:revision>3</cp:revision>
  <dcterms:created xsi:type="dcterms:W3CDTF">2025-04-16T07:31:01Z</dcterms:created>
  <dcterms:modified xsi:type="dcterms:W3CDTF">2025-04-16T07:37:57Z</dcterms:modified>
</cp:coreProperties>
</file>