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76" r:id="rId4"/>
    <p:sldId id="277" r:id="rId5"/>
    <p:sldId id="278" r:id="rId6"/>
    <p:sldId id="268" r:id="rId7"/>
    <p:sldId id="273" r:id="rId8"/>
    <p:sldId id="274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7" r:id="rId17"/>
    <p:sldId id="280" r:id="rId18"/>
    <p:sldId id="281" r:id="rId19"/>
    <p:sldId id="282" r:id="rId20"/>
    <p:sldId id="271" r:id="rId21"/>
    <p:sldId id="272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F85977-EC2C-4740-BF5C-E95086B244EB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D9E686-0068-44A2-AAA8-9DCF4FBA5A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>Project Name: </a:t>
            </a:r>
            <a:r>
              <a:rPr lang="mr-IN" dirty="0" smtClean="0"/>
              <a:t>My Parking Space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112" y="3645024"/>
            <a:ext cx="7992888" cy="2639144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Project Member:</a:t>
            </a:r>
          </a:p>
          <a:p>
            <a:pPr algn="l"/>
            <a:r>
              <a:rPr lang="mr-IN" dirty="0" smtClean="0"/>
              <a:t>Himanshu Deshpande		Amit Khendake</a:t>
            </a:r>
          </a:p>
          <a:p>
            <a:pPr algn="l"/>
            <a:r>
              <a:rPr lang="mr-IN" sz="1600" dirty="0"/>
              <a:t> </a:t>
            </a:r>
            <a:r>
              <a:rPr lang="mr-IN" sz="1600" dirty="0" smtClean="0"/>
              <a:t>  (210543181029)			    (210543181042)</a:t>
            </a:r>
          </a:p>
          <a:p>
            <a:pPr algn="l"/>
            <a:endParaRPr lang="en-IN" dirty="0" smtClean="0"/>
          </a:p>
          <a:p>
            <a:pPr algn="l"/>
            <a:r>
              <a:rPr lang="mr-IN" dirty="0" smtClean="0"/>
              <a:t>Akshay Ringe			</a:t>
            </a:r>
            <a:r>
              <a:rPr lang="en-IN" dirty="0" smtClean="0"/>
              <a:t>          </a:t>
            </a:r>
            <a:r>
              <a:rPr lang="mr-IN" dirty="0" smtClean="0"/>
              <a:t>Sahil Kshirsagar</a:t>
            </a:r>
          </a:p>
          <a:p>
            <a:pPr algn="l"/>
            <a:r>
              <a:rPr lang="mr-IN" sz="1600" dirty="0" smtClean="0"/>
              <a:t>  (210543181006)				   (210543181046)</a:t>
            </a:r>
            <a:endParaRPr lang="mr-IN" sz="1600" dirty="0"/>
          </a:p>
          <a:p>
            <a:pPr algn="l"/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Spring Framework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Spring Framework is a Java platform that provides comprehensive infrastructure support for developing Java applications. Spring handles the infrastructure so you can focus on your application.</a:t>
            </a:r>
          </a:p>
          <a:p>
            <a:endParaRPr lang="en-IN" dirty="0" smtClean="0"/>
          </a:p>
          <a:p>
            <a:r>
              <a:rPr lang="en-IN" dirty="0" smtClean="0"/>
              <a:t>Features of Spring Framework:</a:t>
            </a:r>
          </a:p>
          <a:p>
            <a:pPr lvl="1"/>
            <a:r>
              <a:rPr lang="en-IN" dirty="0" smtClean="0"/>
              <a:t>Lightweight</a:t>
            </a:r>
          </a:p>
          <a:p>
            <a:pPr lvl="1"/>
            <a:r>
              <a:rPr lang="en-IN" dirty="0" smtClean="0"/>
              <a:t>Aspect Oriented Programming (AOP)</a:t>
            </a:r>
          </a:p>
          <a:p>
            <a:pPr lvl="1"/>
            <a:r>
              <a:rPr lang="en-IN" dirty="0" smtClean="0"/>
              <a:t>Transaction Management</a:t>
            </a:r>
          </a:p>
          <a:p>
            <a:pPr lvl="1"/>
            <a:r>
              <a:rPr lang="en-IN" dirty="0" smtClean="0"/>
              <a:t>Container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4941168"/>
            <a:ext cx="2817118" cy="1339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MySQL</a:t>
            </a:r>
            <a:r>
              <a:rPr lang="en-IN" dirty="0" smtClean="0"/>
              <a:t>, the most popular Open Source SQL database management system, is developed, distributed, and supported by Oracle Corporation.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Features of </a:t>
            </a:r>
            <a:r>
              <a:rPr lang="en-IN" dirty="0" err="1" smtClean="0"/>
              <a:t>MySQL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Software is Open Source.</a:t>
            </a:r>
          </a:p>
          <a:p>
            <a:pPr lvl="1"/>
            <a:r>
              <a:rPr lang="en-IN" dirty="0" smtClean="0"/>
              <a:t>Server works in client/server or embedded systems.</a:t>
            </a:r>
          </a:p>
          <a:p>
            <a:pPr lvl="1"/>
            <a:r>
              <a:rPr lang="en-IN" dirty="0" smtClean="0"/>
              <a:t>Database Server is very fast, reliable, scalable, and easy to use.</a:t>
            </a:r>
          </a:p>
          <a:p>
            <a:endParaRPr lang="en-IN" dirty="0"/>
          </a:p>
        </p:txBody>
      </p:sp>
      <p:pic>
        <p:nvPicPr>
          <p:cNvPr id="4" name="Picture 3" descr="download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4797152"/>
            <a:ext cx="3209925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Hibernate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Hibernate is an object–relational mapping tool for the Java programming language.</a:t>
            </a:r>
          </a:p>
          <a:p>
            <a:r>
              <a:rPr lang="en-IN" dirty="0" smtClean="0"/>
              <a:t> It provides a framework for mapping an object-oriented domain model to a relational database. </a:t>
            </a:r>
          </a:p>
          <a:p>
            <a:r>
              <a:rPr lang="en-IN" dirty="0" smtClean="0"/>
              <a:t>Hibernate handles object–relational impedance mismatch problems by replacing direct, persistent database accesses with high-level object handling functions.</a:t>
            </a:r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653136"/>
            <a:ext cx="4032448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332656"/>
            <a:ext cx="8229600" cy="493776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Features of </a:t>
            </a:r>
            <a:r>
              <a:rPr lang="en-IN" dirty="0" err="1" smtClean="0"/>
              <a:t>MySQL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Open Source and Lightweight</a:t>
            </a:r>
          </a:p>
          <a:p>
            <a:pPr lvl="1"/>
            <a:r>
              <a:rPr lang="en-IN" dirty="0" smtClean="0"/>
              <a:t>Fast Performance</a:t>
            </a:r>
          </a:p>
          <a:p>
            <a:pPr lvl="1"/>
            <a:r>
              <a:rPr lang="en-IN" dirty="0" smtClean="0"/>
              <a:t>Database Independent Query</a:t>
            </a:r>
          </a:p>
          <a:p>
            <a:pPr lvl="1"/>
            <a:r>
              <a:rPr lang="en-IN" dirty="0" smtClean="0"/>
              <a:t>Automatic Table Creation</a:t>
            </a:r>
          </a:p>
          <a:p>
            <a:pPr lvl="1"/>
            <a:r>
              <a:rPr lang="en-IN" dirty="0" smtClean="0"/>
              <a:t>Simplifies Complex Join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lucene-back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3068960"/>
            <a:ext cx="4804052" cy="3110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ReactJs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React (also known as React.js or </a:t>
            </a:r>
            <a:r>
              <a:rPr lang="en-IN" dirty="0" err="1" smtClean="0"/>
              <a:t>ReactJS</a:t>
            </a:r>
            <a:r>
              <a:rPr lang="en-IN" dirty="0" smtClean="0"/>
              <a:t>) is a free and open-source front-end JavaScript library for building user interfaces or UI components. It is maintained by </a:t>
            </a:r>
            <a:r>
              <a:rPr lang="en-IN" dirty="0" err="1" smtClean="0"/>
              <a:t>Facebook</a:t>
            </a:r>
            <a:r>
              <a:rPr lang="en-IN" dirty="0" smtClean="0"/>
              <a:t> and a community of individual developers and companies.</a:t>
            </a:r>
          </a:p>
          <a:p>
            <a:r>
              <a:rPr lang="en-IN" dirty="0" smtClean="0"/>
              <a:t> React can be used as a base in the development of single-page or mobile applications.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latin typeface="Arial" pitchFamily="34" charset="0"/>
                <a:cs typeface="Arial" pitchFamily="34" charset="0"/>
              </a:rPr>
              <a:t>Entity Relationship Diagram</a:t>
            </a:r>
            <a:br>
              <a:rPr lang="en-US" b="1" i="1" dirty="0" smtClean="0">
                <a:latin typeface="Arial" pitchFamily="34" charset="0"/>
                <a:cs typeface="Arial" pitchFamily="34" charset="0"/>
              </a:rPr>
            </a:br>
            <a:r>
              <a:rPr lang="en-US" b="1" i="1" dirty="0" smtClean="0">
                <a:latin typeface="Arial" pitchFamily="34" charset="0"/>
                <a:cs typeface="Arial" pitchFamily="34" charset="0"/>
              </a:rPr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63888" y="278092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Registration</a:t>
            </a:r>
            <a:endParaRPr lang="en-IN" dirty="0"/>
          </a:p>
        </p:txBody>
      </p:sp>
      <p:cxnSp>
        <p:nvCxnSpPr>
          <p:cNvPr id="27" name="Straight Connector 26"/>
          <p:cNvCxnSpPr>
            <a:stCxn id="62" idx="6"/>
            <a:endCxn id="5" idx="1"/>
          </p:cNvCxnSpPr>
          <p:nvPr/>
        </p:nvCxnSpPr>
        <p:spPr>
          <a:xfrm>
            <a:off x="2987824" y="3068960"/>
            <a:ext cx="57606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2" idx="4"/>
            <a:endCxn id="5" idx="0"/>
          </p:cNvCxnSpPr>
          <p:nvPr/>
        </p:nvCxnSpPr>
        <p:spPr>
          <a:xfrm>
            <a:off x="4355976" y="2420888"/>
            <a:ext cx="360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635896" y="1988840"/>
            <a:ext cx="1440160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</a:t>
            </a:r>
            <a:endParaRPr lang="en-IN" dirty="0"/>
          </a:p>
        </p:txBody>
      </p:sp>
      <p:cxnSp>
        <p:nvCxnSpPr>
          <p:cNvPr id="34" name="Straight Connector 33"/>
          <p:cNvCxnSpPr>
            <a:stCxn id="38" idx="4"/>
            <a:endCxn id="32" idx="1"/>
          </p:cNvCxnSpPr>
          <p:nvPr/>
        </p:nvCxnSpPr>
        <p:spPr>
          <a:xfrm>
            <a:off x="3167844" y="1772816"/>
            <a:ext cx="678959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0" idx="4"/>
            <a:endCxn id="32" idx="7"/>
          </p:cNvCxnSpPr>
          <p:nvPr/>
        </p:nvCxnSpPr>
        <p:spPr>
          <a:xfrm flipH="1">
            <a:off x="4865149" y="1772816"/>
            <a:ext cx="606951" cy="2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699792" y="1412776"/>
            <a:ext cx="936104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First Name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004048" y="1412776"/>
            <a:ext cx="936104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Last Name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547664" y="2852936"/>
            <a:ext cx="1440160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Phone</a:t>
            </a:r>
            <a:endParaRPr lang="en-IN" dirty="0"/>
          </a:p>
        </p:txBody>
      </p:sp>
      <p:sp>
        <p:nvSpPr>
          <p:cNvPr id="67" name="Oval 66"/>
          <p:cNvSpPr/>
          <p:nvPr/>
        </p:nvSpPr>
        <p:spPr>
          <a:xfrm>
            <a:off x="3707904" y="4077072"/>
            <a:ext cx="1440160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Vehicle</a:t>
            </a:r>
            <a:endParaRPr lang="en-IN" dirty="0"/>
          </a:p>
        </p:txBody>
      </p:sp>
      <p:cxnSp>
        <p:nvCxnSpPr>
          <p:cNvPr id="68" name="Straight Connector 67"/>
          <p:cNvCxnSpPr>
            <a:stCxn id="67" idx="0"/>
            <a:endCxn id="5" idx="2"/>
          </p:cNvCxnSpPr>
          <p:nvPr/>
        </p:nvCxnSpPr>
        <p:spPr>
          <a:xfrm flipH="1" flipV="1">
            <a:off x="4391980" y="3501008"/>
            <a:ext cx="3600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72" idx="7"/>
            <a:endCxn id="67" idx="3"/>
          </p:cNvCxnSpPr>
          <p:nvPr/>
        </p:nvCxnSpPr>
        <p:spPr>
          <a:xfrm flipV="1">
            <a:off x="2850735" y="4445848"/>
            <a:ext cx="1068076" cy="54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051720" y="4941168"/>
            <a:ext cx="936104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Reg. Number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80" idx="0"/>
            <a:endCxn id="67" idx="4"/>
          </p:cNvCxnSpPr>
          <p:nvPr/>
        </p:nvCxnSpPr>
        <p:spPr>
          <a:xfrm flipH="1" flipV="1">
            <a:off x="4427984" y="4509120"/>
            <a:ext cx="360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995936" y="5013176"/>
            <a:ext cx="936104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Type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/>
          <p:cNvCxnSpPr>
            <a:stCxn id="125" idx="7"/>
            <a:endCxn id="80" idx="3"/>
          </p:cNvCxnSpPr>
          <p:nvPr/>
        </p:nvCxnSpPr>
        <p:spPr>
          <a:xfrm flipV="1">
            <a:off x="3570815" y="5320489"/>
            <a:ext cx="562210" cy="393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26" idx="0"/>
            <a:endCxn id="80" idx="4"/>
          </p:cNvCxnSpPr>
          <p:nvPr/>
        </p:nvCxnSpPr>
        <p:spPr>
          <a:xfrm flipV="1">
            <a:off x="4463988" y="537321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27" idx="1"/>
            <a:endCxn id="80" idx="5"/>
          </p:cNvCxnSpPr>
          <p:nvPr/>
        </p:nvCxnSpPr>
        <p:spPr>
          <a:xfrm flipH="1" flipV="1">
            <a:off x="4794951" y="5320489"/>
            <a:ext cx="634218" cy="321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2771800" y="5661248"/>
            <a:ext cx="936104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2 Wheeler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3995936" y="5805264"/>
            <a:ext cx="936104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3 Wheeler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292080" y="5589240"/>
            <a:ext cx="936104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4 Wheeler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/>
          <p:cNvCxnSpPr>
            <a:stCxn id="161" idx="2"/>
          </p:cNvCxnSpPr>
          <p:nvPr/>
        </p:nvCxnSpPr>
        <p:spPr>
          <a:xfrm flipH="1" flipV="1">
            <a:off x="5220072" y="3356992"/>
            <a:ext cx="86409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6084168" y="3356992"/>
            <a:ext cx="1440160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Email</a:t>
            </a:r>
            <a:endParaRPr lang="en-IN" dirty="0"/>
          </a:p>
        </p:txBody>
      </p:sp>
      <p:sp>
        <p:nvSpPr>
          <p:cNvPr id="174" name="Oval 173"/>
          <p:cNvSpPr/>
          <p:nvPr/>
        </p:nvSpPr>
        <p:spPr>
          <a:xfrm>
            <a:off x="6012160" y="2492896"/>
            <a:ext cx="1440160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err="1" smtClean="0"/>
              <a:t>userID</a:t>
            </a:r>
            <a:endParaRPr lang="en-IN" u="sng" dirty="0"/>
          </a:p>
        </p:txBody>
      </p:sp>
      <p:cxnSp>
        <p:nvCxnSpPr>
          <p:cNvPr id="175" name="Straight Connector 174"/>
          <p:cNvCxnSpPr>
            <a:stCxn id="174" idx="2"/>
          </p:cNvCxnSpPr>
          <p:nvPr/>
        </p:nvCxnSpPr>
        <p:spPr>
          <a:xfrm flipH="1">
            <a:off x="5220072" y="2708920"/>
            <a:ext cx="79208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51520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Registration: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stCxn id="18" idx="4"/>
            <a:endCxn id="66" idx="0"/>
          </p:cNvCxnSpPr>
          <p:nvPr/>
        </p:nvCxnSpPr>
        <p:spPr>
          <a:xfrm>
            <a:off x="1368152" y="2708920"/>
            <a:ext cx="54006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92088" y="2348880"/>
            <a:ext cx="1152128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1080120" y="4437112"/>
            <a:ext cx="1224136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</a:t>
            </a:r>
            <a:endParaRPr lang="en-IN" dirty="0"/>
          </a:p>
        </p:txBody>
      </p:sp>
      <p:cxnSp>
        <p:nvCxnSpPr>
          <p:cNvPr id="20" name="Straight Connector 19"/>
          <p:cNvCxnSpPr>
            <a:stCxn id="19" idx="0"/>
            <a:endCxn id="66" idx="2"/>
          </p:cNvCxnSpPr>
          <p:nvPr/>
        </p:nvCxnSpPr>
        <p:spPr>
          <a:xfrm flipV="1">
            <a:off x="1692188" y="3789040"/>
            <a:ext cx="21602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152128" y="3356992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Categories</a:t>
            </a:r>
            <a:endParaRPr lang="en-IN" dirty="0"/>
          </a:p>
        </p:txBody>
      </p:sp>
      <p:cxnSp>
        <p:nvCxnSpPr>
          <p:cNvPr id="219" name="Straight Connector 218"/>
          <p:cNvCxnSpPr>
            <a:stCxn id="66" idx="3"/>
          </p:cNvCxnSpPr>
          <p:nvPr/>
        </p:nvCxnSpPr>
        <p:spPr>
          <a:xfrm>
            <a:off x="2664296" y="357301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endCxn id="225" idx="1"/>
          </p:cNvCxnSpPr>
          <p:nvPr/>
        </p:nvCxnSpPr>
        <p:spPr>
          <a:xfrm flipV="1">
            <a:off x="3024336" y="2888940"/>
            <a:ext cx="288032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Diamond 224"/>
          <p:cNvSpPr/>
          <p:nvPr/>
        </p:nvSpPr>
        <p:spPr>
          <a:xfrm>
            <a:off x="3312368" y="2564904"/>
            <a:ext cx="1512168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Vendor</a:t>
            </a:r>
            <a:endParaRPr lang="en-IN" sz="1500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2808312" y="342900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66" idx="1"/>
          </p:cNvCxnSpPr>
          <p:nvPr/>
        </p:nvCxnSpPr>
        <p:spPr>
          <a:xfrm rot="10800000">
            <a:off x="4104456" y="3212976"/>
            <a:ext cx="1512168" cy="1116124"/>
          </a:xfrm>
          <a:prstGeom prst="bentConnector3">
            <a:avLst>
              <a:gd name="adj1" fmla="val 100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5616624" y="4077072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Vendor</a:t>
            </a:r>
            <a:endParaRPr lang="en-IN" dirty="0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5472608" y="414908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4752528" y="3212976"/>
            <a:ext cx="151216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smtClean="0"/>
              <a:t>ID</a:t>
            </a:r>
            <a:endParaRPr lang="en-IN" u="sng" dirty="0"/>
          </a:p>
        </p:txBody>
      </p:sp>
      <p:cxnSp>
        <p:nvCxnSpPr>
          <p:cNvPr id="285" name="Straight Connector 284"/>
          <p:cNvCxnSpPr>
            <a:stCxn id="284" idx="4"/>
          </p:cNvCxnSpPr>
          <p:nvPr/>
        </p:nvCxnSpPr>
        <p:spPr>
          <a:xfrm>
            <a:off x="5508612" y="3645024"/>
            <a:ext cx="3960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stCxn id="293" idx="3"/>
          </p:cNvCxnSpPr>
          <p:nvPr/>
        </p:nvCxnSpPr>
        <p:spPr>
          <a:xfrm flipH="1">
            <a:off x="6624736" y="3581752"/>
            <a:ext cx="570947" cy="56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 292"/>
          <p:cNvSpPr/>
          <p:nvPr/>
        </p:nvSpPr>
        <p:spPr>
          <a:xfrm>
            <a:off x="6984776" y="3212976"/>
            <a:ext cx="1440160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</a:t>
            </a:r>
            <a:endParaRPr lang="en-IN" dirty="0"/>
          </a:p>
        </p:txBody>
      </p:sp>
      <p:cxnSp>
        <p:nvCxnSpPr>
          <p:cNvPr id="300" name="Straight Connector 299"/>
          <p:cNvCxnSpPr>
            <a:stCxn id="301" idx="0"/>
            <a:endCxn id="266" idx="2"/>
          </p:cNvCxnSpPr>
          <p:nvPr/>
        </p:nvCxnSpPr>
        <p:spPr>
          <a:xfrm flipH="1" flipV="1">
            <a:off x="6300700" y="4581128"/>
            <a:ext cx="3600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/>
          <p:cNvSpPr/>
          <p:nvPr/>
        </p:nvSpPr>
        <p:spPr>
          <a:xfrm>
            <a:off x="5616624" y="5013176"/>
            <a:ext cx="1440160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Address</a:t>
            </a:r>
            <a:endParaRPr lang="en-IN" dirty="0"/>
          </a:p>
        </p:txBody>
      </p:sp>
      <p:cxnSp>
        <p:nvCxnSpPr>
          <p:cNvPr id="307" name="Straight Connector 306"/>
          <p:cNvCxnSpPr>
            <a:stCxn id="308" idx="7"/>
            <a:endCxn id="301" idx="3"/>
          </p:cNvCxnSpPr>
          <p:nvPr/>
        </p:nvCxnSpPr>
        <p:spPr>
          <a:xfrm flipV="1">
            <a:off x="5335519" y="5381952"/>
            <a:ext cx="492012" cy="404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/>
          <p:cNvSpPr/>
          <p:nvPr/>
        </p:nvSpPr>
        <p:spPr>
          <a:xfrm>
            <a:off x="4536504" y="5733256"/>
            <a:ext cx="936104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City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312" name="Straight Connector 311"/>
          <p:cNvCxnSpPr>
            <a:stCxn id="313" idx="1"/>
            <a:endCxn id="301" idx="6"/>
          </p:cNvCxnSpPr>
          <p:nvPr/>
        </p:nvCxnSpPr>
        <p:spPr>
          <a:xfrm flipH="1" flipV="1">
            <a:off x="7056784" y="5229200"/>
            <a:ext cx="569137" cy="1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/>
          <p:cNvSpPr/>
          <p:nvPr/>
        </p:nvSpPr>
        <p:spPr>
          <a:xfrm>
            <a:off x="7488832" y="5301208"/>
            <a:ext cx="936104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err="1" smtClean="0">
                <a:solidFill>
                  <a:schemeClr val="tx1"/>
                </a:solidFill>
              </a:rPr>
              <a:t>Pincode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314" name="Straight Connector 313"/>
          <p:cNvCxnSpPr>
            <a:stCxn id="315" idx="1"/>
            <a:endCxn id="301" idx="5"/>
          </p:cNvCxnSpPr>
          <p:nvPr/>
        </p:nvCxnSpPr>
        <p:spPr>
          <a:xfrm flipH="1" flipV="1">
            <a:off x="6845877" y="5381952"/>
            <a:ext cx="286534" cy="54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/>
          <p:cNvSpPr/>
          <p:nvPr/>
        </p:nvSpPr>
        <p:spPr>
          <a:xfrm>
            <a:off x="6984776" y="5877272"/>
            <a:ext cx="1008112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Country</a:t>
            </a:r>
            <a:endParaRPr lang="en-IN" sz="1100" dirty="0">
              <a:solidFill>
                <a:schemeClr val="tx1"/>
              </a:solidFill>
            </a:endParaRPr>
          </a:p>
        </p:txBody>
      </p:sp>
      <p:cxnSp>
        <p:nvCxnSpPr>
          <p:cNvPr id="316" name="Straight Connector 315"/>
          <p:cNvCxnSpPr>
            <a:stCxn id="317" idx="0"/>
            <a:endCxn id="301" idx="4"/>
          </p:cNvCxnSpPr>
          <p:nvPr/>
        </p:nvCxnSpPr>
        <p:spPr>
          <a:xfrm flipV="1">
            <a:off x="6156684" y="5445224"/>
            <a:ext cx="18002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5688632" y="5949280"/>
            <a:ext cx="936104" cy="3600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>
                <a:solidFill>
                  <a:schemeClr val="tx1"/>
                </a:solidFill>
              </a:rPr>
              <a:t>State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683568" y="620688"/>
            <a:ext cx="162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Vendor Details:</a:t>
            </a:r>
            <a:endParaRPr lang="en-IN" dirty="0"/>
          </a:p>
        </p:txBody>
      </p:sp>
      <p:cxnSp>
        <p:nvCxnSpPr>
          <p:cNvPr id="370" name="Straight Connector 369"/>
          <p:cNvCxnSpPr/>
          <p:nvPr/>
        </p:nvCxnSpPr>
        <p:spPr>
          <a:xfrm>
            <a:off x="3888432" y="335699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Elbow Connector 388"/>
          <p:cNvCxnSpPr>
            <a:stCxn id="225" idx="3"/>
            <a:endCxn id="407" idx="1"/>
          </p:cNvCxnSpPr>
          <p:nvPr/>
        </p:nvCxnSpPr>
        <p:spPr>
          <a:xfrm flipV="1">
            <a:off x="4824536" y="1880828"/>
            <a:ext cx="1296144" cy="10081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Oval 397"/>
          <p:cNvSpPr/>
          <p:nvPr/>
        </p:nvSpPr>
        <p:spPr>
          <a:xfrm>
            <a:off x="4608512" y="764704"/>
            <a:ext cx="1584176" cy="64807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 err="1" smtClean="0"/>
              <a:t>vendorID</a:t>
            </a:r>
            <a:endParaRPr lang="en-IN" u="sng" dirty="0"/>
          </a:p>
        </p:txBody>
      </p:sp>
      <p:cxnSp>
        <p:nvCxnSpPr>
          <p:cNvPr id="399" name="Straight Connector 398"/>
          <p:cNvCxnSpPr>
            <a:stCxn id="398" idx="4"/>
          </p:cNvCxnSpPr>
          <p:nvPr/>
        </p:nvCxnSpPr>
        <p:spPr>
          <a:xfrm>
            <a:off x="5400600" y="1412776"/>
            <a:ext cx="79208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6120680" y="1628800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Spot Types</a:t>
            </a:r>
            <a:endParaRPr lang="en-IN" dirty="0"/>
          </a:p>
        </p:txBody>
      </p:sp>
      <p:cxnSp>
        <p:nvCxnSpPr>
          <p:cNvPr id="413" name="Straight Connector 412"/>
          <p:cNvCxnSpPr>
            <a:stCxn id="414" idx="4"/>
            <a:endCxn id="407" idx="0"/>
          </p:cNvCxnSpPr>
          <p:nvPr/>
        </p:nvCxnSpPr>
        <p:spPr>
          <a:xfrm>
            <a:off x="6768752" y="692696"/>
            <a:ext cx="3600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Oval 413"/>
          <p:cNvSpPr/>
          <p:nvPr/>
        </p:nvSpPr>
        <p:spPr>
          <a:xfrm>
            <a:off x="6048672" y="260648"/>
            <a:ext cx="1440160" cy="4320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Types</a:t>
            </a:r>
            <a:endParaRPr lang="en-IN" dirty="0"/>
          </a:p>
        </p:txBody>
      </p:sp>
      <p:cxnSp>
        <p:nvCxnSpPr>
          <p:cNvPr id="421" name="Straight Connector 420"/>
          <p:cNvCxnSpPr>
            <a:stCxn id="422" idx="4"/>
          </p:cNvCxnSpPr>
          <p:nvPr/>
        </p:nvCxnSpPr>
        <p:spPr>
          <a:xfrm flipH="1">
            <a:off x="6876258" y="1412776"/>
            <a:ext cx="102636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/>
          <p:cNvSpPr/>
          <p:nvPr/>
        </p:nvSpPr>
        <p:spPr>
          <a:xfrm>
            <a:off x="7128792" y="836712"/>
            <a:ext cx="1547664" cy="57606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 of Spots</a:t>
            </a:r>
            <a:endParaRPr lang="en-IN" dirty="0"/>
          </a:p>
        </p:txBody>
      </p:sp>
      <p:cxnSp>
        <p:nvCxnSpPr>
          <p:cNvPr id="430" name="Straight Connector 429"/>
          <p:cNvCxnSpPr/>
          <p:nvPr/>
        </p:nvCxnSpPr>
        <p:spPr>
          <a:xfrm>
            <a:off x="4968552" y="27089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5976664" y="170080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40" y="1772816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5364088" y="1916832"/>
            <a:ext cx="129614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732240" y="1484784"/>
            <a:ext cx="20162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203848" y="2996952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Register</a:t>
            </a:r>
            <a:endParaRPr lang="en-IN" dirty="0"/>
          </a:p>
        </p:txBody>
      </p:sp>
      <p:sp>
        <p:nvSpPr>
          <p:cNvPr id="8" name="Bevel 7"/>
          <p:cNvSpPr/>
          <p:nvPr/>
        </p:nvSpPr>
        <p:spPr>
          <a:xfrm>
            <a:off x="467544" y="2204864"/>
            <a:ext cx="1872208" cy="129614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2411760" y="2420888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2411760" y="3068960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Bent-Up Arrow 10"/>
          <p:cNvSpPr/>
          <p:nvPr/>
        </p:nvSpPr>
        <p:spPr>
          <a:xfrm>
            <a:off x="5436096" y="2564904"/>
            <a:ext cx="2304256" cy="720080"/>
          </a:xfrm>
          <a:prstGeom prst="bentUpArrow">
            <a:avLst>
              <a:gd name="adj1" fmla="val 1459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347864" y="5661248"/>
            <a:ext cx="19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Fig. 1User Diagram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692696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Locations</a:t>
            </a:r>
            <a:endParaRPr lang="en-IN" dirty="0"/>
          </a:p>
        </p:txBody>
      </p:sp>
      <p:sp>
        <p:nvSpPr>
          <p:cNvPr id="3" name="Down Arrow 2"/>
          <p:cNvSpPr/>
          <p:nvPr/>
        </p:nvSpPr>
        <p:spPr>
          <a:xfrm>
            <a:off x="4067944" y="1556792"/>
            <a:ext cx="432048" cy="792088"/>
          </a:xfrm>
          <a:prstGeom prst="downArrow">
            <a:avLst>
              <a:gd name="adj1" fmla="val 291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203848" y="2420888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Spot Types/ Vendors</a:t>
            </a:r>
            <a:endParaRPr lang="en-IN" dirty="0"/>
          </a:p>
        </p:txBody>
      </p:sp>
      <p:sp>
        <p:nvSpPr>
          <p:cNvPr id="5" name="Down Arrow 4"/>
          <p:cNvSpPr/>
          <p:nvPr/>
        </p:nvSpPr>
        <p:spPr>
          <a:xfrm>
            <a:off x="4067944" y="3212976"/>
            <a:ext cx="432048" cy="792088"/>
          </a:xfrm>
          <a:prstGeom prst="downArrow">
            <a:avLst>
              <a:gd name="adj1" fmla="val 291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03848" y="4077072"/>
            <a:ext cx="20882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Vehicle Type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5661248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Fig.2 Flow Diagram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3326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2699792" y="836712"/>
            <a:ext cx="216024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1979712" y="1484784"/>
            <a:ext cx="1008112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4572000" y="1484784"/>
            <a:ext cx="1008112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2"/>
          </p:cNvCxnSpPr>
          <p:nvPr/>
        </p:nvCxnSpPr>
        <p:spPr>
          <a:xfrm>
            <a:off x="3779912" y="14127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331640" y="249289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Locations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3131840" y="249289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Current Bookings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5004048" y="249289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History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r-IN" dirty="0" smtClean="0"/>
              <a:t>Abstract</a:t>
            </a:r>
          </a:p>
          <a:p>
            <a:r>
              <a:rPr lang="mr-IN" dirty="0" smtClean="0"/>
              <a:t>Introduction</a:t>
            </a:r>
          </a:p>
          <a:p>
            <a:r>
              <a:rPr lang="mr-IN" dirty="0" smtClean="0"/>
              <a:t>Objectives</a:t>
            </a:r>
          </a:p>
          <a:p>
            <a:r>
              <a:rPr lang="mr-IN" dirty="0" smtClean="0"/>
              <a:t>Problem Statement</a:t>
            </a:r>
          </a:p>
          <a:p>
            <a:r>
              <a:rPr lang="en-IN" dirty="0" smtClean="0"/>
              <a:t>A</a:t>
            </a:r>
            <a:r>
              <a:rPr lang="mr-IN" dirty="0" smtClean="0"/>
              <a:t>dvantages</a:t>
            </a:r>
            <a:r>
              <a:rPr lang="en-IN" dirty="0" smtClean="0"/>
              <a:t> O</a:t>
            </a:r>
            <a:r>
              <a:rPr lang="mr-IN" dirty="0" smtClean="0"/>
              <a:t>f</a:t>
            </a:r>
            <a:r>
              <a:rPr lang="en-IN" dirty="0" smtClean="0"/>
              <a:t> </a:t>
            </a:r>
            <a:r>
              <a:rPr lang="mr-IN" dirty="0" smtClean="0"/>
              <a:t>Systems</a:t>
            </a:r>
          </a:p>
          <a:p>
            <a:r>
              <a:rPr lang="mr-IN" dirty="0" smtClean="0"/>
              <a:t>Applications</a:t>
            </a:r>
          </a:p>
          <a:p>
            <a:r>
              <a:rPr lang="en-IN" dirty="0" smtClean="0"/>
              <a:t>Technologies Used</a:t>
            </a:r>
            <a:endParaRPr lang="mr-IN" dirty="0" smtClean="0"/>
          </a:p>
          <a:p>
            <a:r>
              <a:rPr lang="mr-IN" dirty="0" smtClean="0"/>
              <a:t>Entity Relationship Diagram</a:t>
            </a:r>
          </a:p>
          <a:p>
            <a:r>
              <a:rPr lang="mr-IN" dirty="0" smtClean="0"/>
              <a:t>Future Scope</a:t>
            </a:r>
          </a:p>
          <a:p>
            <a:r>
              <a:rPr lang="en-IN" dirty="0" smtClean="0"/>
              <a:t>C</a:t>
            </a:r>
            <a:r>
              <a:rPr lang="mr-IN" dirty="0" smtClean="0"/>
              <a:t>onclusion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Future Scope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852936"/>
            <a:ext cx="6544047" cy="339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1560" y="1340768"/>
            <a:ext cx="7128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mr-IN" dirty="0" smtClean="0"/>
              <a:t> </a:t>
            </a:r>
            <a:r>
              <a:rPr lang="en-IN" dirty="0" smtClean="0"/>
              <a:t>It should allow reservation and intelligent guidance to the parking lot.</a:t>
            </a:r>
            <a:endParaRPr lang="mr-IN" dirty="0" smtClean="0"/>
          </a:p>
          <a:p>
            <a:pPr>
              <a:buFont typeface="Wingdings" pitchFamily="2" charset="2"/>
              <a:buChar char="Ø"/>
            </a:pPr>
            <a:endParaRPr lang="mr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possible implementation with existing systems for the navigation of</a:t>
            </a:r>
            <a:endParaRPr lang="mr-IN" dirty="0" smtClean="0"/>
          </a:p>
          <a:p>
            <a:r>
              <a:rPr lang="mr-IN" dirty="0" smtClean="0"/>
              <a:t>  </a:t>
            </a:r>
            <a:r>
              <a:rPr lang="en-IN" dirty="0" smtClean="0"/>
              <a:t>vehicles. It can reduce investments and increases the probability of real</a:t>
            </a:r>
            <a:endParaRPr lang="mr-IN" dirty="0" smtClean="0"/>
          </a:p>
          <a:p>
            <a:r>
              <a:rPr lang="mr-IN" dirty="0" smtClean="0"/>
              <a:t>  operation.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</a:t>
            </a:r>
            <a:r>
              <a:rPr lang="mr-IN" dirty="0" smtClean="0"/>
              <a:t>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6856" y="1371560"/>
            <a:ext cx="8229600" cy="4937760"/>
          </a:xfrm>
        </p:spPr>
        <p:txBody>
          <a:bodyPr/>
          <a:lstStyle/>
          <a:p>
            <a:r>
              <a:rPr lang="en-IN" dirty="0" smtClean="0"/>
              <a:t>As conclusion, the objective of online booking parking</a:t>
            </a:r>
            <a:r>
              <a:rPr lang="mr-IN" dirty="0" smtClean="0"/>
              <a:t> </a:t>
            </a:r>
            <a:r>
              <a:rPr lang="en-IN" dirty="0" smtClean="0"/>
              <a:t>system have been achieved.</a:t>
            </a:r>
            <a:endParaRPr lang="mr-IN" dirty="0" smtClean="0"/>
          </a:p>
          <a:p>
            <a:r>
              <a:rPr lang="en-IN" dirty="0" smtClean="0"/>
              <a:t>The difficulty of searching available parking lots has</a:t>
            </a:r>
            <a:r>
              <a:rPr lang="mr-IN" dirty="0" smtClean="0"/>
              <a:t> </a:t>
            </a:r>
            <a:r>
              <a:rPr lang="en-IN" dirty="0" smtClean="0"/>
              <a:t>been completely eliminated by reserving lots via the</a:t>
            </a:r>
            <a:r>
              <a:rPr lang="mr-IN" dirty="0" smtClean="0"/>
              <a:t> </a:t>
            </a:r>
            <a:r>
              <a:rPr lang="en-IN" dirty="0" smtClean="0"/>
              <a:t>proposed system.</a:t>
            </a:r>
            <a:endParaRPr lang="mr-IN" dirty="0" smtClean="0"/>
          </a:p>
          <a:p>
            <a:r>
              <a:rPr lang="en-IN" dirty="0" smtClean="0"/>
              <a:t>Users can get learn about parking areas for particular</a:t>
            </a:r>
            <a:r>
              <a:rPr lang="mr-IN" dirty="0" smtClean="0"/>
              <a:t> </a:t>
            </a:r>
            <a:r>
              <a:rPr lang="en-IN" dirty="0" smtClean="0"/>
              <a:t>locations.</a:t>
            </a:r>
            <a:endParaRPr lang="mr-IN" dirty="0" smtClean="0"/>
          </a:p>
          <a:p>
            <a:r>
              <a:rPr lang="en-IN" dirty="0" smtClean="0"/>
              <a:t> It saves user time in search of parking space available in</a:t>
            </a:r>
            <a:r>
              <a:rPr lang="mr-IN" dirty="0" smtClean="0"/>
              <a:t> </a:t>
            </a:r>
            <a:r>
              <a:rPr lang="en-IN" dirty="0" smtClean="0"/>
              <a:t>such a long parking area.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/>
          <p:cNvSpPr/>
          <p:nvPr/>
        </p:nvSpPr>
        <p:spPr>
          <a:xfrm>
            <a:off x="1907704" y="620688"/>
            <a:ext cx="5544616" cy="47525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2267744" y="1196752"/>
            <a:ext cx="4896544" cy="3672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sz="3200" dirty="0" smtClean="0"/>
              <a:t>Thank You!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metropolitan areas, most vehicle drivers have the daily</a:t>
            </a:r>
            <a:r>
              <a:rPr lang="mr-IN" dirty="0" smtClean="0"/>
              <a:t> </a:t>
            </a:r>
            <a:r>
              <a:rPr lang="en-IN" dirty="0" smtClean="0"/>
              <a:t>concern of finding a vacant parking space especially during</a:t>
            </a:r>
            <a:r>
              <a:rPr lang="mr-IN" dirty="0" smtClean="0"/>
              <a:t> </a:t>
            </a:r>
            <a:r>
              <a:rPr lang="en-IN" dirty="0" smtClean="0"/>
              <a:t>the rush hours.</a:t>
            </a:r>
            <a:endParaRPr lang="mr-IN" dirty="0" smtClean="0"/>
          </a:p>
          <a:p>
            <a:r>
              <a:rPr lang="en-IN" dirty="0" smtClean="0"/>
              <a:t>So, many parking management systems have been</a:t>
            </a:r>
            <a:r>
              <a:rPr lang="mr-IN" dirty="0" smtClean="0"/>
              <a:t> </a:t>
            </a:r>
            <a:r>
              <a:rPr lang="en-IN" dirty="0" smtClean="0"/>
              <a:t>deployed in order to reduce such traffic congestion and</a:t>
            </a:r>
            <a:r>
              <a:rPr lang="mr-IN" dirty="0" smtClean="0"/>
              <a:t> </a:t>
            </a:r>
            <a:r>
              <a:rPr lang="en-IN" dirty="0" smtClean="0"/>
              <a:t>improve the convenience for vehicle drivers.</a:t>
            </a:r>
            <a:endParaRPr lang="mr-IN" dirty="0" smtClean="0"/>
          </a:p>
          <a:p>
            <a:r>
              <a:rPr lang="en-IN" dirty="0" smtClean="0"/>
              <a:t>Current systems cannot guide the drivers to their desired</a:t>
            </a:r>
            <a:r>
              <a:rPr lang="mr-IN" dirty="0" smtClean="0"/>
              <a:t> </a:t>
            </a:r>
            <a:r>
              <a:rPr lang="en-IN" dirty="0" smtClean="0"/>
              <a:t>parking destinations.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Currently most of the existing car parking system are manually managed and a little inefficient.</a:t>
            </a:r>
            <a:endParaRPr lang="mr-IN" dirty="0" smtClean="0"/>
          </a:p>
          <a:p>
            <a:r>
              <a:rPr lang="en-IN" dirty="0" smtClean="0"/>
              <a:t>In urban areas, where number of vehicles is higher as compared to the availability of parking spaces, a lot of time being wasted in searching for parking locations.</a:t>
            </a:r>
            <a:endParaRPr lang="mr-IN" dirty="0" smtClean="0"/>
          </a:p>
          <a:p>
            <a:r>
              <a:rPr lang="en-IN" dirty="0" smtClean="0"/>
              <a:t>Hence online booking parking system is a proposed method that users can reserve their parking places using web.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/>
          <a:lstStyle/>
          <a:p>
            <a:r>
              <a:rPr lang="en-IN" dirty="0" smtClean="0"/>
              <a:t>Providing a simple web application for parking vehicles.</a:t>
            </a:r>
            <a:endParaRPr lang="mr-IN" dirty="0" smtClean="0"/>
          </a:p>
          <a:p>
            <a:r>
              <a:rPr lang="en-IN" dirty="0" smtClean="0"/>
              <a:t>Booking for parking slot at home.</a:t>
            </a:r>
            <a:endParaRPr lang="mr-IN" dirty="0" smtClean="0"/>
          </a:p>
          <a:p>
            <a:r>
              <a:rPr lang="en-IN" dirty="0" smtClean="0"/>
              <a:t>Can search near by places using Google map.</a:t>
            </a:r>
            <a:endParaRPr lang="mr-IN" dirty="0" smtClean="0"/>
          </a:p>
          <a:p>
            <a:r>
              <a:rPr lang="en-IN" dirty="0" smtClean="0"/>
              <a:t>Easy payment system.</a:t>
            </a:r>
            <a:endParaRPr lang="mr-IN" dirty="0" smtClean="0"/>
          </a:p>
          <a:p>
            <a:r>
              <a:rPr lang="en-IN" dirty="0" smtClean="0"/>
              <a:t>Parking owners can add their own parking places.</a:t>
            </a:r>
            <a:endParaRPr lang="mr-IN" dirty="0" smtClean="0"/>
          </a:p>
          <a:p>
            <a:r>
              <a:rPr lang="en-IN" dirty="0" smtClean="0"/>
              <a:t>Make easy to automate parking owners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IN" dirty="0" smtClean="0"/>
              <a:t>With the growing ownership of private cars</a:t>
            </a:r>
            <a:r>
              <a:rPr lang="mr-IN" dirty="0" smtClean="0"/>
              <a:t>/bikes</a:t>
            </a:r>
            <a:r>
              <a:rPr lang="en-IN" dirty="0" smtClean="0"/>
              <a:t>, it is increasingly difficult for the driver to quickly find a parking space upon</a:t>
            </a:r>
            <a:r>
              <a:rPr lang="mr-IN" dirty="0" smtClean="0"/>
              <a:t> </a:t>
            </a:r>
            <a:r>
              <a:rPr lang="en-IN" dirty="0" smtClean="0"/>
              <a:t>arriving at the destination. </a:t>
            </a:r>
            <a:endParaRPr lang="mr-IN" dirty="0" smtClean="0"/>
          </a:p>
          <a:p>
            <a:r>
              <a:rPr lang="en-IN" dirty="0" smtClean="0"/>
              <a:t>Empirical evidences indicate that drivers on average spend 3-15min looking for parking spaces</a:t>
            </a:r>
            <a:r>
              <a:rPr lang="mr-IN" dirty="0" smtClean="0"/>
              <a:t>.</a:t>
            </a:r>
          </a:p>
          <a:p>
            <a:endParaRPr lang="mr-IN" dirty="0" smtClean="0"/>
          </a:p>
          <a:p>
            <a:r>
              <a:rPr lang="en-IN" dirty="0" smtClean="0"/>
              <a:t>it is necessary to develop a parking guidance model that assists the driver in finding the right parking lot</a:t>
            </a:r>
            <a:r>
              <a:rPr lang="mr-IN" dirty="0" smtClean="0"/>
              <a:t> with minimum time requirement.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</a:t>
            </a:r>
            <a:r>
              <a:rPr lang="mr-IN" dirty="0" smtClean="0"/>
              <a:t>dvantages</a:t>
            </a:r>
            <a:r>
              <a:rPr lang="en-IN" dirty="0" smtClean="0"/>
              <a:t> O</a:t>
            </a:r>
            <a:r>
              <a:rPr lang="mr-IN" dirty="0" smtClean="0"/>
              <a:t>f</a:t>
            </a:r>
            <a:r>
              <a:rPr lang="en-IN" dirty="0" smtClean="0"/>
              <a:t> </a:t>
            </a:r>
            <a:r>
              <a:rPr lang="mr-IN" dirty="0" smtClean="0"/>
              <a:t>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Users can get learn about parking areas for particular locations.</a:t>
            </a:r>
            <a:endParaRPr lang="mr-IN" dirty="0" smtClean="0"/>
          </a:p>
          <a:p>
            <a:endParaRPr lang="mr-IN" dirty="0" smtClean="0"/>
          </a:p>
          <a:p>
            <a:r>
              <a:rPr lang="mr-IN" dirty="0" smtClean="0"/>
              <a:t>I</a:t>
            </a:r>
            <a:r>
              <a:rPr lang="en-IN" dirty="0" smtClean="0"/>
              <a:t>t saves user time in search of parking space available in such a long parking area.</a:t>
            </a:r>
            <a:endParaRPr lang="mr-IN" dirty="0" smtClean="0"/>
          </a:p>
          <a:p>
            <a:endParaRPr lang="mr-IN" dirty="0" smtClean="0"/>
          </a:p>
          <a:p>
            <a:r>
              <a:rPr lang="en-IN" dirty="0" smtClean="0"/>
              <a:t>The system provides a graphical view of the parking spaces,</a:t>
            </a:r>
            <a:r>
              <a:rPr lang="mr-IN" dirty="0" smtClean="0"/>
              <a:t> </a:t>
            </a:r>
            <a:r>
              <a:rPr lang="en-IN" dirty="0" smtClean="0"/>
              <a:t>User can pay online on the spot and confirm their space.</a:t>
            </a:r>
            <a:r>
              <a:rPr lang="mr-IN" dirty="0" smtClean="0"/>
              <a:t> </a:t>
            </a:r>
            <a:r>
              <a:rPr lang="en-IN" dirty="0" smtClean="0"/>
              <a:t>It excludes the need of human efforts for managing parking spaces</a:t>
            </a:r>
            <a:endParaRPr lang="mr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3568"/>
            <a:ext cx="8229600" cy="4937760"/>
          </a:xfrm>
        </p:spPr>
        <p:txBody>
          <a:bodyPr/>
          <a:lstStyle/>
          <a:p>
            <a:r>
              <a:rPr lang="en-IN" dirty="0" smtClean="0"/>
              <a:t>The project can be implemented in commercial areas for employee parking.</a:t>
            </a:r>
            <a:endParaRPr lang="mr-IN" dirty="0" smtClean="0"/>
          </a:p>
          <a:p>
            <a:endParaRPr lang="mr-IN" dirty="0" smtClean="0"/>
          </a:p>
          <a:p>
            <a:r>
              <a:rPr lang="en-IN" dirty="0" smtClean="0"/>
              <a:t>The system can also be used in public places for public parking like in shopping malls, station, and restaurant.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Spring Framework</a:t>
            </a:r>
          </a:p>
          <a:p>
            <a:endParaRPr lang="en-IN" dirty="0" smtClean="0"/>
          </a:p>
          <a:p>
            <a:r>
              <a:rPr lang="en-IN" dirty="0" err="1" smtClean="0"/>
              <a:t>MySQL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Hibernate</a:t>
            </a:r>
          </a:p>
          <a:p>
            <a:endParaRPr lang="en-IN" dirty="0" smtClean="0"/>
          </a:p>
          <a:p>
            <a:r>
              <a:rPr lang="en-IN" dirty="0" err="1" smtClean="0"/>
              <a:t>ReactJs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420</TotalTime>
  <Words>690</Words>
  <Application>Microsoft Office PowerPoint</Application>
  <PresentationFormat>On-screen Show (4:3)</PresentationFormat>
  <Paragraphs>144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Origin</vt:lpstr>
      <vt:lpstr>Project Name: My Parking Space</vt:lpstr>
      <vt:lpstr>Content</vt:lpstr>
      <vt:lpstr>Abstract</vt:lpstr>
      <vt:lpstr>Introduction</vt:lpstr>
      <vt:lpstr>Objectives</vt:lpstr>
      <vt:lpstr>Problem Statement</vt:lpstr>
      <vt:lpstr>Advantages Of Systems</vt:lpstr>
      <vt:lpstr>Applications</vt:lpstr>
      <vt:lpstr>Technologies Used:-</vt:lpstr>
      <vt:lpstr>Spring Framework </vt:lpstr>
      <vt:lpstr>MySQL </vt:lpstr>
      <vt:lpstr>Hibernate </vt:lpstr>
      <vt:lpstr>Slide 13</vt:lpstr>
      <vt:lpstr>ReactJs</vt:lpstr>
      <vt:lpstr>Entity Relationship Diagram  </vt:lpstr>
      <vt:lpstr>Slide 16</vt:lpstr>
      <vt:lpstr>Slide 17</vt:lpstr>
      <vt:lpstr>Slide 18</vt:lpstr>
      <vt:lpstr>Slide 19</vt:lpstr>
      <vt:lpstr>Future Scope</vt:lpstr>
      <vt:lpstr>Conclusion</vt:lpstr>
      <vt:lpstr>Slide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Online Parking System</dc:title>
  <dc:creator>SAHIL KSHIRSAGAR</dc:creator>
  <cp:lastModifiedBy>SAHIL KSHIRSAGAR</cp:lastModifiedBy>
  <cp:revision>45</cp:revision>
  <dcterms:created xsi:type="dcterms:W3CDTF">2021-09-17T18:31:41Z</dcterms:created>
  <dcterms:modified xsi:type="dcterms:W3CDTF">2021-09-27T04:26:15Z</dcterms:modified>
</cp:coreProperties>
</file>