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65A7DA-DAA8-F82B-4587-25B4B59A8E3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PPT (For Reference Only)</a:t>
            </a:r>
          </a:p>
        </p:txBody>
      </p:sp>
      <p:sp>
        <p:nvSpPr>
          <p:cNvPr id="3" name="Date Placeholder 2">
            <a:extLst>
              <a:ext uri="{FF2B5EF4-FFF2-40B4-BE49-F238E27FC236}">
                <a16:creationId xmlns:a16="http://schemas.microsoft.com/office/drawing/2014/main" id="{6101E5A6-B14B-BE8C-C905-6827F73077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F85E2C-9089-48DC-9550-D8782C6BC614}" type="datetimeFigureOut">
              <a:rPr lang="en-IN" smtClean="0"/>
              <a:t>27-06-2022</a:t>
            </a:fld>
            <a:endParaRPr lang="en-IN"/>
          </a:p>
        </p:txBody>
      </p:sp>
      <p:sp>
        <p:nvSpPr>
          <p:cNvPr id="4" name="Footer Placeholder 3">
            <a:extLst>
              <a:ext uri="{FF2B5EF4-FFF2-40B4-BE49-F238E27FC236}">
                <a16:creationId xmlns:a16="http://schemas.microsoft.com/office/drawing/2014/main" id="{1833F4FF-D408-C7CC-C30E-E73CF7205A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B2F9E44F-A1F2-142C-1B1E-933F70F148E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C588E-80D2-4506-BB52-47A624BA3CFF}" type="slidenum">
              <a:rPr lang="en-IN" smtClean="0"/>
              <a:t>‹#›</a:t>
            </a:fld>
            <a:endParaRPr lang="en-IN"/>
          </a:p>
        </p:txBody>
      </p:sp>
    </p:spTree>
    <p:extLst>
      <p:ext uri="{BB962C8B-B14F-4D97-AF65-F5344CB8AC3E}">
        <p14:creationId xmlns:p14="http://schemas.microsoft.com/office/powerpoint/2010/main" val="34614430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PPT (For Reference Only)</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C743FB-B798-450A-B2CD-71C623661BC1}" type="datetimeFigureOut">
              <a:rPr lang="en-IN" smtClean="0"/>
              <a:t>27-06-2022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F01AD-DE51-46E7-B559-35ED6ED08AD5}" type="slidenum">
              <a:rPr lang="en-IN" smtClean="0"/>
              <a:t>‹#›</a:t>
            </a:fld>
            <a:endParaRPr lang="en-IN"/>
          </a:p>
        </p:txBody>
      </p:sp>
    </p:spTree>
    <p:extLst>
      <p:ext uri="{BB962C8B-B14F-4D97-AF65-F5344CB8AC3E}">
        <p14:creationId xmlns:p14="http://schemas.microsoft.com/office/powerpoint/2010/main" val="33788747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2BB14-D5BD-CA5F-A78E-11375B9C15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59C0DD-44A5-8735-1FB9-C13EB7DDE1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AF2869-0D36-15D2-F42B-AE23348FD29D}"/>
              </a:ext>
            </a:extLst>
          </p:cNvPr>
          <p:cNvSpPr>
            <a:spLocks noGrp="1"/>
          </p:cNvSpPr>
          <p:nvPr>
            <p:ph type="dt" sz="half" idx="10"/>
          </p:nvPr>
        </p:nvSpPr>
        <p:spPr/>
        <p:txBody>
          <a:bodyPr/>
          <a:lstStyle/>
          <a:p>
            <a:fld id="{CC63F1CD-336C-46BB-92B4-F57654FE248C}" type="datetime1">
              <a:rPr lang="en-IN" smtClean="0"/>
              <a:t>27-06-2022</a:t>
            </a:fld>
            <a:endParaRPr lang="en-IN"/>
          </a:p>
        </p:txBody>
      </p:sp>
      <p:sp>
        <p:nvSpPr>
          <p:cNvPr id="5" name="Footer Placeholder 4">
            <a:extLst>
              <a:ext uri="{FF2B5EF4-FFF2-40B4-BE49-F238E27FC236}">
                <a16:creationId xmlns:a16="http://schemas.microsoft.com/office/drawing/2014/main" id="{8A8D0410-A5A6-A417-7800-692A446B9428}"/>
              </a:ext>
            </a:extLst>
          </p:cNvPr>
          <p:cNvSpPr>
            <a:spLocks noGrp="1"/>
          </p:cNvSpPr>
          <p:nvPr>
            <p:ph type="ftr" sz="quarter" idx="11"/>
          </p:nvPr>
        </p:nvSpPr>
        <p:spPr/>
        <p:txBody>
          <a:bodyPr/>
          <a:lstStyle/>
          <a:p>
            <a:r>
              <a:rPr lang="en-IN"/>
              <a:t>PPT (For Reference Only)</a:t>
            </a:r>
          </a:p>
        </p:txBody>
      </p:sp>
      <p:sp>
        <p:nvSpPr>
          <p:cNvPr id="6" name="Slide Number Placeholder 5">
            <a:extLst>
              <a:ext uri="{FF2B5EF4-FFF2-40B4-BE49-F238E27FC236}">
                <a16:creationId xmlns:a16="http://schemas.microsoft.com/office/drawing/2014/main" id="{E89FEE3C-7D9F-C922-0B00-0209D380A0F7}"/>
              </a:ext>
            </a:extLst>
          </p:cNvPr>
          <p:cNvSpPr>
            <a:spLocks noGrp="1"/>
          </p:cNvSpPr>
          <p:nvPr>
            <p:ph type="sldNum" sz="quarter" idx="12"/>
          </p:nvPr>
        </p:nvSpPr>
        <p:spPr/>
        <p:txBody>
          <a:bodyPr/>
          <a:lstStyle/>
          <a:p>
            <a:fld id="{9C29B592-001D-4A42-918B-3DC918988904}" type="slidenum">
              <a:rPr lang="en-IN" smtClean="0"/>
              <a:t>‹#›</a:t>
            </a:fld>
            <a:endParaRPr lang="en-IN"/>
          </a:p>
        </p:txBody>
      </p:sp>
    </p:spTree>
    <p:extLst>
      <p:ext uri="{BB962C8B-B14F-4D97-AF65-F5344CB8AC3E}">
        <p14:creationId xmlns:p14="http://schemas.microsoft.com/office/powerpoint/2010/main" val="2149232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F679C-68E4-8F97-EF74-0C25744C9F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E65780-F763-CE2E-7A9C-B1DD55FEFC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19BEFA-94A1-A659-B7B7-232CEC942D48}"/>
              </a:ext>
            </a:extLst>
          </p:cNvPr>
          <p:cNvSpPr>
            <a:spLocks noGrp="1"/>
          </p:cNvSpPr>
          <p:nvPr>
            <p:ph type="dt" sz="half" idx="10"/>
          </p:nvPr>
        </p:nvSpPr>
        <p:spPr/>
        <p:txBody>
          <a:bodyPr/>
          <a:lstStyle/>
          <a:p>
            <a:fld id="{A95FD64D-153C-433C-B3C6-066DF71920B4}" type="datetime1">
              <a:rPr lang="en-IN" smtClean="0"/>
              <a:t>27-06-2022</a:t>
            </a:fld>
            <a:endParaRPr lang="en-IN"/>
          </a:p>
        </p:txBody>
      </p:sp>
      <p:sp>
        <p:nvSpPr>
          <p:cNvPr id="5" name="Footer Placeholder 4">
            <a:extLst>
              <a:ext uri="{FF2B5EF4-FFF2-40B4-BE49-F238E27FC236}">
                <a16:creationId xmlns:a16="http://schemas.microsoft.com/office/drawing/2014/main" id="{9A54532D-4A1B-9B6E-5C3F-33E6782E660F}"/>
              </a:ext>
            </a:extLst>
          </p:cNvPr>
          <p:cNvSpPr>
            <a:spLocks noGrp="1"/>
          </p:cNvSpPr>
          <p:nvPr>
            <p:ph type="ftr" sz="quarter" idx="11"/>
          </p:nvPr>
        </p:nvSpPr>
        <p:spPr/>
        <p:txBody>
          <a:bodyPr/>
          <a:lstStyle/>
          <a:p>
            <a:r>
              <a:rPr lang="en-IN"/>
              <a:t>PPT (For Reference Only)</a:t>
            </a:r>
          </a:p>
        </p:txBody>
      </p:sp>
      <p:sp>
        <p:nvSpPr>
          <p:cNvPr id="6" name="Slide Number Placeholder 5">
            <a:extLst>
              <a:ext uri="{FF2B5EF4-FFF2-40B4-BE49-F238E27FC236}">
                <a16:creationId xmlns:a16="http://schemas.microsoft.com/office/drawing/2014/main" id="{D4424B2F-AAE3-DBDF-673F-51D1629A5793}"/>
              </a:ext>
            </a:extLst>
          </p:cNvPr>
          <p:cNvSpPr>
            <a:spLocks noGrp="1"/>
          </p:cNvSpPr>
          <p:nvPr>
            <p:ph type="sldNum" sz="quarter" idx="12"/>
          </p:nvPr>
        </p:nvSpPr>
        <p:spPr/>
        <p:txBody>
          <a:bodyPr/>
          <a:lstStyle/>
          <a:p>
            <a:fld id="{9C29B592-001D-4A42-918B-3DC918988904}" type="slidenum">
              <a:rPr lang="en-IN" smtClean="0"/>
              <a:t>‹#›</a:t>
            </a:fld>
            <a:endParaRPr lang="en-IN"/>
          </a:p>
        </p:txBody>
      </p:sp>
    </p:spTree>
    <p:extLst>
      <p:ext uri="{BB962C8B-B14F-4D97-AF65-F5344CB8AC3E}">
        <p14:creationId xmlns:p14="http://schemas.microsoft.com/office/powerpoint/2010/main" val="175787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97916C-04B8-26B1-013E-80D29EC407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C186D1-04DE-1E75-10DA-AD9AB813E2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E46F1B-6747-9297-D559-85326E867E43}"/>
              </a:ext>
            </a:extLst>
          </p:cNvPr>
          <p:cNvSpPr>
            <a:spLocks noGrp="1"/>
          </p:cNvSpPr>
          <p:nvPr>
            <p:ph type="dt" sz="half" idx="10"/>
          </p:nvPr>
        </p:nvSpPr>
        <p:spPr/>
        <p:txBody>
          <a:bodyPr/>
          <a:lstStyle/>
          <a:p>
            <a:fld id="{DEF088C8-B92B-4F66-8E34-B3F2775393B8}" type="datetime1">
              <a:rPr lang="en-IN" smtClean="0"/>
              <a:t>27-06-2022</a:t>
            </a:fld>
            <a:endParaRPr lang="en-IN"/>
          </a:p>
        </p:txBody>
      </p:sp>
      <p:sp>
        <p:nvSpPr>
          <p:cNvPr id="5" name="Footer Placeholder 4">
            <a:extLst>
              <a:ext uri="{FF2B5EF4-FFF2-40B4-BE49-F238E27FC236}">
                <a16:creationId xmlns:a16="http://schemas.microsoft.com/office/drawing/2014/main" id="{5AFC0D7A-9A33-479D-A5C0-E675360FB99E}"/>
              </a:ext>
            </a:extLst>
          </p:cNvPr>
          <p:cNvSpPr>
            <a:spLocks noGrp="1"/>
          </p:cNvSpPr>
          <p:nvPr>
            <p:ph type="ftr" sz="quarter" idx="11"/>
          </p:nvPr>
        </p:nvSpPr>
        <p:spPr/>
        <p:txBody>
          <a:bodyPr/>
          <a:lstStyle/>
          <a:p>
            <a:r>
              <a:rPr lang="en-IN"/>
              <a:t>PPT (For Reference Only)</a:t>
            </a:r>
          </a:p>
        </p:txBody>
      </p:sp>
      <p:sp>
        <p:nvSpPr>
          <p:cNvPr id="6" name="Slide Number Placeholder 5">
            <a:extLst>
              <a:ext uri="{FF2B5EF4-FFF2-40B4-BE49-F238E27FC236}">
                <a16:creationId xmlns:a16="http://schemas.microsoft.com/office/drawing/2014/main" id="{A2B7E6DB-3838-E7EE-26D5-37AAD9D33CC4}"/>
              </a:ext>
            </a:extLst>
          </p:cNvPr>
          <p:cNvSpPr>
            <a:spLocks noGrp="1"/>
          </p:cNvSpPr>
          <p:nvPr>
            <p:ph type="sldNum" sz="quarter" idx="12"/>
          </p:nvPr>
        </p:nvSpPr>
        <p:spPr/>
        <p:txBody>
          <a:bodyPr/>
          <a:lstStyle/>
          <a:p>
            <a:fld id="{9C29B592-001D-4A42-918B-3DC918988904}" type="slidenum">
              <a:rPr lang="en-IN" smtClean="0"/>
              <a:t>‹#›</a:t>
            </a:fld>
            <a:endParaRPr lang="en-IN"/>
          </a:p>
        </p:txBody>
      </p:sp>
    </p:spTree>
    <p:extLst>
      <p:ext uri="{BB962C8B-B14F-4D97-AF65-F5344CB8AC3E}">
        <p14:creationId xmlns:p14="http://schemas.microsoft.com/office/powerpoint/2010/main" val="2881576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7037-BEBA-EEDE-1CED-AFAAD7E123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951077-E5A4-7CA7-24F7-E822D48749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61B5DD-CA4D-1135-BADA-4B999CD2A6FA}"/>
              </a:ext>
            </a:extLst>
          </p:cNvPr>
          <p:cNvSpPr>
            <a:spLocks noGrp="1"/>
          </p:cNvSpPr>
          <p:nvPr>
            <p:ph type="dt" sz="half" idx="10"/>
          </p:nvPr>
        </p:nvSpPr>
        <p:spPr/>
        <p:txBody>
          <a:bodyPr/>
          <a:lstStyle/>
          <a:p>
            <a:fld id="{04D62075-3E24-4BA0-8EE0-2E7CF8319A61}" type="datetime1">
              <a:rPr lang="en-IN" smtClean="0"/>
              <a:t>27-06-2022</a:t>
            </a:fld>
            <a:endParaRPr lang="en-IN"/>
          </a:p>
        </p:txBody>
      </p:sp>
      <p:sp>
        <p:nvSpPr>
          <p:cNvPr id="5" name="Footer Placeholder 4">
            <a:extLst>
              <a:ext uri="{FF2B5EF4-FFF2-40B4-BE49-F238E27FC236}">
                <a16:creationId xmlns:a16="http://schemas.microsoft.com/office/drawing/2014/main" id="{5C31004A-C129-B618-501C-B3B7CB9825F4}"/>
              </a:ext>
            </a:extLst>
          </p:cNvPr>
          <p:cNvSpPr>
            <a:spLocks noGrp="1"/>
          </p:cNvSpPr>
          <p:nvPr>
            <p:ph type="ftr" sz="quarter" idx="11"/>
          </p:nvPr>
        </p:nvSpPr>
        <p:spPr/>
        <p:txBody>
          <a:bodyPr/>
          <a:lstStyle/>
          <a:p>
            <a:r>
              <a:rPr lang="en-IN"/>
              <a:t>PPT (For Reference Only)</a:t>
            </a:r>
          </a:p>
        </p:txBody>
      </p:sp>
      <p:sp>
        <p:nvSpPr>
          <p:cNvPr id="6" name="Slide Number Placeholder 5">
            <a:extLst>
              <a:ext uri="{FF2B5EF4-FFF2-40B4-BE49-F238E27FC236}">
                <a16:creationId xmlns:a16="http://schemas.microsoft.com/office/drawing/2014/main" id="{92B792A8-2833-8178-0C91-458647B46F30}"/>
              </a:ext>
            </a:extLst>
          </p:cNvPr>
          <p:cNvSpPr>
            <a:spLocks noGrp="1"/>
          </p:cNvSpPr>
          <p:nvPr>
            <p:ph type="sldNum" sz="quarter" idx="12"/>
          </p:nvPr>
        </p:nvSpPr>
        <p:spPr/>
        <p:txBody>
          <a:bodyPr/>
          <a:lstStyle/>
          <a:p>
            <a:fld id="{9C29B592-001D-4A42-918B-3DC918988904}" type="slidenum">
              <a:rPr lang="en-IN" smtClean="0"/>
              <a:t>‹#›</a:t>
            </a:fld>
            <a:endParaRPr lang="en-IN"/>
          </a:p>
        </p:txBody>
      </p:sp>
    </p:spTree>
    <p:extLst>
      <p:ext uri="{BB962C8B-B14F-4D97-AF65-F5344CB8AC3E}">
        <p14:creationId xmlns:p14="http://schemas.microsoft.com/office/powerpoint/2010/main" val="3689485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F2D27-674B-C5BC-30A4-001D327FD0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54AAEE-0C4D-B215-330F-4A42BB2449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9D3114-E11F-1704-AE3F-1F09F441C213}"/>
              </a:ext>
            </a:extLst>
          </p:cNvPr>
          <p:cNvSpPr>
            <a:spLocks noGrp="1"/>
          </p:cNvSpPr>
          <p:nvPr>
            <p:ph type="dt" sz="half" idx="10"/>
          </p:nvPr>
        </p:nvSpPr>
        <p:spPr/>
        <p:txBody>
          <a:bodyPr/>
          <a:lstStyle/>
          <a:p>
            <a:fld id="{C992E315-F64F-4C60-9BEC-59CFA8077E3A}" type="datetime1">
              <a:rPr lang="en-IN" smtClean="0"/>
              <a:t>27-06-2022</a:t>
            </a:fld>
            <a:endParaRPr lang="en-IN"/>
          </a:p>
        </p:txBody>
      </p:sp>
      <p:sp>
        <p:nvSpPr>
          <p:cNvPr id="5" name="Footer Placeholder 4">
            <a:extLst>
              <a:ext uri="{FF2B5EF4-FFF2-40B4-BE49-F238E27FC236}">
                <a16:creationId xmlns:a16="http://schemas.microsoft.com/office/drawing/2014/main" id="{6B262C69-CC7C-007F-D666-C5830A0DCCDB}"/>
              </a:ext>
            </a:extLst>
          </p:cNvPr>
          <p:cNvSpPr>
            <a:spLocks noGrp="1"/>
          </p:cNvSpPr>
          <p:nvPr>
            <p:ph type="ftr" sz="quarter" idx="11"/>
          </p:nvPr>
        </p:nvSpPr>
        <p:spPr/>
        <p:txBody>
          <a:bodyPr/>
          <a:lstStyle/>
          <a:p>
            <a:r>
              <a:rPr lang="en-IN"/>
              <a:t>PPT (For Reference Only)</a:t>
            </a:r>
          </a:p>
        </p:txBody>
      </p:sp>
      <p:sp>
        <p:nvSpPr>
          <p:cNvPr id="6" name="Slide Number Placeholder 5">
            <a:extLst>
              <a:ext uri="{FF2B5EF4-FFF2-40B4-BE49-F238E27FC236}">
                <a16:creationId xmlns:a16="http://schemas.microsoft.com/office/drawing/2014/main" id="{51BCF1E3-AC04-28BE-ADAC-FE6E40D78201}"/>
              </a:ext>
            </a:extLst>
          </p:cNvPr>
          <p:cNvSpPr>
            <a:spLocks noGrp="1"/>
          </p:cNvSpPr>
          <p:nvPr>
            <p:ph type="sldNum" sz="quarter" idx="12"/>
          </p:nvPr>
        </p:nvSpPr>
        <p:spPr/>
        <p:txBody>
          <a:bodyPr/>
          <a:lstStyle/>
          <a:p>
            <a:fld id="{9C29B592-001D-4A42-918B-3DC918988904}" type="slidenum">
              <a:rPr lang="en-IN" smtClean="0"/>
              <a:t>‹#›</a:t>
            </a:fld>
            <a:endParaRPr lang="en-IN"/>
          </a:p>
        </p:txBody>
      </p:sp>
    </p:spTree>
    <p:extLst>
      <p:ext uri="{BB962C8B-B14F-4D97-AF65-F5344CB8AC3E}">
        <p14:creationId xmlns:p14="http://schemas.microsoft.com/office/powerpoint/2010/main" val="2514557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1D2DC-FCC2-E98F-2CCA-152C0DA63C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3F30D8-D657-EEFC-86FF-2097EE7C82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3DD6DA-774B-13A7-23A0-6BA40E8DD3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5278C8-33B5-8E8F-3B59-A03742B65F5E}"/>
              </a:ext>
            </a:extLst>
          </p:cNvPr>
          <p:cNvSpPr>
            <a:spLocks noGrp="1"/>
          </p:cNvSpPr>
          <p:nvPr>
            <p:ph type="dt" sz="half" idx="10"/>
          </p:nvPr>
        </p:nvSpPr>
        <p:spPr/>
        <p:txBody>
          <a:bodyPr/>
          <a:lstStyle/>
          <a:p>
            <a:fld id="{957E65E0-2D6C-4887-B133-369F1C3EF176}" type="datetime1">
              <a:rPr lang="en-IN" smtClean="0"/>
              <a:t>27-06-2022</a:t>
            </a:fld>
            <a:endParaRPr lang="en-IN"/>
          </a:p>
        </p:txBody>
      </p:sp>
      <p:sp>
        <p:nvSpPr>
          <p:cNvPr id="6" name="Footer Placeholder 5">
            <a:extLst>
              <a:ext uri="{FF2B5EF4-FFF2-40B4-BE49-F238E27FC236}">
                <a16:creationId xmlns:a16="http://schemas.microsoft.com/office/drawing/2014/main" id="{FC020215-8B68-432E-F209-179FE322BDA8}"/>
              </a:ext>
            </a:extLst>
          </p:cNvPr>
          <p:cNvSpPr>
            <a:spLocks noGrp="1"/>
          </p:cNvSpPr>
          <p:nvPr>
            <p:ph type="ftr" sz="quarter" idx="11"/>
          </p:nvPr>
        </p:nvSpPr>
        <p:spPr/>
        <p:txBody>
          <a:bodyPr/>
          <a:lstStyle/>
          <a:p>
            <a:r>
              <a:rPr lang="en-IN"/>
              <a:t>PPT (For Reference Only)</a:t>
            </a:r>
          </a:p>
        </p:txBody>
      </p:sp>
      <p:sp>
        <p:nvSpPr>
          <p:cNvPr id="7" name="Slide Number Placeholder 6">
            <a:extLst>
              <a:ext uri="{FF2B5EF4-FFF2-40B4-BE49-F238E27FC236}">
                <a16:creationId xmlns:a16="http://schemas.microsoft.com/office/drawing/2014/main" id="{4F794E6F-2773-0442-B9AC-1BBC98C1672F}"/>
              </a:ext>
            </a:extLst>
          </p:cNvPr>
          <p:cNvSpPr>
            <a:spLocks noGrp="1"/>
          </p:cNvSpPr>
          <p:nvPr>
            <p:ph type="sldNum" sz="quarter" idx="12"/>
          </p:nvPr>
        </p:nvSpPr>
        <p:spPr/>
        <p:txBody>
          <a:bodyPr/>
          <a:lstStyle/>
          <a:p>
            <a:fld id="{9C29B592-001D-4A42-918B-3DC918988904}" type="slidenum">
              <a:rPr lang="en-IN" smtClean="0"/>
              <a:t>‹#›</a:t>
            </a:fld>
            <a:endParaRPr lang="en-IN"/>
          </a:p>
        </p:txBody>
      </p:sp>
    </p:spTree>
    <p:extLst>
      <p:ext uri="{BB962C8B-B14F-4D97-AF65-F5344CB8AC3E}">
        <p14:creationId xmlns:p14="http://schemas.microsoft.com/office/powerpoint/2010/main" val="397179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CC743-09E3-EB98-FB50-E88F2A59F8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B01EAC-0D5C-6159-09BE-5D5D3A0890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47C86A-2884-79B1-C5E4-97E33BB811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60EFBD-0E9F-23E7-C4DF-0C1669B731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A0DC9E-6A25-09D2-21FD-DB38CAD9D9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A71201-6DC1-FB6E-0CAF-EF6DC7B6B07C}"/>
              </a:ext>
            </a:extLst>
          </p:cNvPr>
          <p:cNvSpPr>
            <a:spLocks noGrp="1"/>
          </p:cNvSpPr>
          <p:nvPr>
            <p:ph type="dt" sz="half" idx="10"/>
          </p:nvPr>
        </p:nvSpPr>
        <p:spPr/>
        <p:txBody>
          <a:bodyPr/>
          <a:lstStyle/>
          <a:p>
            <a:fld id="{EA9DDD5C-E2CB-426A-B1F2-040310A8BF66}" type="datetime1">
              <a:rPr lang="en-IN" smtClean="0"/>
              <a:t>27-06-2022</a:t>
            </a:fld>
            <a:endParaRPr lang="en-IN"/>
          </a:p>
        </p:txBody>
      </p:sp>
      <p:sp>
        <p:nvSpPr>
          <p:cNvPr id="8" name="Footer Placeholder 7">
            <a:extLst>
              <a:ext uri="{FF2B5EF4-FFF2-40B4-BE49-F238E27FC236}">
                <a16:creationId xmlns:a16="http://schemas.microsoft.com/office/drawing/2014/main" id="{496ACE06-7615-F225-E8EA-38EC708BB904}"/>
              </a:ext>
            </a:extLst>
          </p:cNvPr>
          <p:cNvSpPr>
            <a:spLocks noGrp="1"/>
          </p:cNvSpPr>
          <p:nvPr>
            <p:ph type="ftr" sz="quarter" idx="11"/>
          </p:nvPr>
        </p:nvSpPr>
        <p:spPr/>
        <p:txBody>
          <a:bodyPr/>
          <a:lstStyle/>
          <a:p>
            <a:r>
              <a:rPr lang="en-IN"/>
              <a:t>PPT (For Reference Only)</a:t>
            </a:r>
          </a:p>
        </p:txBody>
      </p:sp>
      <p:sp>
        <p:nvSpPr>
          <p:cNvPr id="9" name="Slide Number Placeholder 8">
            <a:extLst>
              <a:ext uri="{FF2B5EF4-FFF2-40B4-BE49-F238E27FC236}">
                <a16:creationId xmlns:a16="http://schemas.microsoft.com/office/drawing/2014/main" id="{00D025A2-BB26-4AC2-1AA4-87765DEEF4F2}"/>
              </a:ext>
            </a:extLst>
          </p:cNvPr>
          <p:cNvSpPr>
            <a:spLocks noGrp="1"/>
          </p:cNvSpPr>
          <p:nvPr>
            <p:ph type="sldNum" sz="quarter" idx="12"/>
          </p:nvPr>
        </p:nvSpPr>
        <p:spPr/>
        <p:txBody>
          <a:bodyPr/>
          <a:lstStyle/>
          <a:p>
            <a:fld id="{9C29B592-001D-4A42-918B-3DC918988904}" type="slidenum">
              <a:rPr lang="en-IN" smtClean="0"/>
              <a:t>‹#›</a:t>
            </a:fld>
            <a:endParaRPr lang="en-IN"/>
          </a:p>
        </p:txBody>
      </p:sp>
    </p:spTree>
    <p:extLst>
      <p:ext uri="{BB962C8B-B14F-4D97-AF65-F5344CB8AC3E}">
        <p14:creationId xmlns:p14="http://schemas.microsoft.com/office/powerpoint/2010/main" val="848202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C5F40-9114-DFA6-FC55-60F987E2F6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62010CB-D2E8-E166-F2C1-F3B747DD57B7}"/>
              </a:ext>
            </a:extLst>
          </p:cNvPr>
          <p:cNvSpPr>
            <a:spLocks noGrp="1"/>
          </p:cNvSpPr>
          <p:nvPr>
            <p:ph type="dt" sz="half" idx="10"/>
          </p:nvPr>
        </p:nvSpPr>
        <p:spPr/>
        <p:txBody>
          <a:bodyPr/>
          <a:lstStyle/>
          <a:p>
            <a:fld id="{D8043C1B-7B8B-41D9-9E3B-D6F3723BFD77}" type="datetime1">
              <a:rPr lang="en-IN" smtClean="0"/>
              <a:t>27-06-2022</a:t>
            </a:fld>
            <a:endParaRPr lang="en-IN"/>
          </a:p>
        </p:txBody>
      </p:sp>
      <p:sp>
        <p:nvSpPr>
          <p:cNvPr id="4" name="Footer Placeholder 3">
            <a:extLst>
              <a:ext uri="{FF2B5EF4-FFF2-40B4-BE49-F238E27FC236}">
                <a16:creationId xmlns:a16="http://schemas.microsoft.com/office/drawing/2014/main" id="{94C20360-7369-44CD-0259-F832E667172B}"/>
              </a:ext>
            </a:extLst>
          </p:cNvPr>
          <p:cNvSpPr>
            <a:spLocks noGrp="1"/>
          </p:cNvSpPr>
          <p:nvPr>
            <p:ph type="ftr" sz="quarter" idx="11"/>
          </p:nvPr>
        </p:nvSpPr>
        <p:spPr/>
        <p:txBody>
          <a:bodyPr/>
          <a:lstStyle/>
          <a:p>
            <a:r>
              <a:rPr lang="en-IN"/>
              <a:t>PPT (For Reference Only)</a:t>
            </a:r>
          </a:p>
        </p:txBody>
      </p:sp>
      <p:sp>
        <p:nvSpPr>
          <p:cNvPr id="5" name="Slide Number Placeholder 4">
            <a:extLst>
              <a:ext uri="{FF2B5EF4-FFF2-40B4-BE49-F238E27FC236}">
                <a16:creationId xmlns:a16="http://schemas.microsoft.com/office/drawing/2014/main" id="{14CB070F-74B0-0E4A-F43A-DCC6DEB02364}"/>
              </a:ext>
            </a:extLst>
          </p:cNvPr>
          <p:cNvSpPr>
            <a:spLocks noGrp="1"/>
          </p:cNvSpPr>
          <p:nvPr>
            <p:ph type="sldNum" sz="quarter" idx="12"/>
          </p:nvPr>
        </p:nvSpPr>
        <p:spPr/>
        <p:txBody>
          <a:bodyPr/>
          <a:lstStyle/>
          <a:p>
            <a:fld id="{9C29B592-001D-4A42-918B-3DC918988904}" type="slidenum">
              <a:rPr lang="en-IN" smtClean="0"/>
              <a:t>‹#›</a:t>
            </a:fld>
            <a:endParaRPr lang="en-IN"/>
          </a:p>
        </p:txBody>
      </p:sp>
    </p:spTree>
    <p:extLst>
      <p:ext uri="{BB962C8B-B14F-4D97-AF65-F5344CB8AC3E}">
        <p14:creationId xmlns:p14="http://schemas.microsoft.com/office/powerpoint/2010/main" val="2078269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BBEAE6-7014-EC7A-14C1-1927E10B8DF8}"/>
              </a:ext>
            </a:extLst>
          </p:cNvPr>
          <p:cNvSpPr>
            <a:spLocks noGrp="1"/>
          </p:cNvSpPr>
          <p:nvPr>
            <p:ph type="dt" sz="half" idx="10"/>
          </p:nvPr>
        </p:nvSpPr>
        <p:spPr/>
        <p:txBody>
          <a:bodyPr/>
          <a:lstStyle/>
          <a:p>
            <a:fld id="{B52CFA2F-280F-4F6A-80F5-C6AAC8F5E8F2}" type="datetime1">
              <a:rPr lang="en-IN" smtClean="0"/>
              <a:t>27-06-2022</a:t>
            </a:fld>
            <a:endParaRPr lang="en-IN"/>
          </a:p>
        </p:txBody>
      </p:sp>
      <p:sp>
        <p:nvSpPr>
          <p:cNvPr id="3" name="Footer Placeholder 2">
            <a:extLst>
              <a:ext uri="{FF2B5EF4-FFF2-40B4-BE49-F238E27FC236}">
                <a16:creationId xmlns:a16="http://schemas.microsoft.com/office/drawing/2014/main" id="{9C6470EA-8F5D-6099-CAEE-F9A24FAFF493}"/>
              </a:ext>
            </a:extLst>
          </p:cNvPr>
          <p:cNvSpPr>
            <a:spLocks noGrp="1"/>
          </p:cNvSpPr>
          <p:nvPr>
            <p:ph type="ftr" sz="quarter" idx="11"/>
          </p:nvPr>
        </p:nvSpPr>
        <p:spPr/>
        <p:txBody>
          <a:bodyPr/>
          <a:lstStyle/>
          <a:p>
            <a:r>
              <a:rPr lang="en-IN"/>
              <a:t>PPT (For Reference Only)</a:t>
            </a:r>
          </a:p>
        </p:txBody>
      </p:sp>
      <p:sp>
        <p:nvSpPr>
          <p:cNvPr id="4" name="Slide Number Placeholder 3">
            <a:extLst>
              <a:ext uri="{FF2B5EF4-FFF2-40B4-BE49-F238E27FC236}">
                <a16:creationId xmlns:a16="http://schemas.microsoft.com/office/drawing/2014/main" id="{5B795A4F-908F-1767-B0CC-2BBCE3E04DE9}"/>
              </a:ext>
            </a:extLst>
          </p:cNvPr>
          <p:cNvSpPr>
            <a:spLocks noGrp="1"/>
          </p:cNvSpPr>
          <p:nvPr>
            <p:ph type="sldNum" sz="quarter" idx="12"/>
          </p:nvPr>
        </p:nvSpPr>
        <p:spPr/>
        <p:txBody>
          <a:bodyPr/>
          <a:lstStyle/>
          <a:p>
            <a:fld id="{9C29B592-001D-4A42-918B-3DC918988904}" type="slidenum">
              <a:rPr lang="en-IN" smtClean="0"/>
              <a:t>‹#›</a:t>
            </a:fld>
            <a:endParaRPr lang="en-IN"/>
          </a:p>
        </p:txBody>
      </p:sp>
    </p:spTree>
    <p:extLst>
      <p:ext uri="{BB962C8B-B14F-4D97-AF65-F5344CB8AC3E}">
        <p14:creationId xmlns:p14="http://schemas.microsoft.com/office/powerpoint/2010/main" val="2782901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BF7CE-DE8C-65D3-AE49-94C1C1F669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B2726B-5C99-F6A6-F289-9CA319E032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E36CE5-F95B-A930-2CA6-7A384C83BB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2E883F-1279-7C23-8ACB-D5FD5693071B}"/>
              </a:ext>
            </a:extLst>
          </p:cNvPr>
          <p:cNvSpPr>
            <a:spLocks noGrp="1"/>
          </p:cNvSpPr>
          <p:nvPr>
            <p:ph type="dt" sz="half" idx="10"/>
          </p:nvPr>
        </p:nvSpPr>
        <p:spPr/>
        <p:txBody>
          <a:bodyPr/>
          <a:lstStyle/>
          <a:p>
            <a:fld id="{2F3389F6-2AEC-4402-B673-2E93B40CADC6}" type="datetime1">
              <a:rPr lang="en-IN" smtClean="0"/>
              <a:t>27-06-2022</a:t>
            </a:fld>
            <a:endParaRPr lang="en-IN"/>
          </a:p>
        </p:txBody>
      </p:sp>
      <p:sp>
        <p:nvSpPr>
          <p:cNvPr id="6" name="Footer Placeholder 5">
            <a:extLst>
              <a:ext uri="{FF2B5EF4-FFF2-40B4-BE49-F238E27FC236}">
                <a16:creationId xmlns:a16="http://schemas.microsoft.com/office/drawing/2014/main" id="{8485639F-5445-0304-BDA4-5A8DFA60E2C8}"/>
              </a:ext>
            </a:extLst>
          </p:cNvPr>
          <p:cNvSpPr>
            <a:spLocks noGrp="1"/>
          </p:cNvSpPr>
          <p:nvPr>
            <p:ph type="ftr" sz="quarter" idx="11"/>
          </p:nvPr>
        </p:nvSpPr>
        <p:spPr/>
        <p:txBody>
          <a:bodyPr/>
          <a:lstStyle/>
          <a:p>
            <a:r>
              <a:rPr lang="en-IN"/>
              <a:t>PPT (For Reference Only)</a:t>
            </a:r>
          </a:p>
        </p:txBody>
      </p:sp>
      <p:sp>
        <p:nvSpPr>
          <p:cNvPr id="7" name="Slide Number Placeholder 6">
            <a:extLst>
              <a:ext uri="{FF2B5EF4-FFF2-40B4-BE49-F238E27FC236}">
                <a16:creationId xmlns:a16="http://schemas.microsoft.com/office/drawing/2014/main" id="{8674EED5-B137-14EE-E46B-BB5D34FD9339}"/>
              </a:ext>
            </a:extLst>
          </p:cNvPr>
          <p:cNvSpPr>
            <a:spLocks noGrp="1"/>
          </p:cNvSpPr>
          <p:nvPr>
            <p:ph type="sldNum" sz="quarter" idx="12"/>
          </p:nvPr>
        </p:nvSpPr>
        <p:spPr/>
        <p:txBody>
          <a:bodyPr/>
          <a:lstStyle/>
          <a:p>
            <a:fld id="{9C29B592-001D-4A42-918B-3DC918988904}" type="slidenum">
              <a:rPr lang="en-IN" smtClean="0"/>
              <a:t>‹#›</a:t>
            </a:fld>
            <a:endParaRPr lang="en-IN"/>
          </a:p>
        </p:txBody>
      </p:sp>
    </p:spTree>
    <p:extLst>
      <p:ext uri="{BB962C8B-B14F-4D97-AF65-F5344CB8AC3E}">
        <p14:creationId xmlns:p14="http://schemas.microsoft.com/office/powerpoint/2010/main" val="757005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974E6-5553-77EE-7634-0386F79E6C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B483E7-6CBD-735F-78DC-39AC8D3A54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B2BC72F-165B-2D2E-84C4-ACC72FEBA8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1AB0CD-498A-5F1D-01AC-0FFEC5C37742}"/>
              </a:ext>
            </a:extLst>
          </p:cNvPr>
          <p:cNvSpPr>
            <a:spLocks noGrp="1"/>
          </p:cNvSpPr>
          <p:nvPr>
            <p:ph type="dt" sz="half" idx="10"/>
          </p:nvPr>
        </p:nvSpPr>
        <p:spPr/>
        <p:txBody>
          <a:bodyPr/>
          <a:lstStyle/>
          <a:p>
            <a:fld id="{ACE5B741-9870-4FE4-A163-E4881599190C}" type="datetime1">
              <a:rPr lang="en-IN" smtClean="0"/>
              <a:t>27-06-2022</a:t>
            </a:fld>
            <a:endParaRPr lang="en-IN"/>
          </a:p>
        </p:txBody>
      </p:sp>
      <p:sp>
        <p:nvSpPr>
          <p:cNvPr id="6" name="Footer Placeholder 5">
            <a:extLst>
              <a:ext uri="{FF2B5EF4-FFF2-40B4-BE49-F238E27FC236}">
                <a16:creationId xmlns:a16="http://schemas.microsoft.com/office/drawing/2014/main" id="{A2F7AFA3-E776-0549-A92F-F3D475114E3A}"/>
              </a:ext>
            </a:extLst>
          </p:cNvPr>
          <p:cNvSpPr>
            <a:spLocks noGrp="1"/>
          </p:cNvSpPr>
          <p:nvPr>
            <p:ph type="ftr" sz="quarter" idx="11"/>
          </p:nvPr>
        </p:nvSpPr>
        <p:spPr/>
        <p:txBody>
          <a:bodyPr/>
          <a:lstStyle/>
          <a:p>
            <a:r>
              <a:rPr lang="en-IN"/>
              <a:t>PPT (For Reference Only)</a:t>
            </a:r>
          </a:p>
        </p:txBody>
      </p:sp>
      <p:sp>
        <p:nvSpPr>
          <p:cNvPr id="7" name="Slide Number Placeholder 6">
            <a:extLst>
              <a:ext uri="{FF2B5EF4-FFF2-40B4-BE49-F238E27FC236}">
                <a16:creationId xmlns:a16="http://schemas.microsoft.com/office/drawing/2014/main" id="{0AC7B801-A88A-C6E0-9958-71D11F187C1F}"/>
              </a:ext>
            </a:extLst>
          </p:cNvPr>
          <p:cNvSpPr>
            <a:spLocks noGrp="1"/>
          </p:cNvSpPr>
          <p:nvPr>
            <p:ph type="sldNum" sz="quarter" idx="12"/>
          </p:nvPr>
        </p:nvSpPr>
        <p:spPr/>
        <p:txBody>
          <a:bodyPr/>
          <a:lstStyle/>
          <a:p>
            <a:fld id="{9C29B592-001D-4A42-918B-3DC918988904}" type="slidenum">
              <a:rPr lang="en-IN" smtClean="0"/>
              <a:t>‹#›</a:t>
            </a:fld>
            <a:endParaRPr lang="en-IN"/>
          </a:p>
        </p:txBody>
      </p:sp>
    </p:spTree>
    <p:extLst>
      <p:ext uri="{BB962C8B-B14F-4D97-AF65-F5344CB8AC3E}">
        <p14:creationId xmlns:p14="http://schemas.microsoft.com/office/powerpoint/2010/main" val="3217587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2C0376-A234-5043-08DD-B67FD9D0D1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E4D2E4-A4CC-A382-30B4-EB00A1E931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C23A6B-9272-34EB-9F68-F4FFBDCA8B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A03474-2779-4A17-BDB0-78A3B7BC32EA}" type="datetime1">
              <a:rPr lang="en-IN" smtClean="0"/>
              <a:t>27-06-2022</a:t>
            </a:fld>
            <a:endParaRPr lang="en-IN"/>
          </a:p>
        </p:txBody>
      </p:sp>
      <p:sp>
        <p:nvSpPr>
          <p:cNvPr id="5" name="Footer Placeholder 4">
            <a:extLst>
              <a:ext uri="{FF2B5EF4-FFF2-40B4-BE49-F238E27FC236}">
                <a16:creationId xmlns:a16="http://schemas.microsoft.com/office/drawing/2014/main" id="{FFF1B6CE-F8D8-2A18-73EC-87227DBE6B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PPT (For Reference Only)</a:t>
            </a:r>
          </a:p>
        </p:txBody>
      </p:sp>
      <p:sp>
        <p:nvSpPr>
          <p:cNvPr id="6" name="Slide Number Placeholder 5">
            <a:extLst>
              <a:ext uri="{FF2B5EF4-FFF2-40B4-BE49-F238E27FC236}">
                <a16:creationId xmlns:a16="http://schemas.microsoft.com/office/drawing/2014/main" id="{97001D97-E19C-96EA-4A54-3B1D31FF55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29B592-001D-4A42-918B-3DC918988904}" type="slidenum">
              <a:rPr lang="en-IN" smtClean="0"/>
              <a:t>‹#›</a:t>
            </a:fld>
            <a:endParaRPr lang="en-IN"/>
          </a:p>
        </p:txBody>
      </p:sp>
    </p:spTree>
    <p:extLst>
      <p:ext uri="{BB962C8B-B14F-4D97-AF65-F5344CB8AC3E}">
        <p14:creationId xmlns:p14="http://schemas.microsoft.com/office/powerpoint/2010/main" val="4206293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datamateuae.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93F3-B1B6-B734-4AFC-3B7E3FDCB226}"/>
              </a:ext>
            </a:extLst>
          </p:cNvPr>
          <p:cNvSpPr>
            <a:spLocks noGrp="1"/>
          </p:cNvSpPr>
          <p:nvPr>
            <p:ph type="ctrTitle"/>
          </p:nvPr>
        </p:nvSpPr>
        <p:spPr/>
        <p:txBody>
          <a:bodyPr anchor="ctr" anchorCtr="0">
            <a:normAutofit/>
          </a:bodyPr>
          <a:lstStyle/>
          <a:p>
            <a:r>
              <a:rPr lang="en-US" sz="2800" dirty="0"/>
              <a:t>Hospital Management Software</a:t>
            </a:r>
            <a:endParaRPr lang="en-IN" sz="2800" dirty="0"/>
          </a:p>
        </p:txBody>
      </p:sp>
      <p:sp>
        <p:nvSpPr>
          <p:cNvPr id="3" name="Subtitle 2">
            <a:extLst>
              <a:ext uri="{FF2B5EF4-FFF2-40B4-BE49-F238E27FC236}">
                <a16:creationId xmlns:a16="http://schemas.microsoft.com/office/drawing/2014/main" id="{3311FEAB-82CA-F120-8C32-EE3217703EB6}"/>
              </a:ext>
            </a:extLst>
          </p:cNvPr>
          <p:cNvSpPr>
            <a:spLocks noGrp="1"/>
          </p:cNvSpPr>
          <p:nvPr>
            <p:ph type="subTitle" idx="1"/>
          </p:nvPr>
        </p:nvSpPr>
        <p:spPr/>
        <p:txBody>
          <a:bodyPr/>
          <a:lstStyle/>
          <a:p>
            <a:r>
              <a:rPr lang="en-US" dirty="0"/>
              <a:t>Synopsis submitted by:</a:t>
            </a:r>
          </a:p>
          <a:p>
            <a:r>
              <a:rPr lang="en-US" dirty="0"/>
              <a:t>Name of the Student</a:t>
            </a:r>
          </a:p>
          <a:p>
            <a:r>
              <a:rPr lang="en-US" dirty="0"/>
              <a:t>Enrollment Number</a:t>
            </a:r>
            <a:endParaRPr lang="en-IN" dirty="0"/>
          </a:p>
        </p:txBody>
      </p:sp>
      <p:sp>
        <p:nvSpPr>
          <p:cNvPr id="4" name="Footer Placeholder 3">
            <a:extLst>
              <a:ext uri="{FF2B5EF4-FFF2-40B4-BE49-F238E27FC236}">
                <a16:creationId xmlns:a16="http://schemas.microsoft.com/office/drawing/2014/main" id="{BF67DA9F-8F72-3740-C2E3-F821B47F69C6}"/>
              </a:ext>
            </a:extLst>
          </p:cNvPr>
          <p:cNvSpPr>
            <a:spLocks noGrp="1"/>
          </p:cNvSpPr>
          <p:nvPr>
            <p:ph type="ftr" sz="quarter" idx="11"/>
          </p:nvPr>
        </p:nvSpPr>
        <p:spPr/>
        <p:txBody>
          <a:bodyPr/>
          <a:lstStyle/>
          <a:p>
            <a:r>
              <a:rPr lang="en-IN"/>
              <a:t>PPT (For Reference Only)</a:t>
            </a:r>
          </a:p>
        </p:txBody>
      </p:sp>
    </p:spTree>
    <p:extLst>
      <p:ext uri="{BB962C8B-B14F-4D97-AF65-F5344CB8AC3E}">
        <p14:creationId xmlns:p14="http://schemas.microsoft.com/office/powerpoint/2010/main" val="192374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7383-6FBA-8F16-6C3F-96A8EB26F9B1}"/>
              </a:ext>
            </a:extLst>
          </p:cNvPr>
          <p:cNvSpPr>
            <a:spLocks noGrp="1"/>
          </p:cNvSpPr>
          <p:nvPr>
            <p:ph type="title"/>
          </p:nvPr>
        </p:nvSpPr>
        <p:spPr/>
        <p:txBody>
          <a:bodyPr/>
          <a:lstStyle/>
          <a:p>
            <a:r>
              <a:rPr lang="en-US" dirty="0"/>
              <a:t>What contribution would the Project made:</a:t>
            </a:r>
            <a:endParaRPr lang="en-IN" dirty="0"/>
          </a:p>
        </p:txBody>
      </p:sp>
      <p:sp>
        <p:nvSpPr>
          <p:cNvPr id="3" name="Content Placeholder 2">
            <a:extLst>
              <a:ext uri="{FF2B5EF4-FFF2-40B4-BE49-F238E27FC236}">
                <a16:creationId xmlns:a16="http://schemas.microsoft.com/office/drawing/2014/main" id="{776701C2-DCD8-BFD1-F76E-F17575659B40}"/>
              </a:ext>
            </a:extLst>
          </p:cNvPr>
          <p:cNvSpPr>
            <a:spLocks noGrp="1"/>
          </p:cNvSpPr>
          <p:nvPr>
            <p:ph idx="1"/>
          </p:nvPr>
        </p:nvSpPr>
        <p:spPr/>
        <p:txBody>
          <a:bodyPr>
            <a:normAutofit/>
          </a:bodyPr>
          <a:lstStyle/>
          <a:p>
            <a:pPr algn="just">
              <a:lnSpc>
                <a:spcPct val="150000"/>
              </a:lnSpc>
            </a:pPr>
            <a:r>
              <a:rPr lang="en-US" sz="1600" b="0" i="0" dirty="0">
                <a:solidFill>
                  <a:srgbClr val="696969"/>
                </a:solidFill>
                <a:effectLst/>
              </a:rPr>
              <a:t>A manual system can’t assure foolproof and 100% accurate processing. There are possibilities of errors and mistakes. Installing an automated management system removes the chance of error completely, and avoid compliance issues and lawsuits, the two biggest hassles for medical centers and hospitals these days.</a:t>
            </a:r>
          </a:p>
          <a:p>
            <a:pPr algn="just">
              <a:lnSpc>
                <a:spcPct val="150000"/>
              </a:lnSpc>
            </a:pPr>
            <a:r>
              <a:rPr lang="en-US" sz="1600" dirty="0">
                <a:solidFill>
                  <a:srgbClr val="696969"/>
                </a:solidFill>
              </a:rPr>
              <a:t>A good quality management system makes sure that the operational and clinical decision-making process is fast, accurate and efficient. With an easy, single view availability of data points, doctors and medical support staff gets facilitated.</a:t>
            </a:r>
          </a:p>
          <a:p>
            <a:pPr algn="just">
              <a:lnSpc>
                <a:spcPct val="150000"/>
              </a:lnSpc>
            </a:pPr>
            <a:r>
              <a:rPr lang="en-US" sz="1600" dirty="0">
                <a:solidFill>
                  <a:srgbClr val="696969"/>
                </a:solidFill>
              </a:rPr>
              <a:t>A full-fledged hospital management system keeps every bit of information secure from unauthorized access.</a:t>
            </a:r>
          </a:p>
          <a:p>
            <a:pPr algn="just">
              <a:lnSpc>
                <a:spcPct val="150000"/>
              </a:lnSpc>
            </a:pPr>
            <a:r>
              <a:rPr lang="en-IN" sz="1600" dirty="0">
                <a:solidFill>
                  <a:srgbClr val="696969"/>
                </a:solidFill>
              </a:rPr>
              <a:t>Better revenue management :-  </a:t>
            </a:r>
            <a:r>
              <a:rPr lang="en-US" sz="1600" dirty="0">
                <a:solidFill>
                  <a:srgbClr val="696969"/>
                </a:solidFill>
              </a:rPr>
              <a:t>An automated hospital management system that is tailored as per the business requirements can solve the purpose effectively. It offers fast and accurate transactional and management reports that give an instant feel of how the business is doing.</a:t>
            </a:r>
            <a:endParaRPr lang="en-IN" sz="1600" dirty="0">
              <a:solidFill>
                <a:srgbClr val="696969"/>
              </a:solidFill>
            </a:endParaRPr>
          </a:p>
          <a:p>
            <a:pPr algn="just"/>
            <a:endParaRPr lang="en-IN" sz="1600" dirty="0">
              <a:solidFill>
                <a:srgbClr val="696969"/>
              </a:solidFill>
            </a:endParaRPr>
          </a:p>
        </p:txBody>
      </p:sp>
      <p:sp>
        <p:nvSpPr>
          <p:cNvPr id="4" name="Footer Placeholder 3">
            <a:extLst>
              <a:ext uri="{FF2B5EF4-FFF2-40B4-BE49-F238E27FC236}">
                <a16:creationId xmlns:a16="http://schemas.microsoft.com/office/drawing/2014/main" id="{6D1DA768-64A4-09BD-D9D5-7B4CEF7198B1}"/>
              </a:ext>
            </a:extLst>
          </p:cNvPr>
          <p:cNvSpPr>
            <a:spLocks noGrp="1"/>
          </p:cNvSpPr>
          <p:nvPr>
            <p:ph type="ftr" sz="quarter" idx="11"/>
          </p:nvPr>
        </p:nvSpPr>
        <p:spPr/>
        <p:txBody>
          <a:bodyPr/>
          <a:lstStyle/>
          <a:p>
            <a:r>
              <a:rPr lang="en-IN"/>
              <a:t>PPT (For Reference Only)</a:t>
            </a:r>
          </a:p>
        </p:txBody>
      </p:sp>
    </p:spTree>
    <p:extLst>
      <p:ext uri="{BB962C8B-B14F-4D97-AF65-F5344CB8AC3E}">
        <p14:creationId xmlns:p14="http://schemas.microsoft.com/office/powerpoint/2010/main" val="349423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7383-6FBA-8F16-6C3F-96A8EB26F9B1}"/>
              </a:ext>
            </a:extLst>
          </p:cNvPr>
          <p:cNvSpPr>
            <a:spLocks noGrp="1"/>
          </p:cNvSpPr>
          <p:nvPr>
            <p:ph type="title"/>
          </p:nvPr>
        </p:nvSpPr>
        <p:spPr/>
        <p:txBody>
          <a:bodyPr/>
          <a:lstStyle/>
          <a:p>
            <a:r>
              <a:rPr lang="en-US" dirty="0"/>
              <a:t>Why is the particular topic chosen?</a:t>
            </a:r>
            <a:endParaRPr lang="en-IN" dirty="0"/>
          </a:p>
        </p:txBody>
      </p:sp>
      <p:sp>
        <p:nvSpPr>
          <p:cNvPr id="3" name="Content Placeholder 2">
            <a:extLst>
              <a:ext uri="{FF2B5EF4-FFF2-40B4-BE49-F238E27FC236}">
                <a16:creationId xmlns:a16="http://schemas.microsoft.com/office/drawing/2014/main" id="{776701C2-DCD8-BFD1-F76E-F17575659B40}"/>
              </a:ext>
            </a:extLst>
          </p:cNvPr>
          <p:cNvSpPr>
            <a:spLocks noGrp="1"/>
          </p:cNvSpPr>
          <p:nvPr>
            <p:ph idx="1"/>
          </p:nvPr>
        </p:nvSpPr>
        <p:spPr>
          <a:xfrm>
            <a:off x="838200" y="1509204"/>
            <a:ext cx="10515600" cy="4667759"/>
          </a:xfrm>
        </p:spPr>
        <p:txBody>
          <a:bodyPr>
            <a:normAutofit fontScale="70000" lnSpcReduction="20000"/>
          </a:bodyPr>
          <a:lstStyle/>
          <a:p>
            <a:pPr marL="0" indent="0" algn="l" rtl="0">
              <a:lnSpc>
                <a:spcPct val="120000"/>
              </a:lnSpc>
              <a:buNone/>
            </a:pPr>
            <a:r>
              <a:rPr lang="en-US" sz="2900" b="0" i="0" dirty="0">
                <a:solidFill>
                  <a:srgbClr val="282829"/>
                </a:solidFill>
                <a:effectLst/>
              </a:rPr>
              <a:t>Now-a-Days Appropriate Management Software in Hospitals is a MUST. Computerization at following places in a Hospital is essential for providing satisfactory services to its patients.</a:t>
            </a:r>
          </a:p>
          <a:p>
            <a:pPr marL="571500" indent="-571500" algn="l" rtl="0">
              <a:buFont typeface="+mj-lt"/>
              <a:buAutoNum type="romanLcPeriod"/>
            </a:pPr>
            <a:r>
              <a:rPr lang="en-US" sz="2900" b="0" i="0" dirty="0">
                <a:solidFill>
                  <a:srgbClr val="282829"/>
                </a:solidFill>
                <a:effectLst/>
              </a:rPr>
              <a:t>Reception: as soon as patient walks in, all details of patient are entered in </a:t>
            </a:r>
            <a:r>
              <a:rPr lang="en-US" sz="2900" b="0" i="0" dirty="0" err="1">
                <a:solidFill>
                  <a:srgbClr val="282829"/>
                </a:solidFill>
                <a:effectLst/>
              </a:rPr>
              <a:t>computer..most</a:t>
            </a:r>
            <a:r>
              <a:rPr lang="en-US" sz="2900" b="0" i="0" dirty="0">
                <a:solidFill>
                  <a:srgbClr val="282829"/>
                </a:solidFill>
                <a:effectLst/>
              </a:rPr>
              <a:t> </a:t>
            </a:r>
            <a:r>
              <a:rPr lang="en-US" sz="2900" b="0" i="0" dirty="0" err="1">
                <a:solidFill>
                  <a:srgbClr val="282829"/>
                </a:solidFill>
                <a:effectLst/>
              </a:rPr>
              <a:t>hospitas</a:t>
            </a:r>
            <a:r>
              <a:rPr lang="en-US" sz="2900" b="0" i="0" dirty="0">
                <a:solidFill>
                  <a:srgbClr val="282829"/>
                </a:solidFill>
                <a:effectLst/>
              </a:rPr>
              <a:t> have software which helps to book appointment, send reminders to patients </a:t>
            </a:r>
            <a:r>
              <a:rPr lang="en-US" sz="2900" b="0" i="0" dirty="0" err="1">
                <a:solidFill>
                  <a:srgbClr val="282829"/>
                </a:solidFill>
                <a:effectLst/>
              </a:rPr>
              <a:t>etc</a:t>
            </a:r>
            <a:endParaRPr lang="en-US" sz="2900" dirty="0">
              <a:solidFill>
                <a:srgbClr val="282829"/>
              </a:solidFill>
            </a:endParaRPr>
          </a:p>
          <a:p>
            <a:pPr marL="571500" indent="-571500" algn="l" rtl="0">
              <a:buFont typeface="+mj-lt"/>
              <a:buAutoNum type="romanLcPeriod"/>
            </a:pPr>
            <a:r>
              <a:rPr lang="en-US" sz="2900" b="0" i="0" dirty="0">
                <a:solidFill>
                  <a:srgbClr val="282829"/>
                </a:solidFill>
                <a:effectLst/>
              </a:rPr>
              <a:t>Doctor’s room: These days hospitals are going paperless and so all patient records including their medical condition, investigation ordered and treatment </a:t>
            </a:r>
            <a:r>
              <a:rPr lang="en-US" sz="2900" b="0" i="0" dirty="0" err="1">
                <a:solidFill>
                  <a:srgbClr val="282829"/>
                </a:solidFill>
                <a:effectLst/>
              </a:rPr>
              <a:t>etc</a:t>
            </a:r>
            <a:r>
              <a:rPr lang="en-US" sz="2900" b="0" i="0" dirty="0">
                <a:solidFill>
                  <a:srgbClr val="282829"/>
                </a:solidFill>
                <a:effectLst/>
              </a:rPr>
              <a:t> is entered in software available in computer at the doctor's desk</a:t>
            </a:r>
          </a:p>
          <a:p>
            <a:pPr marL="571500" indent="-571500" algn="l" rtl="0">
              <a:buFont typeface="+mj-lt"/>
              <a:buAutoNum type="romanLcPeriod" startAt="3"/>
            </a:pPr>
            <a:r>
              <a:rPr lang="en-US" sz="2900" b="0" i="0" dirty="0">
                <a:solidFill>
                  <a:srgbClr val="282829"/>
                </a:solidFill>
                <a:effectLst/>
              </a:rPr>
              <a:t>Investigation room: Investigations are done and uploaded into software and reports can be assessed by doctor from his/her room</a:t>
            </a:r>
          </a:p>
          <a:p>
            <a:pPr marL="571500" indent="-571500" algn="l" rtl="0">
              <a:buFont typeface="+mj-lt"/>
              <a:buAutoNum type="romanLcPeriod" startAt="4"/>
            </a:pPr>
            <a:r>
              <a:rPr lang="en-US" sz="2900" b="0" i="0" dirty="0">
                <a:solidFill>
                  <a:srgbClr val="282829"/>
                </a:solidFill>
                <a:effectLst/>
              </a:rPr>
              <a:t>Pharmacy: Pharmacy uses computer to upload stock available, medicine sold on particular day and to generate invoice</a:t>
            </a:r>
          </a:p>
          <a:p>
            <a:pPr marL="571500" indent="-571500" algn="l" rtl="0">
              <a:buFont typeface="+mj-lt"/>
              <a:buAutoNum type="romanLcPeriod" startAt="5"/>
            </a:pPr>
            <a:r>
              <a:rPr lang="en-US" sz="2900" b="0" i="0" dirty="0">
                <a:solidFill>
                  <a:srgbClr val="282829"/>
                </a:solidFill>
                <a:effectLst/>
              </a:rPr>
              <a:t>Stores: Hospital maintain store room and computers are used here to maintain stock of all medical equipment and consumables</a:t>
            </a:r>
          </a:p>
          <a:p>
            <a:pPr marL="571500" indent="-571500" algn="l" rtl="0">
              <a:buFont typeface="+mj-lt"/>
              <a:buAutoNum type="romanLcPeriod" startAt="6"/>
            </a:pPr>
            <a:r>
              <a:rPr lang="en-US" sz="2900" b="0" i="0" dirty="0">
                <a:solidFill>
                  <a:srgbClr val="282829"/>
                </a:solidFill>
                <a:effectLst/>
              </a:rPr>
              <a:t>Counselling Purpose: Many hospitals appoint Counsellors to explain the medical condition to patients and discuss treatment options. They also explain and demonstrate surgical options via special software on computer</a:t>
            </a:r>
          </a:p>
          <a:p>
            <a:endParaRPr lang="en-IN" dirty="0"/>
          </a:p>
        </p:txBody>
      </p:sp>
      <p:sp>
        <p:nvSpPr>
          <p:cNvPr id="4" name="Footer Placeholder 3">
            <a:extLst>
              <a:ext uri="{FF2B5EF4-FFF2-40B4-BE49-F238E27FC236}">
                <a16:creationId xmlns:a16="http://schemas.microsoft.com/office/drawing/2014/main" id="{A8C81390-A324-6614-20B0-C9B922D82FD9}"/>
              </a:ext>
            </a:extLst>
          </p:cNvPr>
          <p:cNvSpPr>
            <a:spLocks noGrp="1"/>
          </p:cNvSpPr>
          <p:nvPr>
            <p:ph type="ftr" sz="quarter" idx="11"/>
          </p:nvPr>
        </p:nvSpPr>
        <p:spPr/>
        <p:txBody>
          <a:bodyPr/>
          <a:lstStyle/>
          <a:p>
            <a:r>
              <a:rPr lang="en-IN"/>
              <a:t>PPT (For Reference Only)</a:t>
            </a:r>
          </a:p>
        </p:txBody>
      </p:sp>
    </p:spTree>
    <p:extLst>
      <p:ext uri="{BB962C8B-B14F-4D97-AF65-F5344CB8AC3E}">
        <p14:creationId xmlns:p14="http://schemas.microsoft.com/office/powerpoint/2010/main" val="2028273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7383-6FBA-8F16-6C3F-96A8EB26F9B1}"/>
              </a:ext>
            </a:extLst>
          </p:cNvPr>
          <p:cNvSpPr>
            <a:spLocks noGrp="1"/>
          </p:cNvSpPr>
          <p:nvPr>
            <p:ph type="title"/>
          </p:nvPr>
        </p:nvSpPr>
        <p:spPr/>
        <p:txBody>
          <a:bodyPr/>
          <a:lstStyle/>
          <a:p>
            <a:r>
              <a:rPr lang="en-US" dirty="0"/>
              <a:t>Objectives :</a:t>
            </a:r>
            <a:endParaRPr lang="en-IN" dirty="0"/>
          </a:p>
        </p:txBody>
      </p:sp>
      <p:sp>
        <p:nvSpPr>
          <p:cNvPr id="3" name="Content Placeholder 2">
            <a:extLst>
              <a:ext uri="{FF2B5EF4-FFF2-40B4-BE49-F238E27FC236}">
                <a16:creationId xmlns:a16="http://schemas.microsoft.com/office/drawing/2014/main" id="{776701C2-DCD8-BFD1-F76E-F17575659B40}"/>
              </a:ext>
            </a:extLst>
          </p:cNvPr>
          <p:cNvSpPr>
            <a:spLocks noGrp="1"/>
          </p:cNvSpPr>
          <p:nvPr>
            <p:ph idx="1"/>
          </p:nvPr>
        </p:nvSpPr>
        <p:spPr/>
        <p:txBody>
          <a:bodyPr/>
          <a:lstStyle/>
          <a:p>
            <a:r>
              <a:rPr lang="en-US" dirty="0"/>
              <a:t>To improve upon patient administration procedures resulting in shorter waiting time and better services to patients.</a:t>
            </a:r>
          </a:p>
          <a:p>
            <a:r>
              <a:rPr lang="en-US" dirty="0"/>
              <a:t>To provide MIS reports on demand resulting improved management decision making</a:t>
            </a:r>
          </a:p>
          <a:p>
            <a:r>
              <a:rPr lang="en-US" dirty="0"/>
              <a:t>To reduce operating cost </a:t>
            </a:r>
            <a:endParaRPr lang="en-IN" dirty="0"/>
          </a:p>
        </p:txBody>
      </p:sp>
      <p:sp>
        <p:nvSpPr>
          <p:cNvPr id="4" name="Footer Placeholder 3">
            <a:extLst>
              <a:ext uri="{FF2B5EF4-FFF2-40B4-BE49-F238E27FC236}">
                <a16:creationId xmlns:a16="http://schemas.microsoft.com/office/drawing/2014/main" id="{BB200F2D-A3DB-159A-BAAC-263628381516}"/>
              </a:ext>
            </a:extLst>
          </p:cNvPr>
          <p:cNvSpPr>
            <a:spLocks noGrp="1"/>
          </p:cNvSpPr>
          <p:nvPr>
            <p:ph type="ftr" sz="quarter" idx="11"/>
          </p:nvPr>
        </p:nvSpPr>
        <p:spPr/>
        <p:txBody>
          <a:bodyPr/>
          <a:lstStyle/>
          <a:p>
            <a:r>
              <a:rPr lang="en-IN"/>
              <a:t>PPT (For Reference Only)</a:t>
            </a:r>
          </a:p>
        </p:txBody>
      </p:sp>
    </p:spTree>
    <p:extLst>
      <p:ext uri="{BB962C8B-B14F-4D97-AF65-F5344CB8AC3E}">
        <p14:creationId xmlns:p14="http://schemas.microsoft.com/office/powerpoint/2010/main" val="3553672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7383-6FBA-8F16-6C3F-96A8EB26F9B1}"/>
              </a:ext>
            </a:extLst>
          </p:cNvPr>
          <p:cNvSpPr>
            <a:spLocks noGrp="1"/>
          </p:cNvSpPr>
          <p:nvPr>
            <p:ph type="title"/>
          </p:nvPr>
        </p:nvSpPr>
        <p:spPr/>
        <p:txBody>
          <a:bodyPr/>
          <a:lstStyle/>
          <a:p>
            <a:r>
              <a:rPr lang="en-US" dirty="0"/>
              <a:t>Scope of the Project :</a:t>
            </a:r>
            <a:endParaRPr lang="en-IN" dirty="0"/>
          </a:p>
        </p:txBody>
      </p:sp>
      <p:sp>
        <p:nvSpPr>
          <p:cNvPr id="3" name="Content Placeholder 2">
            <a:extLst>
              <a:ext uri="{FF2B5EF4-FFF2-40B4-BE49-F238E27FC236}">
                <a16:creationId xmlns:a16="http://schemas.microsoft.com/office/drawing/2014/main" id="{776701C2-DCD8-BFD1-F76E-F17575659B40}"/>
              </a:ext>
            </a:extLst>
          </p:cNvPr>
          <p:cNvSpPr>
            <a:spLocks noGrp="1"/>
          </p:cNvSpPr>
          <p:nvPr>
            <p:ph idx="1"/>
          </p:nvPr>
        </p:nvSpPr>
        <p:spPr/>
        <p:txBody>
          <a:bodyPr/>
          <a:lstStyle/>
          <a:p>
            <a:r>
              <a:rPr lang="en-US" dirty="0"/>
              <a:t>It is proposed to cover following modules:</a:t>
            </a:r>
          </a:p>
          <a:p>
            <a:pPr marL="1028700" lvl="1" indent="-571500">
              <a:buFont typeface="+mj-lt"/>
              <a:buAutoNum type="romanLcPeriod"/>
            </a:pPr>
            <a:r>
              <a:rPr lang="en-US" b="0" i="0" dirty="0">
                <a:solidFill>
                  <a:srgbClr val="292929"/>
                </a:solidFill>
                <a:effectLst/>
                <a:latin typeface="charter"/>
              </a:rPr>
              <a:t>Front Office/OPD Management</a:t>
            </a:r>
          </a:p>
          <a:p>
            <a:pPr marL="1028700" lvl="1" indent="-571500">
              <a:buFont typeface="+mj-lt"/>
              <a:buAutoNum type="romanLcPeriod"/>
            </a:pPr>
            <a:r>
              <a:rPr lang="en-US" b="0" i="0" dirty="0">
                <a:solidFill>
                  <a:srgbClr val="292929"/>
                </a:solidFill>
                <a:effectLst/>
                <a:latin typeface="charter"/>
              </a:rPr>
              <a:t>Patient management (Scheduling and Registration)</a:t>
            </a:r>
          </a:p>
          <a:p>
            <a:pPr marL="1028700" lvl="1" indent="-571500">
              <a:buFont typeface="+mj-lt"/>
              <a:buAutoNum type="romanLcPeriod"/>
            </a:pPr>
            <a:r>
              <a:rPr lang="en-US" b="0" i="0" dirty="0">
                <a:solidFill>
                  <a:srgbClr val="292929"/>
                </a:solidFill>
                <a:effectLst/>
                <a:latin typeface="charter"/>
              </a:rPr>
              <a:t>Patient care management and departmental modules (radiology, pharmacy and pathology labs)</a:t>
            </a:r>
          </a:p>
          <a:p>
            <a:pPr marL="1028700" lvl="1" indent="-571500">
              <a:buFont typeface="+mj-lt"/>
              <a:buAutoNum type="romanLcPeriod"/>
            </a:pPr>
            <a:r>
              <a:rPr lang="en-US" b="0" i="0" dirty="0">
                <a:solidFill>
                  <a:srgbClr val="292929"/>
                </a:solidFill>
                <a:effectLst/>
                <a:latin typeface="charter"/>
              </a:rPr>
              <a:t>Investigative Labs</a:t>
            </a:r>
          </a:p>
          <a:p>
            <a:pPr marL="1028700" lvl="1" indent="-571500">
              <a:buFont typeface="+mj-lt"/>
              <a:buAutoNum type="romanLcPeriod"/>
            </a:pPr>
            <a:r>
              <a:rPr lang="en-US" b="0" i="0" dirty="0">
                <a:solidFill>
                  <a:srgbClr val="292929"/>
                </a:solidFill>
                <a:effectLst/>
                <a:latin typeface="charter"/>
              </a:rPr>
              <a:t>Billing</a:t>
            </a:r>
          </a:p>
          <a:p>
            <a:pPr marL="1028700" lvl="1" indent="-571500">
              <a:buFont typeface="+mj-lt"/>
              <a:buAutoNum type="romanLcPeriod"/>
            </a:pPr>
            <a:r>
              <a:rPr lang="en-US" b="0" i="0" dirty="0">
                <a:solidFill>
                  <a:srgbClr val="292929"/>
                </a:solidFill>
                <a:effectLst/>
                <a:latin typeface="charter"/>
              </a:rPr>
              <a:t>Medical Stores</a:t>
            </a:r>
          </a:p>
          <a:p>
            <a:endParaRPr lang="en-IN" dirty="0"/>
          </a:p>
        </p:txBody>
      </p:sp>
      <p:sp>
        <p:nvSpPr>
          <p:cNvPr id="4" name="Footer Placeholder 3">
            <a:extLst>
              <a:ext uri="{FF2B5EF4-FFF2-40B4-BE49-F238E27FC236}">
                <a16:creationId xmlns:a16="http://schemas.microsoft.com/office/drawing/2014/main" id="{EC17C122-AAAD-FEE5-8C5A-B9DF352BCBBB}"/>
              </a:ext>
            </a:extLst>
          </p:cNvPr>
          <p:cNvSpPr>
            <a:spLocks noGrp="1"/>
          </p:cNvSpPr>
          <p:nvPr>
            <p:ph type="ftr" sz="quarter" idx="11"/>
          </p:nvPr>
        </p:nvSpPr>
        <p:spPr/>
        <p:txBody>
          <a:bodyPr/>
          <a:lstStyle/>
          <a:p>
            <a:r>
              <a:rPr lang="en-IN"/>
              <a:t>PPT (For Reference Only)</a:t>
            </a:r>
          </a:p>
        </p:txBody>
      </p:sp>
    </p:spTree>
    <p:extLst>
      <p:ext uri="{BB962C8B-B14F-4D97-AF65-F5344CB8AC3E}">
        <p14:creationId xmlns:p14="http://schemas.microsoft.com/office/powerpoint/2010/main" val="2538096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7383-6FBA-8F16-6C3F-96A8EB26F9B1}"/>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776701C2-DCD8-BFD1-F76E-F17575659B40}"/>
              </a:ext>
            </a:extLst>
          </p:cNvPr>
          <p:cNvSpPr>
            <a:spLocks noGrp="1"/>
          </p:cNvSpPr>
          <p:nvPr>
            <p:ph idx="1"/>
          </p:nvPr>
        </p:nvSpPr>
        <p:spPr/>
        <p:txBody>
          <a:bodyPr/>
          <a:lstStyle/>
          <a:p>
            <a:r>
              <a:rPr lang="en-US" b="0" i="0" dirty="0">
                <a:solidFill>
                  <a:srgbClr val="292929"/>
                </a:solidFill>
                <a:effectLst/>
                <a:latin typeface="charter"/>
              </a:rPr>
              <a:t>Hospital management system can be developed by using </a:t>
            </a:r>
            <a:r>
              <a:rPr lang="en-US" b="0" i="0" u="sng" dirty="0">
                <a:effectLst/>
                <a:latin typeface="charter"/>
              </a:rPr>
              <a:t>Waterfall Model </a:t>
            </a:r>
            <a:r>
              <a:rPr lang="en-US" b="0" i="0" dirty="0">
                <a:solidFill>
                  <a:srgbClr val="292929"/>
                </a:solidFill>
                <a:effectLst/>
                <a:latin typeface="charter"/>
              </a:rPr>
              <a:t>which is a popular version of Software Development Life Cycle</a:t>
            </a:r>
            <a:r>
              <a:rPr lang="en-US" b="0" i="0" u="sng" dirty="0">
                <a:effectLst/>
                <a:latin typeface="charter"/>
                <a:hlinkClick r:id="rId2"/>
              </a:rPr>
              <a:t> </a:t>
            </a:r>
            <a:r>
              <a:rPr lang="en-US" b="0" i="0" dirty="0">
                <a:solidFill>
                  <a:srgbClr val="292929"/>
                </a:solidFill>
                <a:effectLst/>
                <a:latin typeface="charter"/>
              </a:rPr>
              <a:t>for </a:t>
            </a:r>
            <a:r>
              <a:rPr lang="en-US" b="0" i="0" u="sng" dirty="0">
                <a:effectLst/>
                <a:latin typeface="charter"/>
              </a:rPr>
              <a:t>Software Engineering</a:t>
            </a:r>
            <a:r>
              <a:rPr lang="en-US" b="0" i="0" dirty="0">
                <a:solidFill>
                  <a:srgbClr val="292929"/>
                </a:solidFill>
                <a:effectLst/>
                <a:latin typeface="charter"/>
              </a:rPr>
              <a:t>. </a:t>
            </a:r>
          </a:p>
          <a:p>
            <a:pPr marL="0" indent="0">
              <a:buNone/>
            </a:pPr>
            <a:r>
              <a:rPr lang="en-US" dirty="0">
                <a:solidFill>
                  <a:srgbClr val="292929"/>
                </a:solidFill>
                <a:latin typeface="charter"/>
              </a:rPr>
              <a:t>--------------------------------------------------------------------------------------</a:t>
            </a:r>
          </a:p>
          <a:p>
            <a:pPr marL="0" indent="0">
              <a:buNone/>
            </a:pPr>
            <a:r>
              <a:rPr lang="en-US" dirty="0">
                <a:solidFill>
                  <a:srgbClr val="292929"/>
                </a:solidFill>
                <a:latin typeface="charter"/>
              </a:rPr>
              <a:t>--------------------------------------------------------------------------------------</a:t>
            </a:r>
          </a:p>
          <a:p>
            <a:pPr marL="0" indent="0">
              <a:buNone/>
            </a:pPr>
            <a:r>
              <a:rPr lang="en-US" dirty="0">
                <a:solidFill>
                  <a:srgbClr val="292929"/>
                </a:solidFill>
                <a:latin typeface="charter"/>
              </a:rPr>
              <a:t>--------------------------------------------------------------------------------------</a:t>
            </a:r>
          </a:p>
          <a:p>
            <a:pPr marL="0" indent="0">
              <a:buNone/>
            </a:pPr>
            <a:r>
              <a:rPr lang="en-US" dirty="0">
                <a:solidFill>
                  <a:srgbClr val="292929"/>
                </a:solidFill>
                <a:latin typeface="charter"/>
              </a:rPr>
              <a:t>--------------------------------------------------------------------------------------</a:t>
            </a:r>
            <a:endParaRPr lang="en-IN" dirty="0"/>
          </a:p>
        </p:txBody>
      </p:sp>
      <p:sp>
        <p:nvSpPr>
          <p:cNvPr id="4" name="Footer Placeholder 3">
            <a:extLst>
              <a:ext uri="{FF2B5EF4-FFF2-40B4-BE49-F238E27FC236}">
                <a16:creationId xmlns:a16="http://schemas.microsoft.com/office/drawing/2014/main" id="{15EE8BF1-F4AE-8A3C-F61A-FDB38D0AC528}"/>
              </a:ext>
            </a:extLst>
          </p:cNvPr>
          <p:cNvSpPr>
            <a:spLocks noGrp="1"/>
          </p:cNvSpPr>
          <p:nvPr>
            <p:ph type="ftr" sz="quarter" idx="11"/>
          </p:nvPr>
        </p:nvSpPr>
        <p:spPr/>
        <p:txBody>
          <a:bodyPr/>
          <a:lstStyle/>
          <a:p>
            <a:r>
              <a:rPr lang="en-IN"/>
              <a:t>PPT (For Reference Only)</a:t>
            </a:r>
          </a:p>
        </p:txBody>
      </p:sp>
    </p:spTree>
    <p:extLst>
      <p:ext uri="{BB962C8B-B14F-4D97-AF65-F5344CB8AC3E}">
        <p14:creationId xmlns:p14="http://schemas.microsoft.com/office/powerpoint/2010/main" val="2305336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7383-6FBA-8F16-6C3F-96A8EB26F9B1}"/>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776701C2-DCD8-BFD1-F76E-F17575659B40}"/>
              </a:ext>
            </a:extLst>
          </p:cNvPr>
          <p:cNvSpPr>
            <a:spLocks noGrp="1"/>
          </p:cNvSpPr>
          <p:nvPr>
            <p:ph idx="1"/>
          </p:nvPr>
        </p:nvSpPr>
        <p:spPr>
          <a:xfrm>
            <a:off x="740545" y="1497151"/>
            <a:ext cx="10515600" cy="4351338"/>
          </a:xfrm>
        </p:spPr>
        <p:txBody>
          <a:bodyPr>
            <a:normAutofit fontScale="92500" lnSpcReduction="10000"/>
          </a:bodyPr>
          <a:lstStyle/>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Front Office Module, which is the module for registering a patient and scheduling appointments. This module creates the patient record, which is the main pivot around which the work flow links other records. </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Lab Reports Module, which deals with the scheduling of lab tests and links the results of the lab tests to the patient record. </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Indoor Patients Module, for administering the admission and discharge of in-patients.  I will maintain the record of the patient care throughout the treatment, including physician reports, daily charts, diagnostics, blood requests,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Pre-OP</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Post-OP</a:t>
            </a:r>
            <a:r>
              <a:rPr lang="en-IN" sz="1800" dirty="0">
                <a:effectLst/>
                <a:latin typeface="Calibri" panose="020F0502020204030204" pitchFamily="34" charset="0"/>
                <a:ea typeface="Calibri" panose="020F0502020204030204" pitchFamily="34" charset="0"/>
                <a:cs typeface="Times New Roman" panose="02020603050405020304" pitchFamily="18" charset="0"/>
              </a:rPr>
              <a:t> procedures, medication and follow-up instructions. </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Blood Bank, maintains a database of the donors, screening history, blood stock inventory, and all the functions for the management of the Blood Bank. </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HR Module, which handles the personnel management of the employees of NWGH. It also has the capability to manage recruitment and keep a record of the hiring processes.</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Stock Management</a:t>
            </a: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Billing etc.</a:t>
            </a:r>
          </a:p>
          <a:p>
            <a:endParaRPr lang="en-IN" dirty="0"/>
          </a:p>
        </p:txBody>
      </p:sp>
      <p:sp>
        <p:nvSpPr>
          <p:cNvPr id="4" name="Footer Placeholder 3">
            <a:extLst>
              <a:ext uri="{FF2B5EF4-FFF2-40B4-BE49-F238E27FC236}">
                <a16:creationId xmlns:a16="http://schemas.microsoft.com/office/drawing/2014/main" id="{0DE39E2A-5FF2-100D-4FBF-05C89426FC88}"/>
              </a:ext>
            </a:extLst>
          </p:cNvPr>
          <p:cNvSpPr>
            <a:spLocks noGrp="1"/>
          </p:cNvSpPr>
          <p:nvPr>
            <p:ph type="ftr" sz="quarter" idx="11"/>
          </p:nvPr>
        </p:nvSpPr>
        <p:spPr/>
        <p:txBody>
          <a:bodyPr/>
          <a:lstStyle/>
          <a:p>
            <a:r>
              <a:rPr lang="en-IN"/>
              <a:t>PPT (For Reference Only)</a:t>
            </a:r>
          </a:p>
        </p:txBody>
      </p:sp>
    </p:spTree>
    <p:extLst>
      <p:ext uri="{BB962C8B-B14F-4D97-AF65-F5344CB8AC3E}">
        <p14:creationId xmlns:p14="http://schemas.microsoft.com/office/powerpoint/2010/main" val="256675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7383-6FBA-8F16-6C3F-96A8EB26F9B1}"/>
              </a:ext>
            </a:extLst>
          </p:cNvPr>
          <p:cNvSpPr>
            <a:spLocks noGrp="1"/>
          </p:cNvSpPr>
          <p:nvPr>
            <p:ph type="title"/>
          </p:nvPr>
        </p:nvSpPr>
        <p:spPr/>
        <p:txBody>
          <a:bodyPr/>
          <a:lstStyle/>
          <a:p>
            <a:r>
              <a:rPr lang="en-US" dirty="0"/>
              <a:t>Detail of Reports:</a:t>
            </a:r>
            <a:endParaRPr lang="en-IN" dirty="0"/>
          </a:p>
        </p:txBody>
      </p:sp>
      <p:sp>
        <p:nvSpPr>
          <p:cNvPr id="3" name="Content Placeholder 2">
            <a:extLst>
              <a:ext uri="{FF2B5EF4-FFF2-40B4-BE49-F238E27FC236}">
                <a16:creationId xmlns:a16="http://schemas.microsoft.com/office/drawing/2014/main" id="{776701C2-DCD8-BFD1-F76E-F17575659B40}"/>
              </a:ext>
            </a:extLst>
          </p:cNvPr>
          <p:cNvSpPr>
            <a:spLocks noGrp="1"/>
          </p:cNvSpPr>
          <p:nvPr>
            <p:ph idx="1"/>
          </p:nvPr>
        </p:nvSpPr>
        <p:spPr>
          <a:xfrm>
            <a:off x="838200" y="1435008"/>
            <a:ext cx="10515600" cy="4351338"/>
          </a:xfrm>
        </p:spPr>
        <p:txBody>
          <a:bodyPr>
            <a:normAutofit lnSpcReduction="10000"/>
          </a:bodyPr>
          <a:lstStyle/>
          <a:p>
            <a:r>
              <a:rPr lang="en-US" dirty="0"/>
              <a:t>Appointment of Doctors</a:t>
            </a:r>
          </a:p>
          <a:p>
            <a:r>
              <a:rPr lang="en-US" dirty="0"/>
              <a:t>Transaction report of patients</a:t>
            </a:r>
          </a:p>
          <a:p>
            <a:r>
              <a:rPr lang="en-US" dirty="0"/>
              <a:t>Ward wise Bed Status Report</a:t>
            </a:r>
          </a:p>
          <a:p>
            <a:r>
              <a:rPr lang="en-US" dirty="0"/>
              <a:t>Blood Bank </a:t>
            </a:r>
          </a:p>
          <a:p>
            <a:r>
              <a:rPr lang="en-US" dirty="0"/>
              <a:t>Prescription</a:t>
            </a:r>
          </a:p>
          <a:p>
            <a:r>
              <a:rPr lang="en-US" dirty="0"/>
              <a:t>Allotment of Beds </a:t>
            </a:r>
          </a:p>
          <a:p>
            <a:r>
              <a:rPr lang="en-US" dirty="0"/>
              <a:t>Stock of Medicines</a:t>
            </a:r>
          </a:p>
          <a:p>
            <a:r>
              <a:rPr lang="en-US" dirty="0"/>
              <a:t>Diagnostic Reports (Patient-ID)</a:t>
            </a:r>
          </a:p>
          <a:p>
            <a:r>
              <a:rPr lang="en-IN" dirty="0"/>
              <a:t>Invoice at the time of discharge</a:t>
            </a:r>
          </a:p>
        </p:txBody>
      </p:sp>
      <p:sp>
        <p:nvSpPr>
          <p:cNvPr id="4" name="Footer Placeholder 3">
            <a:extLst>
              <a:ext uri="{FF2B5EF4-FFF2-40B4-BE49-F238E27FC236}">
                <a16:creationId xmlns:a16="http://schemas.microsoft.com/office/drawing/2014/main" id="{0B7A5C3E-56B2-C91E-6C17-361D5167C69C}"/>
              </a:ext>
            </a:extLst>
          </p:cNvPr>
          <p:cNvSpPr>
            <a:spLocks noGrp="1"/>
          </p:cNvSpPr>
          <p:nvPr>
            <p:ph type="ftr" sz="quarter" idx="11"/>
          </p:nvPr>
        </p:nvSpPr>
        <p:spPr/>
        <p:txBody>
          <a:bodyPr/>
          <a:lstStyle/>
          <a:p>
            <a:r>
              <a:rPr lang="en-IN"/>
              <a:t>PPT (For Reference Only)</a:t>
            </a:r>
          </a:p>
        </p:txBody>
      </p:sp>
    </p:spTree>
    <p:extLst>
      <p:ext uri="{BB962C8B-B14F-4D97-AF65-F5344CB8AC3E}">
        <p14:creationId xmlns:p14="http://schemas.microsoft.com/office/powerpoint/2010/main" val="1302683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7383-6FBA-8F16-6C3F-96A8EB26F9B1}"/>
              </a:ext>
            </a:extLst>
          </p:cNvPr>
          <p:cNvSpPr>
            <a:spLocks noGrp="1"/>
          </p:cNvSpPr>
          <p:nvPr>
            <p:ph type="title"/>
          </p:nvPr>
        </p:nvSpPr>
        <p:spPr/>
        <p:txBody>
          <a:bodyPr/>
          <a:lstStyle/>
          <a:p>
            <a:r>
              <a:rPr lang="en-US" dirty="0"/>
              <a:t>Hardware and Software to be used:</a:t>
            </a:r>
            <a:endParaRPr lang="en-IN" dirty="0"/>
          </a:p>
        </p:txBody>
      </p:sp>
      <p:sp>
        <p:nvSpPr>
          <p:cNvPr id="3" name="Content Placeholder 2">
            <a:extLst>
              <a:ext uri="{FF2B5EF4-FFF2-40B4-BE49-F238E27FC236}">
                <a16:creationId xmlns:a16="http://schemas.microsoft.com/office/drawing/2014/main" id="{776701C2-DCD8-BFD1-F76E-F17575659B40}"/>
              </a:ext>
            </a:extLst>
          </p:cNvPr>
          <p:cNvSpPr>
            <a:spLocks noGrp="1"/>
          </p:cNvSpPr>
          <p:nvPr>
            <p:ph idx="1"/>
          </p:nvPr>
        </p:nvSpPr>
        <p:spPr/>
        <p:txBody>
          <a:bodyPr>
            <a:normAutofit fontScale="85000" lnSpcReduction="20000"/>
          </a:bodyPr>
          <a:lstStyle/>
          <a:p>
            <a:pPr>
              <a:lnSpc>
                <a:spcPct val="115000"/>
              </a:lnSpc>
              <a:spcAft>
                <a:spcPts val="1000"/>
              </a:spcAft>
            </a:pPr>
            <a:r>
              <a:rPr lang="en-US" sz="1900" b="1" dirty="0">
                <a:effectLst/>
                <a:ea typeface="Calibri" panose="020F0502020204030204" pitchFamily="34" charset="0"/>
                <a:cs typeface="Times New Roman" panose="02020603050405020304" pitchFamily="18" charset="0"/>
              </a:rPr>
              <a:t>HARDWARE REQUIREMENTS FOR PRESENT PROJECT</a:t>
            </a:r>
            <a:r>
              <a:rPr lang="en-US" sz="1900" dirty="0">
                <a:effectLst/>
                <a:ea typeface="Calibri" panose="020F0502020204030204" pitchFamily="34" charset="0"/>
                <a:cs typeface="Times New Roman" panose="02020603050405020304" pitchFamily="18" charset="0"/>
              </a:rPr>
              <a:t>:</a:t>
            </a:r>
            <a:endParaRPr lang="en-IN" sz="1900" dirty="0">
              <a:effectLst/>
              <a:ea typeface="Calibri" panose="020F0502020204030204" pitchFamily="34" charset="0"/>
              <a:cs typeface="Times New Roman" panose="02020603050405020304" pitchFamily="18" charset="0"/>
            </a:endParaRPr>
          </a:p>
          <a:p>
            <a:pPr>
              <a:lnSpc>
                <a:spcPct val="115000"/>
              </a:lnSpc>
              <a:spcAft>
                <a:spcPts val="1000"/>
              </a:spcAft>
            </a:pPr>
            <a:r>
              <a:rPr lang="en-US" sz="1900" dirty="0">
                <a:effectLst/>
                <a:ea typeface="Calibri" panose="020F0502020204030204" pitchFamily="34" charset="0"/>
                <a:cs typeface="Times New Roman" panose="02020603050405020304" pitchFamily="18" charset="0"/>
              </a:rPr>
              <a:t>PROCESSOR               :     </a:t>
            </a:r>
            <a:r>
              <a:rPr lang="en-IN" sz="1900" b="1" i="0" dirty="0">
                <a:solidFill>
                  <a:srgbClr val="5F6368"/>
                </a:solidFill>
                <a:effectLst/>
              </a:rPr>
              <a:t>Intel</a:t>
            </a:r>
            <a:r>
              <a:rPr lang="en-IN" sz="1900" b="0" i="0" dirty="0">
                <a:solidFill>
                  <a:srgbClr val="4D5156"/>
                </a:solidFill>
                <a:effectLst/>
              </a:rPr>
              <a:t>® </a:t>
            </a:r>
            <a:r>
              <a:rPr lang="en-IN" sz="1900" b="1" i="0" dirty="0">
                <a:solidFill>
                  <a:srgbClr val="5F6368"/>
                </a:solidFill>
                <a:effectLst/>
              </a:rPr>
              <a:t>Core</a:t>
            </a:r>
            <a:r>
              <a:rPr lang="en-IN" sz="1900" b="0" i="0" dirty="0">
                <a:solidFill>
                  <a:srgbClr val="4D5156"/>
                </a:solidFill>
                <a:effectLst/>
              </a:rPr>
              <a:t>™ </a:t>
            </a:r>
            <a:r>
              <a:rPr lang="en-IN" sz="1900" b="1" i="0" dirty="0">
                <a:solidFill>
                  <a:srgbClr val="5F6368"/>
                </a:solidFill>
                <a:effectLst/>
              </a:rPr>
              <a:t>i3</a:t>
            </a:r>
            <a:r>
              <a:rPr lang="en-IN" sz="1900" b="0" i="0" dirty="0">
                <a:solidFill>
                  <a:srgbClr val="4D5156"/>
                </a:solidFill>
                <a:effectLst/>
              </a:rPr>
              <a:t> </a:t>
            </a:r>
            <a:endParaRPr lang="en-IN" sz="1900" dirty="0">
              <a:effectLst/>
              <a:ea typeface="Calibri" panose="020F0502020204030204" pitchFamily="34" charset="0"/>
              <a:cs typeface="Times New Roman" panose="02020603050405020304" pitchFamily="18" charset="0"/>
            </a:endParaRPr>
          </a:p>
          <a:p>
            <a:pPr>
              <a:lnSpc>
                <a:spcPct val="115000"/>
              </a:lnSpc>
              <a:spcAft>
                <a:spcPts val="1000"/>
              </a:spcAft>
            </a:pPr>
            <a:r>
              <a:rPr lang="en-US" sz="1900" dirty="0">
                <a:effectLst/>
                <a:ea typeface="Calibri" panose="020F0502020204030204" pitchFamily="34" charset="0"/>
                <a:cs typeface="Times New Roman" panose="02020603050405020304" pitchFamily="18" charset="0"/>
              </a:rPr>
              <a:t>RAM		  :      1 GB</a:t>
            </a:r>
            <a:endParaRPr lang="en-IN" sz="1900" dirty="0">
              <a:effectLst/>
              <a:ea typeface="Calibri" panose="020F0502020204030204" pitchFamily="34" charset="0"/>
              <a:cs typeface="Times New Roman" panose="02020603050405020304" pitchFamily="18" charset="0"/>
            </a:endParaRPr>
          </a:p>
          <a:p>
            <a:pPr>
              <a:lnSpc>
                <a:spcPct val="115000"/>
              </a:lnSpc>
              <a:spcAft>
                <a:spcPts val="1000"/>
              </a:spcAft>
            </a:pPr>
            <a:r>
              <a:rPr lang="en-US" sz="1900" dirty="0">
                <a:effectLst/>
                <a:ea typeface="Calibri" panose="020F0502020204030204" pitchFamily="34" charset="0"/>
                <a:cs typeface="Times New Roman" panose="02020603050405020304" pitchFamily="18" charset="0"/>
              </a:rPr>
              <a:t>HARD DISK                :     80 GB</a:t>
            </a:r>
            <a:endParaRPr lang="en-IN" sz="1900" dirty="0">
              <a:effectLst/>
              <a:ea typeface="Calibri" panose="020F0502020204030204" pitchFamily="34" charset="0"/>
              <a:cs typeface="Times New Roman" panose="02020603050405020304" pitchFamily="18" charset="0"/>
            </a:endParaRPr>
          </a:p>
          <a:p>
            <a:pPr algn="just">
              <a:lnSpc>
                <a:spcPct val="115000"/>
              </a:lnSpc>
              <a:spcAft>
                <a:spcPts val="1000"/>
              </a:spcAft>
            </a:pPr>
            <a:r>
              <a:rPr lang="en-US" sz="1900" b="1" dirty="0">
                <a:effectLst/>
                <a:ea typeface="Calibri" panose="020F0502020204030204" pitchFamily="34" charset="0"/>
                <a:cs typeface="Times New Roman" panose="02020603050405020304" pitchFamily="18" charset="0"/>
              </a:rPr>
              <a:t>SOFTWARE REQUIREMENTS FOR PRESENT PROJECT:</a:t>
            </a:r>
            <a:endParaRPr lang="en-IN" sz="1900" dirty="0">
              <a:effectLst/>
              <a:ea typeface="Calibri" panose="020F0502020204030204" pitchFamily="34" charset="0"/>
              <a:cs typeface="Times New Roman" panose="02020603050405020304" pitchFamily="18" charset="0"/>
            </a:endParaRPr>
          </a:p>
          <a:p>
            <a:pPr algn="just">
              <a:lnSpc>
                <a:spcPct val="115000"/>
              </a:lnSpc>
              <a:spcAft>
                <a:spcPts val="1000"/>
              </a:spcAft>
            </a:pPr>
            <a:r>
              <a:rPr lang="en-US" sz="1900" dirty="0">
                <a:effectLst/>
                <a:ea typeface="Calibri" panose="020F0502020204030204" pitchFamily="34" charset="0"/>
                <a:cs typeface="Times New Roman" panose="02020603050405020304" pitchFamily="18" charset="0"/>
              </a:rPr>
              <a:t>OPERATING SYSTEM   :     Windows 7 or Higher Version</a:t>
            </a:r>
          </a:p>
          <a:p>
            <a:pPr algn="just">
              <a:lnSpc>
                <a:spcPct val="115000"/>
              </a:lnSpc>
              <a:spcAft>
                <a:spcPts val="1000"/>
              </a:spcAft>
            </a:pPr>
            <a:r>
              <a:rPr lang="en-US" sz="1900" dirty="0">
                <a:effectLst/>
                <a:ea typeface="Calibri" panose="020F0502020204030204" pitchFamily="34" charset="0"/>
                <a:cs typeface="Times New Roman" panose="02020603050405020304" pitchFamily="18" charset="0"/>
              </a:rPr>
              <a:t>FRONT END                    :     HTML, CSS and JavaScript</a:t>
            </a:r>
            <a:endParaRPr lang="en-IN" sz="1900" dirty="0">
              <a:effectLst/>
              <a:ea typeface="Calibri" panose="020F0502020204030204" pitchFamily="34" charset="0"/>
              <a:cs typeface="Times New Roman" panose="02020603050405020304" pitchFamily="18" charset="0"/>
            </a:endParaRPr>
          </a:p>
          <a:p>
            <a:pPr algn="just">
              <a:lnSpc>
                <a:spcPct val="115000"/>
              </a:lnSpc>
              <a:spcAft>
                <a:spcPts val="1000"/>
              </a:spcAft>
            </a:pPr>
            <a:r>
              <a:rPr lang="en-US" sz="1900" dirty="0">
                <a:effectLst/>
                <a:ea typeface="Calibri" panose="020F0502020204030204" pitchFamily="34" charset="0"/>
                <a:cs typeface="Times New Roman" panose="02020603050405020304" pitchFamily="18" charset="0"/>
              </a:rPr>
              <a:t>SERVER SIDE SCRIPT   :     PHP</a:t>
            </a:r>
            <a:endParaRPr lang="en-IN" sz="1900" dirty="0">
              <a:effectLst/>
              <a:ea typeface="Calibri" panose="020F0502020204030204" pitchFamily="34" charset="0"/>
              <a:cs typeface="Times New Roman" panose="02020603050405020304" pitchFamily="18" charset="0"/>
            </a:endParaRPr>
          </a:p>
          <a:p>
            <a:pPr algn="just">
              <a:lnSpc>
                <a:spcPct val="115000"/>
              </a:lnSpc>
              <a:spcAft>
                <a:spcPts val="1000"/>
              </a:spcAft>
            </a:pPr>
            <a:r>
              <a:rPr lang="en-US" sz="1900" dirty="0">
                <a:effectLst/>
                <a:ea typeface="Calibri" panose="020F0502020204030204" pitchFamily="34" charset="0"/>
                <a:cs typeface="Times New Roman" panose="02020603050405020304" pitchFamily="18" charset="0"/>
              </a:rPr>
              <a:t>DATABASE                      :     MySQL</a:t>
            </a:r>
            <a:endParaRPr lang="en-IN" sz="1900" dirty="0">
              <a:effectLst/>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6EDEAD66-EB9D-1618-7D52-9B5E324D0054}"/>
              </a:ext>
            </a:extLst>
          </p:cNvPr>
          <p:cNvSpPr>
            <a:spLocks noGrp="1"/>
          </p:cNvSpPr>
          <p:nvPr>
            <p:ph type="ftr" sz="quarter" idx="11"/>
          </p:nvPr>
        </p:nvSpPr>
        <p:spPr/>
        <p:txBody>
          <a:bodyPr/>
          <a:lstStyle/>
          <a:p>
            <a:r>
              <a:rPr lang="en-IN"/>
              <a:t>PPT (For Reference Only)</a:t>
            </a:r>
          </a:p>
        </p:txBody>
      </p:sp>
    </p:spTree>
    <p:extLst>
      <p:ext uri="{BB962C8B-B14F-4D97-AF65-F5344CB8AC3E}">
        <p14:creationId xmlns:p14="http://schemas.microsoft.com/office/powerpoint/2010/main" val="2046953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7383-6FBA-8F16-6C3F-96A8EB26F9B1}"/>
              </a:ext>
            </a:extLst>
          </p:cNvPr>
          <p:cNvSpPr>
            <a:spLocks noGrp="1"/>
          </p:cNvSpPr>
          <p:nvPr>
            <p:ph type="title"/>
          </p:nvPr>
        </p:nvSpPr>
        <p:spPr/>
        <p:txBody>
          <a:bodyPr/>
          <a:lstStyle/>
          <a:p>
            <a:r>
              <a:rPr lang="en-US" dirty="0"/>
              <a:t>Testing Method(s):</a:t>
            </a:r>
            <a:endParaRPr lang="en-IN" dirty="0"/>
          </a:p>
        </p:txBody>
      </p:sp>
      <p:sp>
        <p:nvSpPr>
          <p:cNvPr id="3" name="Content Placeholder 2">
            <a:extLst>
              <a:ext uri="{FF2B5EF4-FFF2-40B4-BE49-F238E27FC236}">
                <a16:creationId xmlns:a16="http://schemas.microsoft.com/office/drawing/2014/main" id="{776701C2-DCD8-BFD1-F76E-F17575659B40}"/>
              </a:ext>
            </a:extLst>
          </p:cNvPr>
          <p:cNvSpPr>
            <a:spLocks noGrp="1"/>
          </p:cNvSpPr>
          <p:nvPr>
            <p:ph idx="1"/>
          </p:nvPr>
        </p:nvSpPr>
        <p:spPr/>
        <p:txBody>
          <a:bodyPr/>
          <a:lstStyle/>
          <a:p>
            <a:pPr marL="0" indent="0" algn="just">
              <a:lnSpc>
                <a:spcPct val="150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application is proposed to develop in modules. Each module is proposed to put through three levels of testing. The Unit and Functional Testing will be done by the developer, while the Integration testing will be  done by the developers as well as the users of the system. As each module will pass through the functional testing, it will be integrated with the system on a test server. The developers would test it for stability and functionality, and fixes will be made as required. Following that, the integrated release up to that point, with a test database, would be exposed to the relevant users of the hospital. The users will be provided with mobile telephone numbers of the developers so that any anomalies would be reported and observed immediately.</a:t>
            </a:r>
            <a:endParaRPr lang="en-IN" dirty="0"/>
          </a:p>
        </p:txBody>
      </p:sp>
      <p:sp>
        <p:nvSpPr>
          <p:cNvPr id="4" name="Footer Placeholder 3">
            <a:extLst>
              <a:ext uri="{FF2B5EF4-FFF2-40B4-BE49-F238E27FC236}">
                <a16:creationId xmlns:a16="http://schemas.microsoft.com/office/drawing/2014/main" id="{4ADC752D-5B29-0870-152B-F6E1D1C38A61}"/>
              </a:ext>
            </a:extLst>
          </p:cNvPr>
          <p:cNvSpPr>
            <a:spLocks noGrp="1"/>
          </p:cNvSpPr>
          <p:nvPr>
            <p:ph type="ftr" sz="quarter" idx="11"/>
          </p:nvPr>
        </p:nvSpPr>
        <p:spPr/>
        <p:txBody>
          <a:bodyPr/>
          <a:lstStyle/>
          <a:p>
            <a:r>
              <a:rPr lang="en-IN"/>
              <a:t>PPT (For Reference Only)</a:t>
            </a:r>
          </a:p>
        </p:txBody>
      </p:sp>
    </p:spTree>
    <p:extLst>
      <p:ext uri="{BB962C8B-B14F-4D97-AF65-F5344CB8AC3E}">
        <p14:creationId xmlns:p14="http://schemas.microsoft.com/office/powerpoint/2010/main" val="1641219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954</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charter</vt:lpstr>
      <vt:lpstr>Office Theme</vt:lpstr>
      <vt:lpstr>Hospital Management Software</vt:lpstr>
      <vt:lpstr>Why is the particular topic chosen?</vt:lpstr>
      <vt:lpstr>Objectives :</vt:lpstr>
      <vt:lpstr>Scope of the Project :</vt:lpstr>
      <vt:lpstr>Methodology:</vt:lpstr>
      <vt:lpstr>Modules:</vt:lpstr>
      <vt:lpstr>Detail of Reports:</vt:lpstr>
      <vt:lpstr>Hardware and Software to be used:</vt:lpstr>
      <vt:lpstr>Testing Method(s):</vt:lpstr>
      <vt:lpstr>What contribution would the Project made: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Hp</dc:creator>
  <cp:lastModifiedBy>Hp</cp:lastModifiedBy>
  <cp:revision>6</cp:revision>
  <dcterms:created xsi:type="dcterms:W3CDTF">2022-06-27T05:08:45Z</dcterms:created>
  <dcterms:modified xsi:type="dcterms:W3CDTF">2022-06-27T11:46:52Z</dcterms:modified>
</cp:coreProperties>
</file>